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BC7A8-BD8E-469F-B9A0-110202EC2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5F078E-B6E7-4A3C-8E92-A147472DA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F38C5-7C24-4C28-B2C2-321C1930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7E956B-B61E-4122-BBEC-923408B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4BFF3-D41D-4F2D-9E82-2EA77B6C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7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A0BA5-6B97-479F-915C-B584075F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759CDB-AF71-4F70-85F3-A0001BF0F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291E76-26CB-4A93-9F1F-2844F59D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CF995-582B-4E7D-AE7F-47288E9A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F868A-2F19-480A-B0EC-AABC2EA9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9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17BF1E-CCCC-412B-B0E3-00AF6FEF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AE0E3-FE50-4A7B-BAE9-F454546EC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69B824-BFDA-487A-8D91-72F3A639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C69D1-74E4-4F1D-B5FD-F5ABA7AFA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309B6-3843-4D8B-8D44-4265CA6B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8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03355-51F7-4316-9E27-367F7D9C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BF873-D48D-4D7D-B0E2-01BC581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27BD02-1788-41EF-890E-C8843F81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0B6D6-0E24-47A6-96A6-ECC91FAB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BE562-47A6-47A5-9D55-217AC60F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725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7BD3D-D186-48A1-B8BA-D81885073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F64F92-49DA-4A2B-93E1-078C5AA87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FA1587-170A-49B8-91D7-FFA5BCEF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DC95F-78B3-4002-B39E-05C9BE1F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BB47A-9EE4-4EC3-99ED-F5E3AB9E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3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C87C-D893-4CBB-A55B-F1C04F10A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BDB5EF-DB33-4301-88C1-3F3E941677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A66B98-F5A5-4613-A366-66C2EB54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C5CEA9-AAFA-421D-B14B-5FAB3F3E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95513-6CB5-4B85-A45D-A8DF6D72B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D3EFD1-F67D-4778-9DFC-23F26229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B36C6F-A73F-462A-8790-25E0D57A8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CF3A18-B352-48B9-BD36-F2E01312E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FBB548-8ED1-40BA-964D-E85B86ACF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4D9FAD-FBA8-4231-A124-BEE2315AE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C7F77-4D91-4BA5-BC5B-0EC25ABB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5F26D6-C8EF-48F0-8E94-67783063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369123-D43A-465B-A2A8-23A0F9E15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75831B-8F3C-4809-8668-CBB20350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29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30A66-5D3F-4471-8C9C-F6E5E683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BF6760-5962-4C60-8AAD-AF171EF5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9847E1-DAD0-4057-8168-FFFD3E98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F82F6-543F-42B4-99E1-5003B4D7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5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D6AC2B-2845-4E75-A5C5-41DFA60D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694149-B6EC-4888-A12D-C13CBF71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B87A5-3AAD-421B-BC49-BF5018D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72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17B877-1042-4939-A039-3847DBB5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EDA0E-E222-4025-82FE-CBC8F8AA7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5F3881-D41F-4ECF-AE04-EE53E2692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39A64-5FF1-4F04-A775-764097C11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8D1160-98D4-448D-8B34-FEA5BABF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6EF85-9B66-447D-A777-B92BBDEB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3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E6E48-E8FB-477F-AADF-6B02B170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B98F01-D381-4593-9F9A-DE675D3F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2869CA-F89C-4D3E-96F5-0AAAB3A6F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BC4655-C362-43D6-9BCE-B0F78DA5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32A2F-9705-4038-9E30-4705ADA9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58FA8-D46D-4B92-9218-681DEC228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49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748EDF-3C31-4FD2-A84B-0AC1E335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0CF9E0-6BFF-47C9-ADA2-3F3236A1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33BD9-B178-484A-91D3-2C2971C23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BB1F-9977-4066-8531-0775C5D855C6}" type="datetimeFigureOut">
              <a:rPr lang="zh-CN" altLang="en-US" smtClean="0"/>
              <a:t>2020/2/25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74AD0-1F79-454E-B5C0-15A5B6F9B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F4B26-3054-4E5D-AD81-790D64473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D7D0E-9067-463F-93BE-9D6F50068D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DC27B3C3-2198-4F23-B64F-EA66F5D3223D}"/>
              </a:ext>
            </a:extLst>
          </p:cNvPr>
          <p:cNvGrpSpPr/>
          <p:nvPr/>
        </p:nvGrpSpPr>
        <p:grpSpPr>
          <a:xfrm>
            <a:off x="365603" y="256621"/>
            <a:ext cx="10682699" cy="6468326"/>
            <a:chOff x="88766" y="332122"/>
            <a:chExt cx="10682699" cy="64683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083D0E9-57AF-474F-BA50-4C7155BE6197}"/>
                    </a:ext>
                  </a:extLst>
                </p:cNvPr>
                <p:cNvSpPr txBox="1"/>
                <p:nvPr/>
              </p:nvSpPr>
              <p:spPr>
                <a:xfrm>
                  <a:off x="2416030" y="332122"/>
                  <a:ext cx="7147420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引理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1(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费马小定理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):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设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是素数，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a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是整数，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，且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(a,n)=1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解释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1: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(a,n)=1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，即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a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和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互质，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a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和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的最大公约数为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1</a:t>
                  </a:r>
                </a:p>
                <a:p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    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解释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  <a:sym typeface="Wingdings" panose="05000000000000000000" pitchFamily="2" charset="2"/>
                    </a:rPr>
                    <a:t>2: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即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%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==1 %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，亦即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−1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%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==1 </m:t>
                      </m:r>
                    </m:oMath>
                  </a14:m>
                  <a:endPara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E083D0E9-57AF-474F-BA50-4C7155BE6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30" y="332122"/>
                  <a:ext cx="7147420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256" t="-2479" b="-74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457537A-7FB1-407B-BDD3-0D4F704A1940}"/>
                    </a:ext>
                  </a:extLst>
                </p:cNvPr>
                <p:cNvSpPr txBox="1"/>
                <p:nvPr/>
              </p:nvSpPr>
              <p:spPr>
                <a:xfrm>
                  <a:off x="2416030" y="1149292"/>
                  <a:ext cx="692091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引理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2(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二次探测定理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):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如果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是一个素数，且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，则方程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a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的解为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a = 1, n-1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4457537A-7FB1-407B-BDD3-0D4F704A1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30" y="1149292"/>
                  <a:ext cx="692091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64" t="-3488" b="-11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9D91E7F-448D-4B66-A273-2727E556533F}"/>
                    </a:ext>
                  </a:extLst>
                </p:cNvPr>
                <p:cNvSpPr txBox="1"/>
                <p:nvPr/>
              </p:nvSpPr>
              <p:spPr>
                <a:xfrm>
                  <a:off x="2416030" y="1751018"/>
                  <a:ext cx="6920917" cy="542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miller-</a:t>
                  </a:r>
                  <a:r>
                    <a:rPr lang="en-US" altLang="zh-CN" sz="1400" dirty="0" err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rabin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算法的分析过程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: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假设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是奇素数，则</a:t>
                  </a:r>
                  <a:r>
                    <a:rPr lang="en-US" altLang="zh-CN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n-1</a:t>
                  </a:r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必为偶数，令</a:t>
                  </a:r>
                  <a14:m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−1=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𝑞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，由费马小定理，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1400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≡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1 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𝑚𝑜𝑑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)</m:t>
                      </m:r>
                    </m:oMath>
                  </a14:m>
                  <a:r>
                    <a:rPr lang="zh-CN" altLang="en-US" sz="1400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，即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𝑚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%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=1</m:t>
                      </m:r>
                    </m:oMath>
                  </a14:m>
                  <a:endParaRPr lang="en-US" altLang="zh-CN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9D91E7F-448D-4B66-A273-2727E5565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6030" y="1751018"/>
                  <a:ext cx="6920917" cy="542906"/>
                </a:xfrm>
                <a:prstGeom prst="rect">
                  <a:avLst/>
                </a:prstGeom>
                <a:blipFill>
                  <a:blip r:embed="rId4"/>
                  <a:stretch>
                    <a:fillRect l="-264" t="-3371" b="-89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280F088B-4DD8-4DC2-BCF2-4FC95B80B2ED}"/>
                    </a:ext>
                  </a:extLst>
                </p:cNvPr>
                <p:cNvSpPr/>
                <p:nvPr/>
              </p:nvSpPr>
              <p:spPr>
                <a:xfrm>
                  <a:off x="4178416" y="2557140"/>
                  <a:ext cx="2298583" cy="54290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280F088B-4DD8-4DC2-BCF2-4FC95B80B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8416" y="2557140"/>
                  <a:ext cx="2298583" cy="54290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B5F13AE-6580-4A42-968D-3CC8E31DA32D}"/>
                    </a:ext>
                  </a:extLst>
                </p:cNvPr>
                <p:cNvSpPr/>
                <p:nvPr/>
              </p:nvSpPr>
              <p:spPr>
                <a:xfrm>
                  <a:off x="2887211" y="3246572"/>
                  <a:ext cx="258241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B5F13AE-6580-4A42-968D-3CC8E31DA3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211" y="3246572"/>
                  <a:ext cx="2582410" cy="47488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90CF607-AF44-42AE-B3A6-50FC3910E2F4}"/>
                    </a:ext>
                  </a:extLst>
                </p:cNvPr>
                <p:cNvSpPr/>
                <p:nvPr/>
              </p:nvSpPr>
              <p:spPr>
                <a:xfrm>
                  <a:off x="7586445" y="3191557"/>
                  <a:ext cx="318502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790CF607-AF44-42AE-B3A6-50FC3910E2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6445" y="3191557"/>
                  <a:ext cx="3185020" cy="47488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2CE2B48-2947-477B-AD31-6BCA9108935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>
            <a:xfrm flipH="1">
              <a:off x="4178416" y="3020539"/>
              <a:ext cx="336620" cy="226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F21D9CC-33B7-4E6D-9950-2A4AEB43BF17}"/>
                </a:ext>
              </a:extLst>
            </p:cNvPr>
            <p:cNvCxnSpPr>
              <a:stCxn id="7" idx="5"/>
              <a:endCxn id="10" idx="0"/>
            </p:cNvCxnSpPr>
            <p:nvPr/>
          </p:nvCxnSpPr>
          <p:spPr>
            <a:xfrm>
              <a:off x="6140379" y="3020539"/>
              <a:ext cx="3038576" cy="1710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CBBD6BD-42C6-4841-AD25-9AE3347713C1}"/>
                    </a:ext>
                  </a:extLst>
                </p:cNvPr>
                <p:cNvSpPr/>
                <p:nvPr/>
              </p:nvSpPr>
              <p:spPr>
                <a:xfrm>
                  <a:off x="1536584" y="3978331"/>
                  <a:ext cx="258241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2CBBD6BD-42C6-4841-AD25-9AE3347713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6584" y="3978331"/>
                  <a:ext cx="2582410" cy="47488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22B1D7E-8A42-4D0C-85B3-A8F4447FA5CC}"/>
                    </a:ext>
                  </a:extLst>
                </p:cNvPr>
                <p:cNvSpPr/>
                <p:nvPr/>
              </p:nvSpPr>
              <p:spPr>
                <a:xfrm>
                  <a:off x="6080957" y="3939809"/>
                  <a:ext cx="3428999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B22B1D7E-8A42-4D0C-85B3-A8F4447FA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0957" y="3939809"/>
                  <a:ext cx="3428999" cy="47488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CC5E28B3-AC08-4AED-9360-EE9C653471A5}"/>
                </a:ext>
              </a:extLst>
            </p:cNvPr>
            <p:cNvCxnSpPr>
              <a:cxnSpLocks/>
              <a:stCxn id="8" idx="3"/>
              <a:endCxn id="17" idx="0"/>
            </p:cNvCxnSpPr>
            <p:nvPr/>
          </p:nvCxnSpPr>
          <p:spPr>
            <a:xfrm flipH="1">
              <a:off x="2827789" y="3651913"/>
              <a:ext cx="437607" cy="3264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9DDAA5D8-AE2D-42F6-9628-95366F5111EC}"/>
                </a:ext>
              </a:extLst>
            </p:cNvPr>
            <p:cNvCxnSpPr>
              <a:stCxn id="8" idx="5"/>
              <a:endCxn id="18" idx="0"/>
            </p:cNvCxnSpPr>
            <p:nvPr/>
          </p:nvCxnSpPr>
          <p:spPr>
            <a:xfrm>
              <a:off x="5091436" y="3651913"/>
              <a:ext cx="2704021" cy="2878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8CFE5DD8-1213-4949-A277-733D7306AA8E}"/>
                    </a:ext>
                  </a:extLst>
                </p:cNvPr>
                <p:cNvSpPr/>
                <p:nvPr/>
              </p:nvSpPr>
              <p:spPr>
                <a:xfrm>
                  <a:off x="783655" y="4776943"/>
                  <a:ext cx="258241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8CFE5DD8-1213-4949-A277-733D7306AA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655" y="4776943"/>
                  <a:ext cx="2582410" cy="47488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C7D46BAD-6608-450D-923E-4E2C6CA1A839}"/>
                    </a:ext>
                  </a:extLst>
                </p:cNvPr>
                <p:cNvSpPr/>
                <p:nvPr/>
              </p:nvSpPr>
              <p:spPr>
                <a:xfrm>
                  <a:off x="5009448" y="4750609"/>
                  <a:ext cx="2867995" cy="52592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2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∗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C7D46BAD-6608-450D-923E-4E2C6CA1A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9448" y="4750609"/>
                  <a:ext cx="2867995" cy="52592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947031CC-AB39-49F9-8D50-E3AACDB99374}"/>
                </a:ext>
              </a:extLst>
            </p:cNvPr>
            <p:cNvCxnSpPr>
              <a:stCxn id="17" idx="5"/>
              <a:endCxn id="26" idx="0"/>
            </p:cNvCxnSpPr>
            <p:nvPr/>
          </p:nvCxnSpPr>
          <p:spPr>
            <a:xfrm>
              <a:off x="3740809" y="4383672"/>
              <a:ext cx="2702637" cy="366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79955E1-23DE-4729-A397-7104A8157900}"/>
                    </a:ext>
                  </a:extLst>
                </p:cNvPr>
                <p:cNvSpPr/>
                <p:nvPr/>
              </p:nvSpPr>
              <p:spPr>
                <a:xfrm>
                  <a:off x="88766" y="5575556"/>
                  <a:ext cx="258241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F79955E1-23DE-4729-A397-7104A8157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6" y="5575556"/>
                  <a:ext cx="2582410" cy="47488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22FB8B3E-451E-456E-9E4D-379ECD6A7963}"/>
                    </a:ext>
                  </a:extLst>
                </p:cNvPr>
                <p:cNvSpPr/>
                <p:nvPr/>
              </p:nvSpPr>
              <p:spPr>
                <a:xfrm>
                  <a:off x="3800231" y="5653821"/>
                  <a:ext cx="2582410" cy="474886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% 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oMath>
                    </m:oMathPara>
                  </a14:m>
                  <a:endParaRPr lang="zh-CN" altLang="en-US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22FB8B3E-451E-456E-9E4D-379ECD6A7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0231" y="5653821"/>
                  <a:ext cx="2582410" cy="47488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A3A72C8-093F-4069-A615-94763CB7701C}"/>
                </a:ext>
              </a:extLst>
            </p:cNvPr>
            <p:cNvCxnSpPr>
              <a:cxnSpLocks/>
              <a:stCxn id="25" idx="5"/>
              <a:endCxn id="42" idx="0"/>
            </p:cNvCxnSpPr>
            <p:nvPr/>
          </p:nvCxnSpPr>
          <p:spPr>
            <a:xfrm>
              <a:off x="2987880" y="5182284"/>
              <a:ext cx="2103556" cy="471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A4D8129-01CD-4DC7-8C45-4CD6561E34BE}"/>
                </a:ext>
              </a:extLst>
            </p:cNvPr>
            <p:cNvCxnSpPr>
              <a:stCxn id="25" idx="3"/>
              <a:endCxn id="41" idx="1"/>
            </p:cNvCxnSpPr>
            <p:nvPr/>
          </p:nvCxnSpPr>
          <p:spPr>
            <a:xfrm flipH="1">
              <a:off x="466951" y="5182284"/>
              <a:ext cx="694889" cy="4628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53F5836-EF16-495D-8363-9BD19E01BB9F}"/>
                </a:ext>
              </a:extLst>
            </p:cNvPr>
            <p:cNvCxnSpPr>
              <a:cxnSpLocks/>
              <a:stCxn id="17" idx="3"/>
              <a:endCxn id="25" idx="1"/>
            </p:cNvCxnSpPr>
            <p:nvPr/>
          </p:nvCxnSpPr>
          <p:spPr>
            <a:xfrm flipH="1">
              <a:off x="1161840" y="4383672"/>
              <a:ext cx="752929" cy="462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D7B6857-FCDB-4B49-A9EF-337FCA9AC56C}"/>
                </a:ext>
              </a:extLst>
            </p:cNvPr>
            <p:cNvSpPr txBox="1"/>
            <p:nvPr/>
          </p:nvSpPr>
          <p:spPr>
            <a:xfrm>
              <a:off x="6335771" y="2417834"/>
              <a:ext cx="3546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下面两个分支为上面一个的两根，即引理</a:t>
              </a:r>
              <a:r>
                <a: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C12802E-3781-495A-A798-1925BA76FC35}"/>
                </a:ext>
              </a:extLst>
            </p:cNvPr>
            <p:cNvSpPr txBox="1"/>
            <p:nvPr/>
          </p:nvSpPr>
          <p:spPr>
            <a:xfrm>
              <a:off x="3358984" y="4810338"/>
              <a:ext cx="88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左式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=y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04B88B9-8009-4905-8EE5-D34E7CE7F851}"/>
                </a:ext>
              </a:extLst>
            </p:cNvPr>
            <p:cNvSpPr txBox="1"/>
            <p:nvPr/>
          </p:nvSpPr>
          <p:spPr>
            <a:xfrm>
              <a:off x="2756034" y="5514227"/>
              <a:ext cx="88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左式</a:t>
              </a:r>
              <a:r>
                <a:rPr lang="en-US" altLang="zh-CN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=x</a:t>
              </a:r>
              <a:endPara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0259124C-CE26-4778-827B-FD4CE427D262}"/>
                </a:ext>
              </a:extLst>
            </p:cNvPr>
            <p:cNvSpPr txBox="1"/>
            <p:nvPr/>
          </p:nvSpPr>
          <p:spPr>
            <a:xfrm>
              <a:off x="670106" y="6154117"/>
              <a:ext cx="68977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若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y==1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，则必有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x==1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x==n-1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，若都不等，则必定不是素数，此即代码中的</a:t>
              </a:r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if (y==1&amp;&amp;x!=1&amp;&amp;x!=n-1) return false;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的含义</a:t>
              </a:r>
              <a:endParaRPr lang="en-US" altLang="zh-CN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44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297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家乐</dc:creator>
  <cp:lastModifiedBy>刘 家乐</cp:lastModifiedBy>
  <cp:revision>10</cp:revision>
  <dcterms:created xsi:type="dcterms:W3CDTF">2020-02-25T06:14:46Z</dcterms:created>
  <dcterms:modified xsi:type="dcterms:W3CDTF">2020-02-25T07:11:02Z</dcterms:modified>
</cp:coreProperties>
</file>