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p:scale>
          <a:sx n="20" d="100"/>
          <a:sy n="20" d="100"/>
        </p:scale>
        <p:origin x="1626" y="330"/>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5.png"/><Relationship Id="rId34" Type="http://schemas.openxmlformats.org/officeDocument/2006/relationships/image" Target="../media/image29.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6.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7.jpg"/><Relationship Id="rId19" Type="http://schemas.openxmlformats.org/officeDocument/2006/relationships/image" Target="../media/image16.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rotWithShape="1">
          <a:blip r:embed="rId3"/>
          <a:srcRect l="10655" t="1604" r="9206" b="4173"/>
          <a:stretch/>
        </p:blipFill>
        <p:spPr>
          <a:xfrm>
            <a:off x="18516600" y="10938052"/>
            <a:ext cx="6743682" cy="4393309"/>
          </a:xfrm>
          <a:prstGeom prst="rect">
            <a:avLst/>
          </a:prstGeom>
          <a:ln w="57150">
            <a:solidFill>
              <a:schemeClr val="accent1"/>
            </a:solidFill>
          </a:ln>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614546" y="23622000"/>
            <a:ext cx="1272654" cy="2057400"/>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(PTR)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204733"/>
                <a:ext cx="13299848" cy="6885090"/>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r>
                  <a:rPr lang="en-US" sz="3600" dirty="0">
                    <a:cs typeface="Times New Roman" panose="02020603050405020304" pitchFamily="18" charset="0"/>
                  </a:rPr>
                  <a:t>We compute </a:t>
                </a:r>
                <a14:m>
                  <m:oMath xmlns:m="http://schemas.openxmlformats.org/officeDocument/2006/math">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oMath>
                </a14:m>
                <a:r>
                  <a:rPr lang="en-US" sz="3600" dirty="0">
                    <a:cs typeface="Times New Roman" panose="02020603050405020304" pitchFamily="18" charset="0"/>
                  </a:rPr>
                  <a:t>and </a:t>
                </a:r>
                <a14:m>
                  <m:oMath xmlns:m="http://schemas.openxmlformats.org/officeDocument/2006/math">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num>
                      <m:den>
                        <m:r>
                          <a:rPr lang="en-US" sz="3600" b="0" i="1" smtClean="0">
                            <a:latin typeface="Cambria Math" panose="02040503050406030204" pitchFamily="18" charset="0"/>
                            <a:cs typeface="Times New Roman" panose="02020603050405020304" pitchFamily="18" charset="0"/>
                          </a:rPr>
                          <m:t>𝜕𝜈</m:t>
                        </m:r>
                      </m:den>
                    </m:f>
                  </m:oMath>
                </a14:m>
                <a:r>
                  <a:rPr lang="en-US" sz="3600" dirty="0">
                    <a:cs typeface="Times New Roman" panose="02020603050405020304" pitchFamily="18" charset="0"/>
                  </a:rPr>
                  <a:t> on the boundary using a boundary integral system.</a:t>
                </a: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204733"/>
                <a:ext cx="13299848" cy="6885090"/>
              </a:xfrm>
              <a:prstGeom prst="rect">
                <a:avLst/>
              </a:prstGeom>
              <a:blipFill>
                <a:blip r:embed="rId5"/>
                <a:stretch>
                  <a:fillRect l="-275" t="-797"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Conclusions</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Preliminary Results</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613972"/>
            <a:ext cx="13299848" cy="70852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 Math Comput. Model (1991).</a:t>
            </a:r>
          </a:p>
          <a:p>
            <a:r>
              <a:rPr lang="en-US" sz="4000" dirty="0"/>
              <a:t>[2] C. Carvalho, S. Khatri, and A.D. Kim, Asymptotic analysis for close evaluation of layer potentials, submitted. J. Comp. Phys. (2018).</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 </a:t>
            </a:r>
            <a:r>
              <a:rPr lang="en-US" sz="4000" dirty="0">
                <a:solidFill>
                  <a:schemeClr val="bg1"/>
                </a:solidFill>
              </a:rPr>
              <a:t>(2019).</a:t>
            </a:r>
          </a:p>
          <a:p>
            <a:r>
              <a:rPr lang="en-US" sz="4000" dirty="0">
                <a:solidFill>
                  <a:schemeClr val="bg1"/>
                </a:solidFill>
              </a:rPr>
              <a:t>[4] V. Shalaev, Illustration of a theoretical cloaking device. (2007).</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479192"/>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spcAft>
                    <a:spcPts val="1200"/>
                  </a:spcAft>
                </a:pP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system on the boundary, we must use the Kress quadrature because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 on the boundary.</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479192"/>
              </a:xfrm>
              <a:prstGeom prst="rect">
                <a:avLst/>
              </a:prstGeom>
              <a:blipFill>
                <a:blip r:embed="rId17"/>
                <a:stretch>
                  <a:fillRect l="-1551" t="-1891" r="-1551" b="-3560"/>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15437606" y="15657493"/>
            <a:ext cx="12974524" cy="954107"/>
          </a:xfrm>
          <a:prstGeom prst="rect">
            <a:avLst/>
          </a:prstGeom>
          <a:noFill/>
        </p:spPr>
        <p:txBody>
          <a:bodyPr wrap="square" rtlCol="0">
            <a:spAutoFit/>
          </a:bodyPr>
          <a:lstStyle/>
          <a:p>
            <a:pPr algn="just"/>
            <a:r>
              <a:rPr lang="en-US" sz="2800" b="1" dirty="0"/>
              <a:t>Figure 2.</a:t>
            </a:r>
            <a:r>
              <a:rPr lang="en-US" sz="2800" dirty="0"/>
              <a:t> We compute the solution on the body-fitted  grid using the PTR.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6D6603E-AEAA-4593-9502-0647B30D3383}"/>
                  </a:ext>
                </a:extLst>
              </p:cNvPr>
              <p:cNvSpPr/>
              <p:nvPr/>
            </p:nvSpPr>
            <p:spPr>
              <a:xfrm>
                <a:off x="29435106" y="18453288"/>
                <a:ext cx="13299848" cy="5078313"/>
              </a:xfrm>
              <a:prstGeom prst="rect">
                <a:avLst/>
              </a:prstGeom>
              <a:ln w="12700">
                <a:noFill/>
              </a:ln>
            </p:spPr>
            <p:txBody>
              <a:bodyPr wrap="square">
                <a:spAutoFit/>
              </a:bodyPr>
              <a:lstStyle/>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By applying PTR and the Kress Quadrature to the transmission problem, we were able to compute the effect of a source in layered media.</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Because the integrals are nearly singular close to the boundary, we will seek an alternative method to reduce this error.</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We can simulate cloaking by extending this method to multi-layered domains with different values of </a:t>
                </a:r>
                <a14:m>
                  <m:oMath xmlns:m="http://schemas.openxmlformats.org/officeDocument/2006/math">
                    <m:r>
                      <a:rPr lang="en-US" sz="3800" b="0" i="1" smtClean="0">
                        <a:latin typeface="Cambria Math" panose="02040503050406030204" pitchFamily="18" charset="0"/>
                        <a:cs typeface="Times New Roman" panose="02020603050405020304" pitchFamily="18" charset="0"/>
                      </a:rPr>
                      <m:t>𝑘</m:t>
                    </m:r>
                    <m:r>
                      <a:rPr lang="en-US" sz="3800" b="0" i="0" smtClean="0">
                        <a:latin typeface="Cambria Math" panose="02040503050406030204" pitchFamily="18" charset="0"/>
                        <a:cs typeface="Times New Roman" panose="02020603050405020304" pitchFamily="18" charset="0"/>
                      </a:rPr>
                      <m:t>.</m:t>
                    </m:r>
                  </m:oMath>
                </a14:m>
                <a:r>
                  <a:rPr lang="en-US" sz="3800" dirty="0">
                    <a:cs typeface="Times New Roman" panose="02020603050405020304" pitchFamily="18" charset="0"/>
                  </a:rPr>
                  <a:t>  In the future, we also intend to apply this method different boundary shapes.</a:t>
                </a:r>
              </a:p>
            </p:txBody>
          </p:sp>
        </mc:Choice>
        <mc:Fallback xmlns="">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435106" y="18453288"/>
                <a:ext cx="13299848" cy="5078313"/>
              </a:xfrm>
              <a:prstGeom prst="rect">
                <a:avLst/>
              </a:prstGeom>
              <a:blipFill>
                <a:blip r:embed="rId21"/>
                <a:stretch>
                  <a:fillRect l="-1376" t="-2041" r="-1559" b="-3962"/>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48F491-088E-48A1-842C-1891F1BEBD21}"/>
                  </a:ext>
                </a:extLst>
              </p:cNvPr>
              <p:cNvSpPr txBox="1"/>
              <p:nvPr/>
            </p:nvSpPr>
            <p:spPr>
              <a:xfrm>
                <a:off x="19735800" y="13169039"/>
                <a:ext cx="657488" cy="6987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xmlns="">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9735800" y="13169039"/>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8867183" y="11479594"/>
            <a:ext cx="3357009" cy="646331"/>
          </a:xfrm>
          <a:prstGeom prst="rect">
            <a:avLst/>
          </a:prstGeom>
          <a:noFill/>
        </p:spPr>
        <p:txBody>
          <a:bodyPr wrap="squar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3678401" y="12998828"/>
            <a:ext cx="1354573" cy="1077218"/>
          </a:xfrm>
          <a:prstGeom prst="rect">
            <a:avLst/>
          </a:prstGeom>
          <a:noFill/>
        </p:spPr>
        <p:txBody>
          <a:bodyPr wrap="square" rtlCol="0">
            <a:spAutoFit/>
          </a:bodyPr>
          <a:lstStyle/>
          <a:p>
            <a:pPr algn="ctr"/>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45600" y="20455939"/>
            <a:ext cx="5721080" cy="2508763"/>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5985217" y="24258814"/>
            <a:ext cx="4731603" cy="2590987"/>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346877" y="23079593"/>
            <a:ext cx="13267791" cy="954107"/>
          </a:xfrm>
          <a:prstGeom prst="rect">
            <a:avLst/>
          </a:prstGeom>
          <a:noFill/>
        </p:spPr>
        <p:txBody>
          <a:bodyPr wrap="square" rtlCol="0">
            <a:spAutoFit/>
          </a:bodyPr>
          <a:lstStyle/>
          <a:p>
            <a:r>
              <a:rPr lang="en-US" sz="2800" b="1" dirty="0"/>
              <a:t>Figure 3a.</a:t>
            </a:r>
            <a:r>
              <a:rPr lang="en-US" sz="2800" dirty="0"/>
              <a:t>  Top-down plot of the real part (left) and the imaginary part (right) of the PTR solution for an ellipse-shaped boundary with N = 300 points on the boundary.</a:t>
            </a:r>
            <a:r>
              <a:rPr lang="en-US" sz="2800" baseline="30000" dirty="0"/>
              <a:t>[3]</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7125956"/>
            <a:ext cx="13267791" cy="954107"/>
          </a:xfrm>
          <a:prstGeom prst="rect">
            <a:avLst/>
          </a:prstGeom>
          <a:noFill/>
        </p:spPr>
        <p:txBody>
          <a:bodyPr wrap="square" rtlCol="0">
            <a:spAutoFit/>
          </a:bodyPr>
          <a:lstStyle/>
          <a:p>
            <a:r>
              <a:rPr lang="en-US" sz="2800" b="1" dirty="0"/>
              <a:t>Figure 3b.</a:t>
            </a:r>
            <a:r>
              <a:rPr lang="en-US" sz="2800" dirty="0"/>
              <a:t>  Top-down plot of the real part (left) and the imaginary part (right) of the exact solution for a plane wave acting on an ellipse boundary.</a:t>
            </a:r>
            <a:r>
              <a:rPr lang="en-US" sz="2800" baseline="30000" dirty="0"/>
              <a:t>[3]</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773400" y="20343728"/>
            <a:ext cx="5257800" cy="2781365"/>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794751" y="28472523"/>
            <a:ext cx="5865849" cy="3381219"/>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45824" y="28590657"/>
            <a:ext cx="5621228" cy="3108543"/>
          </a:xfrm>
          <a:prstGeom prst="rect">
            <a:avLst/>
          </a:prstGeom>
          <a:noFill/>
        </p:spPr>
        <p:txBody>
          <a:bodyPr wrap="square" rtlCol="0">
            <a:spAutoFit/>
          </a:bodyPr>
          <a:lstStyle/>
          <a:p>
            <a:pPr algn="just"/>
            <a:r>
              <a:rPr lang="en-US" sz="2800" b="1" dirty="0"/>
              <a:t>Figure 4.</a:t>
            </a:r>
            <a:r>
              <a:rPr lang="en-US" sz="2800" dirty="0"/>
              <a:t> The log plot of the error between the PTR solution and the exact solution shown. There is a  significant increase in error around the defined boundary.  The reason is because we compute nearly singular intervals.</a:t>
            </a:r>
            <a:endParaRPr lang="en-US" sz="2800" b="1" dirty="0"/>
          </a:p>
        </p:txBody>
      </p:sp>
      <p:sp>
        <p:nvSpPr>
          <p:cNvPr id="8" name="TextBox 7">
            <a:extLst>
              <a:ext uri="{FF2B5EF4-FFF2-40B4-BE49-F238E27FC236}">
                <a16:creationId xmlns:a16="http://schemas.microsoft.com/office/drawing/2014/main" id="{49DBBD17-D34C-4F9D-A229-F5AAA791B5E0}"/>
              </a:ext>
            </a:extLst>
          </p:cNvPr>
          <p:cNvSpPr txBox="1"/>
          <p:nvPr/>
        </p:nvSpPr>
        <p:spPr>
          <a:xfrm>
            <a:off x="21488400" y="160020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9C3D36-DBBE-4697-BEE9-B22D27D0BDF8}"/>
                  </a:ext>
                </a:extLst>
              </p:cNvPr>
              <p:cNvSpPr txBox="1"/>
              <p:nvPr/>
            </p:nvSpPr>
            <p:spPr>
              <a:xfrm>
                <a:off x="15263018" y="18364200"/>
                <a:ext cx="12319831" cy="1618520"/>
              </a:xfrm>
              <a:prstGeom prst="rect">
                <a:avLst/>
              </a:prstGeom>
              <a:noFill/>
            </p:spPr>
            <p:txBody>
              <a:bodyPr wrap="square" rtlCol="0">
                <a:spAutoFit/>
              </a:bodyPr>
              <a:lstStyle/>
              <a:p>
                <a:pPr algn="ctr">
                  <a:spcAft>
                    <a:spcPts val="600"/>
                  </a:spcAft>
                </a:pPr>
                <a:r>
                  <a:rPr lang="en-US" sz="2800" b="0" dirty="0"/>
                  <a:t>In order to validate our method, we computed the solution which is known for:</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𝑖</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𝑒</m:t>
                              </m:r>
                            </m:sub>
                          </m:sSub>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𝑥</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𝑦</m:t>
                              </m:r>
                            </m:e>
                          </m:d>
                        </m:sup>
                      </m:sSup>
                    </m:oMath>
                  </m:oMathPara>
                </a14:m>
                <a:endParaRPr lang="en-US" sz="3200" b="0" dirty="0"/>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𝑒</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𝑖</m:t>
                          </m:r>
                          <m:r>
                            <a:rPr lang="en-US" sz="3200" i="1">
                              <a:latin typeface="Cambria Math" panose="02040503050406030204" pitchFamily="18" charset="0"/>
                            </a:rPr>
                            <m:t> </m:t>
                          </m:r>
                        </m:sub>
                      </m:sSub>
                      <m:r>
                        <a:rPr lang="en-US" sz="3200" b="0" i="1" smtClean="0">
                          <a:latin typeface="Cambria Math" panose="02040503050406030204" pitchFamily="18" charset="0"/>
                        </a:rPr>
                        <m:t>=3</m:t>
                      </m:r>
                    </m:oMath>
                  </m:oMathPara>
                </a14:m>
                <a:endParaRPr lang="en-US" sz="3200" dirty="0"/>
              </a:p>
            </p:txBody>
          </p:sp>
        </mc:Choice>
        <mc:Fallback xmlns="">
          <p:sp>
            <p:nvSpPr>
              <p:cNvPr id="14" name="TextBox 13">
                <a:extLst>
                  <a:ext uri="{FF2B5EF4-FFF2-40B4-BE49-F238E27FC236}">
                    <a16:creationId xmlns:a16="http://schemas.microsoft.com/office/drawing/2014/main" id="{BE9C3D36-DBBE-4697-BEE9-B22D27D0BDF8}"/>
                  </a:ext>
                </a:extLst>
              </p:cNvPr>
              <p:cNvSpPr txBox="1">
                <a:spLocks noRot="1" noChangeAspect="1" noMove="1" noResize="1" noEditPoints="1" noAdjustHandles="1" noChangeArrowheads="1" noChangeShapeType="1" noTextEdit="1"/>
              </p:cNvSpPr>
              <p:nvPr/>
            </p:nvSpPr>
            <p:spPr>
              <a:xfrm>
                <a:off x="15263018" y="18364200"/>
                <a:ext cx="12319831" cy="1618520"/>
              </a:xfrm>
              <a:prstGeom prst="rect">
                <a:avLst/>
              </a:prstGeom>
              <a:blipFill>
                <a:blip r:embed="rId27"/>
                <a:stretch>
                  <a:fillRect t="-4151"/>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C7A3F30B-B4B9-4ECE-BF7A-7DC12A6AA12C}"/>
              </a:ext>
            </a:extLst>
          </p:cNvPr>
          <p:cNvCxnSpPr>
            <a:cxnSpLocks/>
          </p:cNvCxnSpPr>
          <p:nvPr/>
        </p:nvCxnSpPr>
        <p:spPr>
          <a:xfrm flipV="1">
            <a:off x="15346877" y="28214732"/>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21B1D5F1-FF00-4308-9E1C-5B2342EEDD04}"/>
              </a:ext>
            </a:extLst>
          </p:cNvPr>
          <p:cNvPicPr>
            <a:picLocks noChangeAspect="1"/>
          </p:cNvPicPr>
          <p:nvPr/>
        </p:nvPicPr>
        <p:blipFill>
          <a:blip r:embed="rId23"/>
          <a:stretch>
            <a:fillRect/>
          </a:stretch>
        </p:blipFill>
        <p:spPr>
          <a:xfrm>
            <a:off x="21945600" y="24245178"/>
            <a:ext cx="5721080" cy="2590987"/>
          </a:xfrm>
          <a:prstGeom prst="rect">
            <a:avLst/>
          </a:prstGeom>
        </p:spPr>
      </p:pic>
      <p:sp>
        <p:nvSpPr>
          <p:cNvPr id="63" name="TextBox 62">
            <a:extLst>
              <a:ext uri="{FF2B5EF4-FFF2-40B4-BE49-F238E27FC236}">
                <a16:creationId xmlns:a16="http://schemas.microsoft.com/office/drawing/2014/main" id="{F2C9D65E-9F40-44FF-98C1-3330CA53763A}"/>
              </a:ext>
            </a:extLst>
          </p:cNvPr>
          <p:cNvSpPr txBox="1"/>
          <p:nvPr/>
        </p:nvSpPr>
        <p:spPr>
          <a:xfrm>
            <a:off x="30753499" y="10209322"/>
            <a:ext cx="2613985" cy="523220"/>
          </a:xfrm>
          <a:prstGeom prst="rect">
            <a:avLst/>
          </a:prstGeom>
          <a:noFill/>
        </p:spPr>
        <p:txBody>
          <a:bodyPr wrap="none" rtlCol="0">
            <a:spAutoFit/>
          </a:bodyPr>
          <a:lstStyle/>
          <a:p>
            <a:r>
              <a:rPr lang="en-US" sz="2800" u="sng" dirty="0"/>
              <a:t>Real Part of PTR</a:t>
            </a:r>
          </a:p>
        </p:txBody>
      </p:sp>
      <p:sp>
        <p:nvSpPr>
          <p:cNvPr id="73" name="TextBox 72">
            <a:extLst>
              <a:ext uri="{FF2B5EF4-FFF2-40B4-BE49-F238E27FC236}">
                <a16:creationId xmlns:a16="http://schemas.microsoft.com/office/drawing/2014/main" id="{BB3B037F-F7B7-4D25-8F7F-9E79BDA40FBD}"/>
              </a:ext>
            </a:extLst>
          </p:cNvPr>
          <p:cNvSpPr txBox="1"/>
          <p:nvPr/>
        </p:nvSpPr>
        <p:spPr>
          <a:xfrm>
            <a:off x="37682565" y="10309691"/>
            <a:ext cx="3390928" cy="523220"/>
          </a:xfrm>
          <a:prstGeom prst="rect">
            <a:avLst/>
          </a:prstGeom>
          <a:noFill/>
        </p:spPr>
        <p:txBody>
          <a:bodyPr wrap="none" rtlCol="0">
            <a:spAutoFit/>
          </a:bodyPr>
          <a:lstStyle/>
          <a:p>
            <a:r>
              <a:rPr lang="en-US" sz="2800" u="sng" dirty="0"/>
              <a:t>Imaginary Part of PTR</a:t>
            </a:r>
          </a:p>
        </p:txBody>
      </p:sp>
      <p:cxnSp>
        <p:nvCxnSpPr>
          <p:cNvPr id="81" name="Straight Connector 80">
            <a:extLst>
              <a:ext uri="{FF2B5EF4-FFF2-40B4-BE49-F238E27FC236}">
                <a16:creationId xmlns:a16="http://schemas.microsoft.com/office/drawing/2014/main" id="{83D6AD5A-97E9-4B28-AD64-36CB30CC4908}"/>
              </a:ext>
            </a:extLst>
          </p:cNvPr>
          <p:cNvCxnSpPr>
            <a:cxnSpLocks/>
          </p:cNvCxnSpPr>
          <p:nvPr/>
        </p:nvCxnSpPr>
        <p:spPr>
          <a:xfrm flipV="1">
            <a:off x="15263018" y="20099235"/>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0CFD5A9-0751-42BE-88F3-0B9E4615D2AA}"/>
              </a:ext>
            </a:extLst>
          </p:cNvPr>
          <p:cNvSpPr txBox="1"/>
          <p:nvPr/>
        </p:nvSpPr>
        <p:spPr>
          <a:xfrm>
            <a:off x="29418046" y="5396029"/>
            <a:ext cx="13218802" cy="1261884"/>
          </a:xfrm>
          <a:prstGeom prst="rect">
            <a:avLst/>
          </a:prstGeom>
          <a:noFill/>
        </p:spPr>
        <p:txBody>
          <a:bodyPr wrap="square" rtlCol="0">
            <a:spAutoFit/>
          </a:bodyPr>
          <a:lstStyle/>
          <a:p>
            <a:r>
              <a:rPr lang="en-US" sz="3800" dirty="0"/>
              <a:t>Our method can be extended to the transmission of a source in domains with different properties.</a:t>
            </a:r>
          </a:p>
        </p:txBody>
      </p:sp>
      <p:sp>
        <p:nvSpPr>
          <p:cNvPr id="86" name="TextBox 85">
            <a:extLst>
              <a:ext uri="{FF2B5EF4-FFF2-40B4-BE49-F238E27FC236}">
                <a16:creationId xmlns:a16="http://schemas.microsoft.com/office/drawing/2014/main" id="{FE700FA6-E77E-40DC-B7A2-EBB573B5ECF5}"/>
              </a:ext>
            </a:extLst>
          </p:cNvPr>
          <p:cNvSpPr txBox="1"/>
          <p:nvPr/>
        </p:nvSpPr>
        <p:spPr>
          <a:xfrm>
            <a:off x="31013400" y="14782800"/>
            <a:ext cx="2613985" cy="523220"/>
          </a:xfrm>
          <a:prstGeom prst="rect">
            <a:avLst/>
          </a:prstGeom>
          <a:noFill/>
        </p:spPr>
        <p:txBody>
          <a:bodyPr wrap="none" rtlCol="0">
            <a:spAutoFit/>
          </a:bodyPr>
          <a:lstStyle/>
          <a:p>
            <a:r>
              <a:rPr lang="en-US" sz="2800" u="sng" dirty="0"/>
              <a:t>Real Part of PTR</a:t>
            </a:r>
          </a:p>
        </p:txBody>
      </p:sp>
      <p:sp>
        <p:nvSpPr>
          <p:cNvPr id="87" name="TextBox 86">
            <a:extLst>
              <a:ext uri="{FF2B5EF4-FFF2-40B4-BE49-F238E27FC236}">
                <a16:creationId xmlns:a16="http://schemas.microsoft.com/office/drawing/2014/main" id="{66776CF4-7AE7-45A4-B44A-6BCB7BE70212}"/>
              </a:ext>
            </a:extLst>
          </p:cNvPr>
          <p:cNvSpPr txBox="1"/>
          <p:nvPr/>
        </p:nvSpPr>
        <p:spPr>
          <a:xfrm>
            <a:off x="37682565" y="14782800"/>
            <a:ext cx="3390928" cy="523220"/>
          </a:xfrm>
          <a:prstGeom prst="rect">
            <a:avLst/>
          </a:prstGeom>
          <a:noFill/>
        </p:spPr>
        <p:txBody>
          <a:bodyPr wrap="none" rtlCol="0">
            <a:spAutoFit/>
          </a:bodyPr>
          <a:lstStyle/>
          <a:p>
            <a:r>
              <a:rPr lang="en-US" sz="2800" u="sng" dirty="0"/>
              <a:t>Imaginary Part of PTR</a:t>
            </a:r>
          </a:p>
        </p:txBody>
      </p:sp>
      <p:sp>
        <p:nvSpPr>
          <p:cNvPr id="89" name="TextBox 88">
            <a:extLst>
              <a:ext uri="{FF2B5EF4-FFF2-40B4-BE49-F238E27FC236}">
                <a16:creationId xmlns:a16="http://schemas.microsoft.com/office/drawing/2014/main" id="{EBA431C9-82C3-445B-930A-3F1F570F2482}"/>
              </a:ext>
            </a:extLst>
          </p:cNvPr>
          <p:cNvSpPr txBox="1"/>
          <p:nvPr/>
        </p:nvSpPr>
        <p:spPr>
          <a:xfrm>
            <a:off x="29516152" y="15688615"/>
            <a:ext cx="13218802" cy="677108"/>
          </a:xfrm>
          <a:prstGeom prst="rect">
            <a:avLst/>
          </a:prstGeom>
          <a:noFill/>
        </p:spPr>
        <p:txBody>
          <a:bodyPr wrap="square" rtlCol="0">
            <a:spAutoFit/>
          </a:bodyPr>
          <a:lstStyle/>
          <a:p>
            <a:r>
              <a:rPr lang="en-US" sz="3800" dirty="0"/>
              <a:t>Different behaviors appear for different k values.</a:t>
            </a:r>
          </a:p>
        </p:txBody>
      </p:sp>
      <p:pic>
        <p:nvPicPr>
          <p:cNvPr id="10" name="Picture 9">
            <a:extLst>
              <a:ext uri="{FF2B5EF4-FFF2-40B4-BE49-F238E27FC236}">
                <a16:creationId xmlns:a16="http://schemas.microsoft.com/office/drawing/2014/main" id="{172397FE-B3D6-45FD-9C31-D53891A8BAE7}"/>
              </a:ext>
            </a:extLst>
          </p:cNvPr>
          <p:cNvPicPr>
            <a:picLocks noChangeAspect="1"/>
          </p:cNvPicPr>
          <p:nvPr/>
        </p:nvPicPr>
        <p:blipFill>
          <a:blip r:embed="rId28"/>
          <a:stretch>
            <a:fillRect/>
          </a:stretch>
        </p:blipFill>
        <p:spPr>
          <a:xfrm>
            <a:off x="29988803" y="7276741"/>
            <a:ext cx="5633799" cy="2920611"/>
          </a:xfrm>
          <a:prstGeom prst="rect">
            <a:avLst/>
          </a:prstGeom>
        </p:spPr>
      </p:pic>
      <p:pic>
        <p:nvPicPr>
          <p:cNvPr id="20" name="Picture 19">
            <a:extLst>
              <a:ext uri="{FF2B5EF4-FFF2-40B4-BE49-F238E27FC236}">
                <a16:creationId xmlns:a16="http://schemas.microsoft.com/office/drawing/2014/main" id="{F9CDC267-35B2-4C1D-AE93-D52B42BD5513}"/>
              </a:ext>
            </a:extLst>
          </p:cNvPr>
          <p:cNvPicPr>
            <a:picLocks noChangeAspect="1"/>
          </p:cNvPicPr>
          <p:nvPr/>
        </p:nvPicPr>
        <p:blipFill>
          <a:blip r:embed="rId29"/>
          <a:stretch>
            <a:fillRect/>
          </a:stretch>
        </p:blipFill>
        <p:spPr>
          <a:xfrm>
            <a:off x="36717514" y="7265660"/>
            <a:ext cx="5485975" cy="3045160"/>
          </a:xfrm>
          <a:prstGeom prst="rect">
            <a:avLst/>
          </a:prstGeom>
        </p:spPr>
      </p:pic>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1EDD62BF-5619-4F7D-AF0B-F8E6ED64C30A}"/>
                  </a:ext>
                </a:extLst>
              </p:cNvPr>
              <p:cNvSpPr txBox="1"/>
              <p:nvPr/>
            </p:nvSpPr>
            <p:spPr>
              <a:xfrm>
                <a:off x="34319896" y="6789258"/>
                <a:ext cx="3415102" cy="677108"/>
              </a:xfrm>
              <a:prstGeom prst="rect">
                <a:avLst/>
              </a:prstGeom>
              <a:no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xmlns="">
          <p:sp>
            <p:nvSpPr>
              <p:cNvPr id="88" name="TextBox 87">
                <a:extLst>
                  <a:ext uri="{FF2B5EF4-FFF2-40B4-BE49-F238E27FC236}">
                    <a16:creationId xmlns:a16="http://schemas.microsoft.com/office/drawing/2014/main" id="{1EDD62BF-5619-4F7D-AF0B-F8E6ED64C30A}"/>
                  </a:ext>
                </a:extLst>
              </p:cNvPr>
              <p:cNvSpPr txBox="1">
                <a:spLocks noRot="1" noChangeAspect="1" noMove="1" noResize="1" noEditPoints="1" noAdjustHandles="1" noChangeArrowheads="1" noChangeShapeType="1" noTextEdit="1"/>
              </p:cNvSpPr>
              <p:nvPr/>
            </p:nvSpPr>
            <p:spPr>
              <a:xfrm>
                <a:off x="34319896" y="6789258"/>
                <a:ext cx="3415102" cy="677108"/>
              </a:xfrm>
              <a:prstGeom prst="rect">
                <a:avLst/>
              </a:prstGeom>
              <a:blipFill>
                <a:blip r:embed="rId31"/>
                <a:stretch>
                  <a:fillRect/>
                </a:stretch>
              </a:blipFill>
              <a:ln>
                <a:solidFill>
                  <a:schemeClr val="accent1"/>
                </a:solidFill>
              </a:ln>
            </p:spPr>
            <p:txBody>
              <a:bodyPr/>
              <a:lstStyle/>
              <a:p>
                <a:r>
                  <a:rPr lang="en-US">
                    <a:noFill/>
                  </a:rPr>
                  <a:t> </a:t>
                </a:r>
              </a:p>
            </p:txBody>
          </p:sp>
        </mc:Fallback>
      </mc:AlternateContent>
      <p:pic>
        <p:nvPicPr>
          <p:cNvPr id="26" name="Picture 25">
            <a:extLst>
              <a:ext uri="{FF2B5EF4-FFF2-40B4-BE49-F238E27FC236}">
                <a16:creationId xmlns:a16="http://schemas.microsoft.com/office/drawing/2014/main" id="{987BDC86-0FCC-4823-9308-1E9460AB2FD2}"/>
              </a:ext>
            </a:extLst>
          </p:cNvPr>
          <p:cNvPicPr>
            <a:picLocks noChangeAspect="1"/>
          </p:cNvPicPr>
          <p:nvPr/>
        </p:nvPicPr>
        <p:blipFill>
          <a:blip r:embed="rId32"/>
          <a:stretch>
            <a:fillRect/>
          </a:stretch>
        </p:blipFill>
        <p:spPr>
          <a:xfrm>
            <a:off x="29870400" y="11416256"/>
            <a:ext cx="5633799" cy="2983950"/>
          </a:xfrm>
          <a:prstGeom prst="rect">
            <a:avLst/>
          </a:prstGeom>
        </p:spPr>
      </p:pic>
      <p:pic>
        <p:nvPicPr>
          <p:cNvPr id="31" name="Picture 30">
            <a:extLst>
              <a:ext uri="{FF2B5EF4-FFF2-40B4-BE49-F238E27FC236}">
                <a16:creationId xmlns:a16="http://schemas.microsoft.com/office/drawing/2014/main" id="{CEB81FBC-BAB6-4669-A989-5A293A08E562}"/>
              </a:ext>
            </a:extLst>
          </p:cNvPr>
          <p:cNvPicPr>
            <a:picLocks noChangeAspect="1"/>
          </p:cNvPicPr>
          <p:nvPr/>
        </p:nvPicPr>
        <p:blipFill>
          <a:blip r:embed="rId33"/>
          <a:stretch>
            <a:fillRect/>
          </a:stretch>
        </p:blipFill>
        <p:spPr>
          <a:xfrm>
            <a:off x="36717514" y="11479594"/>
            <a:ext cx="5485976" cy="2983951"/>
          </a:xfrm>
          <a:prstGeom prst="rect">
            <a:avLst/>
          </a:prstGeom>
        </p:spPr>
      </p:pic>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5DFE3997-915D-41D6-BE70-42F55C432814}"/>
                  </a:ext>
                </a:extLst>
              </p:cNvPr>
              <p:cNvSpPr txBox="1"/>
              <p:nvPr/>
            </p:nvSpPr>
            <p:spPr>
              <a:xfrm>
                <a:off x="34195538" y="11054637"/>
                <a:ext cx="3778983" cy="677108"/>
              </a:xfrm>
              <a:prstGeom prst="rect">
                <a:avLst/>
              </a:prstGeom>
              <a:solidFill>
                <a:schemeClr val="bg1"/>
              </a:solid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p:sp>
            <p:nvSpPr>
              <p:cNvPr id="76" name="TextBox 75">
                <a:extLst>
                  <a:ext uri="{FF2B5EF4-FFF2-40B4-BE49-F238E27FC236}">
                    <a16:creationId xmlns:a16="http://schemas.microsoft.com/office/drawing/2014/main" id="{5DFE3997-915D-41D6-BE70-42F55C432814}"/>
                  </a:ext>
                </a:extLst>
              </p:cNvPr>
              <p:cNvSpPr txBox="1">
                <a:spLocks noRot="1" noChangeAspect="1" noMove="1" noResize="1" noEditPoints="1" noAdjustHandles="1" noChangeArrowheads="1" noChangeShapeType="1" noTextEdit="1"/>
              </p:cNvSpPr>
              <p:nvPr/>
            </p:nvSpPr>
            <p:spPr>
              <a:xfrm>
                <a:off x="34195538" y="11054637"/>
                <a:ext cx="3778983" cy="677108"/>
              </a:xfrm>
              <a:prstGeom prst="rect">
                <a:avLst/>
              </a:prstGeom>
              <a:blipFill>
                <a:blip r:embed="rId34"/>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14526</TotalTime>
  <Words>759</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251</cp:revision>
  <cp:lastPrinted>2005-04-27T23:33:42Z</cp:lastPrinted>
  <dcterms:created xsi:type="dcterms:W3CDTF">2003-10-27T22:49:51Z</dcterms:created>
  <dcterms:modified xsi:type="dcterms:W3CDTF">2019-08-06T18:22:53Z</dcterms:modified>
</cp:coreProperties>
</file>