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46" userDrawn="1">
          <p15:clr>
            <a:srgbClr val="A4A3A4"/>
          </p15:clr>
        </p15:guide>
        <p15:guide id="3" pos="27360" userDrawn="1">
          <p15:clr>
            <a:srgbClr val="A4A3A4"/>
          </p15:clr>
        </p15:guide>
        <p15:guide id="4" pos="9504" userDrawn="1">
          <p15:clr>
            <a:srgbClr val="A4A3A4"/>
          </p15:clr>
        </p15:guide>
        <p15:guide id="5" pos="18144" userDrawn="1">
          <p15:clr>
            <a:srgbClr val="A4A3A4"/>
          </p15:clr>
        </p15:guide>
        <p15:guide id="6" orient="horz" pos="20448" userDrawn="1">
          <p15:clr>
            <a:srgbClr val="A4A3A4"/>
          </p15:clr>
        </p15:guide>
        <p15:guide id="7" pos="9216"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0CE"/>
    <a:srgbClr val="09F747"/>
    <a:srgbClr val="2581BC"/>
    <a:srgbClr val="77777A"/>
    <a:srgbClr val="00A0AF"/>
    <a:srgbClr val="CA7114"/>
    <a:srgbClr val="DC781F"/>
    <a:srgbClr val="CCFEF0"/>
    <a:srgbClr val="AAFFE6"/>
    <a:srgbClr val="A9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9" autoAdjust="0"/>
    <p:restoredTop sz="93788" autoAdjust="0"/>
  </p:normalViewPr>
  <p:slideViewPr>
    <p:cSldViewPr>
      <p:cViewPr>
        <p:scale>
          <a:sx n="30" d="100"/>
          <a:sy n="30" d="100"/>
        </p:scale>
        <p:origin x="408" y="-588"/>
      </p:cViewPr>
      <p:guideLst>
        <p:guide orient="horz" pos="288"/>
        <p:guide pos="346"/>
        <p:guide pos="27360"/>
        <p:guide pos="9504"/>
        <p:guide pos="18144"/>
        <p:guide orient="horz" pos="20448"/>
        <p:guide pos="9216"/>
        <p:guide pos="18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12B5-53C1-4BA7-8E19-021B2F3459A2}" type="datetimeFigureOut">
              <a:rPr lang="en-US" smtClean="0"/>
              <a:t>7/25/2019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2859-7CEE-4E14-A7AF-3D4E80F041A9}" type="slidenum">
              <a:rPr lang="en-US" smtClean="0"/>
              <a:t>‹#›</a:t>
            </a:fld>
            <a:endParaRPr lang="en-US"/>
          </a:p>
        </p:txBody>
      </p:sp>
    </p:spTree>
    <p:extLst>
      <p:ext uri="{BB962C8B-B14F-4D97-AF65-F5344CB8AC3E}">
        <p14:creationId xmlns:p14="http://schemas.microsoft.com/office/powerpoint/2010/main" val="120940770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2"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1"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92859-7CEE-4E14-A7AF-3D4E80F041A9}" type="slidenum">
              <a:rPr lang="en-US" smtClean="0"/>
              <a:t>1</a:t>
            </a:fld>
            <a:endParaRPr lang="en-US"/>
          </a:p>
        </p:txBody>
      </p:sp>
    </p:spTree>
    <p:extLst>
      <p:ext uri="{BB962C8B-B14F-4D97-AF65-F5344CB8AC3E}">
        <p14:creationId xmlns:p14="http://schemas.microsoft.com/office/powerpoint/2010/main" val="299682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9D5918-1146-4C95-9FE6-FC99CB43F9F5}" type="slidenum">
              <a:rPr lang="en-US" altLang="en-US" smtClean="0"/>
              <a:pPr/>
              <a:t>‹#›</a:t>
            </a:fld>
            <a:endParaRPr lang="en-US" altLang="en-US"/>
          </a:p>
        </p:txBody>
      </p:sp>
    </p:spTree>
    <p:extLst>
      <p:ext uri="{BB962C8B-B14F-4D97-AF65-F5344CB8AC3E}">
        <p14:creationId xmlns:p14="http://schemas.microsoft.com/office/powerpoint/2010/main" val="383369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A2C2EC-47DE-4775-B753-D739F3D3E6E6}" type="slidenum">
              <a:rPr lang="en-US" altLang="en-US" smtClean="0"/>
              <a:pPr/>
              <a:t>‹#›</a:t>
            </a:fld>
            <a:endParaRPr lang="en-US" altLang="en-US"/>
          </a:p>
        </p:txBody>
      </p:sp>
    </p:spTree>
    <p:extLst>
      <p:ext uri="{BB962C8B-B14F-4D97-AF65-F5344CB8AC3E}">
        <p14:creationId xmlns:p14="http://schemas.microsoft.com/office/powerpoint/2010/main" val="300386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2789724" y="28568690"/>
            <a:ext cx="28426603" cy="1752600"/>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5C7258E-7EB2-46E0-B395-EE66B18F8F72}" type="slidenum">
              <a:rPr lang="en-US" altLang="en-US" smtClean="0"/>
              <a:pPr/>
              <a:t>‹#›</a:t>
            </a:fld>
            <a:endParaRPr lang="en-US" altLang="en-US"/>
          </a:p>
        </p:txBody>
      </p:sp>
    </p:spTree>
    <p:extLst>
      <p:ext uri="{BB962C8B-B14F-4D97-AF65-F5344CB8AC3E}">
        <p14:creationId xmlns:p14="http://schemas.microsoft.com/office/powerpoint/2010/main" val="306897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80A9647-8E08-4A1F-9155-D82EAF9D2898}" type="slidenum">
              <a:rPr lang="en-US" altLang="en-US" smtClean="0"/>
              <a:pPr/>
              <a:t>‹#›</a:t>
            </a:fld>
            <a:endParaRPr lang="en-US" altLang="en-US"/>
          </a:p>
        </p:txBody>
      </p:sp>
    </p:spTree>
    <p:extLst>
      <p:ext uri="{BB962C8B-B14F-4D97-AF65-F5344CB8AC3E}">
        <p14:creationId xmlns:p14="http://schemas.microsoft.com/office/powerpoint/2010/main" val="337494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CD3CEB-8E79-4EB0-84EE-338992F37476}" type="slidenum">
              <a:rPr lang="en-US" altLang="en-US" smtClean="0"/>
              <a:pPr/>
              <a:t>‹#›</a:t>
            </a:fld>
            <a:endParaRPr lang="en-US" altLang="en-US"/>
          </a:p>
        </p:txBody>
      </p:sp>
    </p:spTree>
    <p:extLst>
      <p:ext uri="{BB962C8B-B14F-4D97-AF65-F5344CB8AC3E}">
        <p14:creationId xmlns:p14="http://schemas.microsoft.com/office/powerpoint/2010/main" val="168193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C748D5-06A5-4303-9431-27A57DD8304D}" type="slidenum">
              <a:rPr lang="en-US" altLang="en-US" smtClean="0"/>
              <a:pPr/>
              <a:t>‹#›</a:t>
            </a:fld>
            <a:endParaRPr lang="en-US" altLang="en-US"/>
          </a:p>
        </p:txBody>
      </p:sp>
    </p:spTree>
    <p:extLst>
      <p:ext uri="{BB962C8B-B14F-4D97-AF65-F5344CB8AC3E}">
        <p14:creationId xmlns:p14="http://schemas.microsoft.com/office/powerpoint/2010/main" val="92193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3E3E924-91F0-4A67-ABA2-FE187E936B8B}" type="slidenum">
              <a:rPr lang="en-US" altLang="en-US" smtClean="0"/>
              <a:pPr/>
              <a:t>‹#›</a:t>
            </a:fld>
            <a:endParaRPr lang="en-US" altLang="en-US"/>
          </a:p>
        </p:txBody>
      </p:sp>
    </p:spTree>
    <p:extLst>
      <p:ext uri="{BB962C8B-B14F-4D97-AF65-F5344CB8AC3E}">
        <p14:creationId xmlns:p14="http://schemas.microsoft.com/office/powerpoint/2010/main" val="273434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195F89B-CC8E-458E-916C-A17EBF21103A}" type="slidenum">
              <a:rPr lang="en-US" altLang="en-US" smtClean="0"/>
              <a:pPr/>
              <a:t>‹#›</a:t>
            </a:fld>
            <a:endParaRPr lang="en-US" altLang="en-US"/>
          </a:p>
        </p:txBody>
      </p:sp>
    </p:spTree>
    <p:extLst>
      <p:ext uri="{BB962C8B-B14F-4D97-AF65-F5344CB8AC3E}">
        <p14:creationId xmlns:p14="http://schemas.microsoft.com/office/powerpoint/2010/main" val="349987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D4D302F-050D-405C-A6F6-49F1A8C9B0EE}" type="slidenum">
              <a:rPr lang="en-US" altLang="en-US" smtClean="0"/>
              <a:pPr/>
              <a:t>‹#›</a:t>
            </a:fld>
            <a:endParaRPr lang="en-US" altLang="en-US"/>
          </a:p>
        </p:txBody>
      </p:sp>
    </p:spTree>
    <p:extLst>
      <p:ext uri="{BB962C8B-B14F-4D97-AF65-F5344CB8AC3E}">
        <p14:creationId xmlns:p14="http://schemas.microsoft.com/office/powerpoint/2010/main" val="206277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D555A8C-4CB9-4C94-8E8E-B2D988FC1EF0}" type="slidenum">
              <a:rPr lang="en-US" altLang="en-US" smtClean="0"/>
              <a:pPr/>
              <a:t>‹#›</a:t>
            </a:fld>
            <a:endParaRPr lang="en-US" altLang="en-US"/>
          </a:p>
        </p:txBody>
      </p:sp>
    </p:spTree>
    <p:extLst>
      <p:ext uri="{BB962C8B-B14F-4D97-AF65-F5344CB8AC3E}">
        <p14:creationId xmlns:p14="http://schemas.microsoft.com/office/powerpoint/2010/main" val="146683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347CB0-DA80-4567-A457-6B9A8809D0D1}" type="slidenum">
              <a:rPr lang="en-US" altLang="en-US" smtClean="0"/>
              <a:pPr/>
              <a:t>‹#›</a:t>
            </a:fld>
            <a:endParaRPr lang="en-US" altLang="en-US"/>
          </a:p>
        </p:txBody>
      </p:sp>
    </p:spTree>
    <p:extLst>
      <p:ext uri="{BB962C8B-B14F-4D97-AF65-F5344CB8AC3E}">
        <p14:creationId xmlns:p14="http://schemas.microsoft.com/office/powerpoint/2010/main" val="8927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pPr>
              <a:defRPr/>
            </a:pPr>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fld id="{E3E3E924-91F0-4A67-ABA2-FE187E936B8B}" type="slidenum">
              <a:rPr lang="en-US" altLang="en-US" smtClean="0"/>
              <a:pPr/>
              <a:t>‹#›</a:t>
            </a:fld>
            <a:endParaRPr lang="en-US" alt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49717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B1AD8D-37A5-4F90-866A-106E09D33C6B}"/>
              </a:ext>
            </a:extLst>
          </p:cNvPr>
          <p:cNvPicPr>
            <a:picLocks noChangeAspect="1"/>
          </p:cNvPicPr>
          <p:nvPr/>
        </p:nvPicPr>
        <p:blipFill>
          <a:blip r:embed="rId3"/>
          <a:stretch>
            <a:fillRect/>
          </a:stretch>
        </p:blipFill>
        <p:spPr>
          <a:xfrm>
            <a:off x="1155878" y="18571042"/>
            <a:ext cx="6862162" cy="6879758"/>
          </a:xfrm>
          <a:prstGeom prst="rect">
            <a:avLst/>
          </a:prstGeom>
        </p:spPr>
      </p:pic>
      <p:sp>
        <p:nvSpPr>
          <p:cNvPr id="30" name="Arrow: Curved Right 29">
            <a:extLst>
              <a:ext uri="{FF2B5EF4-FFF2-40B4-BE49-F238E27FC236}">
                <a16:creationId xmlns:a16="http://schemas.microsoft.com/office/drawing/2014/main" id="{C72709EE-42C7-4172-AC31-28D0A641EFCC}"/>
              </a:ext>
            </a:extLst>
          </p:cNvPr>
          <p:cNvSpPr/>
          <p:nvPr/>
        </p:nvSpPr>
        <p:spPr>
          <a:xfrm flipH="1">
            <a:off x="10591800" y="23726083"/>
            <a:ext cx="1272654" cy="2707469"/>
          </a:xfrm>
          <a:prstGeom prst="curvedRightArrow">
            <a:avLst>
              <a:gd name="adj1" fmla="val 10934"/>
              <a:gd name="adj2" fmla="val 26208"/>
              <a:gd name="adj3" fmla="val 3105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8DB9BB3F-E1C2-40EE-BCC8-B74E1D2144E1}"/>
              </a:ext>
            </a:extLst>
          </p:cNvPr>
          <p:cNvSpPr/>
          <p:nvPr/>
        </p:nvSpPr>
        <p:spPr>
          <a:xfrm>
            <a:off x="8915400" y="22318753"/>
            <a:ext cx="5048250" cy="2057400"/>
          </a:xfrm>
          <a:prstGeom prst="rect">
            <a:avLst/>
          </a:prstGeom>
          <a:solidFill>
            <a:schemeClr val="bg1"/>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6" name="Round Same Side Corner Rectangle 38">
            <a:extLst>
              <a:ext uri="{FF2B5EF4-FFF2-40B4-BE49-F238E27FC236}">
                <a16:creationId xmlns:a16="http://schemas.microsoft.com/office/drawing/2014/main" id="{B4A072D2-418A-4B38-9651-A18C7ECC1407}"/>
              </a:ext>
            </a:extLst>
          </p:cNvPr>
          <p:cNvSpPr>
            <a:spLocks noChangeArrowheads="1"/>
          </p:cNvSpPr>
          <p:nvPr/>
        </p:nvSpPr>
        <p:spPr bwMode="auto">
          <a:xfrm>
            <a:off x="565410" y="320887"/>
            <a:ext cx="42976800" cy="3531641"/>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buFont typeface="Arial" panose="020B0604020202020204" pitchFamily="34" charset="0"/>
              <a:buNone/>
            </a:pPr>
            <a:r>
              <a:rPr lang="en-US" altLang="en-US" sz="6600" b="1" cap="small" dirty="0">
                <a:latin typeface="+mj-lt"/>
                <a:cs typeface="Times New Roman" panose="02020603050405020304" pitchFamily="18" charset="0"/>
              </a:rPr>
              <a:t>Cloaking using Periodic Trapezoid Rule Approximation of Boundary Integrals</a:t>
            </a:r>
          </a:p>
          <a:p>
            <a:pPr algn="ctr">
              <a:buFont typeface="Arial" panose="020B0604020202020204" pitchFamily="34" charset="0"/>
              <a:buNone/>
            </a:pPr>
            <a:endParaRPr lang="en-US" altLang="en-US" sz="6600" b="1" cap="small" dirty="0">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034A1FB6-F6D3-4953-8064-F37CC9E1D6F9}"/>
              </a:ext>
            </a:extLst>
          </p:cNvPr>
          <p:cNvSpPr txBox="1"/>
          <p:nvPr/>
        </p:nvSpPr>
        <p:spPr>
          <a:xfrm>
            <a:off x="6684690" y="2626953"/>
            <a:ext cx="30032824" cy="2646878"/>
          </a:xfrm>
          <a:prstGeom prst="rect">
            <a:avLst/>
          </a:prstGeom>
          <a:noFill/>
        </p:spPr>
        <p:txBody>
          <a:bodyPr wrap="square" rtlCol="0">
            <a:spAutoFit/>
          </a:bodyPr>
          <a:lstStyle/>
          <a:p>
            <a:pPr algn="ctr">
              <a:spcAft>
                <a:spcPts val="1200"/>
              </a:spcAft>
            </a:pPr>
            <a:r>
              <a:rPr lang="en-US" sz="4800" b="1" u="sng" dirty="0">
                <a:latin typeface="+mj-lt"/>
                <a:cs typeface="Times New Roman" panose="02020603050405020304" pitchFamily="18" charset="0"/>
              </a:rPr>
              <a:t>E. A. Cortes</a:t>
            </a:r>
            <a:r>
              <a:rPr lang="en-US" sz="4800" b="1" dirty="0">
                <a:latin typeface="+mj-lt"/>
                <a:cs typeface="Times New Roman" panose="02020603050405020304" pitchFamily="18" charset="0"/>
              </a:rPr>
              <a:t>, C. Carvalho, School of Natural Sciences, University of California, Merced</a:t>
            </a:r>
          </a:p>
          <a:p>
            <a:pPr algn="ctr"/>
            <a:br>
              <a:rPr lang="en-US" sz="5400" b="1" dirty="0">
                <a:latin typeface="+mj-lt"/>
                <a:cs typeface="Times New Roman" panose="02020603050405020304" pitchFamily="18" charset="0"/>
              </a:rPr>
            </a:br>
            <a:endParaRPr lang="en-US" sz="5400" b="1" dirty="0">
              <a:latin typeface="+mj-lt"/>
              <a:cs typeface="Times New Roman" panose="02020603050405020304" pitchFamily="18" charset="0"/>
            </a:endParaRPr>
          </a:p>
        </p:txBody>
      </p:sp>
      <p:sp>
        <p:nvSpPr>
          <p:cNvPr id="42" name="Round Same Side Corner Rectangle 38">
            <a:extLst>
              <a:ext uri="{FF2B5EF4-FFF2-40B4-BE49-F238E27FC236}">
                <a16:creationId xmlns:a16="http://schemas.microsoft.com/office/drawing/2014/main" id="{7636E394-2256-4372-BA49-0BFC5E74521A}"/>
              </a:ext>
            </a:extLst>
          </p:cNvPr>
          <p:cNvSpPr>
            <a:spLocks noChangeArrowheads="1"/>
          </p:cNvSpPr>
          <p:nvPr/>
        </p:nvSpPr>
        <p:spPr bwMode="auto">
          <a:xfrm>
            <a:off x="1470772" y="4038600"/>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Introduction</a:t>
            </a:r>
          </a:p>
        </p:txBody>
      </p:sp>
      <p:sp>
        <p:nvSpPr>
          <p:cNvPr id="43" name="Rectangle 42">
            <a:extLst>
              <a:ext uri="{FF2B5EF4-FFF2-40B4-BE49-F238E27FC236}">
                <a16:creationId xmlns:a16="http://schemas.microsoft.com/office/drawing/2014/main" id="{EE23EEC0-FEBE-496A-8538-52B076B48653}"/>
              </a:ext>
            </a:extLst>
          </p:cNvPr>
          <p:cNvSpPr/>
          <p:nvPr/>
        </p:nvSpPr>
        <p:spPr>
          <a:xfrm>
            <a:off x="1406752" y="5339598"/>
            <a:ext cx="13299848" cy="11203067"/>
          </a:xfrm>
          <a:prstGeom prst="rect">
            <a:avLst/>
          </a:prstGeom>
          <a:ln w="12700">
            <a:noFill/>
          </a:ln>
        </p:spPr>
        <p:txBody>
          <a:bodyPr wrap="square">
            <a:spAutoFit/>
          </a:bodyPr>
          <a:lstStyle/>
          <a:p>
            <a:pPr algn="just"/>
            <a:r>
              <a:rPr lang="en-US" sz="3800" dirty="0">
                <a:cs typeface="Times New Roman" panose="02020603050405020304" pitchFamily="18" charset="0"/>
              </a:rPr>
              <a:t>Our goal is to simulate optical cloaking devices by calculating how light travels through defined boundaries.  Optical cloaking refers to the act of making something invisible in some directions by preventing the scattering of light as it hits the boundary.  Cloaking is often seen in science fiction, but also has real-world applications for radar and military science.   </a:t>
            </a: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r>
              <a:rPr lang="en-US" sz="3800" dirty="0">
                <a:cs typeface="Times New Roman" panose="02020603050405020304" pitchFamily="18" charset="0"/>
              </a:rPr>
              <a:t>We use boundary integral equation methods to compute the solution in layered boundaries, and we implement in Python an approximation using the periodic trapezoid rule and the Kress Quadrature.</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p:sp>
        <p:nvSpPr>
          <p:cNvPr id="78" name="Round Same Side Corner Rectangle 38">
            <a:extLst>
              <a:ext uri="{FF2B5EF4-FFF2-40B4-BE49-F238E27FC236}">
                <a16:creationId xmlns:a16="http://schemas.microsoft.com/office/drawing/2014/main" id="{FA7E4C0C-232F-4B1A-90EB-BE22E3FD9D7B}"/>
              </a:ext>
            </a:extLst>
          </p:cNvPr>
          <p:cNvSpPr>
            <a:spLocks noChangeArrowheads="1"/>
          </p:cNvSpPr>
          <p:nvPr/>
        </p:nvSpPr>
        <p:spPr bwMode="auto">
          <a:xfrm>
            <a:off x="1175756" y="16964155"/>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 Problem</a:t>
            </a:r>
          </a:p>
        </p:txBody>
      </p:sp>
      <mc:AlternateContent xmlns:mc="http://schemas.openxmlformats.org/markup-compatibility/2006">
        <mc:Choice xmlns:a14="http://schemas.microsoft.com/office/drawing/2010/main" Requires="a14">
          <p:sp>
            <p:nvSpPr>
              <p:cNvPr id="79" name="Rectangle 78">
                <a:extLst>
                  <a:ext uri="{FF2B5EF4-FFF2-40B4-BE49-F238E27FC236}">
                    <a16:creationId xmlns:a16="http://schemas.microsoft.com/office/drawing/2014/main" id="{6FBAD973-C9A1-4E0E-9EB8-F675931FED8D}"/>
                  </a:ext>
                </a:extLst>
              </p:cNvPr>
              <p:cNvSpPr/>
              <p:nvPr/>
            </p:nvSpPr>
            <p:spPr>
              <a:xfrm>
                <a:off x="1175756" y="25919190"/>
                <a:ext cx="13299848" cy="5456174"/>
              </a:xfrm>
              <a:prstGeom prst="rect">
                <a:avLst/>
              </a:prstGeom>
              <a:ln w="12700">
                <a:noFill/>
              </a:ln>
            </p:spPr>
            <p:txBody>
              <a:bodyPr wrap="square" anchor="ctr">
                <a:spAutoFit/>
              </a:bodyPr>
              <a:lstStyle/>
              <a:p>
                <a:pPr algn="ctr">
                  <a:spcAft>
                    <a:spcPts val="600"/>
                  </a:spcAft>
                </a:pPr>
                <a:r>
                  <a:rPr lang="en-US" sz="3200" b="1" dirty="0">
                    <a:cs typeface="Times New Roman" panose="02020603050405020304" pitchFamily="18" charset="0"/>
                  </a:rPr>
                  <a:t>Boundary Integral Equations</a:t>
                </a: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𝑓</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num>
                            <m:den>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e>
                      </m:nary>
                      <m:r>
                        <a:rPr lang="en-US" sz="2800" b="0" i="1" smtClean="0">
                          <a:latin typeface="Cambria Math" panose="02040503050406030204" pitchFamily="18" charset="0"/>
                          <a:cs typeface="Times New Roman" panose="02020603050405020304" pitchFamily="18" charset="0"/>
                        </a:rPr>
                        <m:t> </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m:rPr>
                              <m:brk m:alnAt="7"/>
                            </m:rP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cs typeface="Times New Roman" panose="02020603050405020304" pitchFamily="18" charset="0"/>
                                </a:rPr>
                                <m:t>𝑑</m:t>
                              </m:r>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𝐸</m:t>
                          </m:r>
                        </m:e>
                      </m:nary>
                    </m:oMath>
                  </m:oMathPara>
                </a14:m>
                <a:endParaRPr lang="en-US" sz="3200" u="sng"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𝑖</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ea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sup>
                              </m:sSup>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 </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𝑒</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𝑖</m:t>
                                  </m:r>
                                </m:sub>
                              </m:sSub>
                            </m:den>
                          </m:f>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𝑖</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𝐼</m:t>
                              </m:r>
                            </m:e>
                          </m:nary>
                        </m:e>
                      </m:nary>
                    </m:oMath>
                  </m:oMathPara>
                </a14:m>
                <a:endParaRPr lang="en-US" sz="2800" b="0" dirty="0">
                  <a:ea typeface="Cambria Math" panose="02040503050406030204" pitchFamily="18" charset="0"/>
                  <a:cs typeface="Times New Roman" panose="02020603050405020304" pitchFamily="18" charset="0"/>
                </a:endParaRPr>
              </a:p>
              <a:p>
                <a:pPr algn="ctr">
                  <a:spcAft>
                    <a:spcPts val="600"/>
                  </a:spcAft>
                </a:pPr>
                <a:endParaRPr lang="en-US" sz="3200" dirty="0">
                  <a:cs typeface="Times New Roman" panose="02020603050405020304" pitchFamily="18" charset="0"/>
                </a:endParaRPr>
              </a:p>
              <a:p>
                <a:pPr algn="ctr">
                  <a:spcAft>
                    <a:spcPts val="600"/>
                  </a:spcAft>
                </a:pPr>
                <a:r>
                  <a:rPr lang="en-US" sz="3200" dirty="0">
                    <a:cs typeface="Times New Roman" panose="02020603050405020304" pitchFamily="18" charset="0"/>
                  </a:rPr>
                  <a:t>Note that </a:t>
                </a:r>
                <a14:m>
                  <m:oMath xmlns:m="http://schemas.openxmlformats.org/officeDocument/2006/math">
                    <m:r>
                      <m:rPr>
                        <m:sty m:val="p"/>
                      </m:rPr>
                      <a:rPr lang="en-US" sz="3200" b="0" i="0" smtClean="0">
                        <a:latin typeface="Cambria Math" panose="02040503050406030204" pitchFamily="18" charset="0"/>
                        <a:cs typeface="Times New Roman" panose="02020603050405020304" pitchFamily="18" charset="0"/>
                      </a:rPr>
                      <m:t>Φ</m:t>
                    </m:r>
                  </m:oMath>
                </a14:m>
                <a:r>
                  <a:rPr lang="en-US" sz="3200" dirty="0">
                    <a:cs typeface="Times New Roman" panose="02020603050405020304" pitchFamily="18" charset="0"/>
                  </a:rPr>
                  <a:t> represents the fundamental solution to the Helmholtz Equations.</a:t>
                </a:r>
              </a:p>
              <a:p>
                <a:pPr algn="ctr">
                  <a:spcAft>
                    <a:spcPts val="600"/>
                  </a:spcAft>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cs typeface="Times New Roman" panose="02020603050405020304" pitchFamily="18" charset="0"/>
                        </a:rPr>
                        <m:t>Φ</m:t>
                      </m:r>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𝑖</m:t>
                          </m:r>
                        </m:num>
                        <m:den>
                          <m:r>
                            <a:rPr lang="en-US" sz="3600" b="0" i="1" smtClean="0">
                              <a:latin typeface="Cambria Math" panose="02040503050406030204" pitchFamily="18" charset="0"/>
                              <a:cs typeface="Times New Roman" panose="02020603050405020304" pitchFamily="18" charset="0"/>
                            </a:rPr>
                            <m:t>4</m:t>
                          </m:r>
                        </m:den>
                      </m:f>
                      <m:sSubSup>
                        <m:sSubSupPr>
                          <m:ctrlPr>
                            <a:rPr lang="en-US" sz="3600" b="0" i="1" smtClean="0">
                              <a:latin typeface="Cambria Math" panose="02040503050406030204" pitchFamily="18" charset="0"/>
                              <a:cs typeface="Times New Roman" panose="02020603050405020304" pitchFamily="18" charset="0"/>
                            </a:rPr>
                          </m:ctrlPr>
                        </m:sSubSupPr>
                        <m:e>
                          <m:r>
                            <a:rPr lang="en-US" sz="3600" b="0" i="1" smtClean="0">
                              <a:latin typeface="Cambria Math" panose="02040503050406030204" pitchFamily="18" charset="0"/>
                              <a:cs typeface="Times New Roman" panose="02020603050405020304" pitchFamily="18" charset="0"/>
                            </a:rPr>
                            <m:t>𝐻</m:t>
                          </m:r>
                        </m:e>
                        <m:sub>
                          <m:r>
                            <a:rPr lang="en-US" sz="3600" b="0" i="1" smtClean="0">
                              <a:latin typeface="Cambria Math" panose="02040503050406030204" pitchFamily="18" charset="0"/>
                              <a:cs typeface="Times New Roman" panose="02020603050405020304" pitchFamily="18" charset="0"/>
                            </a:rPr>
                            <m:t>0</m:t>
                          </m:r>
                        </m:sub>
                        <m:sup>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1</m:t>
                              </m:r>
                            </m:e>
                          </m:d>
                        </m:sup>
                      </m:sSubSup>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𝑘</m:t>
                      </m:r>
                      <m:d>
                        <m:dPr>
                          <m:begChr m:val="|"/>
                          <m:endChr m:val="|"/>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oMath>
                  </m:oMathPara>
                </a14:m>
                <a:endParaRPr lang="en-US" sz="3600" dirty="0">
                  <a:cs typeface="Times New Roman" panose="02020603050405020304" pitchFamily="18" charset="0"/>
                </a:endParaRPr>
              </a:p>
              <a:p>
                <a:pPr algn="ctr">
                  <a:spcAft>
                    <a:spcPts val="600"/>
                  </a:spcAft>
                </a:pPr>
                <a:endParaRPr lang="en-US" sz="3200" dirty="0">
                  <a:cs typeface="Times New Roman" panose="02020603050405020304" pitchFamily="18" charset="0"/>
                </a:endParaRPr>
              </a:p>
            </p:txBody>
          </p:sp>
        </mc:Choice>
        <mc:Fallback>
          <p:sp>
            <p:nvSpPr>
              <p:cNvPr id="79" name="Rectangle 78">
                <a:extLst>
                  <a:ext uri="{FF2B5EF4-FFF2-40B4-BE49-F238E27FC236}">
                    <a16:creationId xmlns:a16="http://schemas.microsoft.com/office/drawing/2014/main" id="{6FBAD973-C9A1-4E0E-9EB8-F675931FED8D}"/>
                  </a:ext>
                </a:extLst>
              </p:cNvPr>
              <p:cNvSpPr>
                <a:spLocks noRot="1" noChangeAspect="1" noMove="1" noResize="1" noEditPoints="1" noAdjustHandles="1" noChangeArrowheads="1" noChangeShapeType="1" noTextEdit="1"/>
              </p:cNvSpPr>
              <p:nvPr/>
            </p:nvSpPr>
            <p:spPr>
              <a:xfrm>
                <a:off x="1175756" y="25919190"/>
                <a:ext cx="13299848" cy="5456174"/>
              </a:xfrm>
              <a:prstGeom prst="rect">
                <a:avLst/>
              </a:prstGeom>
              <a:blipFill>
                <a:blip r:embed="rId4"/>
                <a:stretch>
                  <a:fillRect l="-275" t="-1006" r="-183"/>
                </a:stretch>
              </a:blipFill>
              <a:ln w="12700">
                <a:noFill/>
              </a:ln>
            </p:spPr>
            <p:txBody>
              <a:bodyPr/>
              <a:lstStyle/>
              <a:p>
                <a:r>
                  <a:rPr lang="en-US">
                    <a:noFill/>
                  </a:rPr>
                  <a:t> </a:t>
                </a:r>
              </a:p>
            </p:txBody>
          </p:sp>
        </mc:Fallback>
      </mc:AlternateContent>
      <p:sp>
        <p:nvSpPr>
          <p:cNvPr id="62" name="Round Same Side Corner Rectangle 38">
            <a:extLst>
              <a:ext uri="{FF2B5EF4-FFF2-40B4-BE49-F238E27FC236}">
                <a16:creationId xmlns:a16="http://schemas.microsoft.com/office/drawing/2014/main" id="{D92BF28F-EA0A-4732-AAFE-461721B45689}"/>
              </a:ext>
            </a:extLst>
          </p:cNvPr>
          <p:cNvSpPr>
            <a:spLocks noChangeArrowheads="1"/>
          </p:cNvSpPr>
          <p:nvPr/>
        </p:nvSpPr>
        <p:spPr bwMode="auto">
          <a:xfrm>
            <a:off x="15576810" y="4038600"/>
            <a:ext cx="12954000"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Numerical Method</a:t>
            </a:r>
          </a:p>
        </p:txBody>
      </p:sp>
      <p:sp>
        <p:nvSpPr>
          <p:cNvPr id="64" name="Round Same Side Corner Rectangle 38">
            <a:extLst>
              <a:ext uri="{FF2B5EF4-FFF2-40B4-BE49-F238E27FC236}">
                <a16:creationId xmlns:a16="http://schemas.microsoft.com/office/drawing/2014/main" id="{64E82440-4D2B-4542-82E5-FB53DEC64B0E}"/>
              </a:ext>
            </a:extLst>
          </p:cNvPr>
          <p:cNvSpPr>
            <a:spLocks noChangeArrowheads="1"/>
          </p:cNvSpPr>
          <p:nvPr/>
        </p:nvSpPr>
        <p:spPr bwMode="auto">
          <a:xfrm>
            <a:off x="29337000" y="4045132"/>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a:t>
            </a:r>
          </a:p>
        </p:txBody>
      </p:sp>
      <p:sp>
        <p:nvSpPr>
          <p:cNvPr id="65" name="Round Same Side Corner Rectangle 38">
            <a:extLst>
              <a:ext uri="{FF2B5EF4-FFF2-40B4-BE49-F238E27FC236}">
                <a16:creationId xmlns:a16="http://schemas.microsoft.com/office/drawing/2014/main" id="{0211181D-693E-443B-9288-AD4D877420B7}"/>
              </a:ext>
            </a:extLst>
          </p:cNvPr>
          <p:cNvSpPr>
            <a:spLocks noChangeArrowheads="1"/>
          </p:cNvSpPr>
          <p:nvPr/>
        </p:nvSpPr>
        <p:spPr bwMode="auto">
          <a:xfrm>
            <a:off x="29337000" y="16975041"/>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Conclusion</a:t>
            </a:r>
          </a:p>
        </p:txBody>
      </p:sp>
      <p:sp>
        <p:nvSpPr>
          <p:cNvPr id="66" name="Round Same Side Corner Rectangle 38">
            <a:extLst>
              <a:ext uri="{FF2B5EF4-FFF2-40B4-BE49-F238E27FC236}">
                <a16:creationId xmlns:a16="http://schemas.microsoft.com/office/drawing/2014/main" id="{C9372C08-B7D2-4DEA-834F-D162771004B6}"/>
              </a:ext>
            </a:extLst>
          </p:cNvPr>
          <p:cNvSpPr>
            <a:spLocks noChangeArrowheads="1"/>
          </p:cNvSpPr>
          <p:nvPr/>
        </p:nvSpPr>
        <p:spPr bwMode="auto">
          <a:xfrm>
            <a:off x="15263019" y="16964155"/>
            <a:ext cx="12974524"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Validation</a:t>
            </a:r>
          </a:p>
        </p:txBody>
      </p:sp>
      <p:sp>
        <p:nvSpPr>
          <p:cNvPr id="3" name="Rectangle 2">
            <a:extLst>
              <a:ext uri="{FF2B5EF4-FFF2-40B4-BE49-F238E27FC236}">
                <a16:creationId xmlns:a16="http://schemas.microsoft.com/office/drawing/2014/main" id="{0810079E-4B24-46AA-A858-8C1DA02B8F16}"/>
              </a:ext>
            </a:extLst>
          </p:cNvPr>
          <p:cNvSpPr/>
          <p:nvPr/>
        </p:nvSpPr>
        <p:spPr>
          <a:xfrm>
            <a:off x="1828800" y="1567713"/>
            <a:ext cx="35814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uc merced logo">
            <a:extLst>
              <a:ext uri="{FF2B5EF4-FFF2-40B4-BE49-F238E27FC236}">
                <a16:creationId xmlns:a16="http://schemas.microsoft.com/office/drawing/2014/main" id="{1DE57159-2786-4F0D-90D1-B1646A3732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677007"/>
            <a:ext cx="2819400" cy="2819400"/>
          </a:xfrm>
          <a:prstGeom prst="ellipse">
            <a:avLst/>
          </a:prstGeom>
          <a:ln w="190500" cap="rnd">
            <a:noFill/>
            <a:prstDash val="solid"/>
          </a:ln>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C92797F-B070-4D7C-82AA-8090E3605056}"/>
              </a:ext>
            </a:extLst>
          </p:cNvPr>
          <p:cNvSpPr/>
          <p:nvPr/>
        </p:nvSpPr>
        <p:spPr>
          <a:xfrm>
            <a:off x="38709600" y="1175405"/>
            <a:ext cx="31242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1F7966-B0ED-4DC5-9649-5E04FE03202F}"/>
              </a:ext>
            </a:extLst>
          </p:cNvPr>
          <p:cNvPicPr>
            <a:picLocks noChangeAspect="1"/>
          </p:cNvPicPr>
          <p:nvPr/>
        </p:nvPicPr>
        <p:blipFill>
          <a:blip r:embed="rId6"/>
          <a:stretch>
            <a:fillRect/>
          </a:stretch>
        </p:blipFill>
        <p:spPr>
          <a:xfrm>
            <a:off x="39412032" y="1270067"/>
            <a:ext cx="3322922" cy="1633280"/>
          </a:xfrm>
          <a:prstGeom prst="rect">
            <a:avLst/>
          </a:prstGeom>
        </p:spPr>
      </p:pic>
      <p:sp>
        <p:nvSpPr>
          <p:cNvPr id="7" name="Rectangle: Rounded Corners 6">
            <a:extLst>
              <a:ext uri="{FF2B5EF4-FFF2-40B4-BE49-F238E27FC236}">
                <a16:creationId xmlns:a16="http://schemas.microsoft.com/office/drawing/2014/main" id="{9FB79C7C-4BE5-44DA-B35C-E1618C8B0EDA}"/>
              </a:ext>
            </a:extLst>
          </p:cNvPr>
          <p:cNvSpPr/>
          <p:nvPr/>
        </p:nvSpPr>
        <p:spPr>
          <a:xfrm>
            <a:off x="29337000" y="26596768"/>
            <a:ext cx="13299848" cy="5334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6270485C-9A64-4526-A3DA-F8227A283660}"/>
              </a:ext>
            </a:extLst>
          </p:cNvPr>
          <p:cNvPicPr>
            <a:picLocks noChangeAspect="1"/>
          </p:cNvPicPr>
          <p:nvPr/>
        </p:nvPicPr>
        <p:blipFill rotWithShape="1">
          <a:blip r:embed="rId7"/>
          <a:srcRect l="18569" t="26561" r="27204" b="24646"/>
          <a:stretch/>
        </p:blipFill>
        <p:spPr>
          <a:xfrm>
            <a:off x="8168155" y="9296401"/>
            <a:ext cx="6019800" cy="355835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53DD2B5-5FE5-4E58-9E62-62F28D387050}"/>
              </a:ext>
            </a:extLst>
          </p:cNvPr>
          <p:cNvPicPr>
            <a:picLocks noChangeAspect="1"/>
          </p:cNvPicPr>
          <p:nvPr/>
        </p:nvPicPr>
        <p:blipFill rotWithShape="1">
          <a:blip r:embed="rId8"/>
          <a:srcRect l="23732" t="26412" r="28196" b="25068"/>
          <a:stretch/>
        </p:blipFill>
        <p:spPr>
          <a:xfrm>
            <a:off x="1668661" y="9296402"/>
            <a:ext cx="5959077" cy="3558352"/>
          </a:xfrm>
          <a:prstGeom prst="rect">
            <a:avLst/>
          </a:prstGeom>
        </p:spPr>
      </p:pic>
      <p:sp>
        <p:nvSpPr>
          <p:cNvPr id="12" name="TextBox 11">
            <a:extLst>
              <a:ext uri="{FF2B5EF4-FFF2-40B4-BE49-F238E27FC236}">
                <a16:creationId xmlns:a16="http://schemas.microsoft.com/office/drawing/2014/main" id="{5FAB7F99-BEB6-4A44-AB6A-A6872A3F2D33}"/>
              </a:ext>
            </a:extLst>
          </p:cNvPr>
          <p:cNvSpPr txBox="1"/>
          <p:nvPr/>
        </p:nvSpPr>
        <p:spPr>
          <a:xfrm>
            <a:off x="1687711" y="12961203"/>
            <a:ext cx="12275939" cy="954107"/>
          </a:xfrm>
          <a:prstGeom prst="rect">
            <a:avLst/>
          </a:prstGeom>
          <a:noFill/>
        </p:spPr>
        <p:txBody>
          <a:bodyPr wrap="square" rtlCol="0">
            <a:spAutoFit/>
          </a:bodyPr>
          <a:lstStyle/>
          <a:p>
            <a:r>
              <a:rPr lang="en-US" sz="2800" b="1" dirty="0"/>
              <a:t>Figure 1.</a:t>
            </a:r>
            <a:r>
              <a:rPr lang="en-US" sz="2800" dirty="0"/>
              <a:t>  The scattering of light on an uncloaked object (left) versus that of a cloaked object (right).</a:t>
            </a:r>
            <a:r>
              <a:rPr lang="en-US" sz="2800" baseline="30000" dirty="0"/>
              <a:t>[4]</a:t>
            </a:r>
            <a:endParaRPr lang="en-US" sz="2800" b="1" dirty="0"/>
          </a:p>
        </p:txBody>
      </p:sp>
      <p:sp>
        <p:nvSpPr>
          <p:cNvPr id="16" name="TextBox 15">
            <a:extLst>
              <a:ext uri="{FF2B5EF4-FFF2-40B4-BE49-F238E27FC236}">
                <a16:creationId xmlns:a16="http://schemas.microsoft.com/office/drawing/2014/main" id="{1FA98726-EB7D-4AAE-B52D-4D8BC5754308}"/>
              </a:ext>
            </a:extLst>
          </p:cNvPr>
          <p:cNvSpPr txBox="1"/>
          <p:nvPr/>
        </p:nvSpPr>
        <p:spPr>
          <a:xfrm>
            <a:off x="7105480" y="20374158"/>
            <a:ext cx="542136" cy="707886"/>
          </a:xfrm>
          <a:prstGeom prst="rect">
            <a:avLst/>
          </a:prstGeom>
          <a:noFill/>
        </p:spPr>
        <p:txBody>
          <a:bodyPr wrap="none" rtlCol="0">
            <a:spAutoFit/>
          </a:bodyPr>
          <a:lstStyle/>
          <a:p>
            <a:r>
              <a:rPr lang="en-US" sz="4000" b="1" dirty="0"/>
              <a:t>B</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A40B2AC-E446-4112-B7A5-6EA4C5278469}"/>
                  </a:ext>
                </a:extLst>
              </p:cNvPr>
              <p:cNvSpPr txBox="1"/>
              <p:nvPr/>
            </p:nvSpPr>
            <p:spPr>
              <a:xfrm>
                <a:off x="5607840" y="22556373"/>
                <a:ext cx="25901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p:sp>
            <p:nvSpPr>
              <p:cNvPr id="17" name="TextBox 16">
                <a:extLst>
                  <a:ext uri="{FF2B5EF4-FFF2-40B4-BE49-F238E27FC236}">
                    <a16:creationId xmlns:a16="http://schemas.microsoft.com/office/drawing/2014/main" id="{9A40B2AC-E446-4112-B7A5-6EA4C5278469}"/>
                  </a:ext>
                </a:extLst>
              </p:cNvPr>
              <p:cNvSpPr txBox="1">
                <a:spLocks noRot="1" noChangeAspect="1" noMove="1" noResize="1" noEditPoints="1" noAdjustHandles="1" noChangeArrowheads="1" noChangeShapeType="1" noTextEdit="1"/>
              </p:cNvSpPr>
              <p:nvPr/>
            </p:nvSpPr>
            <p:spPr>
              <a:xfrm>
                <a:off x="5607840" y="22556373"/>
                <a:ext cx="2590132"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2552E3D9-C8DE-409B-A002-7492D6DDDC6D}"/>
                  </a:ext>
                </a:extLst>
              </p:cNvPr>
              <p:cNvSpPr txBox="1"/>
              <p:nvPr/>
            </p:nvSpPr>
            <p:spPr>
              <a:xfrm>
                <a:off x="5167085" y="18830874"/>
                <a:ext cx="25660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p:sp>
            <p:nvSpPr>
              <p:cNvPr id="39" name="TextBox 38">
                <a:extLst>
                  <a:ext uri="{FF2B5EF4-FFF2-40B4-BE49-F238E27FC236}">
                    <a16:creationId xmlns:a16="http://schemas.microsoft.com/office/drawing/2014/main" id="{2552E3D9-C8DE-409B-A002-7492D6DDDC6D}"/>
                  </a:ext>
                </a:extLst>
              </p:cNvPr>
              <p:cNvSpPr txBox="1">
                <a:spLocks noRot="1" noChangeAspect="1" noMove="1" noResize="1" noEditPoints="1" noAdjustHandles="1" noChangeArrowheads="1" noChangeShapeType="1" noTextEdit="1"/>
              </p:cNvSpPr>
              <p:nvPr/>
            </p:nvSpPr>
            <p:spPr>
              <a:xfrm>
                <a:off x="5167085" y="18830874"/>
                <a:ext cx="2566087" cy="523220"/>
              </a:xfrm>
              <a:prstGeom prst="rect">
                <a:avLst/>
              </a:prstGeom>
              <a:blipFill>
                <a:blip r:embed="rId10"/>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3E733480-CE94-44B0-AED1-E944C4FBDF3D}"/>
              </a:ext>
            </a:extLst>
          </p:cNvPr>
          <p:cNvSpPr txBox="1"/>
          <p:nvPr/>
        </p:nvSpPr>
        <p:spPr>
          <a:xfrm>
            <a:off x="4436023" y="20613443"/>
            <a:ext cx="356188" cy="707886"/>
          </a:xfrm>
          <a:prstGeom prst="rect">
            <a:avLst/>
          </a:prstGeom>
          <a:noFill/>
        </p:spPr>
        <p:txBody>
          <a:bodyPr wrap="none" rtlCol="0">
            <a:spAutoFit/>
          </a:bodyPr>
          <a:lstStyle/>
          <a:p>
            <a:r>
              <a:rPr lang="en-US" sz="4000" b="1" dirty="0">
                <a:solidFill>
                  <a:schemeClr val="accent5">
                    <a:lumMod val="50000"/>
                  </a:schemeClr>
                </a:solidFill>
              </a:rPr>
              <a:t>I</a:t>
            </a:r>
          </a:p>
        </p:txBody>
      </p:sp>
      <p:sp>
        <p:nvSpPr>
          <p:cNvPr id="41" name="TextBox 40">
            <a:extLst>
              <a:ext uri="{FF2B5EF4-FFF2-40B4-BE49-F238E27FC236}">
                <a16:creationId xmlns:a16="http://schemas.microsoft.com/office/drawing/2014/main" id="{A604D2F6-BA01-4953-B94B-7BBC9B064B65}"/>
              </a:ext>
            </a:extLst>
          </p:cNvPr>
          <p:cNvSpPr txBox="1"/>
          <p:nvPr/>
        </p:nvSpPr>
        <p:spPr>
          <a:xfrm>
            <a:off x="2195653" y="19350407"/>
            <a:ext cx="510076" cy="707886"/>
          </a:xfrm>
          <a:prstGeom prst="rect">
            <a:avLst/>
          </a:prstGeom>
          <a:noFill/>
        </p:spPr>
        <p:txBody>
          <a:bodyPr wrap="none" rtlCol="0">
            <a:spAutoFit/>
          </a:bodyPr>
          <a:lstStyle/>
          <a:p>
            <a:pPr algn="ctr"/>
            <a:r>
              <a:rPr lang="en-US" sz="4000" b="1" dirty="0">
                <a:solidFill>
                  <a:schemeClr val="accent5">
                    <a:lumMod val="50000"/>
                  </a:schemeClr>
                </a:solidFill>
              </a:rPr>
              <a:t>E</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2D20163-05F3-4F87-B70C-EAC618F7280A}"/>
                  </a:ext>
                </a:extLst>
              </p:cNvPr>
              <p:cNvSpPr txBox="1"/>
              <p:nvPr/>
            </p:nvSpPr>
            <p:spPr>
              <a:xfrm>
                <a:off x="3784103" y="21199213"/>
                <a:ext cx="2032992"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𝑖</m:t>
                        </m:r>
                      </m:sub>
                    </m:sSub>
                  </m:oMath>
                </a14:m>
                <a:endParaRPr lang="en-US" sz="3200" dirty="0">
                  <a:solidFill>
                    <a:schemeClr val="accent5">
                      <a:lumMod val="50000"/>
                    </a:schemeClr>
                  </a:solidFill>
                </a:endParaRPr>
              </a:p>
            </p:txBody>
          </p:sp>
        </mc:Choice>
        <mc:Fallback>
          <p:sp>
            <p:nvSpPr>
              <p:cNvPr id="21" name="TextBox 20">
                <a:extLst>
                  <a:ext uri="{FF2B5EF4-FFF2-40B4-BE49-F238E27FC236}">
                    <a16:creationId xmlns:a16="http://schemas.microsoft.com/office/drawing/2014/main" id="{42D20163-05F3-4F87-B70C-EAC618F7280A}"/>
                  </a:ext>
                </a:extLst>
              </p:cNvPr>
              <p:cNvSpPr txBox="1">
                <a:spLocks noRot="1" noChangeAspect="1" noMove="1" noResize="1" noEditPoints="1" noAdjustHandles="1" noChangeArrowheads="1" noChangeShapeType="1" noTextEdit="1"/>
              </p:cNvSpPr>
              <p:nvPr/>
            </p:nvSpPr>
            <p:spPr>
              <a:xfrm>
                <a:off x="3784103" y="21199213"/>
                <a:ext cx="2032992" cy="584775"/>
              </a:xfrm>
              <a:prstGeom prst="rect">
                <a:avLst/>
              </a:prstGeom>
              <a:blipFill>
                <a:blip r:embed="rId11"/>
                <a:stretch>
                  <a:fillRect l="-7808" t="-13684" b="-347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F82C8F7A-2AA3-4BB9-8F8B-01D0B2302166}"/>
                  </a:ext>
                </a:extLst>
              </p:cNvPr>
              <p:cNvSpPr txBox="1"/>
              <p:nvPr/>
            </p:nvSpPr>
            <p:spPr>
              <a:xfrm>
                <a:off x="1406752" y="18872100"/>
                <a:ext cx="2087879"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𝑒</m:t>
                        </m:r>
                      </m:sub>
                    </m:sSub>
                  </m:oMath>
                </a14:m>
                <a:endParaRPr lang="en-US" sz="3200" dirty="0">
                  <a:solidFill>
                    <a:schemeClr val="accent5">
                      <a:lumMod val="50000"/>
                    </a:schemeClr>
                  </a:solidFill>
                </a:endParaRPr>
              </a:p>
            </p:txBody>
          </p:sp>
        </mc:Choice>
        <mc:Fallback>
          <p:sp>
            <p:nvSpPr>
              <p:cNvPr id="45" name="TextBox 44">
                <a:extLst>
                  <a:ext uri="{FF2B5EF4-FFF2-40B4-BE49-F238E27FC236}">
                    <a16:creationId xmlns:a16="http://schemas.microsoft.com/office/drawing/2014/main" id="{F82C8F7A-2AA3-4BB9-8F8B-01D0B2302166}"/>
                  </a:ext>
                </a:extLst>
              </p:cNvPr>
              <p:cNvSpPr txBox="1">
                <a:spLocks noRot="1" noChangeAspect="1" noMove="1" noResize="1" noEditPoints="1" noAdjustHandles="1" noChangeArrowheads="1" noChangeShapeType="1" noTextEdit="1"/>
              </p:cNvSpPr>
              <p:nvPr/>
            </p:nvSpPr>
            <p:spPr>
              <a:xfrm>
                <a:off x="1406752" y="18872100"/>
                <a:ext cx="2087879" cy="584775"/>
              </a:xfrm>
              <a:prstGeom prst="rect">
                <a:avLst/>
              </a:prstGeom>
              <a:blipFill>
                <a:blip r:embed="rId12"/>
                <a:stretch>
                  <a:fillRect l="-7602" t="-1354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57B3B4A9-56E4-4D33-9FB4-D26F684F2F4B}"/>
                  </a:ext>
                </a:extLst>
              </p:cNvPr>
              <p:cNvSpPr txBox="1"/>
              <p:nvPr/>
            </p:nvSpPr>
            <p:spPr>
              <a:xfrm>
                <a:off x="1003639" y="21463316"/>
                <a:ext cx="1330044" cy="584775"/>
              </a:xfrm>
              <a:prstGeom prst="rect">
                <a:avLst/>
              </a:prstGeom>
              <a:noFill/>
            </p:spPr>
            <p:txBody>
              <a:bodyPr wrap="none" rtlCol="0">
                <a:spAutoFit/>
              </a:bodyPr>
              <a:lstStyle/>
              <a:p>
                <a:r>
                  <a:rPr lang="en-US" sz="3200" dirty="0">
                    <a:solidFill>
                      <a:schemeClr val="accent6">
                        <a:lumMod val="75000"/>
                      </a:schemeClr>
                    </a:solidFill>
                  </a:rPr>
                  <a:t>Data </a:t>
                </a:r>
                <a14:m>
                  <m:oMath xmlns:m="http://schemas.openxmlformats.org/officeDocument/2006/math">
                    <m:r>
                      <a:rPr lang="en-US" sz="3200" b="0" i="1" smtClean="0">
                        <a:solidFill>
                          <a:schemeClr val="accent6">
                            <a:lumMod val="75000"/>
                          </a:schemeClr>
                        </a:solidFill>
                        <a:latin typeface="Cambria Math" panose="02040503050406030204" pitchFamily="18" charset="0"/>
                      </a:rPr>
                      <m:t>𝑓</m:t>
                    </m:r>
                  </m:oMath>
                </a14:m>
                <a:endParaRPr lang="en-US" sz="3200" dirty="0">
                  <a:solidFill>
                    <a:schemeClr val="accent6">
                      <a:lumMod val="75000"/>
                    </a:schemeClr>
                  </a:solidFill>
                </a:endParaRPr>
              </a:p>
            </p:txBody>
          </p:sp>
        </mc:Choice>
        <mc:Fallback>
          <p:sp>
            <p:nvSpPr>
              <p:cNvPr id="22" name="TextBox 21">
                <a:extLst>
                  <a:ext uri="{FF2B5EF4-FFF2-40B4-BE49-F238E27FC236}">
                    <a16:creationId xmlns:a16="http://schemas.microsoft.com/office/drawing/2014/main" id="{57B3B4A9-56E4-4D33-9FB4-D26F684F2F4B}"/>
                  </a:ext>
                </a:extLst>
              </p:cNvPr>
              <p:cNvSpPr txBox="1">
                <a:spLocks noRot="1" noChangeAspect="1" noMove="1" noResize="1" noEditPoints="1" noAdjustHandles="1" noChangeArrowheads="1" noChangeShapeType="1" noTextEdit="1"/>
              </p:cNvSpPr>
              <p:nvPr/>
            </p:nvSpPr>
            <p:spPr>
              <a:xfrm>
                <a:off x="1003639" y="21463316"/>
                <a:ext cx="1330044" cy="584775"/>
              </a:xfrm>
              <a:prstGeom prst="rect">
                <a:avLst/>
              </a:prstGeom>
              <a:blipFill>
                <a:blip r:embed="rId13"/>
                <a:stretch>
                  <a:fillRect l="-11927" t="-1354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4F467822-D68C-4CAB-B7BD-62753965C810}"/>
                  </a:ext>
                </a:extLst>
              </p:cNvPr>
              <p:cNvSpPr txBox="1"/>
              <p:nvPr/>
            </p:nvSpPr>
            <p:spPr>
              <a:xfrm>
                <a:off x="2195653" y="22844356"/>
                <a:ext cx="53091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accent3">
                              <a:lumMod val="75000"/>
                            </a:schemeClr>
                          </a:solidFill>
                          <a:latin typeface="Cambria Math" panose="02040503050406030204" pitchFamily="18" charset="0"/>
                        </a:rPr>
                        <m:t>𝝂</m:t>
                      </m:r>
                    </m:oMath>
                  </m:oMathPara>
                </a14:m>
                <a:endParaRPr lang="en-US" sz="3200" b="1" dirty="0">
                  <a:solidFill>
                    <a:schemeClr val="accent3">
                      <a:lumMod val="75000"/>
                    </a:schemeClr>
                  </a:solidFill>
                </a:endParaRPr>
              </a:p>
            </p:txBody>
          </p:sp>
        </mc:Choice>
        <mc:Fallback>
          <p:sp>
            <p:nvSpPr>
              <p:cNvPr id="46" name="TextBox 45">
                <a:extLst>
                  <a:ext uri="{FF2B5EF4-FFF2-40B4-BE49-F238E27FC236}">
                    <a16:creationId xmlns:a16="http://schemas.microsoft.com/office/drawing/2014/main" id="{4F467822-D68C-4CAB-B7BD-62753965C810}"/>
                  </a:ext>
                </a:extLst>
              </p:cNvPr>
              <p:cNvSpPr txBox="1">
                <a:spLocks noRot="1" noChangeAspect="1" noMove="1" noResize="1" noEditPoints="1" noAdjustHandles="1" noChangeArrowheads="1" noChangeShapeType="1" noTextEdit="1"/>
              </p:cNvSpPr>
              <p:nvPr/>
            </p:nvSpPr>
            <p:spPr>
              <a:xfrm>
                <a:off x="2195653" y="22844356"/>
                <a:ext cx="530915" cy="584775"/>
              </a:xfrm>
              <a:prstGeom prst="rect">
                <a:avLst/>
              </a:prstGeom>
              <a:blipFill>
                <a:blip r:embed="rId14"/>
                <a:stretch>
                  <a:fillRect/>
                </a:stretch>
              </a:blipFill>
            </p:spPr>
            <p:txBody>
              <a:bodyPr/>
              <a:lstStyle/>
              <a:p>
                <a:r>
                  <a:rPr lang="en-US">
                    <a:noFill/>
                  </a:rPr>
                  <a:t> </a:t>
                </a:r>
              </a:p>
            </p:txBody>
          </p:sp>
        </mc:Fallback>
      </mc:AlternateContent>
      <p:pic>
        <p:nvPicPr>
          <p:cNvPr id="23" name="Picture 22">
            <a:extLst>
              <a:ext uri="{FF2B5EF4-FFF2-40B4-BE49-F238E27FC236}">
                <a16:creationId xmlns:a16="http://schemas.microsoft.com/office/drawing/2014/main" id="{C51B0D89-E9B9-4A92-B581-6033ABCCFECE}"/>
              </a:ext>
            </a:extLst>
          </p:cNvPr>
          <p:cNvPicPr>
            <a:picLocks noChangeAspect="1"/>
          </p:cNvPicPr>
          <p:nvPr/>
        </p:nvPicPr>
        <p:blipFill>
          <a:blip r:embed="rId15"/>
          <a:stretch>
            <a:fillRect/>
          </a:stretch>
        </p:blipFill>
        <p:spPr>
          <a:xfrm>
            <a:off x="15706046" y="11572859"/>
            <a:ext cx="6491230" cy="5038741"/>
          </a:xfrm>
          <a:prstGeom prst="rect">
            <a:avLst/>
          </a:prstGeom>
          <a:ln w="57150">
            <a:solidFill>
              <a:schemeClr val="accent3">
                <a:lumMod val="75000"/>
              </a:schemeClr>
            </a:solidFill>
          </a:ln>
        </p:spPr>
      </p:pic>
      <mc:AlternateContent xmlns:mc="http://schemas.openxmlformats.org/markup-compatibility/2006">
        <mc:Choice xmlns:a14="http://schemas.microsoft.com/office/drawing/2010/main" Requires="a14">
          <p:sp>
            <p:nvSpPr>
              <p:cNvPr id="50" name="Rectangle 49">
                <a:extLst>
                  <a:ext uri="{FF2B5EF4-FFF2-40B4-BE49-F238E27FC236}">
                    <a16:creationId xmlns:a16="http://schemas.microsoft.com/office/drawing/2014/main" id="{78F01E89-C3E2-405C-BA18-8D758CDE7550}"/>
                  </a:ext>
                </a:extLst>
              </p:cNvPr>
              <p:cNvSpPr/>
              <p:nvPr/>
            </p:nvSpPr>
            <p:spPr>
              <a:xfrm>
                <a:off x="15575061" y="5347533"/>
                <a:ext cx="12974524" cy="6002797"/>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boundary B, we can apply the PTR to approximate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𝑒</m:t>
                        </m:r>
                      </m:sub>
                    </m:sSub>
                  </m:oMath>
                </a14:m>
                <a:r>
                  <a:rPr lang="en-US" sz="3800" dirty="0">
                    <a:cs typeface="Times New Roman" panose="02020603050405020304" pitchFamily="18" charset="0"/>
                  </a:rPr>
                  <a:t> and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𝑖</m:t>
                        </m:r>
                      </m:sub>
                    </m:sSub>
                  </m:oMath>
                </a14:m>
                <a:r>
                  <a:rPr lang="en-US" sz="3800" dirty="0">
                    <a:cs typeface="Times New Roman" panose="02020603050405020304" pitchFamily="18" charset="0"/>
                  </a:rPr>
                  <a:t>.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14:m>
                  <m:oMathPara xmlns:m="http://schemas.openxmlformats.org/officeDocument/2006/math">
                    <m:oMathParaPr>
                      <m:jc m:val="centerGroup"/>
                    </m:oMathParaPr>
                    <m:oMath xmlns:m="http://schemas.openxmlformats.org/officeDocument/2006/math">
                      <m:nary>
                        <m:naryPr>
                          <m:ctrlPr>
                            <a:rPr lang="en-US" sz="3800" i="1" smtClean="0">
                              <a:latin typeface="Cambria Math" panose="02040503050406030204" pitchFamily="18" charset="0"/>
                              <a:cs typeface="Times New Roman" panose="02020603050405020304" pitchFamily="18" charset="0"/>
                            </a:rPr>
                          </m:ctrlPr>
                        </m:naryPr>
                        <m:sub>
                          <m:r>
                            <m:rPr>
                              <m:brk m:alnAt="23"/>
                            </m:rPr>
                            <a:rPr lang="en-US" sz="3800" b="0" i="1" smtClean="0">
                              <a:latin typeface="Cambria Math" panose="02040503050406030204" pitchFamily="18" charset="0"/>
                              <a:cs typeface="Times New Roman" panose="02020603050405020304" pitchFamily="18" charset="0"/>
                            </a:rPr>
                            <m:t>0</m:t>
                          </m:r>
                        </m:sub>
                        <m:sup>
                          <m:r>
                            <a:rPr lang="en-US" sz="3800" b="0" i="1" smtClean="0">
                              <a:latin typeface="Cambria Math" panose="02040503050406030204" pitchFamily="18" charset="0"/>
                              <a:cs typeface="Times New Roman" panose="02020603050405020304" pitchFamily="18" charset="0"/>
                            </a:rPr>
                            <m:t>2</m:t>
                          </m:r>
                          <m:r>
                            <a:rPr lang="en-US" sz="3800" b="0" i="1" smtClean="0">
                              <a:latin typeface="Cambria Math" panose="02040503050406030204" pitchFamily="18" charset="0"/>
                              <a:cs typeface="Times New Roman" panose="02020603050405020304" pitchFamily="18" charset="0"/>
                            </a:rPr>
                            <m:t>𝜋</m:t>
                          </m:r>
                        </m:sup>
                        <m:e>
                          <m:r>
                            <a:rPr lang="en-US" sz="3800" b="0" i="1" smtClean="0">
                              <a:latin typeface="Cambria Math" panose="02040503050406030204" pitchFamily="18" charset="0"/>
                              <a:cs typeface="Times New Roman" panose="02020603050405020304" pitchFamily="18" charset="0"/>
                            </a:rPr>
                            <m:t>𝑓</m:t>
                          </m:r>
                          <m:d>
                            <m:dPr>
                              <m:ctrlPr>
                                <a:rPr lang="en-US" sz="3800" b="0" i="1" smtClean="0">
                                  <a:latin typeface="Cambria Math" panose="02040503050406030204" pitchFamily="18" charset="0"/>
                                  <a:cs typeface="Times New Roman" panose="02020603050405020304" pitchFamily="18" charset="0"/>
                                </a:rPr>
                              </m:ctrlPr>
                            </m:dPr>
                            <m:e>
                              <m:r>
                                <a:rPr lang="en-US" sz="3800" b="0" i="1" smtClean="0">
                                  <a:latin typeface="Cambria Math" panose="02040503050406030204" pitchFamily="18" charset="0"/>
                                  <a:cs typeface="Times New Roman" panose="02020603050405020304" pitchFamily="18" charset="0"/>
                                </a:rPr>
                                <m:t>𝑡</m:t>
                              </m:r>
                            </m:e>
                          </m:d>
                          <m:r>
                            <a:rPr lang="en-US" sz="3800" b="0" i="1" smtClean="0">
                              <a:latin typeface="Cambria Math" panose="02040503050406030204" pitchFamily="18" charset="0"/>
                              <a:cs typeface="Times New Roman" panose="02020603050405020304" pitchFamily="18" charset="0"/>
                            </a:rPr>
                            <m:t>𝑑𝑡</m:t>
                          </m:r>
                          <m:r>
                            <a:rPr lang="en-US" sz="3800" b="0" i="1" smtClean="0">
                              <a:latin typeface="Cambria Math" panose="02040503050406030204" pitchFamily="18" charset="0"/>
                              <a:cs typeface="Times New Roman" panose="02020603050405020304" pitchFamily="18" charset="0"/>
                            </a:rPr>
                            <m:t>=</m:t>
                          </m:r>
                          <m:r>
                            <a:rPr lang="en-US" sz="3800" b="0" i="1" smtClean="0">
                              <a:latin typeface="Cambria Math" panose="02040503050406030204" pitchFamily="18" charset="0"/>
                              <a:cs typeface="Times New Roman" panose="02020603050405020304" pitchFamily="18" charset="0"/>
                            </a:rPr>
                            <m:t> </m:t>
                          </m:r>
                          <m:nary>
                            <m:naryPr>
                              <m:chr m:val="∑"/>
                              <m:ctrlPr>
                                <a:rPr lang="en-US" sz="3800" b="0" i="1" smtClean="0">
                                  <a:latin typeface="Cambria Math" panose="02040503050406030204" pitchFamily="18" charset="0"/>
                                  <a:cs typeface="Times New Roman" panose="02020603050405020304" pitchFamily="18" charset="0"/>
                                </a:rPr>
                              </m:ctrlPr>
                            </m:naryPr>
                            <m:sub>
                              <m:r>
                                <m:rPr>
                                  <m:brk m:alnAt="23"/>
                                </m:rPr>
                                <a:rPr lang="en-US" sz="3800" b="0" i="1" smtClean="0">
                                  <a:latin typeface="Cambria Math" panose="02040503050406030204" pitchFamily="18" charset="0"/>
                                  <a:cs typeface="Times New Roman" panose="02020603050405020304" pitchFamily="18" charset="0"/>
                                </a:rPr>
                                <m:t>𝑖</m:t>
                              </m:r>
                              <m:r>
                                <a:rPr lang="en-US" sz="3800" b="0" i="1" smtClean="0">
                                  <a:latin typeface="Cambria Math" panose="02040503050406030204" pitchFamily="18" charset="0"/>
                                  <a:cs typeface="Times New Roman" panose="02020603050405020304" pitchFamily="18" charset="0"/>
                                </a:rPr>
                                <m:t>=1</m:t>
                              </m:r>
                            </m:sub>
                            <m:sup>
                              <m:r>
                                <a:rPr lang="en-US" sz="3800" b="0" i="1" smtClean="0">
                                  <a:latin typeface="Cambria Math" panose="02040503050406030204" pitchFamily="18" charset="0"/>
                                  <a:cs typeface="Times New Roman" panose="02020603050405020304" pitchFamily="18" charset="0"/>
                                </a:rPr>
                                <m:t>𝑁</m:t>
                              </m:r>
                            </m:sup>
                            <m:e>
                              <m:f>
                                <m:fPr>
                                  <m:ctrlPr>
                                    <a:rPr lang="en-US" sz="3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3800" b="0" i="1" smtClean="0">
                                      <a:latin typeface="Cambria Math" panose="02040503050406030204" pitchFamily="18" charset="0"/>
                                      <a:cs typeface="Times New Roman" panose="02020603050405020304" pitchFamily="18" charset="0"/>
                                    </a:rPr>
                                    <m:t>𝑓</m:t>
                                  </m:r>
                                  <m:d>
                                    <m:dPr>
                                      <m:ctrlPr>
                                        <a:rPr lang="en-US" sz="3800" b="0" i="1" smtClean="0">
                                          <a:latin typeface="Cambria Math" panose="02040503050406030204" pitchFamily="18" charset="0"/>
                                          <a:cs typeface="Times New Roman" panose="02020603050405020304" pitchFamily="18" charset="0"/>
                                        </a:rPr>
                                      </m:ctrlPr>
                                    </m:dPr>
                                    <m:e>
                                      <m:r>
                                        <a:rPr lang="en-US" sz="3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𝑡</m:t>
                                          </m:r>
                                        </m:e>
                                        <m:sub>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d>
                                </m:num>
                                <m:den>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𝑁</m:t>
                                  </m:r>
                                </m:den>
                              </m:f>
                            </m:e>
                          </m:nary>
                        </m:e>
                      </m:nary>
                    </m:oMath>
                  </m:oMathPara>
                </a14:m>
                <a:endParaRPr lang="en-US" sz="3800" b="0" dirty="0">
                  <a:cs typeface="Times New Roman" panose="02020603050405020304" pitchFamily="18" charset="0"/>
                </a:endParaRPr>
              </a:p>
              <a:p>
                <a:pPr algn="ctr"/>
                <a:endParaRPr lang="en-US" sz="3800" dirty="0">
                  <a:cs typeface="Times New Roman" panose="02020603050405020304" pitchFamily="18" charset="0"/>
                </a:endParaRPr>
              </a:p>
              <a:p>
                <a:pPr algn="just"/>
                <a:r>
                  <a:rPr lang="en-US" sz="3800" dirty="0">
                    <a:cs typeface="Times New Roman" panose="02020603050405020304" pitchFamily="18" charset="0"/>
                  </a:rPr>
                  <a:t>However, to solve the boundary integral equation system, we must use the Kress quadrature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𝑒</m:t>
                        </m:r>
                      </m:sup>
                    </m:sSup>
                  </m:oMath>
                </a14:m>
                <a:r>
                  <a:rPr lang="en-US" sz="3800" dirty="0">
                    <a:cs typeface="Times New Roman" panose="02020603050405020304" pitchFamily="18" charset="0"/>
                  </a:rPr>
                  <a:t> and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𝑖</m:t>
                        </m:r>
                      </m:sup>
                    </m:sSup>
                  </m:oMath>
                </a14:m>
                <a:r>
                  <a:rPr lang="en-US" sz="3800" dirty="0">
                    <a:cs typeface="Times New Roman" panose="02020603050405020304" pitchFamily="18" charset="0"/>
                  </a:rPr>
                  <a:t> are singular).</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p:sp>
            <p:nvSpPr>
              <p:cNvPr id="50" name="Rectangle 49">
                <a:extLst>
                  <a:ext uri="{FF2B5EF4-FFF2-40B4-BE49-F238E27FC236}">
                    <a16:creationId xmlns:a16="http://schemas.microsoft.com/office/drawing/2014/main" id="{78F01E89-C3E2-405C-BA18-8D758CDE7550}"/>
                  </a:ext>
                </a:extLst>
              </p:cNvPr>
              <p:cNvSpPr>
                <a:spLocks noRot="1" noChangeAspect="1" noMove="1" noResize="1" noEditPoints="1" noAdjustHandles="1" noChangeArrowheads="1" noChangeShapeType="1" noTextEdit="1"/>
              </p:cNvSpPr>
              <p:nvPr/>
            </p:nvSpPr>
            <p:spPr>
              <a:xfrm>
                <a:off x="15575061" y="5347533"/>
                <a:ext cx="12974524" cy="6002797"/>
              </a:xfrm>
              <a:prstGeom prst="rect">
                <a:avLst/>
              </a:prstGeom>
              <a:blipFill>
                <a:blip r:embed="rId16"/>
                <a:stretch>
                  <a:fillRect l="-1551" t="-1726" r="-1551" b="-3249"/>
                </a:stretch>
              </a:blipFill>
              <a:ln w="12700">
                <a:no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89F79DCD-8091-4B41-8918-957F1F5B191D}"/>
              </a:ext>
            </a:extLst>
          </p:cNvPr>
          <p:cNvSpPr txBox="1"/>
          <p:nvPr/>
        </p:nvSpPr>
        <p:spPr>
          <a:xfrm>
            <a:off x="22479000" y="11530539"/>
            <a:ext cx="5758543" cy="1815882"/>
          </a:xfrm>
          <a:prstGeom prst="rect">
            <a:avLst/>
          </a:prstGeom>
          <a:noFill/>
        </p:spPr>
        <p:txBody>
          <a:bodyPr wrap="square" rtlCol="0">
            <a:spAutoFit/>
          </a:bodyPr>
          <a:lstStyle/>
          <a:p>
            <a:pPr algn="just"/>
            <a:r>
              <a:rPr lang="en-US" sz="2800" b="1" dirty="0"/>
              <a:t>Figure 2.</a:t>
            </a:r>
            <a:r>
              <a:rPr lang="en-US" sz="2800" dirty="0"/>
              <a:t> The PTR is used to fill in a body-fitted grid originating from selected points on the boundary.   The solution is computed in layers.</a:t>
            </a:r>
            <a:endParaRPr lang="en-US" sz="2800" b="1"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F8E1867-C29D-4EDE-A5CB-D6F7AD2C843B}"/>
                  </a:ext>
                </a:extLst>
              </p:cNvPr>
              <p:cNvSpPr txBox="1"/>
              <p:nvPr/>
            </p:nvSpPr>
            <p:spPr>
              <a:xfrm>
                <a:off x="8382000" y="19112190"/>
                <a:ext cx="6093604" cy="5509072"/>
              </a:xfrm>
              <a:prstGeom prst="rect">
                <a:avLst/>
              </a:prstGeom>
              <a:noFill/>
            </p:spPr>
            <p:txBody>
              <a:bodyPr wrap="square" rtlCol="0">
                <a:spAutoFit/>
              </a:bodyPr>
              <a:lstStyle/>
              <a:p>
                <a:pPr algn="ctr">
                  <a:spcAft>
                    <a:spcPts val="1200"/>
                  </a:spcAft>
                </a:pPr>
                <a:r>
                  <a:rPr lang="en-US" sz="3200" b="1" dirty="0">
                    <a:latin typeface="+mj-lt"/>
                    <a:ea typeface="Cambria Math" panose="02040503050406030204" pitchFamily="18" charset="0"/>
                    <a:cs typeface="Times New Roman" panose="02020603050405020304" pitchFamily="18" charset="0"/>
                  </a:rPr>
                  <a:t>Helmholtz Equations</a:t>
                </a: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r>
                        <a:rPr lang="en-US" sz="3200" i="1">
                          <a:latin typeface="Cambria Math" panose="02040503050406030204" pitchFamily="18" charset="0"/>
                          <a:ea typeface="Cambria Math" panose="02040503050406030204" pitchFamily="18" charset="0"/>
                          <a:cs typeface="Times New Roman" panose="02020603050405020304" pitchFamily="18" charset="0"/>
                        </a:rPr>
                        <m:t>𝑣</m:t>
                      </m:r>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r>
                        <a:rPr lang="en-US" sz="3200" i="1">
                          <a:latin typeface="Cambria Math" panose="02040503050406030204" pitchFamily="18" charset="0"/>
                          <a:ea typeface="Cambria Math" panose="02040503050406030204" pitchFamily="18" charset="0"/>
                          <a:cs typeface="Times New Roman" panose="02020603050405020304" pitchFamily="18" charset="0"/>
                        </a:rPr>
                        <m:t>𝑢</m:t>
                      </m:r>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𝐼</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endParaRPr lang="en-US" sz="3200" dirty="0">
                  <a:ea typeface="Cambria Math" panose="02040503050406030204" pitchFamily="18" charset="0"/>
                  <a:cs typeface="Times New Roman" panose="02020603050405020304" pitchFamily="18" charset="0"/>
                </a:endParaRPr>
              </a:p>
              <a:p>
                <a:pPr algn="ctr">
                  <a:spcAft>
                    <a:spcPts val="1200"/>
                  </a:spcAft>
                </a:pPr>
                <a:r>
                  <a:rPr lang="en-US" sz="3200" b="1" dirty="0">
                    <a:cs typeface="Times New Roman" panose="02020603050405020304" pitchFamily="18" charset="0"/>
                  </a:rPr>
                  <a:t>Transmission Conditions</a:t>
                </a:r>
                <a:endParaRPr lang="en-US" sz="3200" b="1" dirty="0">
                  <a:ea typeface="Cambria Math" panose="02040503050406030204" pitchFamily="18"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𝑖</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ea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m:t>
                      </m:r>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𝑒</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endParaRPr lang="en-US" sz="3200" dirty="0"/>
              </a:p>
            </p:txBody>
          </p:sp>
        </mc:Choice>
        <mc:Fallback>
          <p:sp>
            <p:nvSpPr>
              <p:cNvPr id="5" name="TextBox 4">
                <a:extLst>
                  <a:ext uri="{FF2B5EF4-FFF2-40B4-BE49-F238E27FC236}">
                    <a16:creationId xmlns:a16="http://schemas.microsoft.com/office/drawing/2014/main" id="{7F8E1867-C29D-4EDE-A5CB-D6F7AD2C843B}"/>
                  </a:ext>
                </a:extLst>
              </p:cNvPr>
              <p:cNvSpPr txBox="1">
                <a:spLocks noRot="1" noChangeAspect="1" noMove="1" noResize="1" noEditPoints="1" noAdjustHandles="1" noChangeArrowheads="1" noChangeShapeType="1" noTextEdit="1"/>
              </p:cNvSpPr>
              <p:nvPr/>
            </p:nvSpPr>
            <p:spPr>
              <a:xfrm>
                <a:off x="8382000" y="19112190"/>
                <a:ext cx="6093604" cy="5509072"/>
              </a:xfrm>
              <a:prstGeom prst="rect">
                <a:avLst/>
              </a:prstGeom>
              <a:blipFill>
                <a:blip r:embed="rId17"/>
                <a:stretch>
                  <a:fillRect t="-14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BA6089B3-3C7D-4FE2-94E7-C63C08541441}"/>
                  </a:ext>
                </a:extLst>
              </p:cNvPr>
              <p:cNvSpPr txBox="1"/>
              <p:nvPr/>
            </p:nvSpPr>
            <p:spPr>
              <a:xfrm>
                <a:off x="5057484" y="24245294"/>
                <a:ext cx="2788327" cy="523220"/>
              </a:xfrm>
              <a:prstGeom prst="rect">
                <a:avLst/>
              </a:prstGeom>
              <a:noFill/>
            </p:spPr>
            <p:txBody>
              <a:bodyPr wrap="none" rtlCol="0">
                <a:spAutoFit/>
              </a:bodyPr>
              <a:lstStyle/>
              <a:p>
                <a:pPr/>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𝑒</m:t>
                        </m:r>
                      </m:sub>
                    </m:sSub>
                  </m:oMath>
                </a14:m>
                <a:r>
                  <a:rPr lang="en-US" sz="2800" dirty="0">
                    <a:solidFill>
                      <a:schemeClr val="accent2">
                        <a:lumMod val="50000"/>
                      </a:schemeClr>
                    </a:solidFill>
                  </a:rPr>
                  <a:t> </a:t>
                </a:r>
              </a:p>
            </p:txBody>
          </p:sp>
        </mc:Choice>
        <mc:Fallback>
          <p:sp>
            <p:nvSpPr>
              <p:cNvPr id="38" name="TextBox 37">
                <a:extLst>
                  <a:ext uri="{FF2B5EF4-FFF2-40B4-BE49-F238E27FC236}">
                    <a16:creationId xmlns:a16="http://schemas.microsoft.com/office/drawing/2014/main" id="{BA6089B3-3C7D-4FE2-94E7-C63C08541441}"/>
                  </a:ext>
                </a:extLst>
              </p:cNvPr>
              <p:cNvSpPr txBox="1">
                <a:spLocks noRot="1" noChangeAspect="1" noMove="1" noResize="1" noEditPoints="1" noAdjustHandles="1" noChangeArrowheads="1" noChangeShapeType="1" noTextEdit="1"/>
              </p:cNvSpPr>
              <p:nvPr/>
            </p:nvSpPr>
            <p:spPr>
              <a:xfrm>
                <a:off x="5057484" y="24245294"/>
                <a:ext cx="2788327" cy="523220"/>
              </a:xfrm>
              <a:prstGeom prst="rect">
                <a:avLst/>
              </a:prstGeom>
              <a:blipFill>
                <a:blip r:embed="rId18"/>
                <a:stretch>
                  <a:fillRect l="-4595" t="-11628" b="-313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0610577F-B40E-4689-A5DA-A9AF77EEF7FE}"/>
                  </a:ext>
                </a:extLst>
              </p:cNvPr>
              <p:cNvSpPr txBox="1"/>
              <p:nvPr/>
            </p:nvSpPr>
            <p:spPr>
              <a:xfrm>
                <a:off x="2727500" y="22161572"/>
                <a:ext cx="2032992" cy="954107"/>
              </a:xfrm>
              <a:prstGeom prst="rect">
                <a:avLst/>
              </a:prstGeom>
              <a:noFill/>
            </p:spPr>
            <p:txBody>
              <a:bodyPr wrap="square" rtlCol="0">
                <a:spAutoFit/>
              </a:bodyPr>
              <a:lstStyle/>
              <a:p>
                <a:pPr algn="ctr"/>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𝑖</m:t>
                        </m:r>
                      </m:sub>
                    </m:sSub>
                  </m:oMath>
                </a14:m>
                <a:r>
                  <a:rPr lang="en-US" sz="2800" dirty="0">
                    <a:solidFill>
                      <a:schemeClr val="accent2">
                        <a:lumMod val="50000"/>
                      </a:schemeClr>
                    </a:solidFill>
                  </a:rPr>
                  <a:t> </a:t>
                </a:r>
              </a:p>
            </p:txBody>
          </p:sp>
        </mc:Choice>
        <mc:Fallback>
          <p:sp>
            <p:nvSpPr>
              <p:cNvPr id="47" name="TextBox 46">
                <a:extLst>
                  <a:ext uri="{FF2B5EF4-FFF2-40B4-BE49-F238E27FC236}">
                    <a16:creationId xmlns:a16="http://schemas.microsoft.com/office/drawing/2014/main" id="{0610577F-B40E-4689-A5DA-A9AF77EEF7FE}"/>
                  </a:ext>
                </a:extLst>
              </p:cNvPr>
              <p:cNvSpPr txBox="1">
                <a:spLocks noRot="1" noChangeAspect="1" noMove="1" noResize="1" noEditPoints="1" noAdjustHandles="1" noChangeArrowheads="1" noChangeShapeType="1" noTextEdit="1"/>
              </p:cNvSpPr>
              <p:nvPr/>
            </p:nvSpPr>
            <p:spPr>
              <a:xfrm>
                <a:off x="2727500" y="22161572"/>
                <a:ext cx="2032992" cy="954107"/>
              </a:xfrm>
              <a:prstGeom prst="rect">
                <a:avLst/>
              </a:prstGeom>
              <a:blipFill>
                <a:blip r:embed="rId19"/>
                <a:stretch>
                  <a:fillRect t="-6369" b="-165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Rectangle 51">
                <a:extLst>
                  <a:ext uri="{FF2B5EF4-FFF2-40B4-BE49-F238E27FC236}">
                    <a16:creationId xmlns:a16="http://schemas.microsoft.com/office/drawing/2014/main" id="{B6D6603E-AEAA-4593-9502-0647B30D3383}"/>
                  </a:ext>
                </a:extLst>
              </p:cNvPr>
              <p:cNvSpPr/>
              <p:nvPr/>
            </p:nvSpPr>
            <p:spPr>
              <a:xfrm>
                <a:off x="29337000" y="18288000"/>
                <a:ext cx="13299848" cy="6002797"/>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boundary B, we can apply the PTR to approximate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𝑒</m:t>
                        </m:r>
                      </m:sub>
                    </m:sSub>
                  </m:oMath>
                </a14:m>
                <a:r>
                  <a:rPr lang="en-US" sz="3800" dirty="0">
                    <a:cs typeface="Times New Roman" panose="02020603050405020304" pitchFamily="18" charset="0"/>
                  </a:rPr>
                  <a:t> and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𝑖</m:t>
                        </m:r>
                      </m:sub>
                    </m:sSub>
                  </m:oMath>
                </a14:m>
                <a:r>
                  <a:rPr lang="en-US" sz="3800" dirty="0">
                    <a:cs typeface="Times New Roman" panose="02020603050405020304" pitchFamily="18" charset="0"/>
                  </a:rPr>
                  <a:t>.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14:m>
                  <m:oMathPara xmlns:m="http://schemas.openxmlformats.org/officeDocument/2006/math">
                    <m:oMathParaPr>
                      <m:jc m:val="centerGroup"/>
                    </m:oMathParaPr>
                    <m:oMath xmlns:m="http://schemas.openxmlformats.org/officeDocument/2006/math">
                      <m:nary>
                        <m:naryPr>
                          <m:ctrlPr>
                            <a:rPr lang="en-US" sz="3800" i="1" smtClean="0">
                              <a:latin typeface="Cambria Math" panose="02040503050406030204" pitchFamily="18" charset="0"/>
                              <a:cs typeface="Times New Roman" panose="02020603050405020304" pitchFamily="18" charset="0"/>
                            </a:rPr>
                          </m:ctrlPr>
                        </m:naryPr>
                        <m:sub>
                          <m:r>
                            <m:rPr>
                              <m:brk m:alnAt="23"/>
                            </m:rPr>
                            <a:rPr lang="en-US" sz="3800" b="0" i="1" smtClean="0">
                              <a:latin typeface="Cambria Math" panose="02040503050406030204" pitchFamily="18" charset="0"/>
                              <a:cs typeface="Times New Roman" panose="02020603050405020304" pitchFamily="18" charset="0"/>
                            </a:rPr>
                            <m:t>0</m:t>
                          </m:r>
                        </m:sub>
                        <m:sup>
                          <m:r>
                            <a:rPr lang="en-US" sz="3800" b="0" i="1" smtClean="0">
                              <a:latin typeface="Cambria Math" panose="02040503050406030204" pitchFamily="18" charset="0"/>
                              <a:cs typeface="Times New Roman" panose="02020603050405020304" pitchFamily="18" charset="0"/>
                            </a:rPr>
                            <m:t>2</m:t>
                          </m:r>
                          <m:r>
                            <a:rPr lang="en-US" sz="3800" b="0" i="1" smtClean="0">
                              <a:latin typeface="Cambria Math" panose="02040503050406030204" pitchFamily="18" charset="0"/>
                              <a:cs typeface="Times New Roman" panose="02020603050405020304" pitchFamily="18" charset="0"/>
                            </a:rPr>
                            <m:t>𝜋</m:t>
                          </m:r>
                        </m:sup>
                        <m:e>
                          <m:r>
                            <a:rPr lang="en-US" sz="3800" b="0" i="1" smtClean="0">
                              <a:latin typeface="Cambria Math" panose="02040503050406030204" pitchFamily="18" charset="0"/>
                              <a:cs typeface="Times New Roman" panose="02020603050405020304" pitchFamily="18" charset="0"/>
                            </a:rPr>
                            <m:t>𝑓</m:t>
                          </m:r>
                          <m:d>
                            <m:dPr>
                              <m:ctrlPr>
                                <a:rPr lang="en-US" sz="3800" b="0" i="1" smtClean="0">
                                  <a:latin typeface="Cambria Math" panose="02040503050406030204" pitchFamily="18" charset="0"/>
                                  <a:cs typeface="Times New Roman" panose="02020603050405020304" pitchFamily="18" charset="0"/>
                                </a:rPr>
                              </m:ctrlPr>
                            </m:dPr>
                            <m:e>
                              <m:r>
                                <a:rPr lang="en-US" sz="3800" b="0" i="1" smtClean="0">
                                  <a:latin typeface="Cambria Math" panose="02040503050406030204" pitchFamily="18" charset="0"/>
                                  <a:cs typeface="Times New Roman" panose="02020603050405020304" pitchFamily="18" charset="0"/>
                                </a:rPr>
                                <m:t>𝑡</m:t>
                              </m:r>
                            </m:e>
                          </m:d>
                          <m:r>
                            <a:rPr lang="en-US" sz="3800" b="0" i="1" smtClean="0">
                              <a:latin typeface="Cambria Math" panose="02040503050406030204" pitchFamily="18" charset="0"/>
                              <a:cs typeface="Times New Roman" panose="02020603050405020304" pitchFamily="18" charset="0"/>
                            </a:rPr>
                            <m:t>𝑑𝑡</m:t>
                          </m:r>
                          <m:r>
                            <a:rPr lang="en-US" sz="3800" b="0" i="1" smtClean="0">
                              <a:latin typeface="Cambria Math" panose="02040503050406030204" pitchFamily="18" charset="0"/>
                              <a:cs typeface="Times New Roman" panose="02020603050405020304" pitchFamily="18" charset="0"/>
                            </a:rPr>
                            <m:t>= </m:t>
                          </m:r>
                          <m:nary>
                            <m:naryPr>
                              <m:chr m:val="∑"/>
                              <m:ctrlPr>
                                <a:rPr lang="en-US" sz="3800" b="0" i="1" smtClean="0">
                                  <a:latin typeface="Cambria Math" panose="02040503050406030204" pitchFamily="18" charset="0"/>
                                  <a:cs typeface="Times New Roman" panose="02020603050405020304" pitchFamily="18" charset="0"/>
                                </a:rPr>
                              </m:ctrlPr>
                            </m:naryPr>
                            <m:sub>
                              <m:r>
                                <m:rPr>
                                  <m:brk m:alnAt="23"/>
                                </m:rPr>
                                <a:rPr lang="en-US" sz="3800" b="0" i="1" smtClean="0">
                                  <a:latin typeface="Cambria Math" panose="02040503050406030204" pitchFamily="18" charset="0"/>
                                  <a:cs typeface="Times New Roman" panose="02020603050405020304" pitchFamily="18" charset="0"/>
                                </a:rPr>
                                <m:t>𝑖</m:t>
                              </m:r>
                              <m:r>
                                <a:rPr lang="en-US" sz="3800" b="0" i="1" smtClean="0">
                                  <a:latin typeface="Cambria Math" panose="02040503050406030204" pitchFamily="18" charset="0"/>
                                  <a:cs typeface="Times New Roman" panose="02020603050405020304" pitchFamily="18" charset="0"/>
                                </a:rPr>
                                <m:t>=1</m:t>
                              </m:r>
                            </m:sub>
                            <m:sup>
                              <m:r>
                                <a:rPr lang="en-US" sz="3800" b="0" i="1" smtClean="0">
                                  <a:latin typeface="Cambria Math" panose="02040503050406030204" pitchFamily="18" charset="0"/>
                                  <a:cs typeface="Times New Roman" panose="02020603050405020304" pitchFamily="18" charset="0"/>
                                </a:rPr>
                                <m:t>𝑁</m:t>
                              </m:r>
                            </m:sup>
                            <m:e>
                              <m:f>
                                <m:fPr>
                                  <m:ctrlPr>
                                    <a:rPr lang="en-US" sz="3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3800" b="0" i="1" smtClean="0">
                                      <a:latin typeface="Cambria Math" panose="02040503050406030204" pitchFamily="18" charset="0"/>
                                      <a:cs typeface="Times New Roman" panose="02020603050405020304" pitchFamily="18" charset="0"/>
                                    </a:rPr>
                                    <m:t>𝑓</m:t>
                                  </m:r>
                                  <m:d>
                                    <m:dPr>
                                      <m:ctrlPr>
                                        <a:rPr lang="en-US" sz="3800" b="0" i="1" smtClean="0">
                                          <a:latin typeface="Cambria Math" panose="02040503050406030204" pitchFamily="18" charset="0"/>
                                          <a:cs typeface="Times New Roman" panose="02020603050405020304" pitchFamily="18" charset="0"/>
                                        </a:rPr>
                                      </m:ctrlPr>
                                    </m:dPr>
                                    <m:e>
                                      <m:r>
                                        <a:rPr lang="en-US" sz="3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𝑡</m:t>
                                          </m:r>
                                        </m:e>
                                        <m:sub>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d>
                                </m:num>
                                <m:den>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𝑁</m:t>
                                  </m:r>
                                </m:den>
                              </m:f>
                            </m:e>
                          </m:nary>
                        </m:e>
                      </m:nary>
                    </m:oMath>
                  </m:oMathPara>
                </a14:m>
                <a:endParaRPr lang="en-US" sz="3800" b="0" dirty="0">
                  <a:cs typeface="Times New Roman" panose="02020603050405020304" pitchFamily="18" charset="0"/>
                </a:endParaRPr>
              </a:p>
              <a:p>
                <a:pPr algn="ctr"/>
                <a:endParaRPr lang="en-US" sz="3800" dirty="0">
                  <a:cs typeface="Times New Roman" panose="02020603050405020304" pitchFamily="18" charset="0"/>
                </a:endParaRPr>
              </a:p>
              <a:p>
                <a:pPr algn="just"/>
                <a:r>
                  <a:rPr lang="en-US" sz="3800" dirty="0">
                    <a:cs typeface="Times New Roman" panose="02020603050405020304" pitchFamily="18" charset="0"/>
                  </a:rPr>
                  <a:t>However, to solve the boundary integral equation system, we must use the Kress quadrature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𝑒</m:t>
                        </m:r>
                      </m:sup>
                    </m:sSup>
                  </m:oMath>
                </a14:m>
                <a:r>
                  <a:rPr lang="en-US" sz="3800" dirty="0">
                    <a:cs typeface="Times New Roman" panose="02020603050405020304" pitchFamily="18" charset="0"/>
                  </a:rPr>
                  <a:t> and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𝑖</m:t>
                        </m:r>
                      </m:sup>
                    </m:sSup>
                  </m:oMath>
                </a14:m>
                <a:r>
                  <a:rPr lang="en-US" sz="3800" dirty="0">
                    <a:cs typeface="Times New Roman" panose="02020603050405020304" pitchFamily="18" charset="0"/>
                  </a:rPr>
                  <a:t> are singular).</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p:sp>
            <p:nvSpPr>
              <p:cNvPr id="52" name="Rectangle 51">
                <a:extLst>
                  <a:ext uri="{FF2B5EF4-FFF2-40B4-BE49-F238E27FC236}">
                    <a16:creationId xmlns:a16="http://schemas.microsoft.com/office/drawing/2014/main" id="{B6D6603E-AEAA-4593-9502-0647B30D3383}"/>
                  </a:ext>
                </a:extLst>
              </p:cNvPr>
              <p:cNvSpPr>
                <a:spLocks noRot="1" noChangeAspect="1" noMove="1" noResize="1" noEditPoints="1" noAdjustHandles="1" noChangeArrowheads="1" noChangeShapeType="1" noTextEdit="1"/>
              </p:cNvSpPr>
              <p:nvPr/>
            </p:nvSpPr>
            <p:spPr>
              <a:xfrm>
                <a:off x="29337000" y="18288000"/>
                <a:ext cx="13299848" cy="6002797"/>
              </a:xfrm>
              <a:prstGeom prst="rect">
                <a:avLst/>
              </a:prstGeom>
              <a:blipFill>
                <a:blip r:embed="rId20"/>
                <a:stretch>
                  <a:fillRect l="-1513" t="-1726" r="-1513" b="-3147"/>
                </a:stretch>
              </a:blipFill>
              <a:ln w="12700">
                <a:noFill/>
              </a:ln>
            </p:spPr>
            <p:txBody>
              <a:bodyPr/>
              <a:lstStyle/>
              <a:p>
                <a:r>
                  <a:rPr lang="en-US">
                    <a:noFill/>
                  </a:rPr>
                  <a:t> </a:t>
                </a:r>
              </a:p>
            </p:txBody>
          </p:sp>
        </mc:Fallback>
      </mc:AlternateContent>
    </p:spTree>
    <p:extLst>
      <p:ext uri="{BB962C8B-B14F-4D97-AF65-F5344CB8AC3E}">
        <p14:creationId xmlns:p14="http://schemas.microsoft.com/office/powerpoint/2010/main" val="10524954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14084</TotalTime>
  <Words>416</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Wingdings 2</vt:lpstr>
      <vt:lpstr>Dividend</vt:lpstr>
      <vt:lpstr>PowerPoint Presentation</vt:lpstr>
    </vt:vector>
  </TitlesOfParts>
  <Company>LLNL- PAT Art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Elsie Cortes</cp:lastModifiedBy>
  <cp:revision>195</cp:revision>
  <cp:lastPrinted>2005-04-27T23:33:42Z</cp:lastPrinted>
  <dcterms:created xsi:type="dcterms:W3CDTF">2003-10-27T22:49:51Z</dcterms:created>
  <dcterms:modified xsi:type="dcterms:W3CDTF">2019-07-25T23:41:47Z</dcterms:modified>
</cp:coreProperties>
</file>