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9" autoAdjust="0"/>
    <p:restoredTop sz="96224" autoAdjust="0"/>
  </p:normalViewPr>
  <p:slideViewPr>
    <p:cSldViewPr>
      <p:cViewPr>
        <p:scale>
          <a:sx n="30" d="100"/>
          <a:sy n="30" d="100"/>
        </p:scale>
        <p:origin x="408" y="-1146"/>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18.png"/><Relationship Id="rId5" Type="http://schemas.openxmlformats.org/officeDocument/2006/relationships/image" Target="../media/image20.png"/><Relationship Id="rId15" Type="http://schemas.openxmlformats.org/officeDocument/2006/relationships/image" Target="../media/image11.png"/><Relationship Id="rId23" Type="http://schemas.openxmlformats.org/officeDocument/2006/relationships/image" Target="../media/image15.png"/><Relationship Id="rId10" Type="http://schemas.openxmlformats.org/officeDocument/2006/relationships/image" Target="../media/image6.jp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5.jpg"/><Relationship Id="rId14" Type="http://schemas.openxmlformats.org/officeDocument/2006/relationships/image" Target="../media/image10.png"/><Relationship Id="rId22"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a:blip r:embed="rId3"/>
          <a:stretch>
            <a:fillRect/>
          </a:stretch>
        </p:blipFill>
        <p:spPr>
          <a:xfrm>
            <a:off x="15642507" y="10718307"/>
            <a:ext cx="7674693" cy="5991355"/>
          </a:xfrm>
          <a:prstGeom prst="rect">
            <a:avLst/>
          </a:prstGeom>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591800" y="23726083"/>
            <a:ext cx="1272654" cy="2707469"/>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rule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6FBAD973-C9A1-4E0E-9EB8-F675931FED8D}"/>
                  </a:ext>
                </a:extLst>
              </p:cNvPr>
              <p:cNvSpPr/>
              <p:nvPr/>
            </p:nvSpPr>
            <p:spPr>
              <a:xfrm>
                <a:off x="1175756" y="25919190"/>
                <a:ext cx="13299848" cy="5456174"/>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endParaRPr lang="en-US" sz="3200" dirty="0">
                  <a:cs typeface="Times New Roman" panose="02020603050405020304" pitchFamily="18" charset="0"/>
                </a:endParaRPr>
              </a:p>
            </p:txBody>
          </p:sp>
        </mc:Choice>
        <mc:Fallback xmlns="">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919190"/>
                <a:ext cx="13299848" cy="5456174"/>
              </a:xfrm>
              <a:prstGeom prst="rect">
                <a:avLst/>
              </a:prstGeom>
              <a:blipFill>
                <a:blip r:embed="rId5"/>
                <a:stretch>
                  <a:fillRect l="-275" t="-1006"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Conclusions</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Validation</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768514"/>
            <a:ext cx="13299848" cy="708522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 Math Comput. Model (1991).</a:t>
            </a:r>
          </a:p>
          <a:p>
            <a:r>
              <a:rPr lang="en-US" sz="4000" dirty="0"/>
              <a:t>[2] C. Carvalho, S. Khatri, and A.D. Kim, Asymptotic analysis for close evaluation of layer potentials, submitted. J. Comp. Phys. (2018).</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 </a:t>
            </a:r>
            <a:r>
              <a:rPr lang="en-US" sz="4000" dirty="0">
                <a:solidFill>
                  <a:schemeClr val="bg1"/>
                </a:solidFill>
              </a:rPr>
              <a:t>(2019).</a:t>
            </a:r>
          </a:p>
          <a:p>
            <a:r>
              <a:rPr lang="en-US" sz="4000" dirty="0">
                <a:solidFill>
                  <a:schemeClr val="bg1"/>
                </a:solidFill>
              </a:rPr>
              <a:t>[4] V. Shalaev, Illustration of a theoretical cloaking device. (2007).</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363969"/>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44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363969"/>
              </a:xfrm>
              <a:prstGeom prst="rect">
                <a:avLst/>
              </a:prstGeom>
              <a:blipFill>
                <a:blip r:embed="rId17"/>
                <a:stretch>
                  <a:fillRect l="-1551" t="-1932" r="-1551" b="-2955"/>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23582468" y="14456088"/>
            <a:ext cx="4971128" cy="2246769"/>
          </a:xfrm>
          <a:prstGeom prst="rect">
            <a:avLst/>
          </a:prstGeom>
          <a:noFill/>
        </p:spPr>
        <p:txBody>
          <a:bodyPr wrap="square" rtlCol="0">
            <a:spAutoFit/>
          </a:bodyPr>
          <a:lstStyle/>
          <a:p>
            <a:pPr algn="just"/>
            <a:r>
              <a:rPr lang="en-US" sz="2800" b="1" dirty="0"/>
              <a:t>Figure 2.</a:t>
            </a:r>
            <a:r>
              <a:rPr lang="en-US" sz="2800" dirty="0"/>
              <a:t> The PTR is used to fill in a body-fitted grid originating from selected points on the boundary. The solution is computed in layers.</a:t>
            </a:r>
            <a:endParaRPr lang="en-US" sz="2800" b="1"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6D6603E-AEAA-4593-9502-0647B30D3383}"/>
              </a:ext>
            </a:extLst>
          </p:cNvPr>
          <p:cNvSpPr/>
          <p:nvPr/>
        </p:nvSpPr>
        <p:spPr>
          <a:xfrm>
            <a:off x="29337000" y="18288000"/>
            <a:ext cx="13299848" cy="4493538"/>
          </a:xfrm>
          <a:prstGeom prst="rect">
            <a:avLst/>
          </a:prstGeom>
          <a:ln w="12700">
            <a:noFill/>
          </a:ln>
        </p:spPr>
        <p:txBody>
          <a:bodyPr wrap="square">
            <a:spAutoFit/>
          </a:bodyPr>
          <a:lstStyle/>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By applying PTR and the Kress Quadrature to the transmission problem, we were able to plot the effect of a source of a boundary with marginal error.</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Because our method is nearly singular close to the boundary, an alternative means of approximating our solution for this interval of error.</a:t>
            </a:r>
          </a:p>
          <a:p>
            <a:pPr marL="571500" indent="-571500" algn="just">
              <a:spcAft>
                <a:spcPts val="1200"/>
              </a:spcAft>
              <a:buFont typeface="Arial" panose="020B0604020202020204" pitchFamily="34" charset="0"/>
              <a:buChar char="•"/>
            </a:pPr>
            <a:endParaRPr lang="en-US" sz="38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448F491-088E-48A1-842C-1891F1BEBD21}"/>
                  </a:ext>
                </a:extLst>
              </p:cNvPr>
              <p:cNvSpPr txBox="1"/>
              <p:nvPr/>
            </p:nvSpPr>
            <p:spPr>
              <a:xfrm>
                <a:off x="17526000" y="13868400"/>
                <a:ext cx="657488" cy="698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xmlns="">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7526000" y="13868400"/>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6176239" y="11323857"/>
            <a:ext cx="3357009" cy="646331"/>
          </a:xfrm>
          <a:prstGeom prst="rect">
            <a:avLst/>
          </a:prstGeom>
          <a:noFill/>
        </p:spPr>
        <p:txBody>
          <a:bodyPr wrap="none" rtlCol="0">
            <a:spAutoFit/>
          </a:bodyPr>
          <a:lstStyle/>
          <a:p>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0599131" y="14401800"/>
            <a:ext cx="1843774" cy="584775"/>
          </a:xfrm>
          <a:prstGeom prst="rect">
            <a:avLst/>
          </a:prstGeom>
          <a:noFill/>
        </p:spPr>
        <p:txBody>
          <a:bodyPr wrap="none" rtlCol="0">
            <a:spAutoFit/>
          </a:bodyPr>
          <a:lstStyle/>
          <a:p>
            <a:r>
              <a:rPr lang="en-US" sz="3200" dirty="0">
                <a:solidFill>
                  <a:schemeClr val="accent6">
                    <a:lumMod val="75000"/>
                  </a:schemeClr>
                </a:solidFill>
              </a:rPr>
              <a:t>PTR sums</a:t>
            </a:r>
          </a:p>
        </p:txBody>
      </p:sp>
      <p:pic>
        <p:nvPicPr>
          <p:cNvPr id="18" name="Picture 17">
            <a:extLst>
              <a:ext uri="{FF2B5EF4-FFF2-40B4-BE49-F238E27FC236}">
                <a16:creationId xmlns:a16="http://schemas.microsoft.com/office/drawing/2014/main" id="{83770212-99E1-40B4-A3F4-12BBA47318CB}"/>
              </a:ext>
            </a:extLst>
          </p:cNvPr>
          <p:cNvPicPr>
            <a:picLocks noChangeAspect="1"/>
          </p:cNvPicPr>
          <p:nvPr/>
        </p:nvPicPr>
        <p:blipFill>
          <a:blip r:embed="rId23"/>
          <a:stretch>
            <a:fillRect/>
          </a:stretch>
        </p:blipFill>
        <p:spPr>
          <a:xfrm>
            <a:off x="21901465" y="18452325"/>
            <a:ext cx="5682839" cy="2988377"/>
          </a:xfrm>
          <a:prstGeom prst="rect">
            <a:avLst/>
          </a:prstGeom>
        </p:spPr>
      </p:pic>
      <p:pic>
        <p:nvPicPr>
          <p:cNvPr id="23" name="Picture 22">
            <a:extLst>
              <a:ext uri="{FF2B5EF4-FFF2-40B4-BE49-F238E27FC236}">
                <a16:creationId xmlns:a16="http://schemas.microsoft.com/office/drawing/2014/main" id="{162AE01D-D9D7-43E0-932E-EB747AA2062F}"/>
              </a:ext>
            </a:extLst>
          </p:cNvPr>
          <p:cNvPicPr>
            <a:picLocks noChangeAspect="1"/>
          </p:cNvPicPr>
          <p:nvPr/>
        </p:nvPicPr>
        <p:blipFill rotWithShape="1">
          <a:blip r:embed="rId24"/>
          <a:srcRect r="19920"/>
          <a:stretch/>
        </p:blipFill>
        <p:spPr>
          <a:xfrm>
            <a:off x="16145305" y="22850326"/>
            <a:ext cx="4699976" cy="3086319"/>
          </a:xfrm>
          <a:prstGeom prst="rect">
            <a:avLst/>
          </a:prstGeom>
        </p:spPr>
      </p:pic>
      <p:pic>
        <p:nvPicPr>
          <p:cNvPr id="25" name="Picture 24">
            <a:extLst>
              <a:ext uri="{FF2B5EF4-FFF2-40B4-BE49-F238E27FC236}">
                <a16:creationId xmlns:a16="http://schemas.microsoft.com/office/drawing/2014/main" id="{C831D697-C497-4E9F-AFF8-8D3BE9216A9B}"/>
              </a:ext>
            </a:extLst>
          </p:cNvPr>
          <p:cNvPicPr>
            <a:picLocks noChangeAspect="1"/>
          </p:cNvPicPr>
          <p:nvPr/>
        </p:nvPicPr>
        <p:blipFill>
          <a:blip r:embed="rId24"/>
          <a:stretch>
            <a:fillRect/>
          </a:stretch>
        </p:blipFill>
        <p:spPr>
          <a:xfrm>
            <a:off x="21717000" y="22823386"/>
            <a:ext cx="5865850" cy="3084614"/>
          </a:xfrm>
          <a:prstGeom prst="rect">
            <a:avLst/>
          </a:prstGeom>
        </p:spPr>
      </p:pic>
      <p:sp>
        <p:nvSpPr>
          <p:cNvPr id="51" name="TextBox 50">
            <a:extLst>
              <a:ext uri="{FF2B5EF4-FFF2-40B4-BE49-F238E27FC236}">
                <a16:creationId xmlns:a16="http://schemas.microsoft.com/office/drawing/2014/main" id="{BB325162-4559-4EE8-9443-57029E6B8BD9}"/>
              </a:ext>
            </a:extLst>
          </p:cNvPr>
          <p:cNvSpPr txBox="1"/>
          <p:nvPr/>
        </p:nvSpPr>
        <p:spPr>
          <a:xfrm>
            <a:off x="15240000" y="21601093"/>
            <a:ext cx="13267791" cy="954107"/>
          </a:xfrm>
          <a:prstGeom prst="rect">
            <a:avLst/>
          </a:prstGeom>
          <a:noFill/>
        </p:spPr>
        <p:txBody>
          <a:bodyPr wrap="square" rtlCol="0">
            <a:spAutoFit/>
          </a:bodyPr>
          <a:lstStyle/>
          <a:p>
            <a:r>
              <a:rPr lang="en-US" sz="2800" b="1" dirty="0"/>
              <a:t>Figure 3a.</a:t>
            </a:r>
            <a:r>
              <a:rPr lang="en-US" sz="2800" dirty="0"/>
              <a:t>  The plot of the real part (left) and the imaginary part (right) of the PTR solution for an ellipse-shaped boundary.</a:t>
            </a:r>
            <a:r>
              <a:rPr lang="en-US" sz="2800" baseline="30000" dirty="0"/>
              <a:t>[3]</a:t>
            </a:r>
            <a:endParaRPr lang="en-US" sz="2800" b="1" dirty="0"/>
          </a:p>
        </p:txBody>
      </p:sp>
      <p:sp>
        <p:nvSpPr>
          <p:cNvPr id="55" name="TextBox 54">
            <a:extLst>
              <a:ext uri="{FF2B5EF4-FFF2-40B4-BE49-F238E27FC236}">
                <a16:creationId xmlns:a16="http://schemas.microsoft.com/office/drawing/2014/main" id="{AB5992AA-DF69-4BD6-881B-9A7B5D64B756}"/>
              </a:ext>
            </a:extLst>
          </p:cNvPr>
          <p:cNvSpPr txBox="1"/>
          <p:nvPr/>
        </p:nvSpPr>
        <p:spPr>
          <a:xfrm>
            <a:off x="15239999" y="26212800"/>
            <a:ext cx="13267791" cy="954107"/>
          </a:xfrm>
          <a:prstGeom prst="rect">
            <a:avLst/>
          </a:prstGeom>
          <a:noFill/>
        </p:spPr>
        <p:txBody>
          <a:bodyPr wrap="square" rtlCol="0">
            <a:spAutoFit/>
          </a:bodyPr>
          <a:lstStyle/>
          <a:p>
            <a:r>
              <a:rPr lang="en-US" sz="2800" b="1" dirty="0"/>
              <a:t>Figure 3b.</a:t>
            </a:r>
            <a:r>
              <a:rPr lang="en-US" sz="2800" dirty="0"/>
              <a:t>  The plot of the real part (left) and the imaginary part (right) of the exact solution for a plane wave acting on an ellipse boundary.</a:t>
            </a:r>
            <a:r>
              <a:rPr lang="en-US" sz="2800" baseline="30000" dirty="0"/>
              <a:t>[3]</a:t>
            </a:r>
            <a:endParaRPr lang="en-US" sz="2800" b="1" dirty="0"/>
          </a:p>
        </p:txBody>
      </p:sp>
      <p:pic>
        <p:nvPicPr>
          <p:cNvPr id="27" name="Picture 26">
            <a:extLst>
              <a:ext uri="{FF2B5EF4-FFF2-40B4-BE49-F238E27FC236}">
                <a16:creationId xmlns:a16="http://schemas.microsoft.com/office/drawing/2014/main" id="{2F50F3BC-B411-4D51-B9E9-C00FE4BD4978}"/>
              </a:ext>
            </a:extLst>
          </p:cNvPr>
          <p:cNvPicPr>
            <a:picLocks noChangeAspect="1"/>
          </p:cNvPicPr>
          <p:nvPr/>
        </p:nvPicPr>
        <p:blipFill>
          <a:blip r:embed="rId25"/>
          <a:stretch>
            <a:fillRect/>
          </a:stretch>
        </p:blipFill>
        <p:spPr>
          <a:xfrm>
            <a:off x="15849600" y="18288000"/>
            <a:ext cx="5222656" cy="3313093"/>
          </a:xfrm>
          <a:prstGeom prst="rect">
            <a:avLst/>
          </a:prstGeom>
        </p:spPr>
      </p:pic>
      <p:pic>
        <p:nvPicPr>
          <p:cNvPr id="28" name="Picture 27">
            <a:extLst>
              <a:ext uri="{FF2B5EF4-FFF2-40B4-BE49-F238E27FC236}">
                <a16:creationId xmlns:a16="http://schemas.microsoft.com/office/drawing/2014/main" id="{CA21A3FB-AFA2-4174-8C92-892951FE2B70}"/>
              </a:ext>
            </a:extLst>
          </p:cNvPr>
          <p:cNvPicPr>
            <a:picLocks noChangeAspect="1"/>
          </p:cNvPicPr>
          <p:nvPr/>
        </p:nvPicPr>
        <p:blipFill>
          <a:blip r:embed="rId26"/>
          <a:stretch>
            <a:fillRect/>
          </a:stretch>
        </p:blipFill>
        <p:spPr>
          <a:xfrm>
            <a:off x="21072256" y="27570867"/>
            <a:ext cx="6510594" cy="4282875"/>
          </a:xfrm>
          <a:prstGeom prst="rect">
            <a:avLst/>
          </a:prstGeom>
        </p:spPr>
      </p:pic>
      <p:sp>
        <p:nvSpPr>
          <p:cNvPr id="56" name="TextBox 55">
            <a:extLst>
              <a:ext uri="{FF2B5EF4-FFF2-40B4-BE49-F238E27FC236}">
                <a16:creationId xmlns:a16="http://schemas.microsoft.com/office/drawing/2014/main" id="{877187A0-49C1-40D8-9C84-BAE3D4EA123B}"/>
              </a:ext>
            </a:extLst>
          </p:cNvPr>
          <p:cNvSpPr txBox="1"/>
          <p:nvPr/>
        </p:nvSpPr>
        <p:spPr>
          <a:xfrm>
            <a:off x="15260781" y="28266821"/>
            <a:ext cx="5621228" cy="3108543"/>
          </a:xfrm>
          <a:prstGeom prst="rect">
            <a:avLst/>
          </a:prstGeom>
          <a:noFill/>
        </p:spPr>
        <p:txBody>
          <a:bodyPr wrap="square" rtlCol="0">
            <a:spAutoFit/>
          </a:bodyPr>
          <a:lstStyle/>
          <a:p>
            <a:pPr algn="just"/>
            <a:r>
              <a:rPr lang="en-US" sz="2800" b="1" dirty="0"/>
              <a:t>Figure 4.</a:t>
            </a:r>
            <a:r>
              <a:rPr lang="en-US" sz="2800" dirty="0"/>
              <a:t> The log error plot between the surfaces shown in Figure 3a and 3b.  Because our method is nearly singular as our points approach the boundary, there is a significant increase in error around the defined ellipse.</a:t>
            </a:r>
            <a:endParaRPr lang="en-US" sz="2800" b="1" dirty="0"/>
          </a:p>
        </p:txBody>
      </p:sp>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14265</TotalTime>
  <Words>632</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216</cp:revision>
  <cp:lastPrinted>2005-04-27T23:33:42Z</cp:lastPrinted>
  <dcterms:created xsi:type="dcterms:W3CDTF">2003-10-27T22:49:51Z</dcterms:created>
  <dcterms:modified xsi:type="dcterms:W3CDTF">2019-07-26T17:58:08Z</dcterms:modified>
</cp:coreProperties>
</file>