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0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346" userDrawn="1">
          <p15:clr>
            <a:srgbClr val="A4A3A4"/>
          </p15:clr>
        </p15:guide>
        <p15:guide id="3" pos="27360" userDrawn="1">
          <p15:clr>
            <a:srgbClr val="A4A3A4"/>
          </p15:clr>
        </p15:guide>
        <p15:guide id="4" pos="9504" userDrawn="1">
          <p15:clr>
            <a:srgbClr val="A4A3A4"/>
          </p15:clr>
        </p15:guide>
        <p15:guide id="5" pos="18144" userDrawn="1">
          <p15:clr>
            <a:srgbClr val="A4A3A4"/>
          </p15:clr>
        </p15:guide>
        <p15:guide id="6" orient="horz" pos="20448" userDrawn="1">
          <p15:clr>
            <a:srgbClr val="A4A3A4"/>
          </p15:clr>
        </p15:guide>
        <p15:guide id="7" pos="9216" userDrawn="1">
          <p15:clr>
            <a:srgbClr val="A4A3A4"/>
          </p15:clr>
        </p15:guide>
        <p15:guide id="8" pos="18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F747"/>
    <a:srgbClr val="2581BC"/>
    <a:srgbClr val="77777A"/>
    <a:srgbClr val="00A0AF"/>
    <a:srgbClr val="CA7114"/>
    <a:srgbClr val="DC781F"/>
    <a:srgbClr val="CCFEF0"/>
    <a:srgbClr val="AAFFE6"/>
    <a:srgbClr val="A9EFFF"/>
    <a:srgbClr val="CDF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9" autoAdjust="0"/>
    <p:restoredTop sz="94403" autoAdjust="0"/>
  </p:normalViewPr>
  <p:slideViewPr>
    <p:cSldViewPr>
      <p:cViewPr>
        <p:scale>
          <a:sx n="30" d="100"/>
          <a:sy n="30" d="100"/>
        </p:scale>
        <p:origin x="408" y="-414"/>
      </p:cViewPr>
      <p:guideLst>
        <p:guide orient="horz" pos="288"/>
        <p:guide pos="346"/>
        <p:guide pos="27360"/>
        <p:guide pos="9504"/>
        <p:guide pos="18144"/>
        <p:guide orient="horz" pos="20448"/>
        <p:guide pos="9216"/>
        <p:guide pos="18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12B5-53C1-4BA7-8E19-021B2F3459A2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92859-7CEE-4E14-A7AF-3D4E80F0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92859-7CEE-4E14-A7AF-3D4E80F041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2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50837" y="14811672"/>
            <a:ext cx="39552518" cy="15863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1" y="4754880"/>
            <a:ext cx="38350810" cy="7223251"/>
          </a:xfrm>
          <a:effectLst/>
        </p:spPr>
        <p:txBody>
          <a:bodyPr anchor="b">
            <a:normAutofit/>
          </a:bodyPr>
          <a:lstStyle>
            <a:lvl1pPr>
              <a:defRPr sz="172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9721" y="11978134"/>
            <a:ext cx="38350810" cy="2833541"/>
          </a:xfrm>
        </p:spPr>
        <p:txBody>
          <a:bodyPr anchor="t">
            <a:normAutofit/>
          </a:bodyPr>
          <a:lstStyle>
            <a:lvl1pPr marL="0" indent="0" algn="l">
              <a:buNone/>
              <a:defRPr sz="7680" cap="all">
                <a:solidFill>
                  <a:schemeClr val="accent2"/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9D5918-1146-4C95-9FE6-FC99CB43F9F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69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150844" y="2878682"/>
            <a:ext cx="39545794" cy="60423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C2EC-47DE-4775-B753-D739F3D3E6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86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1821123" y="2878680"/>
            <a:ext cx="9875515" cy="27921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3" y="3243483"/>
            <a:ext cx="7214990" cy="24878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89724" y="3243483"/>
            <a:ext cx="28426603" cy="248787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77224" y="28589455"/>
            <a:ext cx="4548826" cy="17526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9724" y="28568690"/>
            <a:ext cx="28426603" cy="17526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5C7258E-7EB2-46E0-B395-EE66B18F8F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97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150844" y="2878682"/>
            <a:ext cx="39545794" cy="60423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9721" y="10694417"/>
            <a:ext cx="38350810" cy="17427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9647-8E08-4A1F-9155-D82EAF9D28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94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2172703" y="24681473"/>
            <a:ext cx="39545794" cy="60423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729" y="14575551"/>
            <a:ext cx="38350805" cy="7223251"/>
          </a:xfrm>
        </p:spPr>
        <p:txBody>
          <a:bodyPr anchor="b">
            <a:normAutofit/>
          </a:bodyPr>
          <a:lstStyle>
            <a:lvl1pPr algn="l">
              <a:defRPr sz="1728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9729" y="21798802"/>
            <a:ext cx="38350805" cy="2882669"/>
          </a:xfrm>
        </p:spPr>
        <p:txBody>
          <a:bodyPr anchor="t">
            <a:normAutofit/>
          </a:bodyPr>
          <a:lstStyle>
            <a:lvl1pPr marL="0" indent="0" algn="l">
              <a:buNone/>
              <a:defRPr sz="8640" cap="all">
                <a:solidFill>
                  <a:schemeClr val="accent2"/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CD3CEB-8E79-4EB0-84EE-338992F374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93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2150844" y="2878682"/>
            <a:ext cx="39545794" cy="60423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9724" y="10694412"/>
            <a:ext cx="18717730" cy="174386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83753" y="10694417"/>
            <a:ext cx="18756778" cy="174386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48D5-06A5-4303-9431-27A57DD830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93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2150844" y="2878682"/>
            <a:ext cx="39545794" cy="60423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8651" y="10694414"/>
            <a:ext cx="17248800" cy="2766058"/>
          </a:xfrm>
        </p:spPr>
        <p:txBody>
          <a:bodyPr anchor="b">
            <a:noAutofit/>
          </a:bodyPr>
          <a:lstStyle>
            <a:lvl1pPr marL="0" indent="0">
              <a:buNone/>
              <a:defRPr sz="10560" b="0">
                <a:solidFill>
                  <a:schemeClr val="accent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9724" y="14045047"/>
            <a:ext cx="18717730" cy="1408799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852681" y="10694414"/>
            <a:ext cx="17287848" cy="2766058"/>
          </a:xfrm>
        </p:spPr>
        <p:txBody>
          <a:bodyPr anchor="b">
            <a:noAutofit/>
          </a:bodyPr>
          <a:lstStyle>
            <a:lvl1pPr marL="0" indent="0">
              <a:buNone/>
              <a:defRPr sz="10560" b="0">
                <a:solidFill>
                  <a:schemeClr val="accent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83753" y="14045047"/>
            <a:ext cx="18756778" cy="1408799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E924-91F0-4A67-ABA2-FE187E936B8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34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2150844" y="2878682"/>
            <a:ext cx="39545794" cy="60423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F89B-CC8E-458E-916C-A17EBF2110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87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302F-050D-405C-A6F6-49F1A8C9B0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77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2172703" y="24681470"/>
            <a:ext cx="39545794" cy="61185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0492" y="25259021"/>
            <a:ext cx="16975800" cy="3309667"/>
          </a:xfrm>
        </p:spPr>
        <p:txBody>
          <a:bodyPr anchor="ctr"/>
          <a:lstStyle>
            <a:lvl1pPr algn="l">
              <a:defRPr sz="96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15" y="2885760"/>
            <a:ext cx="39553920" cy="20183040"/>
          </a:xfrm>
        </p:spPr>
        <p:txBody>
          <a:bodyPr anchor="ctr">
            <a:normAutofit/>
          </a:bodyPr>
          <a:lstStyle>
            <a:lvl1pPr>
              <a:defRPr sz="9600">
                <a:solidFill>
                  <a:schemeClr val="tx2"/>
                </a:solidFill>
              </a:defRPr>
            </a:lvl1pPr>
            <a:lvl2pPr>
              <a:defRPr sz="8640">
                <a:solidFill>
                  <a:schemeClr val="tx2"/>
                </a:solidFill>
              </a:defRPr>
            </a:lvl2pPr>
            <a:lvl3pPr>
              <a:defRPr sz="7680">
                <a:solidFill>
                  <a:schemeClr val="tx2"/>
                </a:solidFill>
              </a:defRPr>
            </a:lvl3pPr>
            <a:lvl4pPr>
              <a:defRPr sz="6720">
                <a:solidFill>
                  <a:schemeClr val="tx2"/>
                </a:solidFill>
              </a:defRPr>
            </a:lvl4pPr>
            <a:lvl5pPr>
              <a:defRPr sz="6720">
                <a:solidFill>
                  <a:schemeClr val="tx2"/>
                </a:solidFill>
              </a:defRPr>
            </a:lvl5pPr>
            <a:lvl6pPr>
              <a:defRPr sz="6720">
                <a:solidFill>
                  <a:schemeClr val="tx2"/>
                </a:solidFill>
              </a:defRPr>
            </a:lvl6pPr>
            <a:lvl7pPr>
              <a:defRPr sz="6720">
                <a:solidFill>
                  <a:schemeClr val="tx2"/>
                </a:solidFill>
              </a:defRPr>
            </a:lvl7pPr>
            <a:lvl8pPr>
              <a:defRPr sz="6720">
                <a:solidFill>
                  <a:schemeClr val="tx2"/>
                </a:solidFill>
              </a:defRPr>
            </a:lvl8pPr>
            <a:lvl9pPr>
              <a:defRPr sz="672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66964" y="25259018"/>
            <a:ext cx="20473570" cy="3309672"/>
          </a:xfrm>
        </p:spPr>
        <p:txBody>
          <a:bodyPr anchor="ctr">
            <a:normAutofit/>
          </a:bodyPr>
          <a:lstStyle>
            <a:lvl1pPr marL="0" indent="0" algn="r">
              <a:buNone/>
              <a:defRPr sz="5280">
                <a:solidFill>
                  <a:schemeClr val="bg1"/>
                </a:solidFill>
              </a:defRPr>
            </a:lvl1pPr>
            <a:lvl2pPr marL="2194560" indent="0">
              <a:buNone/>
              <a:defRPr sz="528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55A8C-4CB9-4C94-8E8E-B2D988FC1E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83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721" y="22528267"/>
            <a:ext cx="38350810" cy="2720342"/>
          </a:xfrm>
        </p:spPr>
        <p:txBody>
          <a:bodyPr anchor="b">
            <a:normAutofit/>
          </a:bodyPr>
          <a:lstStyle>
            <a:lvl1pPr algn="l">
              <a:defRPr sz="1152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50846" y="2878680"/>
            <a:ext cx="39545789" cy="17074810"/>
          </a:xfrm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89721" y="25248607"/>
            <a:ext cx="38350810" cy="2873621"/>
          </a:xfrm>
        </p:spPr>
        <p:txBody>
          <a:bodyPr>
            <a:normAutofit/>
          </a:bodyPr>
          <a:lstStyle>
            <a:lvl1pPr marL="0" indent="0">
              <a:buNone/>
              <a:defRPr sz="576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7CB0-DA80-4567-A457-6B9A8809D0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78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9721" y="3299878"/>
            <a:ext cx="38350810" cy="51999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9721" y="10694415"/>
            <a:ext cx="38350810" cy="17427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84770" y="28589455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9724" y="28568690"/>
            <a:ext cx="23378808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42285" y="28589455"/>
            <a:ext cx="3698246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accent2"/>
                </a:solidFill>
              </a:defRPr>
            </a:lvl1pPr>
          </a:lstStyle>
          <a:p>
            <a:fld id="{E3E3E924-91F0-4A67-ABA2-FE187E936B8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2150839" y="2118360"/>
            <a:ext cx="13055563" cy="51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28684805" y="2118360"/>
            <a:ext cx="13011840" cy="5184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5439685" y="2118360"/>
            <a:ext cx="13011840" cy="518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497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194560" rtl="0" eaLnBrk="1" latinLnBrk="0" hangingPunct="1">
        <a:spcBef>
          <a:spcPct val="0"/>
        </a:spcBef>
        <a:buNone/>
        <a:defRPr sz="1344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468800" indent="-1468800" algn="l" defTabSz="2194560" rtl="0" eaLnBrk="1" latinLnBrk="0" hangingPunct="1">
        <a:spcBef>
          <a:spcPct val="20000"/>
        </a:spcBef>
        <a:spcAft>
          <a:spcPts val="288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8640" kern="1200">
          <a:solidFill>
            <a:schemeClr val="tx2"/>
          </a:solidFill>
          <a:latin typeface="+mn-lt"/>
          <a:ea typeface="+mn-ea"/>
          <a:cs typeface="+mn-cs"/>
        </a:defRPr>
      </a:lvl1pPr>
      <a:lvl2pPr marL="3024000" indent="-1468800" algn="l" defTabSz="2194560" rtl="0" eaLnBrk="1" latinLnBrk="0" hangingPunct="1">
        <a:spcBef>
          <a:spcPct val="20000"/>
        </a:spcBef>
        <a:spcAft>
          <a:spcPts val="288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7680" kern="1200">
          <a:solidFill>
            <a:schemeClr val="tx2"/>
          </a:solidFill>
          <a:latin typeface="+mn-lt"/>
          <a:ea typeface="+mn-ea"/>
          <a:cs typeface="+mn-cs"/>
        </a:defRPr>
      </a:lvl2pPr>
      <a:lvl3pPr marL="4320000" indent="-1296000" algn="l" defTabSz="2194560" rtl="0" eaLnBrk="1" latinLnBrk="0" hangingPunct="1">
        <a:spcBef>
          <a:spcPct val="20000"/>
        </a:spcBef>
        <a:spcAft>
          <a:spcPts val="288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20" kern="1200">
          <a:solidFill>
            <a:schemeClr val="tx2"/>
          </a:solidFill>
          <a:latin typeface="+mn-lt"/>
          <a:ea typeface="+mn-ea"/>
          <a:cs typeface="+mn-cs"/>
        </a:defRPr>
      </a:lvl3pPr>
      <a:lvl4pPr marL="5961600" indent="-1123200" algn="l" defTabSz="2194560" rtl="0" eaLnBrk="1" latinLnBrk="0" hangingPunct="1">
        <a:spcBef>
          <a:spcPct val="20000"/>
        </a:spcBef>
        <a:spcAft>
          <a:spcPts val="288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5760" kern="1200">
          <a:solidFill>
            <a:schemeClr val="tx2"/>
          </a:solidFill>
          <a:latin typeface="+mn-lt"/>
          <a:ea typeface="+mn-ea"/>
          <a:cs typeface="+mn-cs"/>
        </a:defRPr>
      </a:lvl4pPr>
      <a:lvl5pPr marL="7689600" indent="-1123200" algn="l" defTabSz="2194560" rtl="0" eaLnBrk="1" latinLnBrk="0" hangingPunct="1">
        <a:spcBef>
          <a:spcPct val="20000"/>
        </a:spcBef>
        <a:spcAft>
          <a:spcPts val="288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5760" kern="1200">
          <a:solidFill>
            <a:schemeClr val="tx2"/>
          </a:solidFill>
          <a:latin typeface="+mn-lt"/>
          <a:ea typeface="+mn-ea"/>
          <a:cs typeface="+mn-cs"/>
        </a:defRPr>
      </a:lvl5pPr>
      <a:lvl6pPr marL="912000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5760" kern="1200">
          <a:solidFill>
            <a:schemeClr val="tx2"/>
          </a:solidFill>
          <a:latin typeface="+mn-lt"/>
          <a:ea typeface="+mn-ea"/>
          <a:cs typeface="+mn-cs"/>
        </a:defRPr>
      </a:lvl6pPr>
      <a:lvl7pPr marL="1056000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5760" kern="1200">
          <a:solidFill>
            <a:schemeClr val="tx2"/>
          </a:solidFill>
          <a:latin typeface="+mn-lt"/>
          <a:ea typeface="+mn-ea"/>
          <a:cs typeface="+mn-cs"/>
        </a:defRPr>
      </a:lvl7pPr>
      <a:lvl8pPr marL="1200000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5760" kern="1200">
          <a:solidFill>
            <a:schemeClr val="tx2"/>
          </a:solidFill>
          <a:latin typeface="+mn-lt"/>
          <a:ea typeface="+mn-ea"/>
          <a:cs typeface="+mn-cs"/>
        </a:defRPr>
      </a:lvl8pPr>
      <a:lvl9pPr marL="1344000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576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 Same Side Corner Rectangle 38">
            <a:extLst>
              <a:ext uri="{FF2B5EF4-FFF2-40B4-BE49-F238E27FC236}">
                <a16:creationId xmlns:a16="http://schemas.microsoft.com/office/drawing/2014/main" id="{B4A072D2-418A-4B38-9651-A18C7ECC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10" y="320888"/>
            <a:ext cx="42976800" cy="2468880"/>
          </a:xfrm>
          <a:custGeom>
            <a:avLst/>
            <a:gdLst>
              <a:gd name="T0" fmla="*/ 31977012 w 31946850"/>
              <a:gd name="T1" fmla="*/ 1370807 h 925512"/>
              <a:gd name="T2" fmla="*/ 15988506 w 31946850"/>
              <a:gd name="T3" fmla="*/ 2741613 h 925512"/>
              <a:gd name="T4" fmla="*/ 0 w 31946850"/>
              <a:gd name="T5" fmla="*/ 1370807 h 925512"/>
              <a:gd name="T6" fmla="*/ 15988506 w 31946850"/>
              <a:gd name="T7" fmla="*/ 0 h 925512"/>
              <a:gd name="T8" fmla="*/ 0 60000 65536"/>
              <a:gd name="T9" fmla="*/ 0 60000 65536"/>
              <a:gd name="T10" fmla="*/ 0 60000 65536"/>
              <a:gd name="T11" fmla="*/ 0 60000 65536"/>
              <a:gd name="T12" fmla="*/ 45180 w 31946850"/>
              <a:gd name="T13" fmla="*/ 45180 h 925512"/>
              <a:gd name="T14" fmla="*/ 31901670 w 31946850"/>
              <a:gd name="T15" fmla="*/ 925512 h 9255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6850" h="925512">
                <a:moveTo>
                  <a:pt x="154255" y="0"/>
                </a:moveTo>
                <a:lnTo>
                  <a:pt x="31792595" y="0"/>
                </a:lnTo>
                <a:lnTo>
                  <a:pt x="31792595" y="-1"/>
                </a:lnTo>
                <a:cubicBezTo>
                  <a:pt x="31877787" y="-1"/>
                  <a:pt x="31946850" y="69062"/>
                  <a:pt x="31946850" y="154255"/>
                </a:cubicBezTo>
                <a:lnTo>
                  <a:pt x="31946850" y="925512"/>
                </a:lnTo>
                <a:lnTo>
                  <a:pt x="0" y="925512"/>
                </a:lnTo>
                <a:lnTo>
                  <a:pt x="0" y="154255"/>
                </a:lnTo>
                <a:lnTo>
                  <a:pt x="-1" y="154254"/>
                </a:lnTo>
                <a:cubicBezTo>
                  <a:pt x="-1" y="69062"/>
                  <a:pt x="69062" y="-1"/>
                  <a:pt x="154255" y="-1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en-US" altLang="en-US" sz="7200" b="1" cap="small" dirty="0">
              <a:latin typeface="+mj-lt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6600" b="1" cap="small" dirty="0">
                <a:latin typeface="+mj-lt"/>
                <a:cs typeface="Times New Roman" panose="02020603050405020304" pitchFamily="18" charset="0"/>
              </a:rPr>
              <a:t>Cloaking using Periodic Trapezoid Rule Approximation of Boundary Integrals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en-US" sz="6600" b="1" cap="small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4A1FB6-F6D3-4953-8064-F37CC9E1D6F9}"/>
              </a:ext>
            </a:extLst>
          </p:cNvPr>
          <p:cNvSpPr txBox="1"/>
          <p:nvPr/>
        </p:nvSpPr>
        <p:spPr>
          <a:xfrm>
            <a:off x="808038" y="2975789"/>
            <a:ext cx="4254976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800" b="1" dirty="0">
                <a:latin typeface="+mj-lt"/>
                <a:cs typeface="Times New Roman" panose="02020603050405020304" pitchFamily="18" charset="0"/>
              </a:rPr>
              <a:t>Elsie A. Cortes, Camille Carvalho, PhD, School of Natural Sciences, University of California, Merced</a:t>
            </a:r>
          </a:p>
          <a:p>
            <a:pPr algn="ctr"/>
            <a:br>
              <a:rPr lang="en-US" sz="5400" b="1" dirty="0">
                <a:latin typeface="+mj-lt"/>
                <a:cs typeface="Times New Roman" panose="02020603050405020304" pitchFamily="18" charset="0"/>
              </a:rPr>
            </a:br>
            <a:endParaRPr lang="en-US" sz="5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2" name="Round Same Side Corner Rectangle 38">
            <a:extLst>
              <a:ext uri="{FF2B5EF4-FFF2-40B4-BE49-F238E27FC236}">
                <a16:creationId xmlns:a16="http://schemas.microsoft.com/office/drawing/2014/main" id="{7636E394-2256-4372-BA49-0BFC5E745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52" y="4038600"/>
            <a:ext cx="13299848" cy="1188720"/>
          </a:xfrm>
          <a:custGeom>
            <a:avLst/>
            <a:gdLst>
              <a:gd name="T0" fmla="*/ 31977012 w 31946850"/>
              <a:gd name="T1" fmla="*/ 1370807 h 925512"/>
              <a:gd name="T2" fmla="*/ 15988506 w 31946850"/>
              <a:gd name="T3" fmla="*/ 2741613 h 925512"/>
              <a:gd name="T4" fmla="*/ 0 w 31946850"/>
              <a:gd name="T5" fmla="*/ 1370807 h 925512"/>
              <a:gd name="T6" fmla="*/ 15988506 w 31946850"/>
              <a:gd name="T7" fmla="*/ 0 h 925512"/>
              <a:gd name="T8" fmla="*/ 0 60000 65536"/>
              <a:gd name="T9" fmla="*/ 0 60000 65536"/>
              <a:gd name="T10" fmla="*/ 0 60000 65536"/>
              <a:gd name="T11" fmla="*/ 0 60000 65536"/>
              <a:gd name="T12" fmla="*/ 45180 w 31946850"/>
              <a:gd name="T13" fmla="*/ 45180 h 925512"/>
              <a:gd name="T14" fmla="*/ 31901670 w 31946850"/>
              <a:gd name="T15" fmla="*/ 925512 h 9255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6850" h="925512">
                <a:moveTo>
                  <a:pt x="154255" y="0"/>
                </a:moveTo>
                <a:lnTo>
                  <a:pt x="31792595" y="0"/>
                </a:lnTo>
                <a:lnTo>
                  <a:pt x="31792595" y="-1"/>
                </a:lnTo>
                <a:cubicBezTo>
                  <a:pt x="31877787" y="-1"/>
                  <a:pt x="31946850" y="69062"/>
                  <a:pt x="31946850" y="154255"/>
                </a:cubicBezTo>
                <a:lnTo>
                  <a:pt x="31946850" y="925512"/>
                </a:lnTo>
                <a:lnTo>
                  <a:pt x="0" y="925512"/>
                </a:lnTo>
                <a:lnTo>
                  <a:pt x="0" y="154255"/>
                </a:lnTo>
                <a:lnTo>
                  <a:pt x="-1" y="154254"/>
                </a:lnTo>
                <a:cubicBezTo>
                  <a:pt x="-1" y="69062"/>
                  <a:pt x="69062" y="-1"/>
                  <a:pt x="154255" y="-1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7200" b="1" cap="all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Project Problem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23EEC0-FEBE-496A-8538-52B076B48653}"/>
              </a:ext>
            </a:extLst>
          </p:cNvPr>
          <p:cNvSpPr/>
          <p:nvPr/>
        </p:nvSpPr>
        <p:spPr>
          <a:xfrm>
            <a:off x="949552" y="5339598"/>
            <a:ext cx="13299848" cy="10140468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cs typeface="Times New Roman" panose="02020603050405020304" pitchFamily="18" charset="0"/>
              </a:rPr>
              <a:t>Our goal is to simulate cloaking by calculating the transversal of particles through a boundary.  Because a cloaked object scatters particles more than an uncloaked object, we use a layered boundary to direct their incidence waves around the cloaked object.  The periodic trapezoid rule is used to approximate the propagation of these waves.</a:t>
            </a:r>
          </a:p>
          <a:p>
            <a:pPr algn="just"/>
            <a:endParaRPr lang="en-US" sz="4000" dirty="0"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4000" dirty="0">
              <a:cs typeface="Times New Roman" panose="02020603050405020304" pitchFamily="18" charset="0"/>
            </a:endParaRPr>
          </a:p>
        </p:txBody>
      </p:sp>
      <p:sp>
        <p:nvSpPr>
          <p:cNvPr id="78" name="Round Same Side Corner Rectangle 38">
            <a:extLst>
              <a:ext uri="{FF2B5EF4-FFF2-40B4-BE49-F238E27FC236}">
                <a16:creationId xmlns:a16="http://schemas.microsoft.com/office/drawing/2014/main" id="{FA7E4C0C-232F-4B1A-90EB-BE22E3FD9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52" y="17029984"/>
            <a:ext cx="13299848" cy="1188720"/>
          </a:xfrm>
          <a:custGeom>
            <a:avLst/>
            <a:gdLst>
              <a:gd name="T0" fmla="*/ 31977012 w 31946850"/>
              <a:gd name="T1" fmla="*/ 1370807 h 925512"/>
              <a:gd name="T2" fmla="*/ 15988506 w 31946850"/>
              <a:gd name="T3" fmla="*/ 2741613 h 925512"/>
              <a:gd name="T4" fmla="*/ 0 w 31946850"/>
              <a:gd name="T5" fmla="*/ 1370807 h 925512"/>
              <a:gd name="T6" fmla="*/ 15988506 w 31946850"/>
              <a:gd name="T7" fmla="*/ 0 h 925512"/>
              <a:gd name="T8" fmla="*/ 0 60000 65536"/>
              <a:gd name="T9" fmla="*/ 0 60000 65536"/>
              <a:gd name="T10" fmla="*/ 0 60000 65536"/>
              <a:gd name="T11" fmla="*/ 0 60000 65536"/>
              <a:gd name="T12" fmla="*/ 45180 w 31946850"/>
              <a:gd name="T13" fmla="*/ 45180 h 925512"/>
              <a:gd name="T14" fmla="*/ 31901670 w 31946850"/>
              <a:gd name="T15" fmla="*/ 925512 h 9255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6850" h="925512">
                <a:moveTo>
                  <a:pt x="154255" y="0"/>
                </a:moveTo>
                <a:lnTo>
                  <a:pt x="31792595" y="0"/>
                </a:lnTo>
                <a:lnTo>
                  <a:pt x="31792595" y="-1"/>
                </a:lnTo>
                <a:cubicBezTo>
                  <a:pt x="31877787" y="-1"/>
                  <a:pt x="31946850" y="69062"/>
                  <a:pt x="31946850" y="154255"/>
                </a:cubicBezTo>
                <a:lnTo>
                  <a:pt x="31946850" y="925512"/>
                </a:lnTo>
                <a:lnTo>
                  <a:pt x="0" y="925512"/>
                </a:lnTo>
                <a:lnTo>
                  <a:pt x="0" y="154255"/>
                </a:lnTo>
                <a:lnTo>
                  <a:pt x="-1" y="154254"/>
                </a:lnTo>
                <a:cubicBezTo>
                  <a:pt x="-1" y="69062"/>
                  <a:pt x="69062" y="-1"/>
                  <a:pt x="154255" y="-1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7200" b="1" cap="all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pRELIMINARY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FBAD973-C9A1-4E0E-9EB8-F675931FED8D}"/>
                  </a:ext>
                </a:extLst>
              </p:cNvPr>
              <p:cNvSpPr/>
              <p:nvPr/>
            </p:nvSpPr>
            <p:spPr>
              <a:xfrm>
                <a:off x="949552" y="18364200"/>
                <a:ext cx="13299848" cy="6960432"/>
              </a:xfrm>
              <a:prstGeom prst="rect">
                <a:avLst/>
              </a:prstGeom>
              <a:ln w="12700"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3600" u="sng" dirty="0">
                    <a:cs typeface="Times New Roman" panose="02020603050405020304" pitchFamily="18" charset="0"/>
                  </a:rPr>
                  <a:t>Transmission Conditions: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=0, 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sz="3600" b="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=0, 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</m:oMath>
                  </m:oMathPara>
                </a14:m>
                <a:endParaRPr lang="en-US" sz="3600" dirty="0"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:endParaRPr lang="en-US" sz="3200" dirty="0"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3600" u="sng" dirty="0">
                    <a:cs typeface="Times New Roman" panose="02020603050405020304" pitchFamily="18" charset="0"/>
                  </a:rPr>
                  <a:t>Representation Formulas: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𝜕𝜈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⃑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acc>
                          <m:accPr>
                            <m:chr m:val="⃑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  <m:nary>
                      <m:nary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p>
                        </m:sSup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acc>
                              <m:accPr>
                                <m:chr m:val="⃑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𝜕𝜈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 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nary>
                  </m:oMath>
                </a14:m>
                <a:r>
                  <a:rPr lang="en-US" sz="3200" u="sng" dirty="0"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spcAft>
                    <a:spcPts val="600"/>
                  </a:spcAft>
                </a:pPr>
                <a:endParaRPr lang="en-US" sz="3200" dirty="0"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:endParaRPr lang="en-US" sz="3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FBAD973-C9A1-4E0E-9EB8-F675931FE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52" y="18364200"/>
                <a:ext cx="13299848" cy="6960432"/>
              </a:xfrm>
              <a:prstGeom prst="rect">
                <a:avLst/>
              </a:prstGeom>
              <a:blipFill>
                <a:blip r:embed="rId3"/>
                <a:stretch>
                  <a:fillRect t="-131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C72709EE-42C7-4172-AC31-28D0A641EFCC}"/>
              </a:ext>
            </a:extLst>
          </p:cNvPr>
          <p:cNvSpPr/>
          <p:nvPr/>
        </p:nvSpPr>
        <p:spPr>
          <a:xfrm>
            <a:off x="3581400" y="18669000"/>
            <a:ext cx="1447800" cy="4495800"/>
          </a:xfrm>
          <a:prstGeom prst="curvedRightArrow">
            <a:avLst>
              <a:gd name="adj1" fmla="val 10934"/>
              <a:gd name="adj2" fmla="val 30814"/>
              <a:gd name="adj3" fmla="val 3105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ound Same Side Corner Rectangle 38">
            <a:extLst>
              <a:ext uri="{FF2B5EF4-FFF2-40B4-BE49-F238E27FC236}">
                <a16:creationId xmlns:a16="http://schemas.microsoft.com/office/drawing/2014/main" id="{D92BF28F-EA0A-4732-AAFE-461721B4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6200" y="4038600"/>
            <a:ext cx="12954000" cy="1188720"/>
          </a:xfrm>
          <a:custGeom>
            <a:avLst/>
            <a:gdLst>
              <a:gd name="T0" fmla="*/ 31977012 w 31946850"/>
              <a:gd name="T1" fmla="*/ 1370807 h 925512"/>
              <a:gd name="T2" fmla="*/ 15988506 w 31946850"/>
              <a:gd name="T3" fmla="*/ 2741613 h 925512"/>
              <a:gd name="T4" fmla="*/ 0 w 31946850"/>
              <a:gd name="T5" fmla="*/ 1370807 h 925512"/>
              <a:gd name="T6" fmla="*/ 15988506 w 31946850"/>
              <a:gd name="T7" fmla="*/ 0 h 925512"/>
              <a:gd name="T8" fmla="*/ 0 60000 65536"/>
              <a:gd name="T9" fmla="*/ 0 60000 65536"/>
              <a:gd name="T10" fmla="*/ 0 60000 65536"/>
              <a:gd name="T11" fmla="*/ 0 60000 65536"/>
              <a:gd name="T12" fmla="*/ 45180 w 31946850"/>
              <a:gd name="T13" fmla="*/ 45180 h 925512"/>
              <a:gd name="T14" fmla="*/ 31901670 w 31946850"/>
              <a:gd name="T15" fmla="*/ 925512 h 9255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6850" h="925512">
                <a:moveTo>
                  <a:pt x="154255" y="0"/>
                </a:moveTo>
                <a:lnTo>
                  <a:pt x="31792595" y="0"/>
                </a:lnTo>
                <a:lnTo>
                  <a:pt x="31792595" y="-1"/>
                </a:lnTo>
                <a:cubicBezTo>
                  <a:pt x="31877787" y="-1"/>
                  <a:pt x="31946850" y="69062"/>
                  <a:pt x="31946850" y="154255"/>
                </a:cubicBezTo>
                <a:lnTo>
                  <a:pt x="31946850" y="925512"/>
                </a:lnTo>
                <a:lnTo>
                  <a:pt x="0" y="925512"/>
                </a:lnTo>
                <a:lnTo>
                  <a:pt x="0" y="154255"/>
                </a:lnTo>
                <a:lnTo>
                  <a:pt x="-1" y="154254"/>
                </a:lnTo>
                <a:cubicBezTo>
                  <a:pt x="-1" y="69062"/>
                  <a:pt x="69062" y="-1"/>
                  <a:pt x="154255" y="-1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6000" b="1" cap="small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Periodic Trapezoid Rule</a:t>
            </a:r>
            <a:endParaRPr lang="en-US" altLang="en-US" sz="7200" b="1" cap="small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4" name="Round Same Side Corner Rectangle 38">
            <a:extLst>
              <a:ext uri="{FF2B5EF4-FFF2-40B4-BE49-F238E27FC236}">
                <a16:creationId xmlns:a16="http://schemas.microsoft.com/office/drawing/2014/main" id="{64E82440-4D2B-4542-82E5-FB53DEC64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0" y="4016829"/>
            <a:ext cx="13299848" cy="1188720"/>
          </a:xfrm>
          <a:custGeom>
            <a:avLst/>
            <a:gdLst>
              <a:gd name="T0" fmla="*/ 31977012 w 31946850"/>
              <a:gd name="T1" fmla="*/ 1370807 h 925512"/>
              <a:gd name="T2" fmla="*/ 15988506 w 31946850"/>
              <a:gd name="T3" fmla="*/ 2741613 h 925512"/>
              <a:gd name="T4" fmla="*/ 0 w 31946850"/>
              <a:gd name="T5" fmla="*/ 1370807 h 925512"/>
              <a:gd name="T6" fmla="*/ 15988506 w 31946850"/>
              <a:gd name="T7" fmla="*/ 0 h 925512"/>
              <a:gd name="T8" fmla="*/ 0 60000 65536"/>
              <a:gd name="T9" fmla="*/ 0 60000 65536"/>
              <a:gd name="T10" fmla="*/ 0 60000 65536"/>
              <a:gd name="T11" fmla="*/ 0 60000 65536"/>
              <a:gd name="T12" fmla="*/ 45180 w 31946850"/>
              <a:gd name="T13" fmla="*/ 45180 h 925512"/>
              <a:gd name="T14" fmla="*/ 31901670 w 31946850"/>
              <a:gd name="T15" fmla="*/ 925512 h 9255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6850" h="925512">
                <a:moveTo>
                  <a:pt x="154255" y="0"/>
                </a:moveTo>
                <a:lnTo>
                  <a:pt x="31792595" y="0"/>
                </a:lnTo>
                <a:lnTo>
                  <a:pt x="31792595" y="-1"/>
                </a:lnTo>
                <a:cubicBezTo>
                  <a:pt x="31877787" y="-1"/>
                  <a:pt x="31946850" y="69062"/>
                  <a:pt x="31946850" y="154255"/>
                </a:cubicBezTo>
                <a:lnTo>
                  <a:pt x="31946850" y="925512"/>
                </a:lnTo>
                <a:lnTo>
                  <a:pt x="0" y="925512"/>
                </a:lnTo>
                <a:lnTo>
                  <a:pt x="0" y="154255"/>
                </a:lnTo>
                <a:lnTo>
                  <a:pt x="-1" y="154254"/>
                </a:lnTo>
                <a:cubicBezTo>
                  <a:pt x="-1" y="69062"/>
                  <a:pt x="69062" y="-1"/>
                  <a:pt x="154255" y="-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7200" b="1" cap="all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Transmission</a:t>
            </a:r>
          </a:p>
        </p:txBody>
      </p:sp>
      <p:sp>
        <p:nvSpPr>
          <p:cNvPr id="65" name="Round Same Side Corner Rectangle 38">
            <a:extLst>
              <a:ext uri="{FF2B5EF4-FFF2-40B4-BE49-F238E27FC236}">
                <a16:creationId xmlns:a16="http://schemas.microsoft.com/office/drawing/2014/main" id="{0211181D-693E-443B-9288-AD4D87742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0" y="17029984"/>
            <a:ext cx="13299848" cy="1188720"/>
          </a:xfrm>
          <a:custGeom>
            <a:avLst/>
            <a:gdLst>
              <a:gd name="T0" fmla="*/ 31977012 w 31946850"/>
              <a:gd name="T1" fmla="*/ 1370807 h 925512"/>
              <a:gd name="T2" fmla="*/ 15988506 w 31946850"/>
              <a:gd name="T3" fmla="*/ 2741613 h 925512"/>
              <a:gd name="T4" fmla="*/ 0 w 31946850"/>
              <a:gd name="T5" fmla="*/ 1370807 h 925512"/>
              <a:gd name="T6" fmla="*/ 15988506 w 31946850"/>
              <a:gd name="T7" fmla="*/ 0 h 925512"/>
              <a:gd name="T8" fmla="*/ 0 60000 65536"/>
              <a:gd name="T9" fmla="*/ 0 60000 65536"/>
              <a:gd name="T10" fmla="*/ 0 60000 65536"/>
              <a:gd name="T11" fmla="*/ 0 60000 65536"/>
              <a:gd name="T12" fmla="*/ 45180 w 31946850"/>
              <a:gd name="T13" fmla="*/ 45180 h 925512"/>
              <a:gd name="T14" fmla="*/ 31901670 w 31946850"/>
              <a:gd name="T15" fmla="*/ 925512 h 9255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6850" h="925512">
                <a:moveTo>
                  <a:pt x="154255" y="0"/>
                </a:moveTo>
                <a:lnTo>
                  <a:pt x="31792595" y="0"/>
                </a:lnTo>
                <a:lnTo>
                  <a:pt x="31792595" y="-1"/>
                </a:lnTo>
                <a:cubicBezTo>
                  <a:pt x="31877787" y="-1"/>
                  <a:pt x="31946850" y="69062"/>
                  <a:pt x="31946850" y="154255"/>
                </a:cubicBezTo>
                <a:lnTo>
                  <a:pt x="31946850" y="925512"/>
                </a:lnTo>
                <a:lnTo>
                  <a:pt x="0" y="925512"/>
                </a:lnTo>
                <a:lnTo>
                  <a:pt x="0" y="154255"/>
                </a:lnTo>
                <a:lnTo>
                  <a:pt x="-1" y="154254"/>
                </a:lnTo>
                <a:cubicBezTo>
                  <a:pt x="-1" y="69062"/>
                  <a:pt x="69062" y="-1"/>
                  <a:pt x="154255" y="-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7200" b="1" cap="all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6" name="Round Same Side Corner Rectangle 38">
            <a:extLst>
              <a:ext uri="{FF2B5EF4-FFF2-40B4-BE49-F238E27FC236}">
                <a16:creationId xmlns:a16="http://schemas.microsoft.com/office/drawing/2014/main" id="{C9372C08-B7D2-4DEA-834F-D16277100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675" y="13335000"/>
            <a:ext cx="12974524" cy="1188720"/>
          </a:xfrm>
          <a:custGeom>
            <a:avLst/>
            <a:gdLst>
              <a:gd name="T0" fmla="*/ 31977012 w 31946850"/>
              <a:gd name="T1" fmla="*/ 1370807 h 925512"/>
              <a:gd name="T2" fmla="*/ 15988506 w 31946850"/>
              <a:gd name="T3" fmla="*/ 2741613 h 925512"/>
              <a:gd name="T4" fmla="*/ 0 w 31946850"/>
              <a:gd name="T5" fmla="*/ 1370807 h 925512"/>
              <a:gd name="T6" fmla="*/ 15988506 w 31946850"/>
              <a:gd name="T7" fmla="*/ 0 h 925512"/>
              <a:gd name="T8" fmla="*/ 0 60000 65536"/>
              <a:gd name="T9" fmla="*/ 0 60000 65536"/>
              <a:gd name="T10" fmla="*/ 0 60000 65536"/>
              <a:gd name="T11" fmla="*/ 0 60000 65536"/>
              <a:gd name="T12" fmla="*/ 45180 w 31946850"/>
              <a:gd name="T13" fmla="*/ 45180 h 925512"/>
              <a:gd name="T14" fmla="*/ 31901670 w 31946850"/>
              <a:gd name="T15" fmla="*/ 925512 h 9255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6850" h="925512">
                <a:moveTo>
                  <a:pt x="154255" y="0"/>
                </a:moveTo>
                <a:lnTo>
                  <a:pt x="31792595" y="0"/>
                </a:lnTo>
                <a:lnTo>
                  <a:pt x="31792595" y="-1"/>
                </a:lnTo>
                <a:cubicBezTo>
                  <a:pt x="31877787" y="-1"/>
                  <a:pt x="31946850" y="69062"/>
                  <a:pt x="31946850" y="154255"/>
                </a:cubicBezTo>
                <a:lnTo>
                  <a:pt x="31946850" y="925512"/>
                </a:lnTo>
                <a:lnTo>
                  <a:pt x="0" y="925512"/>
                </a:lnTo>
                <a:lnTo>
                  <a:pt x="0" y="154255"/>
                </a:lnTo>
                <a:lnTo>
                  <a:pt x="-1" y="154254"/>
                </a:lnTo>
                <a:cubicBezTo>
                  <a:pt x="-1" y="69062"/>
                  <a:pt x="69062" y="-1"/>
                  <a:pt x="154255" y="-1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6000" b="1" cap="small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Acoustic Scattering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F069C10-82EE-4AF8-9A83-273A3915F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675" y="24079201"/>
            <a:ext cx="6649925" cy="77723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00A3262-3899-4DF8-9B4F-F01D1AFDF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2799" y="24766379"/>
            <a:ext cx="5867400" cy="710699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63C5754-45F6-4243-A0EF-09F5F73FD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29837" y="14523721"/>
            <a:ext cx="11526726" cy="955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954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13853</TotalTime>
  <Words>153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Gill Sans MT</vt:lpstr>
      <vt:lpstr>Wingdings 2</vt:lpstr>
      <vt:lpstr>Dividend</vt:lpstr>
      <vt:lpstr>PowerPoint Presentation</vt:lpstr>
    </vt:vector>
  </TitlesOfParts>
  <Company>LLNL- PAT Art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McInnis</dc:creator>
  <cp:lastModifiedBy>Elsie Cortes</cp:lastModifiedBy>
  <cp:revision>143</cp:revision>
  <cp:lastPrinted>2005-04-27T23:33:42Z</cp:lastPrinted>
  <dcterms:created xsi:type="dcterms:W3CDTF">2003-10-27T22:49:51Z</dcterms:created>
  <dcterms:modified xsi:type="dcterms:W3CDTF">2019-07-25T05:21:54Z</dcterms:modified>
</cp:coreProperties>
</file>