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46" userDrawn="1">
          <p15:clr>
            <a:srgbClr val="A4A3A4"/>
          </p15:clr>
        </p15:guide>
        <p15:guide id="3" pos="27360" userDrawn="1">
          <p15:clr>
            <a:srgbClr val="A4A3A4"/>
          </p15:clr>
        </p15:guide>
        <p15:guide id="4" pos="9504" userDrawn="1">
          <p15:clr>
            <a:srgbClr val="A4A3A4"/>
          </p15:clr>
        </p15:guide>
        <p15:guide id="5" pos="18144" userDrawn="1">
          <p15:clr>
            <a:srgbClr val="A4A3A4"/>
          </p15:clr>
        </p15:guide>
        <p15:guide id="6" orient="horz" pos="20448" userDrawn="1">
          <p15:clr>
            <a:srgbClr val="A4A3A4"/>
          </p15:clr>
        </p15:guide>
        <p15:guide id="7" pos="9216"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CE"/>
    <a:srgbClr val="09F747"/>
    <a:srgbClr val="2581BC"/>
    <a:srgbClr val="77777A"/>
    <a:srgbClr val="00A0AF"/>
    <a:srgbClr val="CA7114"/>
    <a:srgbClr val="DC781F"/>
    <a:srgbClr val="CCFEF0"/>
    <a:srgbClr val="AAFFE6"/>
    <a:srgbClr val="A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9" autoAdjust="0"/>
    <p:restoredTop sz="96224" autoAdjust="0"/>
  </p:normalViewPr>
  <p:slideViewPr>
    <p:cSldViewPr>
      <p:cViewPr>
        <p:scale>
          <a:sx n="30" d="100"/>
          <a:sy n="30" d="100"/>
        </p:scale>
        <p:origin x="408" y="6"/>
      </p:cViewPr>
      <p:guideLst>
        <p:guide orient="horz" pos="288"/>
        <p:guide pos="346"/>
        <p:guide pos="27360"/>
        <p:guide pos="9504"/>
        <p:guide pos="18144"/>
        <p:guide orient="horz" pos="2044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7/26/2019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1"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a:p>
        </p:txBody>
      </p:sp>
    </p:spTree>
    <p:extLst>
      <p:ext uri="{BB962C8B-B14F-4D97-AF65-F5344CB8AC3E}">
        <p14:creationId xmlns:p14="http://schemas.microsoft.com/office/powerpoint/2010/main" val="299682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9D5918-1146-4C95-9FE6-FC99CB43F9F5}" type="slidenum">
              <a:rPr lang="en-US" altLang="en-US" smtClean="0"/>
              <a:pPr/>
              <a:t>‹#›</a:t>
            </a:fld>
            <a:endParaRPr lang="en-US" altLang="en-US"/>
          </a:p>
        </p:txBody>
      </p:sp>
    </p:spTree>
    <p:extLst>
      <p:ext uri="{BB962C8B-B14F-4D97-AF65-F5344CB8AC3E}">
        <p14:creationId xmlns:p14="http://schemas.microsoft.com/office/powerpoint/2010/main" val="38336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A2C2EC-47DE-4775-B753-D739F3D3E6E6}" type="slidenum">
              <a:rPr lang="en-US" altLang="en-US" smtClean="0"/>
              <a:pPr/>
              <a:t>‹#›</a:t>
            </a:fld>
            <a:endParaRPr lang="en-US" altLang="en-US"/>
          </a:p>
        </p:txBody>
      </p:sp>
    </p:spTree>
    <p:extLst>
      <p:ext uri="{BB962C8B-B14F-4D97-AF65-F5344CB8AC3E}">
        <p14:creationId xmlns:p14="http://schemas.microsoft.com/office/powerpoint/2010/main" val="30038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C7258E-7EB2-46E0-B395-EE66B18F8F72}" type="slidenum">
              <a:rPr lang="en-US" altLang="en-US" smtClean="0"/>
              <a:pPr/>
              <a:t>‹#›</a:t>
            </a:fld>
            <a:endParaRPr lang="en-US" altLang="en-US"/>
          </a:p>
        </p:txBody>
      </p:sp>
    </p:spTree>
    <p:extLst>
      <p:ext uri="{BB962C8B-B14F-4D97-AF65-F5344CB8AC3E}">
        <p14:creationId xmlns:p14="http://schemas.microsoft.com/office/powerpoint/2010/main" val="30689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80A9647-8E08-4A1F-9155-D82EAF9D2898}" type="slidenum">
              <a:rPr lang="en-US" altLang="en-US" smtClean="0"/>
              <a:pPr/>
              <a:t>‹#›</a:t>
            </a:fld>
            <a:endParaRPr lang="en-US" altLang="en-US"/>
          </a:p>
        </p:txBody>
      </p:sp>
    </p:spTree>
    <p:extLst>
      <p:ext uri="{BB962C8B-B14F-4D97-AF65-F5344CB8AC3E}">
        <p14:creationId xmlns:p14="http://schemas.microsoft.com/office/powerpoint/2010/main" val="33749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CD3CEB-8E79-4EB0-84EE-338992F37476}" type="slidenum">
              <a:rPr lang="en-US" altLang="en-US" smtClean="0"/>
              <a:pPr/>
              <a:t>‹#›</a:t>
            </a:fld>
            <a:endParaRPr lang="en-US" altLang="en-US"/>
          </a:p>
        </p:txBody>
      </p:sp>
    </p:spTree>
    <p:extLst>
      <p:ext uri="{BB962C8B-B14F-4D97-AF65-F5344CB8AC3E}">
        <p14:creationId xmlns:p14="http://schemas.microsoft.com/office/powerpoint/2010/main" val="168193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C748D5-06A5-4303-9431-27A57DD8304D}" type="slidenum">
              <a:rPr lang="en-US" altLang="en-US" smtClean="0"/>
              <a:pPr/>
              <a:t>‹#›</a:t>
            </a:fld>
            <a:endParaRPr lang="en-US" altLang="en-US"/>
          </a:p>
        </p:txBody>
      </p:sp>
    </p:spTree>
    <p:extLst>
      <p:ext uri="{BB962C8B-B14F-4D97-AF65-F5344CB8AC3E}">
        <p14:creationId xmlns:p14="http://schemas.microsoft.com/office/powerpoint/2010/main" val="9219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3E3E924-91F0-4A67-ABA2-FE187E936B8B}" type="slidenum">
              <a:rPr lang="en-US" altLang="en-US" smtClean="0"/>
              <a:pPr/>
              <a:t>‹#›</a:t>
            </a:fld>
            <a:endParaRPr lang="en-US" altLang="en-US"/>
          </a:p>
        </p:txBody>
      </p:sp>
    </p:spTree>
    <p:extLst>
      <p:ext uri="{BB962C8B-B14F-4D97-AF65-F5344CB8AC3E}">
        <p14:creationId xmlns:p14="http://schemas.microsoft.com/office/powerpoint/2010/main" val="273434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195F89B-CC8E-458E-916C-A17EBF21103A}" type="slidenum">
              <a:rPr lang="en-US" altLang="en-US" smtClean="0"/>
              <a:pPr/>
              <a:t>‹#›</a:t>
            </a:fld>
            <a:endParaRPr lang="en-US" altLang="en-US"/>
          </a:p>
        </p:txBody>
      </p:sp>
    </p:spTree>
    <p:extLst>
      <p:ext uri="{BB962C8B-B14F-4D97-AF65-F5344CB8AC3E}">
        <p14:creationId xmlns:p14="http://schemas.microsoft.com/office/powerpoint/2010/main" val="3499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D4D302F-050D-405C-A6F6-49F1A8C9B0EE}" type="slidenum">
              <a:rPr lang="en-US" altLang="en-US" smtClean="0"/>
              <a:pPr/>
              <a:t>‹#›</a:t>
            </a:fld>
            <a:endParaRPr lang="en-US" altLang="en-US"/>
          </a:p>
        </p:txBody>
      </p:sp>
    </p:spTree>
    <p:extLst>
      <p:ext uri="{BB962C8B-B14F-4D97-AF65-F5344CB8AC3E}">
        <p14:creationId xmlns:p14="http://schemas.microsoft.com/office/powerpoint/2010/main" val="20627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D555A8C-4CB9-4C94-8E8E-B2D988FC1EF0}" type="slidenum">
              <a:rPr lang="en-US" altLang="en-US" smtClean="0"/>
              <a:pPr/>
              <a:t>‹#›</a:t>
            </a:fld>
            <a:endParaRPr lang="en-US" altLang="en-US"/>
          </a:p>
        </p:txBody>
      </p:sp>
    </p:spTree>
    <p:extLst>
      <p:ext uri="{BB962C8B-B14F-4D97-AF65-F5344CB8AC3E}">
        <p14:creationId xmlns:p14="http://schemas.microsoft.com/office/powerpoint/2010/main" val="1466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347CB0-DA80-4567-A457-6B9A8809D0D1}" type="slidenum">
              <a:rPr lang="en-US" altLang="en-US" smtClean="0"/>
              <a:pPr/>
              <a:t>‹#›</a:t>
            </a:fld>
            <a:endParaRPr lang="en-US" altLang="en-US"/>
          </a:p>
        </p:txBody>
      </p:sp>
    </p:spTree>
    <p:extLst>
      <p:ext uri="{BB962C8B-B14F-4D97-AF65-F5344CB8AC3E}">
        <p14:creationId xmlns:p14="http://schemas.microsoft.com/office/powerpoint/2010/main" val="8927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E3E3E924-91F0-4A67-ABA2-FE187E936B8B}" type="slidenum">
              <a:rPr lang="en-US" altLang="en-US" smtClean="0"/>
              <a:pPr/>
              <a:t>‹#›</a:t>
            </a:fld>
            <a:endParaRPr lang="en-US" alt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9717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eangelcortes/boundary_cloaking" TargetMode="External"/><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7.png"/><Relationship Id="rId29"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8.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7.jpg"/><Relationship Id="rId19" Type="http://schemas.openxmlformats.org/officeDocument/2006/relationships/image" Target="../media/image16.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6.jp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BCC8BE-115A-4D5C-91F2-DB7A9297A9AB}"/>
              </a:ext>
            </a:extLst>
          </p:cNvPr>
          <p:cNvPicPr>
            <a:picLocks noChangeAspect="1"/>
          </p:cNvPicPr>
          <p:nvPr/>
        </p:nvPicPr>
        <p:blipFill rotWithShape="1">
          <a:blip r:embed="rId3"/>
          <a:srcRect l="10655" t="1604" r="9206" b="4173"/>
          <a:stretch/>
        </p:blipFill>
        <p:spPr>
          <a:xfrm>
            <a:off x="18516600" y="10938052"/>
            <a:ext cx="6743682" cy="4393309"/>
          </a:xfrm>
          <a:prstGeom prst="rect">
            <a:avLst/>
          </a:prstGeom>
          <a:ln w="57150">
            <a:solidFill>
              <a:schemeClr val="accent1"/>
            </a:solidFill>
          </a:ln>
        </p:spPr>
      </p:pic>
      <p:pic>
        <p:nvPicPr>
          <p:cNvPr id="4" name="Picture 3">
            <a:extLst>
              <a:ext uri="{FF2B5EF4-FFF2-40B4-BE49-F238E27FC236}">
                <a16:creationId xmlns:a16="http://schemas.microsoft.com/office/drawing/2014/main" id="{71B1AD8D-37A5-4F90-866A-106E09D33C6B}"/>
              </a:ext>
            </a:extLst>
          </p:cNvPr>
          <p:cNvPicPr>
            <a:picLocks noChangeAspect="1"/>
          </p:cNvPicPr>
          <p:nvPr/>
        </p:nvPicPr>
        <p:blipFill>
          <a:blip r:embed="rId4"/>
          <a:stretch>
            <a:fillRect/>
          </a:stretch>
        </p:blipFill>
        <p:spPr>
          <a:xfrm>
            <a:off x="1155878" y="18571042"/>
            <a:ext cx="6862162" cy="6879758"/>
          </a:xfrm>
          <a:prstGeom prst="rect">
            <a:avLst/>
          </a:prstGeom>
        </p:spPr>
      </p:pic>
      <p:sp>
        <p:nvSpPr>
          <p:cNvPr id="30" name="Arrow: Curved Right 29">
            <a:extLst>
              <a:ext uri="{FF2B5EF4-FFF2-40B4-BE49-F238E27FC236}">
                <a16:creationId xmlns:a16="http://schemas.microsoft.com/office/drawing/2014/main" id="{C72709EE-42C7-4172-AC31-28D0A641EFCC}"/>
              </a:ext>
            </a:extLst>
          </p:cNvPr>
          <p:cNvSpPr/>
          <p:nvPr/>
        </p:nvSpPr>
        <p:spPr>
          <a:xfrm flipH="1">
            <a:off x="10614546" y="23622000"/>
            <a:ext cx="1272654" cy="2057400"/>
          </a:xfrm>
          <a:prstGeom prst="curvedRightArrow">
            <a:avLst>
              <a:gd name="adj1" fmla="val 10934"/>
              <a:gd name="adj2" fmla="val 26208"/>
              <a:gd name="adj3" fmla="val 3105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8DB9BB3F-E1C2-40EE-BCC8-B74E1D2144E1}"/>
              </a:ext>
            </a:extLst>
          </p:cNvPr>
          <p:cNvSpPr/>
          <p:nvPr/>
        </p:nvSpPr>
        <p:spPr>
          <a:xfrm>
            <a:off x="8915400" y="22318753"/>
            <a:ext cx="5048250" cy="2057400"/>
          </a:xfrm>
          <a:prstGeom prst="rect">
            <a:avLst/>
          </a:prstGeom>
          <a:solidFill>
            <a:schemeClr val="bg1"/>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ound Same Side Corner Rectangle 38">
            <a:extLst>
              <a:ext uri="{FF2B5EF4-FFF2-40B4-BE49-F238E27FC236}">
                <a16:creationId xmlns:a16="http://schemas.microsoft.com/office/drawing/2014/main" id="{B4A072D2-418A-4B38-9651-A18C7ECC1407}"/>
              </a:ext>
            </a:extLst>
          </p:cNvPr>
          <p:cNvSpPr>
            <a:spLocks noChangeArrowheads="1"/>
          </p:cNvSpPr>
          <p:nvPr/>
        </p:nvSpPr>
        <p:spPr bwMode="auto">
          <a:xfrm>
            <a:off x="565410" y="320887"/>
            <a:ext cx="42976800" cy="3531641"/>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buFont typeface="Arial" panose="020B0604020202020204" pitchFamily="34" charset="0"/>
              <a:buNone/>
            </a:pPr>
            <a:r>
              <a:rPr lang="en-US" altLang="en-US" sz="6600" b="1" cap="small" dirty="0">
                <a:latin typeface="+mj-lt"/>
                <a:cs typeface="Times New Roman" panose="02020603050405020304" pitchFamily="18" charset="0"/>
              </a:rPr>
              <a:t>Cloaking using Periodic Trapezoid Rule Approximation of Boundary Integrals</a:t>
            </a:r>
          </a:p>
          <a:p>
            <a:pPr algn="ctr">
              <a:buFont typeface="Arial" panose="020B0604020202020204" pitchFamily="34" charset="0"/>
              <a:buNone/>
            </a:pPr>
            <a:endParaRPr lang="en-US" altLang="en-US" sz="6600" b="1" cap="small" dirty="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034A1FB6-F6D3-4953-8064-F37CC9E1D6F9}"/>
              </a:ext>
            </a:extLst>
          </p:cNvPr>
          <p:cNvSpPr txBox="1"/>
          <p:nvPr/>
        </p:nvSpPr>
        <p:spPr>
          <a:xfrm>
            <a:off x="6684690" y="2626953"/>
            <a:ext cx="30032824" cy="2646878"/>
          </a:xfrm>
          <a:prstGeom prst="rect">
            <a:avLst/>
          </a:prstGeom>
          <a:noFill/>
        </p:spPr>
        <p:txBody>
          <a:bodyPr wrap="square" rtlCol="0">
            <a:spAutoFit/>
          </a:bodyPr>
          <a:lstStyle/>
          <a:p>
            <a:pPr algn="ctr">
              <a:spcAft>
                <a:spcPts val="1200"/>
              </a:spcAft>
            </a:pPr>
            <a:r>
              <a:rPr lang="en-US" sz="4800" b="1" u="sng" dirty="0">
                <a:latin typeface="+mj-lt"/>
                <a:cs typeface="Times New Roman" panose="02020603050405020304" pitchFamily="18" charset="0"/>
              </a:rPr>
              <a:t>E. A. Cortes</a:t>
            </a:r>
            <a:r>
              <a:rPr lang="en-US" sz="4800" b="1" dirty="0">
                <a:latin typeface="+mj-lt"/>
                <a:cs typeface="Times New Roman" panose="02020603050405020304" pitchFamily="18" charset="0"/>
              </a:rPr>
              <a:t>, C. Carvalho, School of Natural Sciences, University of California, Merced</a:t>
            </a:r>
          </a:p>
          <a:p>
            <a:pPr algn="ctr"/>
            <a:br>
              <a:rPr lang="en-US" sz="5400" b="1" dirty="0">
                <a:latin typeface="+mj-lt"/>
                <a:cs typeface="Times New Roman" panose="02020603050405020304" pitchFamily="18" charset="0"/>
              </a:rPr>
            </a:br>
            <a:endParaRPr lang="en-US" sz="5400" b="1" dirty="0">
              <a:latin typeface="+mj-lt"/>
              <a:cs typeface="Times New Roman" panose="02020603050405020304" pitchFamily="18" charset="0"/>
            </a:endParaRPr>
          </a:p>
        </p:txBody>
      </p:sp>
      <p:sp>
        <p:nvSpPr>
          <p:cNvPr id="42" name="Round Same Side Corner Rectangle 38">
            <a:extLst>
              <a:ext uri="{FF2B5EF4-FFF2-40B4-BE49-F238E27FC236}">
                <a16:creationId xmlns:a16="http://schemas.microsoft.com/office/drawing/2014/main" id="{7636E394-2256-4372-BA49-0BFC5E74521A}"/>
              </a:ext>
            </a:extLst>
          </p:cNvPr>
          <p:cNvSpPr>
            <a:spLocks noChangeArrowheads="1"/>
          </p:cNvSpPr>
          <p:nvPr/>
        </p:nvSpPr>
        <p:spPr bwMode="auto">
          <a:xfrm>
            <a:off x="1470772" y="4038600"/>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Introduction</a:t>
            </a:r>
          </a:p>
        </p:txBody>
      </p:sp>
      <p:sp>
        <p:nvSpPr>
          <p:cNvPr id="43" name="Rectangle 42">
            <a:extLst>
              <a:ext uri="{FF2B5EF4-FFF2-40B4-BE49-F238E27FC236}">
                <a16:creationId xmlns:a16="http://schemas.microsoft.com/office/drawing/2014/main" id="{EE23EEC0-FEBE-496A-8538-52B076B48653}"/>
              </a:ext>
            </a:extLst>
          </p:cNvPr>
          <p:cNvSpPr/>
          <p:nvPr/>
        </p:nvSpPr>
        <p:spPr>
          <a:xfrm>
            <a:off x="1406752" y="5339598"/>
            <a:ext cx="13299848" cy="11203067"/>
          </a:xfrm>
          <a:prstGeom prst="rect">
            <a:avLst/>
          </a:prstGeom>
          <a:ln w="12700">
            <a:noFill/>
          </a:ln>
        </p:spPr>
        <p:txBody>
          <a:bodyPr wrap="square">
            <a:spAutoFit/>
          </a:bodyPr>
          <a:lstStyle/>
          <a:p>
            <a:pPr algn="just"/>
            <a:r>
              <a:rPr lang="en-US" sz="3800" dirty="0">
                <a:cs typeface="Times New Roman" panose="02020603050405020304" pitchFamily="18" charset="0"/>
              </a:rPr>
              <a:t>Our goal is to simulate optical cloaking devices by calculating how light travels through defined boundaries.  Optical cloaking refers to the act of making something invisible in some directions by preventing the scattering of light as it hits the boundary.  Cloaking is often seen in science fiction, but also has real-world applications for radar and military science.   </a:t>
            </a: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r>
              <a:rPr lang="en-US" sz="3800" dirty="0">
                <a:cs typeface="Times New Roman" panose="02020603050405020304" pitchFamily="18" charset="0"/>
              </a:rPr>
              <a:t>We use boundary integral equation methods to compute the solution in layered boundaries, and we implement in Python an approximation using the periodic trapezoid (PTR) and the Kress Quadrature.</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p:sp>
        <p:nvSpPr>
          <p:cNvPr id="78" name="Round Same Side Corner Rectangle 38">
            <a:extLst>
              <a:ext uri="{FF2B5EF4-FFF2-40B4-BE49-F238E27FC236}">
                <a16:creationId xmlns:a16="http://schemas.microsoft.com/office/drawing/2014/main" id="{FA7E4C0C-232F-4B1A-90EB-BE22E3FD9D7B}"/>
              </a:ext>
            </a:extLst>
          </p:cNvPr>
          <p:cNvSpPr>
            <a:spLocks noChangeArrowheads="1"/>
          </p:cNvSpPr>
          <p:nvPr/>
        </p:nvSpPr>
        <p:spPr bwMode="auto">
          <a:xfrm>
            <a:off x="1175756" y="16964155"/>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 Problem</a:t>
            </a:r>
          </a:p>
        </p:txBody>
      </p:sp>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6FBAD973-C9A1-4E0E-9EB8-F675931FED8D}"/>
                  </a:ext>
                </a:extLst>
              </p:cNvPr>
              <p:cNvSpPr/>
              <p:nvPr/>
            </p:nvSpPr>
            <p:spPr>
              <a:xfrm>
                <a:off x="1175756" y="25204733"/>
                <a:ext cx="13299848" cy="6885090"/>
              </a:xfrm>
              <a:prstGeom prst="rect">
                <a:avLst/>
              </a:prstGeom>
              <a:ln w="12700">
                <a:noFill/>
              </a:ln>
            </p:spPr>
            <p:txBody>
              <a:bodyPr wrap="square" anchor="ctr">
                <a:spAutoFit/>
              </a:bodyPr>
              <a:lstStyle/>
              <a:p>
                <a:pPr algn="ctr">
                  <a:spcAft>
                    <a:spcPts val="600"/>
                  </a:spcAft>
                </a:pPr>
                <a:r>
                  <a:rPr lang="en-US" sz="3200" b="1" dirty="0">
                    <a:cs typeface="Times New Roman" panose="02020603050405020304" pitchFamily="18" charset="0"/>
                  </a:rPr>
                  <a:t>Boundary Integral Equations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𝑓</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num>
                            <m:den>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e>
                      </m:nary>
                      <m:r>
                        <a:rPr lang="en-US" sz="2800" b="0" i="1" smtClean="0">
                          <a:latin typeface="Cambria Math" panose="02040503050406030204" pitchFamily="18" charset="0"/>
                          <a:cs typeface="Times New Roman" panose="02020603050405020304" pitchFamily="18" charset="0"/>
                        </a:rPr>
                        <m:t>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m:rPr>
                              <m:brk m:alnAt="7"/>
                            </m:rP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𝐸</m:t>
                          </m:r>
                        </m:e>
                      </m:nary>
                    </m:oMath>
                  </m:oMathPara>
                </a14:m>
                <a:endParaRPr lang="en-US" sz="3200" u="sng"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𝑖</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p>
                              </m:sSup>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𝑒</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𝑖</m:t>
                                  </m:r>
                                </m:sub>
                              </m:sSub>
                            </m:den>
                          </m:f>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𝑖</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e>
                          </m:nary>
                        </m:e>
                      </m:nary>
                    </m:oMath>
                  </m:oMathPara>
                </a14:m>
                <a:endParaRPr lang="en-US" sz="2800" b="0" dirty="0">
                  <a:ea typeface="Cambria Math" panose="02040503050406030204" pitchFamily="18" charset="0"/>
                  <a:cs typeface="Times New Roman" panose="02020603050405020304" pitchFamily="18" charset="0"/>
                </a:endParaRPr>
              </a:p>
              <a:p>
                <a:pPr algn="ctr">
                  <a:spcAft>
                    <a:spcPts val="600"/>
                  </a:spcAft>
                </a:pPr>
                <a:endParaRPr lang="en-US" sz="3200" dirty="0">
                  <a:cs typeface="Times New Roman" panose="02020603050405020304" pitchFamily="18" charset="0"/>
                </a:endParaRPr>
              </a:p>
              <a:p>
                <a:pPr algn="ctr">
                  <a:spcAft>
                    <a:spcPts val="600"/>
                  </a:spcAft>
                </a:pPr>
                <a:r>
                  <a:rPr lang="en-US" sz="3200" dirty="0">
                    <a:cs typeface="Times New Roman" panose="02020603050405020304" pitchFamily="18" charset="0"/>
                  </a:rPr>
                  <a:t>Note that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Φ</m:t>
                    </m:r>
                  </m:oMath>
                </a14:m>
                <a:r>
                  <a:rPr lang="en-US" sz="3200" dirty="0">
                    <a:cs typeface="Times New Roman" panose="02020603050405020304" pitchFamily="18" charset="0"/>
                  </a:rPr>
                  <a:t> represents the fundamental solution to the Helmholtz Equations.</a:t>
                </a:r>
              </a:p>
              <a:p>
                <a:pPr algn="ctr">
                  <a:spcAft>
                    <a:spcPts val="600"/>
                  </a:spcAft>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cs typeface="Times New Roman" panose="02020603050405020304" pitchFamily="18" charset="0"/>
                        </a:rPr>
                        <m:t>Φ</m:t>
                      </m:r>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𝑖</m:t>
                          </m:r>
                        </m:num>
                        <m:den>
                          <m:r>
                            <a:rPr lang="en-US" sz="3600" b="0" i="1" smtClean="0">
                              <a:latin typeface="Cambria Math" panose="02040503050406030204" pitchFamily="18" charset="0"/>
                              <a:cs typeface="Times New Roman" panose="02020603050405020304" pitchFamily="18" charset="0"/>
                            </a:rPr>
                            <m:t>4</m:t>
                          </m:r>
                        </m:den>
                      </m:f>
                      <m:sSubSup>
                        <m:sSubSupPr>
                          <m:ctrlPr>
                            <a:rPr lang="en-US" sz="3600" b="0" i="1" smtClean="0">
                              <a:latin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cs typeface="Times New Roman" panose="02020603050405020304" pitchFamily="18" charset="0"/>
                            </a:rPr>
                            <m:t>𝐻</m:t>
                          </m:r>
                        </m:e>
                        <m:sub>
                          <m:r>
                            <a:rPr lang="en-US" sz="3600" b="0" i="1" smtClean="0">
                              <a:latin typeface="Cambria Math" panose="02040503050406030204" pitchFamily="18" charset="0"/>
                              <a:cs typeface="Times New Roman" panose="02020603050405020304" pitchFamily="18" charset="0"/>
                            </a:rPr>
                            <m:t>0</m:t>
                          </m:r>
                        </m:sub>
                        <m:sup>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1</m:t>
                              </m:r>
                            </m:e>
                          </m:d>
                        </m:sup>
                      </m:sSubSup>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𝑘</m:t>
                      </m:r>
                      <m:d>
                        <m:dPr>
                          <m:begChr m:val="|"/>
                          <m:endChr m:val="|"/>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oMath>
                  </m:oMathPara>
                </a14:m>
                <a:endParaRPr lang="en-US" sz="3600" dirty="0">
                  <a:cs typeface="Times New Roman" panose="02020603050405020304" pitchFamily="18" charset="0"/>
                </a:endParaRPr>
              </a:p>
              <a:p>
                <a:pPr algn="ctr">
                  <a:spcAft>
                    <a:spcPts val="600"/>
                  </a:spcAft>
                </a:pPr>
                <a:r>
                  <a:rPr lang="en-US" sz="3600" dirty="0">
                    <a:cs typeface="Times New Roman" panose="02020603050405020304" pitchFamily="18" charset="0"/>
                  </a:rPr>
                  <a:t>We compute </a:t>
                </a:r>
                <a14:m>
                  <m:oMath xmlns:m="http://schemas.openxmlformats.org/officeDocument/2006/math">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𝑒</m:t>
                        </m:r>
                      </m:sub>
                    </m:sSub>
                  </m:oMath>
                </a14:m>
                <a:r>
                  <a:rPr lang="en-US" sz="3600" dirty="0">
                    <a:cs typeface="Times New Roman" panose="02020603050405020304" pitchFamily="18" charset="0"/>
                  </a:rPr>
                  <a:t>and </a:t>
                </a:r>
                <a14:m>
                  <m:oMath xmlns:m="http://schemas.openxmlformats.org/officeDocument/2006/math">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𝑒</m:t>
                            </m:r>
                          </m:sub>
                        </m:sSub>
                      </m:num>
                      <m:den>
                        <m:r>
                          <a:rPr lang="en-US" sz="3600" b="0" i="1" smtClean="0">
                            <a:latin typeface="Cambria Math" panose="02040503050406030204" pitchFamily="18" charset="0"/>
                            <a:cs typeface="Times New Roman" panose="02020603050405020304" pitchFamily="18" charset="0"/>
                          </a:rPr>
                          <m:t>𝜕𝜈</m:t>
                        </m:r>
                      </m:den>
                    </m:f>
                  </m:oMath>
                </a14:m>
                <a:r>
                  <a:rPr lang="en-US" sz="3600" dirty="0">
                    <a:cs typeface="Times New Roman" panose="02020603050405020304" pitchFamily="18" charset="0"/>
                  </a:rPr>
                  <a:t> on the boundary using a boundary integral system.</a:t>
                </a:r>
              </a:p>
              <a:p>
                <a:pPr algn="ctr">
                  <a:spcAft>
                    <a:spcPts val="600"/>
                  </a:spcAft>
                </a:pPr>
                <a:endParaRPr lang="en-US" sz="3200" dirty="0">
                  <a:cs typeface="Times New Roman" panose="02020603050405020304" pitchFamily="18" charset="0"/>
                </a:endParaRPr>
              </a:p>
            </p:txBody>
          </p:sp>
        </mc:Choice>
        <mc:Fallback xmlns="">
          <p:sp>
            <p:nvSpPr>
              <p:cNvPr id="79" name="Rectangle 78">
                <a:extLst>
                  <a:ext uri="{FF2B5EF4-FFF2-40B4-BE49-F238E27FC236}">
                    <a16:creationId xmlns:a16="http://schemas.microsoft.com/office/drawing/2014/main" id="{6FBAD973-C9A1-4E0E-9EB8-F675931FED8D}"/>
                  </a:ext>
                </a:extLst>
              </p:cNvPr>
              <p:cNvSpPr>
                <a:spLocks noRot="1" noChangeAspect="1" noMove="1" noResize="1" noEditPoints="1" noAdjustHandles="1" noChangeArrowheads="1" noChangeShapeType="1" noTextEdit="1"/>
              </p:cNvSpPr>
              <p:nvPr/>
            </p:nvSpPr>
            <p:spPr>
              <a:xfrm>
                <a:off x="1175756" y="25204733"/>
                <a:ext cx="13299848" cy="6885090"/>
              </a:xfrm>
              <a:prstGeom prst="rect">
                <a:avLst/>
              </a:prstGeom>
              <a:blipFill>
                <a:blip r:embed="rId5"/>
                <a:stretch>
                  <a:fillRect l="-275" t="-797" r="-183"/>
                </a:stretch>
              </a:blipFill>
              <a:ln w="12700">
                <a:noFill/>
              </a:ln>
            </p:spPr>
            <p:txBody>
              <a:bodyPr/>
              <a:lstStyle/>
              <a:p>
                <a:r>
                  <a:rPr lang="en-US">
                    <a:noFill/>
                  </a:rPr>
                  <a:t> </a:t>
                </a:r>
              </a:p>
            </p:txBody>
          </p:sp>
        </mc:Fallback>
      </mc:AlternateContent>
      <p:sp>
        <p:nvSpPr>
          <p:cNvPr id="62" name="Round Same Side Corner Rectangle 38">
            <a:extLst>
              <a:ext uri="{FF2B5EF4-FFF2-40B4-BE49-F238E27FC236}">
                <a16:creationId xmlns:a16="http://schemas.microsoft.com/office/drawing/2014/main" id="{D92BF28F-EA0A-4732-AAFE-461721B45689}"/>
              </a:ext>
            </a:extLst>
          </p:cNvPr>
          <p:cNvSpPr>
            <a:spLocks noChangeArrowheads="1"/>
          </p:cNvSpPr>
          <p:nvPr/>
        </p:nvSpPr>
        <p:spPr bwMode="auto">
          <a:xfrm>
            <a:off x="15576810" y="4038600"/>
            <a:ext cx="12954000"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Numerical Method</a:t>
            </a:r>
          </a:p>
        </p:txBody>
      </p:sp>
      <p:sp>
        <p:nvSpPr>
          <p:cNvPr id="64" name="Round Same Side Corner Rectangle 38">
            <a:extLst>
              <a:ext uri="{FF2B5EF4-FFF2-40B4-BE49-F238E27FC236}">
                <a16:creationId xmlns:a16="http://schemas.microsoft.com/office/drawing/2014/main" id="{64E82440-4D2B-4542-82E5-FB53DEC64B0E}"/>
              </a:ext>
            </a:extLst>
          </p:cNvPr>
          <p:cNvSpPr>
            <a:spLocks noChangeArrowheads="1"/>
          </p:cNvSpPr>
          <p:nvPr/>
        </p:nvSpPr>
        <p:spPr bwMode="auto">
          <a:xfrm>
            <a:off x="29337000" y="4045132"/>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a:t>
            </a:r>
          </a:p>
        </p:txBody>
      </p:sp>
      <p:sp>
        <p:nvSpPr>
          <p:cNvPr id="65" name="Round Same Side Corner Rectangle 38">
            <a:extLst>
              <a:ext uri="{FF2B5EF4-FFF2-40B4-BE49-F238E27FC236}">
                <a16:creationId xmlns:a16="http://schemas.microsoft.com/office/drawing/2014/main" id="{0211181D-693E-443B-9288-AD4D877420B7}"/>
              </a:ext>
            </a:extLst>
          </p:cNvPr>
          <p:cNvSpPr>
            <a:spLocks noChangeArrowheads="1"/>
          </p:cNvSpPr>
          <p:nvPr/>
        </p:nvSpPr>
        <p:spPr bwMode="auto">
          <a:xfrm>
            <a:off x="29337000" y="16975041"/>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Conclusions</a:t>
            </a:r>
          </a:p>
        </p:txBody>
      </p:sp>
      <p:sp>
        <p:nvSpPr>
          <p:cNvPr id="66" name="Round Same Side Corner Rectangle 38">
            <a:extLst>
              <a:ext uri="{FF2B5EF4-FFF2-40B4-BE49-F238E27FC236}">
                <a16:creationId xmlns:a16="http://schemas.microsoft.com/office/drawing/2014/main" id="{C9372C08-B7D2-4DEA-834F-D162771004B6}"/>
              </a:ext>
            </a:extLst>
          </p:cNvPr>
          <p:cNvSpPr>
            <a:spLocks noChangeArrowheads="1"/>
          </p:cNvSpPr>
          <p:nvPr/>
        </p:nvSpPr>
        <p:spPr bwMode="auto">
          <a:xfrm>
            <a:off x="15263018" y="16964155"/>
            <a:ext cx="13267791"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Preliminary Results</a:t>
            </a:r>
          </a:p>
        </p:txBody>
      </p:sp>
      <p:sp>
        <p:nvSpPr>
          <p:cNvPr id="3" name="Rectangle 2">
            <a:extLst>
              <a:ext uri="{FF2B5EF4-FFF2-40B4-BE49-F238E27FC236}">
                <a16:creationId xmlns:a16="http://schemas.microsoft.com/office/drawing/2014/main" id="{0810079E-4B24-46AA-A858-8C1DA02B8F16}"/>
              </a:ext>
            </a:extLst>
          </p:cNvPr>
          <p:cNvSpPr/>
          <p:nvPr/>
        </p:nvSpPr>
        <p:spPr>
          <a:xfrm>
            <a:off x="1828800" y="1567713"/>
            <a:ext cx="35814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c merced logo">
            <a:extLst>
              <a:ext uri="{FF2B5EF4-FFF2-40B4-BE49-F238E27FC236}">
                <a16:creationId xmlns:a16="http://schemas.microsoft.com/office/drawing/2014/main" id="{1DE57159-2786-4F0D-90D1-B1646A373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677007"/>
            <a:ext cx="2819400" cy="2819400"/>
          </a:xfrm>
          <a:prstGeom prst="ellipse">
            <a:avLst/>
          </a:prstGeom>
          <a:ln w="190500" cap="rnd">
            <a:noFill/>
            <a:prstDash val="solid"/>
          </a:ln>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C92797F-B070-4D7C-82AA-8090E3605056}"/>
              </a:ext>
            </a:extLst>
          </p:cNvPr>
          <p:cNvSpPr/>
          <p:nvPr/>
        </p:nvSpPr>
        <p:spPr>
          <a:xfrm>
            <a:off x="38709600" y="1175405"/>
            <a:ext cx="31242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1F7966-B0ED-4DC5-9649-5E04FE03202F}"/>
              </a:ext>
            </a:extLst>
          </p:cNvPr>
          <p:cNvPicPr>
            <a:picLocks noChangeAspect="1"/>
          </p:cNvPicPr>
          <p:nvPr/>
        </p:nvPicPr>
        <p:blipFill>
          <a:blip r:embed="rId7"/>
          <a:stretch>
            <a:fillRect/>
          </a:stretch>
        </p:blipFill>
        <p:spPr>
          <a:xfrm>
            <a:off x="39412032" y="1270067"/>
            <a:ext cx="3322922" cy="1633280"/>
          </a:xfrm>
          <a:prstGeom prst="rect">
            <a:avLst/>
          </a:prstGeom>
        </p:spPr>
      </p:pic>
      <p:sp>
        <p:nvSpPr>
          <p:cNvPr id="7" name="Rectangle: Rounded Corners 6">
            <a:extLst>
              <a:ext uri="{FF2B5EF4-FFF2-40B4-BE49-F238E27FC236}">
                <a16:creationId xmlns:a16="http://schemas.microsoft.com/office/drawing/2014/main" id="{9FB79C7C-4BE5-44DA-B35C-E1618C8B0EDA}"/>
              </a:ext>
            </a:extLst>
          </p:cNvPr>
          <p:cNvSpPr/>
          <p:nvPr/>
        </p:nvSpPr>
        <p:spPr>
          <a:xfrm>
            <a:off x="29337000" y="24613972"/>
            <a:ext cx="13299848" cy="708522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5400" cap="small" dirty="0"/>
              <a:t>REFERENCES</a:t>
            </a:r>
          </a:p>
          <a:p>
            <a:r>
              <a:rPr lang="en-US" sz="4000" dirty="0"/>
              <a:t>[1] R. Kress, Boundary Integral Equations in Time-Harmonic Acoustic Scattering. Math Comput. Model (1991).</a:t>
            </a:r>
          </a:p>
          <a:p>
            <a:r>
              <a:rPr lang="en-US" sz="4000" dirty="0"/>
              <a:t>[2] C. Carvalho, S. Khatri, and A.D. Kim, Asymptotic analysis for close evaluation of layer potentials, submitted. J. Comp. Phys. (2018).</a:t>
            </a:r>
          </a:p>
          <a:p>
            <a:r>
              <a:rPr lang="en-US" sz="4000" dirty="0"/>
              <a:t>[3] Boundary Cloaking GitHub Repository, code available: </a:t>
            </a:r>
            <a:r>
              <a:rPr lang="en-US" sz="4000" dirty="0">
                <a:solidFill>
                  <a:schemeClr val="accent6">
                    <a:lumMod val="75000"/>
                  </a:schemeClr>
                </a:solidFill>
                <a:hlinkClick r:id="rId8">
                  <a:extLst>
                    <a:ext uri="{A12FA001-AC4F-418D-AE19-62706E023703}">
                      <ahyp:hlinkClr xmlns:ahyp="http://schemas.microsoft.com/office/drawing/2018/hyperlinkcolor" val="tx"/>
                    </a:ext>
                  </a:extLst>
                </a:hlinkClick>
              </a:rPr>
              <a:t>https://github.com/eangelcortes/boundary_cloaking</a:t>
            </a:r>
            <a:r>
              <a:rPr lang="en-US" sz="4000" dirty="0">
                <a:solidFill>
                  <a:schemeClr val="accent6">
                    <a:lumMod val="75000"/>
                  </a:schemeClr>
                </a:solidFill>
              </a:rPr>
              <a:t> </a:t>
            </a:r>
            <a:r>
              <a:rPr lang="en-US" sz="4000" dirty="0">
                <a:solidFill>
                  <a:schemeClr val="bg1"/>
                </a:solidFill>
              </a:rPr>
              <a:t>(2019).</a:t>
            </a:r>
          </a:p>
          <a:p>
            <a:r>
              <a:rPr lang="en-US" sz="4000" dirty="0">
                <a:solidFill>
                  <a:schemeClr val="bg1"/>
                </a:solidFill>
              </a:rPr>
              <a:t>[4] V. Shalaev, Illustration of a theoretical cloaking device. (2007).</a:t>
            </a:r>
          </a:p>
          <a:p>
            <a:endParaRPr lang="en-US" sz="4000" dirty="0"/>
          </a:p>
          <a:p>
            <a:pPr algn="ctr"/>
            <a:endParaRPr lang="en-US" sz="6000" cap="small" dirty="0"/>
          </a:p>
        </p:txBody>
      </p:sp>
      <p:pic>
        <p:nvPicPr>
          <p:cNvPr id="9" name="Picture 8" descr="A screenshot of a cell phone&#10;&#10;Description automatically generated">
            <a:extLst>
              <a:ext uri="{FF2B5EF4-FFF2-40B4-BE49-F238E27FC236}">
                <a16:creationId xmlns:a16="http://schemas.microsoft.com/office/drawing/2014/main" id="{6270485C-9A64-4526-A3DA-F8227A283660}"/>
              </a:ext>
            </a:extLst>
          </p:cNvPr>
          <p:cNvPicPr>
            <a:picLocks noChangeAspect="1"/>
          </p:cNvPicPr>
          <p:nvPr/>
        </p:nvPicPr>
        <p:blipFill rotWithShape="1">
          <a:blip r:embed="rId9"/>
          <a:srcRect l="18569" t="26561" r="27204" b="24646"/>
          <a:stretch/>
        </p:blipFill>
        <p:spPr>
          <a:xfrm>
            <a:off x="8168155" y="9296401"/>
            <a:ext cx="6019800" cy="355835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53DD2B5-5FE5-4E58-9E62-62F28D387050}"/>
              </a:ext>
            </a:extLst>
          </p:cNvPr>
          <p:cNvPicPr>
            <a:picLocks noChangeAspect="1"/>
          </p:cNvPicPr>
          <p:nvPr/>
        </p:nvPicPr>
        <p:blipFill rotWithShape="1">
          <a:blip r:embed="rId10"/>
          <a:srcRect l="23732" t="26412" r="28196" b="25068"/>
          <a:stretch/>
        </p:blipFill>
        <p:spPr>
          <a:xfrm>
            <a:off x="1668661" y="9296402"/>
            <a:ext cx="5959077" cy="3558352"/>
          </a:xfrm>
          <a:prstGeom prst="rect">
            <a:avLst/>
          </a:prstGeom>
        </p:spPr>
      </p:pic>
      <p:sp>
        <p:nvSpPr>
          <p:cNvPr id="12" name="TextBox 11">
            <a:extLst>
              <a:ext uri="{FF2B5EF4-FFF2-40B4-BE49-F238E27FC236}">
                <a16:creationId xmlns:a16="http://schemas.microsoft.com/office/drawing/2014/main" id="{5FAB7F99-BEB6-4A44-AB6A-A6872A3F2D33}"/>
              </a:ext>
            </a:extLst>
          </p:cNvPr>
          <p:cNvSpPr txBox="1"/>
          <p:nvPr/>
        </p:nvSpPr>
        <p:spPr>
          <a:xfrm>
            <a:off x="1687711" y="12961203"/>
            <a:ext cx="12275939" cy="954107"/>
          </a:xfrm>
          <a:prstGeom prst="rect">
            <a:avLst/>
          </a:prstGeom>
          <a:noFill/>
        </p:spPr>
        <p:txBody>
          <a:bodyPr wrap="square" rtlCol="0">
            <a:spAutoFit/>
          </a:bodyPr>
          <a:lstStyle/>
          <a:p>
            <a:r>
              <a:rPr lang="en-US" sz="2800" b="1" dirty="0"/>
              <a:t>Figure 1.</a:t>
            </a:r>
            <a:r>
              <a:rPr lang="en-US" sz="2800" dirty="0"/>
              <a:t>  The scattering of light on an uncloaked object (left) versus that of a cloaked object (right).</a:t>
            </a:r>
            <a:r>
              <a:rPr lang="en-US" sz="2800" baseline="30000" dirty="0"/>
              <a:t>[4]</a:t>
            </a:r>
            <a:endParaRPr lang="en-US" sz="2800" b="1" dirty="0"/>
          </a:p>
        </p:txBody>
      </p:sp>
      <p:sp>
        <p:nvSpPr>
          <p:cNvPr id="16" name="TextBox 15">
            <a:extLst>
              <a:ext uri="{FF2B5EF4-FFF2-40B4-BE49-F238E27FC236}">
                <a16:creationId xmlns:a16="http://schemas.microsoft.com/office/drawing/2014/main" id="{1FA98726-EB7D-4AAE-B52D-4D8BC5754308}"/>
              </a:ext>
            </a:extLst>
          </p:cNvPr>
          <p:cNvSpPr txBox="1"/>
          <p:nvPr/>
        </p:nvSpPr>
        <p:spPr>
          <a:xfrm>
            <a:off x="7105480" y="20374158"/>
            <a:ext cx="542136" cy="707886"/>
          </a:xfrm>
          <a:prstGeom prst="rect">
            <a:avLst/>
          </a:prstGeom>
          <a:noFill/>
        </p:spPr>
        <p:txBody>
          <a:bodyPr wrap="none" rtlCol="0">
            <a:spAutoFit/>
          </a:bodyPr>
          <a:lstStyle/>
          <a:p>
            <a:r>
              <a:rPr lang="en-US" sz="4000" b="1" dirty="0"/>
              <a:t>B</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40B2AC-E446-4112-B7A5-6EA4C5278469}"/>
                  </a:ext>
                </a:extLst>
              </p:cNvPr>
              <p:cNvSpPr txBox="1"/>
              <p:nvPr/>
            </p:nvSpPr>
            <p:spPr>
              <a:xfrm>
                <a:off x="5607840" y="22556373"/>
                <a:ext cx="25901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17" name="TextBox 16">
                <a:extLst>
                  <a:ext uri="{FF2B5EF4-FFF2-40B4-BE49-F238E27FC236}">
                    <a16:creationId xmlns:a16="http://schemas.microsoft.com/office/drawing/2014/main" id="{9A40B2AC-E446-4112-B7A5-6EA4C5278469}"/>
                  </a:ext>
                </a:extLst>
              </p:cNvPr>
              <p:cNvSpPr txBox="1">
                <a:spLocks noRot="1" noChangeAspect="1" noMove="1" noResize="1" noEditPoints="1" noAdjustHandles="1" noChangeArrowheads="1" noChangeShapeType="1" noTextEdit="1"/>
              </p:cNvSpPr>
              <p:nvPr/>
            </p:nvSpPr>
            <p:spPr>
              <a:xfrm>
                <a:off x="5607840" y="22556373"/>
                <a:ext cx="2590132"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552E3D9-C8DE-409B-A002-7492D6DDDC6D}"/>
                  </a:ext>
                </a:extLst>
              </p:cNvPr>
              <p:cNvSpPr txBox="1"/>
              <p:nvPr/>
            </p:nvSpPr>
            <p:spPr>
              <a:xfrm>
                <a:off x="5167085" y="18830874"/>
                <a:ext cx="25660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39" name="TextBox 38">
                <a:extLst>
                  <a:ext uri="{FF2B5EF4-FFF2-40B4-BE49-F238E27FC236}">
                    <a16:creationId xmlns:a16="http://schemas.microsoft.com/office/drawing/2014/main" id="{2552E3D9-C8DE-409B-A002-7492D6DDDC6D}"/>
                  </a:ext>
                </a:extLst>
              </p:cNvPr>
              <p:cNvSpPr txBox="1">
                <a:spLocks noRot="1" noChangeAspect="1" noMove="1" noResize="1" noEditPoints="1" noAdjustHandles="1" noChangeArrowheads="1" noChangeShapeType="1" noTextEdit="1"/>
              </p:cNvSpPr>
              <p:nvPr/>
            </p:nvSpPr>
            <p:spPr>
              <a:xfrm>
                <a:off x="5167085" y="18830874"/>
                <a:ext cx="2566087" cy="523220"/>
              </a:xfrm>
              <a:prstGeom prst="rect">
                <a:avLst/>
              </a:prstGeom>
              <a:blipFill>
                <a:blip r:embed="rId12"/>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E733480-CE94-44B0-AED1-E944C4FBDF3D}"/>
              </a:ext>
            </a:extLst>
          </p:cNvPr>
          <p:cNvSpPr txBox="1"/>
          <p:nvPr/>
        </p:nvSpPr>
        <p:spPr>
          <a:xfrm>
            <a:off x="4436023" y="20613443"/>
            <a:ext cx="356188" cy="707886"/>
          </a:xfrm>
          <a:prstGeom prst="rect">
            <a:avLst/>
          </a:prstGeom>
          <a:noFill/>
        </p:spPr>
        <p:txBody>
          <a:bodyPr wrap="none" rtlCol="0">
            <a:spAutoFit/>
          </a:bodyPr>
          <a:lstStyle/>
          <a:p>
            <a:r>
              <a:rPr lang="en-US" sz="4000" b="1" dirty="0">
                <a:solidFill>
                  <a:schemeClr val="accent5">
                    <a:lumMod val="50000"/>
                  </a:schemeClr>
                </a:solidFill>
              </a:rPr>
              <a:t>I</a:t>
            </a:r>
          </a:p>
        </p:txBody>
      </p:sp>
      <p:sp>
        <p:nvSpPr>
          <p:cNvPr id="41" name="TextBox 40">
            <a:extLst>
              <a:ext uri="{FF2B5EF4-FFF2-40B4-BE49-F238E27FC236}">
                <a16:creationId xmlns:a16="http://schemas.microsoft.com/office/drawing/2014/main" id="{A604D2F6-BA01-4953-B94B-7BBC9B064B65}"/>
              </a:ext>
            </a:extLst>
          </p:cNvPr>
          <p:cNvSpPr txBox="1"/>
          <p:nvPr/>
        </p:nvSpPr>
        <p:spPr>
          <a:xfrm>
            <a:off x="2195653" y="19350407"/>
            <a:ext cx="510076" cy="707886"/>
          </a:xfrm>
          <a:prstGeom prst="rect">
            <a:avLst/>
          </a:prstGeom>
          <a:noFill/>
        </p:spPr>
        <p:txBody>
          <a:bodyPr wrap="none" rtlCol="0">
            <a:spAutoFit/>
          </a:bodyPr>
          <a:lstStyle/>
          <a:p>
            <a:pPr algn="ctr"/>
            <a:r>
              <a:rPr lang="en-US" sz="4000" b="1" dirty="0">
                <a:solidFill>
                  <a:schemeClr val="accent5">
                    <a:lumMod val="50000"/>
                  </a:schemeClr>
                </a:solidFill>
              </a:rPr>
              <a:t>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D20163-05F3-4F87-B70C-EAC618F7280A}"/>
                  </a:ext>
                </a:extLst>
              </p:cNvPr>
              <p:cNvSpPr txBox="1"/>
              <p:nvPr/>
            </p:nvSpPr>
            <p:spPr>
              <a:xfrm>
                <a:off x="3784103" y="21199213"/>
                <a:ext cx="2032992"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𝑖</m:t>
                        </m:r>
                      </m:sub>
                    </m:sSub>
                  </m:oMath>
                </a14:m>
                <a:endParaRPr lang="en-US" sz="3200" dirty="0">
                  <a:solidFill>
                    <a:schemeClr val="accent5">
                      <a:lumMod val="50000"/>
                    </a:schemeClr>
                  </a:solidFill>
                </a:endParaRPr>
              </a:p>
            </p:txBody>
          </p:sp>
        </mc:Choice>
        <mc:Fallback xmlns="">
          <p:sp>
            <p:nvSpPr>
              <p:cNvPr id="21" name="TextBox 20">
                <a:extLst>
                  <a:ext uri="{FF2B5EF4-FFF2-40B4-BE49-F238E27FC236}">
                    <a16:creationId xmlns:a16="http://schemas.microsoft.com/office/drawing/2014/main" id="{42D20163-05F3-4F87-B70C-EAC618F7280A}"/>
                  </a:ext>
                </a:extLst>
              </p:cNvPr>
              <p:cNvSpPr txBox="1">
                <a:spLocks noRot="1" noChangeAspect="1" noMove="1" noResize="1" noEditPoints="1" noAdjustHandles="1" noChangeArrowheads="1" noChangeShapeType="1" noTextEdit="1"/>
              </p:cNvSpPr>
              <p:nvPr/>
            </p:nvSpPr>
            <p:spPr>
              <a:xfrm>
                <a:off x="3784103" y="21199213"/>
                <a:ext cx="2032992" cy="584775"/>
              </a:xfrm>
              <a:prstGeom prst="rect">
                <a:avLst/>
              </a:prstGeom>
              <a:blipFill>
                <a:blip r:embed="rId13"/>
                <a:stretch>
                  <a:fillRect l="-7808" t="-13684" b="-3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82C8F7A-2AA3-4BB9-8F8B-01D0B2302166}"/>
                  </a:ext>
                </a:extLst>
              </p:cNvPr>
              <p:cNvSpPr txBox="1"/>
              <p:nvPr/>
            </p:nvSpPr>
            <p:spPr>
              <a:xfrm>
                <a:off x="1406752" y="18872100"/>
                <a:ext cx="2087879"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𝑒</m:t>
                        </m:r>
                      </m:sub>
                    </m:sSub>
                  </m:oMath>
                </a14:m>
                <a:endParaRPr lang="en-US" sz="3200" dirty="0">
                  <a:solidFill>
                    <a:schemeClr val="accent5">
                      <a:lumMod val="50000"/>
                    </a:schemeClr>
                  </a:solidFill>
                </a:endParaRPr>
              </a:p>
            </p:txBody>
          </p:sp>
        </mc:Choice>
        <mc:Fallback xmlns="">
          <p:sp>
            <p:nvSpPr>
              <p:cNvPr id="45" name="TextBox 44">
                <a:extLst>
                  <a:ext uri="{FF2B5EF4-FFF2-40B4-BE49-F238E27FC236}">
                    <a16:creationId xmlns:a16="http://schemas.microsoft.com/office/drawing/2014/main" id="{F82C8F7A-2AA3-4BB9-8F8B-01D0B2302166}"/>
                  </a:ext>
                </a:extLst>
              </p:cNvPr>
              <p:cNvSpPr txBox="1">
                <a:spLocks noRot="1" noChangeAspect="1" noMove="1" noResize="1" noEditPoints="1" noAdjustHandles="1" noChangeArrowheads="1" noChangeShapeType="1" noTextEdit="1"/>
              </p:cNvSpPr>
              <p:nvPr/>
            </p:nvSpPr>
            <p:spPr>
              <a:xfrm>
                <a:off x="1406752" y="18872100"/>
                <a:ext cx="2087879" cy="584775"/>
              </a:xfrm>
              <a:prstGeom prst="rect">
                <a:avLst/>
              </a:prstGeom>
              <a:blipFill>
                <a:blip r:embed="rId14"/>
                <a:stretch>
                  <a:fillRect l="-7602"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B3B4A9-56E4-4D33-9FB4-D26F684F2F4B}"/>
                  </a:ext>
                </a:extLst>
              </p:cNvPr>
              <p:cNvSpPr txBox="1"/>
              <p:nvPr/>
            </p:nvSpPr>
            <p:spPr>
              <a:xfrm>
                <a:off x="1003639" y="21463316"/>
                <a:ext cx="1330044" cy="584775"/>
              </a:xfrm>
              <a:prstGeom prst="rect">
                <a:avLst/>
              </a:prstGeom>
              <a:noFill/>
            </p:spPr>
            <p:txBody>
              <a:bodyPr wrap="none" rtlCol="0">
                <a:spAutoFit/>
              </a:bodyPr>
              <a:lstStyle/>
              <a:p>
                <a:r>
                  <a:rPr lang="en-US" sz="3200" dirty="0">
                    <a:solidFill>
                      <a:schemeClr val="accent6">
                        <a:lumMod val="75000"/>
                      </a:schemeClr>
                    </a:solidFill>
                  </a:rPr>
                  <a:t>Data </a:t>
                </a:r>
                <a14:m>
                  <m:oMath xmlns:m="http://schemas.openxmlformats.org/officeDocument/2006/math">
                    <m:r>
                      <a:rPr lang="en-US" sz="3200" b="0" i="1" smtClean="0">
                        <a:solidFill>
                          <a:schemeClr val="accent6">
                            <a:lumMod val="75000"/>
                          </a:schemeClr>
                        </a:solidFill>
                        <a:latin typeface="Cambria Math" panose="02040503050406030204" pitchFamily="18" charset="0"/>
                      </a:rPr>
                      <m:t>𝑓</m:t>
                    </m:r>
                  </m:oMath>
                </a14:m>
                <a:endParaRPr lang="en-US" sz="3200"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57B3B4A9-56E4-4D33-9FB4-D26F684F2F4B}"/>
                  </a:ext>
                </a:extLst>
              </p:cNvPr>
              <p:cNvSpPr txBox="1">
                <a:spLocks noRot="1" noChangeAspect="1" noMove="1" noResize="1" noEditPoints="1" noAdjustHandles="1" noChangeArrowheads="1" noChangeShapeType="1" noTextEdit="1"/>
              </p:cNvSpPr>
              <p:nvPr/>
            </p:nvSpPr>
            <p:spPr>
              <a:xfrm>
                <a:off x="1003639" y="21463316"/>
                <a:ext cx="1330044" cy="584775"/>
              </a:xfrm>
              <a:prstGeom prst="rect">
                <a:avLst/>
              </a:prstGeom>
              <a:blipFill>
                <a:blip r:embed="rId15"/>
                <a:stretch>
                  <a:fillRect l="-11927"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F467822-D68C-4CAB-B7BD-62753965C810}"/>
                  </a:ext>
                </a:extLst>
              </p:cNvPr>
              <p:cNvSpPr txBox="1"/>
              <p:nvPr/>
            </p:nvSpPr>
            <p:spPr>
              <a:xfrm>
                <a:off x="2195653" y="22844356"/>
                <a:ext cx="5309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3">
                              <a:lumMod val="75000"/>
                            </a:schemeClr>
                          </a:solidFill>
                          <a:latin typeface="Cambria Math" panose="02040503050406030204" pitchFamily="18" charset="0"/>
                        </a:rPr>
                        <m:t>𝝂</m:t>
                      </m:r>
                    </m:oMath>
                  </m:oMathPara>
                </a14:m>
                <a:endParaRPr lang="en-US" sz="3200" b="1" dirty="0">
                  <a:solidFill>
                    <a:schemeClr val="accent3">
                      <a:lumMod val="75000"/>
                    </a:schemeClr>
                  </a:solidFill>
                </a:endParaRPr>
              </a:p>
            </p:txBody>
          </p:sp>
        </mc:Choice>
        <mc:Fallback xmlns="">
          <p:sp>
            <p:nvSpPr>
              <p:cNvPr id="46" name="TextBox 45">
                <a:extLst>
                  <a:ext uri="{FF2B5EF4-FFF2-40B4-BE49-F238E27FC236}">
                    <a16:creationId xmlns:a16="http://schemas.microsoft.com/office/drawing/2014/main" id="{4F467822-D68C-4CAB-B7BD-62753965C810}"/>
                  </a:ext>
                </a:extLst>
              </p:cNvPr>
              <p:cNvSpPr txBox="1">
                <a:spLocks noRot="1" noChangeAspect="1" noMove="1" noResize="1" noEditPoints="1" noAdjustHandles="1" noChangeArrowheads="1" noChangeShapeType="1" noTextEdit="1"/>
              </p:cNvSpPr>
              <p:nvPr/>
            </p:nvSpPr>
            <p:spPr>
              <a:xfrm>
                <a:off x="2195653" y="22844356"/>
                <a:ext cx="530915" cy="58477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8F01E89-C3E2-405C-BA18-8D758CDE7550}"/>
                  </a:ext>
                </a:extLst>
              </p:cNvPr>
              <p:cNvSpPr/>
              <p:nvPr/>
            </p:nvSpPr>
            <p:spPr>
              <a:xfrm>
                <a:off x="15575061" y="5347533"/>
                <a:ext cx="12974524" cy="5479192"/>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r>
                  <a:rPr lang="en-US" sz="3800" baseline="30000" dirty="0">
                    <a:cs typeface="Times New Roman" panose="02020603050405020304" pitchFamily="18" charset="0"/>
                  </a:rPr>
                  <a:t>[2]</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spcAft>
                    <a:spcPts val="1200"/>
                  </a:spcAft>
                </a:pPr>
                <a14:m>
                  <m:oMath xmlns:m="http://schemas.openxmlformats.org/officeDocument/2006/math">
                    <m:nary>
                      <m:naryPr>
                        <m:ctrlPr>
                          <a:rPr lang="en-US" sz="440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0</m:t>
                        </m:r>
                      </m:sub>
                      <m:sup>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cs typeface="Times New Roman" panose="02020603050405020304" pitchFamily="18" charset="0"/>
                          </a:rPr>
                          <m:t>𝜋</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r>
                              <a:rPr lang="en-US" sz="4400" b="0" i="1" smtClean="0">
                                <a:latin typeface="Cambria Math" panose="02040503050406030204" pitchFamily="18" charset="0"/>
                                <a:cs typeface="Times New Roman" panose="02020603050405020304" pitchFamily="18" charset="0"/>
                              </a:rPr>
                              <m:t>𝑡</m:t>
                            </m:r>
                          </m:e>
                        </m:d>
                        <m:r>
                          <a:rPr lang="en-US" sz="4400" b="0" i="1" smtClean="0">
                            <a:latin typeface="Cambria Math" panose="02040503050406030204" pitchFamily="18" charset="0"/>
                            <a:cs typeface="Times New Roman" panose="02020603050405020304" pitchFamily="18" charset="0"/>
                          </a:rPr>
                          <m:t>𝑑𝑡</m:t>
                        </m:r>
                        <m:r>
                          <a:rPr lang="en-US" sz="4400" b="0" i="1" smtClean="0">
                            <a:latin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cs typeface="Times New Roman" panose="02020603050405020304" pitchFamily="18" charset="0"/>
                              </a:rPr>
                              <m:t>𝑁</m:t>
                            </m:r>
                          </m:den>
                        </m:f>
                        <m:nary>
                          <m:naryPr>
                            <m:chr m:val="∑"/>
                            <m:ctrlPr>
                              <a:rPr lang="en-US" sz="4400" b="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𝑖</m:t>
                            </m:r>
                            <m:r>
                              <a:rPr lang="en-US" sz="4400" b="0" i="1" smtClean="0">
                                <a:latin typeface="Cambria Math" panose="02040503050406030204" pitchFamily="18" charset="0"/>
                                <a:cs typeface="Times New Roman" panose="02020603050405020304" pitchFamily="18" charset="0"/>
                              </a:rPr>
                              <m:t>=1</m:t>
                            </m:r>
                          </m:sub>
                          <m:sup>
                            <m:r>
                              <a:rPr lang="en-US" sz="4400" b="0" i="1" smtClean="0">
                                <a:latin typeface="Cambria Math" panose="02040503050406030204" pitchFamily="18" charset="0"/>
                                <a:cs typeface="Times New Roman" panose="02020603050405020304" pitchFamily="18" charset="0"/>
                              </a:rPr>
                              <m:t>𝑁</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sSub>
                                  <m:sSubPr>
                                    <m:ctrlPr>
                                      <a:rPr lang="en-US" sz="4400" b="0" i="1" smtClean="0">
                                        <a:latin typeface="Cambria Math" panose="02040503050406030204" pitchFamily="18" charset="0"/>
                                        <a:cs typeface="Times New Roman" panose="02020603050405020304" pitchFamily="18" charset="0"/>
                                      </a:rPr>
                                    </m:ctrlPr>
                                  </m:sSubPr>
                                  <m:e>
                                    <m:r>
                                      <a:rPr lang="en-US" sz="4400" b="0" i="1" smtClean="0">
                                        <a:latin typeface="Cambria Math" panose="02040503050406030204" pitchFamily="18" charset="0"/>
                                        <a:cs typeface="Times New Roman" panose="02020603050405020304" pitchFamily="18" charset="0"/>
                                      </a:rPr>
                                      <m:t>𝑡</m:t>
                                    </m:r>
                                  </m:e>
                                  <m:sub>
                                    <m:r>
                                      <a:rPr lang="en-US" sz="4400" b="0" i="1" smtClean="0">
                                        <a:latin typeface="Cambria Math" panose="02040503050406030204" pitchFamily="18" charset="0"/>
                                        <a:cs typeface="Times New Roman" panose="02020603050405020304" pitchFamily="18" charset="0"/>
                                      </a:rPr>
                                      <m:t>𝑖</m:t>
                                    </m:r>
                                  </m:sub>
                                </m:sSub>
                              </m:e>
                            </m:d>
                          </m:e>
                        </m:nary>
                      </m:e>
                    </m:nary>
                  </m:oMath>
                </a14:m>
                <a:r>
                  <a:rPr lang="en-US" sz="4400" b="0" dirty="0">
                    <a:cs typeface="Times New Roman" panose="02020603050405020304" pitchFamily="18" charset="0"/>
                  </a:rPr>
                  <a:t> for </a:t>
                </a:r>
                <a14:m>
                  <m:oMath xmlns:m="http://schemas.openxmlformats.org/officeDocument/2006/math">
                    <m:sSub>
                      <m:sSub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4400" i="1">
                            <a:latin typeface="Cambria Math" panose="02040503050406030204" pitchFamily="18" charset="0"/>
                            <a:ea typeface="Cambria Math" panose="02040503050406030204" pitchFamily="18" charset="0"/>
                            <a:cs typeface="Times New Roman" panose="02020603050405020304" pitchFamily="18" charset="0"/>
                          </a:rPr>
                          <m:t>t</m:t>
                        </m:r>
                      </m:e>
                      <m: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system on the boundary, we must use the Kress quadrature because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 on the boundary.</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xmlns="">
          <p:sp>
            <p:nvSpPr>
              <p:cNvPr id="50" name="Rectangle 49">
                <a:extLst>
                  <a:ext uri="{FF2B5EF4-FFF2-40B4-BE49-F238E27FC236}">
                    <a16:creationId xmlns:a16="http://schemas.microsoft.com/office/drawing/2014/main" id="{78F01E89-C3E2-405C-BA18-8D758CDE7550}"/>
                  </a:ext>
                </a:extLst>
              </p:cNvPr>
              <p:cNvSpPr>
                <a:spLocks noRot="1" noChangeAspect="1" noMove="1" noResize="1" noEditPoints="1" noAdjustHandles="1" noChangeArrowheads="1" noChangeShapeType="1" noTextEdit="1"/>
              </p:cNvSpPr>
              <p:nvPr/>
            </p:nvSpPr>
            <p:spPr>
              <a:xfrm>
                <a:off x="15575061" y="5347533"/>
                <a:ext cx="12974524" cy="5479192"/>
              </a:xfrm>
              <a:prstGeom prst="rect">
                <a:avLst/>
              </a:prstGeom>
              <a:blipFill>
                <a:blip r:embed="rId17"/>
                <a:stretch>
                  <a:fillRect l="-1551" t="-1891" r="-1551" b="-3560"/>
                </a:stretch>
              </a:blipFill>
              <a:ln w="12700">
                <a:no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89F79DCD-8091-4B41-8918-957F1F5B191D}"/>
              </a:ext>
            </a:extLst>
          </p:cNvPr>
          <p:cNvSpPr txBox="1"/>
          <p:nvPr/>
        </p:nvSpPr>
        <p:spPr>
          <a:xfrm>
            <a:off x="15437606" y="15657493"/>
            <a:ext cx="12974524" cy="954107"/>
          </a:xfrm>
          <a:prstGeom prst="rect">
            <a:avLst/>
          </a:prstGeom>
          <a:noFill/>
        </p:spPr>
        <p:txBody>
          <a:bodyPr wrap="square" rtlCol="0">
            <a:spAutoFit/>
          </a:bodyPr>
          <a:lstStyle/>
          <a:p>
            <a:pPr algn="just"/>
            <a:r>
              <a:rPr lang="en-US" sz="2800" b="1" dirty="0"/>
              <a:t>Figure 2.</a:t>
            </a:r>
            <a:r>
              <a:rPr lang="en-US" sz="2800" dirty="0"/>
              <a:t> We compute the solution on the body-fitted  grid using the PTR. The solution is computed in layers.</a:t>
            </a:r>
            <a:endParaRPr lang="en-US" sz="28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8E1867-C29D-4EDE-A5CB-D6F7AD2C843B}"/>
                  </a:ext>
                </a:extLst>
              </p:cNvPr>
              <p:cNvSpPr txBox="1"/>
              <p:nvPr/>
            </p:nvSpPr>
            <p:spPr>
              <a:xfrm>
                <a:off x="8382000" y="19112190"/>
                <a:ext cx="6093604" cy="5509072"/>
              </a:xfrm>
              <a:prstGeom prst="rect">
                <a:avLst/>
              </a:prstGeom>
              <a:noFill/>
            </p:spPr>
            <p:txBody>
              <a:bodyPr wrap="square" rtlCol="0">
                <a:spAutoFit/>
              </a:bodyPr>
              <a:lstStyle/>
              <a:p>
                <a:pPr algn="ctr">
                  <a:spcAft>
                    <a:spcPts val="1200"/>
                  </a:spcAft>
                </a:pPr>
                <a:r>
                  <a:rPr lang="en-US" sz="3200" b="1" dirty="0">
                    <a:latin typeface="+mj-lt"/>
                    <a:ea typeface="Cambria Math" panose="02040503050406030204" pitchFamily="18" charset="0"/>
                    <a:cs typeface="Times New Roman" panose="02020603050405020304" pitchFamily="18" charset="0"/>
                  </a:rPr>
                  <a:t>Helmholtz Equations</a:t>
                </a: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endParaRPr lang="en-US" sz="3200" dirty="0">
                  <a:ea typeface="Cambria Math" panose="02040503050406030204" pitchFamily="18" charset="0"/>
                  <a:cs typeface="Times New Roman" panose="02020603050405020304" pitchFamily="18" charset="0"/>
                </a:endParaRPr>
              </a:p>
              <a:p>
                <a:pPr algn="ctr">
                  <a:spcAft>
                    <a:spcPts val="1200"/>
                  </a:spcAft>
                </a:pPr>
                <a:r>
                  <a:rPr lang="en-US" sz="3200" b="1" dirty="0">
                    <a:cs typeface="Times New Roman" panose="02020603050405020304" pitchFamily="18" charset="0"/>
                  </a:rPr>
                  <a:t>Transmission Conditions</a:t>
                </a:r>
                <a:endParaRPr lang="en-US" sz="3200" b="1" dirty="0">
                  <a:ea typeface="Cambria Math" panose="020405030504060302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𝑖</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ea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m:t>
                      </m:r>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𝑒</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endParaRPr lang="en-US" sz="3200" dirty="0"/>
              </a:p>
            </p:txBody>
          </p:sp>
        </mc:Choice>
        <mc:Fallback xmlns="">
          <p:sp>
            <p:nvSpPr>
              <p:cNvPr id="5" name="TextBox 4">
                <a:extLst>
                  <a:ext uri="{FF2B5EF4-FFF2-40B4-BE49-F238E27FC236}">
                    <a16:creationId xmlns:a16="http://schemas.microsoft.com/office/drawing/2014/main" id="{7F8E1867-C29D-4EDE-A5CB-D6F7AD2C843B}"/>
                  </a:ext>
                </a:extLst>
              </p:cNvPr>
              <p:cNvSpPr txBox="1">
                <a:spLocks noRot="1" noChangeAspect="1" noMove="1" noResize="1" noEditPoints="1" noAdjustHandles="1" noChangeArrowheads="1" noChangeShapeType="1" noTextEdit="1"/>
              </p:cNvSpPr>
              <p:nvPr/>
            </p:nvSpPr>
            <p:spPr>
              <a:xfrm>
                <a:off x="8382000" y="19112190"/>
                <a:ext cx="6093604" cy="5509072"/>
              </a:xfrm>
              <a:prstGeom prst="rect">
                <a:avLst/>
              </a:prstGeom>
              <a:blipFill>
                <a:blip r:embed="rId18"/>
                <a:stretch>
                  <a:fillRect t="-1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A6089B3-3C7D-4FE2-94E7-C63C08541441}"/>
                  </a:ext>
                </a:extLst>
              </p:cNvPr>
              <p:cNvSpPr txBox="1"/>
              <p:nvPr/>
            </p:nvSpPr>
            <p:spPr>
              <a:xfrm>
                <a:off x="5057484" y="24245294"/>
                <a:ext cx="2788327" cy="523220"/>
              </a:xfrm>
              <a:prstGeom prst="rect">
                <a:avLst/>
              </a:prstGeom>
              <a:noFill/>
            </p:spPr>
            <p:txBody>
              <a:bodyPr wrap="none" rtlCol="0">
                <a:spAutoFit/>
              </a:bodyPr>
              <a:lstStyle/>
              <a:p>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𝑒</m:t>
                        </m:r>
                      </m:sub>
                    </m:sSub>
                  </m:oMath>
                </a14:m>
                <a:r>
                  <a:rPr lang="en-US" sz="2800" dirty="0">
                    <a:solidFill>
                      <a:schemeClr val="accent2">
                        <a:lumMod val="50000"/>
                      </a:schemeClr>
                    </a:solidFill>
                  </a:rPr>
                  <a:t> </a:t>
                </a:r>
              </a:p>
            </p:txBody>
          </p:sp>
        </mc:Choice>
        <mc:Fallback xmlns="">
          <p:sp>
            <p:nvSpPr>
              <p:cNvPr id="38" name="TextBox 37">
                <a:extLst>
                  <a:ext uri="{FF2B5EF4-FFF2-40B4-BE49-F238E27FC236}">
                    <a16:creationId xmlns:a16="http://schemas.microsoft.com/office/drawing/2014/main" id="{BA6089B3-3C7D-4FE2-94E7-C63C08541441}"/>
                  </a:ext>
                </a:extLst>
              </p:cNvPr>
              <p:cNvSpPr txBox="1">
                <a:spLocks noRot="1" noChangeAspect="1" noMove="1" noResize="1" noEditPoints="1" noAdjustHandles="1" noChangeArrowheads="1" noChangeShapeType="1" noTextEdit="1"/>
              </p:cNvSpPr>
              <p:nvPr/>
            </p:nvSpPr>
            <p:spPr>
              <a:xfrm>
                <a:off x="5057484" y="24245294"/>
                <a:ext cx="2788327" cy="523220"/>
              </a:xfrm>
              <a:prstGeom prst="rect">
                <a:avLst/>
              </a:prstGeom>
              <a:blipFill>
                <a:blip r:embed="rId19"/>
                <a:stretch>
                  <a:fillRect l="-4595"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610577F-B40E-4689-A5DA-A9AF77EEF7FE}"/>
                  </a:ext>
                </a:extLst>
              </p:cNvPr>
              <p:cNvSpPr txBox="1"/>
              <p:nvPr/>
            </p:nvSpPr>
            <p:spPr>
              <a:xfrm>
                <a:off x="2727500" y="22161572"/>
                <a:ext cx="2032992" cy="954107"/>
              </a:xfrm>
              <a:prstGeom prst="rect">
                <a:avLst/>
              </a:prstGeom>
              <a:noFill/>
            </p:spPr>
            <p:txBody>
              <a:bodyPr wrap="square" rtlCol="0">
                <a:spAutoFit/>
              </a:bodyPr>
              <a:lstStyle/>
              <a:p>
                <a:pPr algn="ctr"/>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𝑖</m:t>
                        </m:r>
                      </m:sub>
                    </m:sSub>
                  </m:oMath>
                </a14:m>
                <a:r>
                  <a:rPr lang="en-US" sz="2800" dirty="0">
                    <a:solidFill>
                      <a:schemeClr val="accent2">
                        <a:lumMod val="50000"/>
                      </a:schemeClr>
                    </a:solidFill>
                  </a:rPr>
                  <a:t> </a:t>
                </a:r>
              </a:p>
            </p:txBody>
          </p:sp>
        </mc:Choice>
        <mc:Fallback xmlns="">
          <p:sp>
            <p:nvSpPr>
              <p:cNvPr id="47" name="TextBox 46">
                <a:extLst>
                  <a:ext uri="{FF2B5EF4-FFF2-40B4-BE49-F238E27FC236}">
                    <a16:creationId xmlns:a16="http://schemas.microsoft.com/office/drawing/2014/main" id="{0610577F-B40E-4689-A5DA-A9AF77EEF7FE}"/>
                  </a:ext>
                </a:extLst>
              </p:cNvPr>
              <p:cNvSpPr txBox="1">
                <a:spLocks noRot="1" noChangeAspect="1" noMove="1" noResize="1" noEditPoints="1" noAdjustHandles="1" noChangeArrowheads="1" noChangeShapeType="1" noTextEdit="1"/>
              </p:cNvSpPr>
              <p:nvPr/>
            </p:nvSpPr>
            <p:spPr>
              <a:xfrm>
                <a:off x="2727500" y="22161572"/>
                <a:ext cx="2032992" cy="954107"/>
              </a:xfrm>
              <a:prstGeom prst="rect">
                <a:avLst/>
              </a:prstGeom>
              <a:blipFill>
                <a:blip r:embed="rId20"/>
                <a:stretch>
                  <a:fillRect t="-6369" b="-165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51">
                <a:extLst>
                  <a:ext uri="{FF2B5EF4-FFF2-40B4-BE49-F238E27FC236}">
                    <a16:creationId xmlns:a16="http://schemas.microsoft.com/office/drawing/2014/main" id="{B6D6603E-AEAA-4593-9502-0647B30D3383}"/>
                  </a:ext>
                </a:extLst>
              </p:cNvPr>
              <p:cNvSpPr/>
              <p:nvPr/>
            </p:nvSpPr>
            <p:spPr>
              <a:xfrm>
                <a:off x="29435106" y="18453288"/>
                <a:ext cx="13299848" cy="5078313"/>
              </a:xfrm>
              <a:prstGeom prst="rect">
                <a:avLst/>
              </a:prstGeom>
              <a:ln w="12700">
                <a:noFill/>
              </a:ln>
            </p:spPr>
            <p:txBody>
              <a:bodyPr wrap="square">
                <a:spAutoFit/>
              </a:bodyPr>
              <a:lstStyle/>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By applying PTR and the Kress Quadrature to the transmission problem, we were able to compute the effect of a source in layered media.</a:t>
                </a:r>
              </a:p>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Because the integrals are nearly singular close to the boundary, we will seek an alternative method to reduce this error.</a:t>
                </a:r>
              </a:p>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We can simulate cloaking by extending this method to multi-layered domains with different values of </a:t>
                </a:r>
                <a14:m>
                  <m:oMath xmlns:m="http://schemas.openxmlformats.org/officeDocument/2006/math">
                    <m:r>
                      <a:rPr lang="en-US" sz="3800" b="0" i="1" smtClean="0">
                        <a:latin typeface="Cambria Math" panose="02040503050406030204" pitchFamily="18" charset="0"/>
                        <a:cs typeface="Times New Roman" panose="02020603050405020304" pitchFamily="18" charset="0"/>
                      </a:rPr>
                      <m:t>𝑘</m:t>
                    </m:r>
                    <m:r>
                      <a:rPr lang="en-US" sz="3800" b="0" i="0" smtClean="0">
                        <a:latin typeface="Cambria Math" panose="02040503050406030204" pitchFamily="18" charset="0"/>
                        <a:cs typeface="Times New Roman" panose="02020603050405020304" pitchFamily="18" charset="0"/>
                      </a:rPr>
                      <m:t>.</m:t>
                    </m:r>
                  </m:oMath>
                </a14:m>
                <a:r>
                  <a:rPr lang="en-US" sz="3800" dirty="0">
                    <a:cs typeface="Times New Roman" panose="02020603050405020304" pitchFamily="18" charset="0"/>
                  </a:rPr>
                  <a:t>  In the future, we also intend to apply this method different boundary shapes.</a:t>
                </a:r>
              </a:p>
            </p:txBody>
          </p:sp>
        </mc:Choice>
        <mc:Fallback>
          <p:sp>
            <p:nvSpPr>
              <p:cNvPr id="52" name="Rectangle 51">
                <a:extLst>
                  <a:ext uri="{FF2B5EF4-FFF2-40B4-BE49-F238E27FC236}">
                    <a16:creationId xmlns:a16="http://schemas.microsoft.com/office/drawing/2014/main" id="{B6D6603E-AEAA-4593-9502-0647B30D3383}"/>
                  </a:ext>
                </a:extLst>
              </p:cNvPr>
              <p:cNvSpPr>
                <a:spLocks noRot="1" noChangeAspect="1" noMove="1" noResize="1" noEditPoints="1" noAdjustHandles="1" noChangeArrowheads="1" noChangeShapeType="1" noTextEdit="1"/>
              </p:cNvSpPr>
              <p:nvPr/>
            </p:nvSpPr>
            <p:spPr>
              <a:xfrm>
                <a:off x="29435106" y="18453288"/>
                <a:ext cx="13299848" cy="5078313"/>
              </a:xfrm>
              <a:prstGeom prst="rect">
                <a:avLst/>
              </a:prstGeom>
              <a:blipFill>
                <a:blip r:embed="rId21"/>
                <a:stretch>
                  <a:fillRect l="-1376" t="-2041" r="-1559" b="-3962"/>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448F491-088E-48A1-842C-1891F1BEBD21}"/>
                  </a:ext>
                </a:extLst>
              </p:cNvPr>
              <p:cNvSpPr txBox="1"/>
              <p:nvPr/>
            </p:nvSpPr>
            <p:spPr>
              <a:xfrm>
                <a:off x="19735800" y="13169039"/>
                <a:ext cx="657488" cy="6987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chemeClr val="accent3">
                                  <a:lumMod val="75000"/>
                                </a:schemeClr>
                              </a:solidFill>
                              <a:latin typeface="Cambria Math" panose="02040503050406030204" pitchFamily="18" charset="0"/>
                            </a:rPr>
                          </m:ctrlPr>
                        </m:sSubPr>
                        <m:e>
                          <m:r>
                            <a:rPr lang="en-US" sz="3600" b="1" i="1" smtClean="0">
                              <a:solidFill>
                                <a:schemeClr val="accent3">
                                  <a:lumMod val="75000"/>
                                </a:schemeClr>
                              </a:solidFill>
                              <a:latin typeface="Cambria Math" panose="02040503050406030204" pitchFamily="18" charset="0"/>
                            </a:rPr>
                            <m:t>𝒕</m:t>
                          </m:r>
                        </m:e>
                        <m:sub>
                          <m:r>
                            <a:rPr lang="en-US" sz="3600" b="1" i="1" smtClean="0">
                              <a:solidFill>
                                <a:schemeClr val="accent3">
                                  <a:lumMod val="75000"/>
                                </a:schemeClr>
                              </a:solidFill>
                              <a:latin typeface="Cambria Math" panose="02040503050406030204" pitchFamily="18" charset="0"/>
                            </a:rPr>
                            <m:t>𝒋</m:t>
                          </m:r>
                        </m:sub>
                      </m:sSub>
                    </m:oMath>
                  </m:oMathPara>
                </a14:m>
                <a:endParaRPr lang="en-US" sz="3600" b="1" dirty="0">
                  <a:solidFill>
                    <a:schemeClr val="accent3">
                      <a:lumMod val="75000"/>
                    </a:schemeClr>
                  </a:solidFill>
                </a:endParaRPr>
              </a:p>
            </p:txBody>
          </p:sp>
        </mc:Choice>
        <mc:Fallback xmlns="">
          <p:sp>
            <p:nvSpPr>
              <p:cNvPr id="48" name="TextBox 47">
                <a:extLst>
                  <a:ext uri="{FF2B5EF4-FFF2-40B4-BE49-F238E27FC236}">
                    <a16:creationId xmlns:a16="http://schemas.microsoft.com/office/drawing/2014/main" id="{0448F491-088E-48A1-842C-1891F1BEBD21}"/>
                  </a:ext>
                </a:extLst>
              </p:cNvPr>
              <p:cNvSpPr txBox="1">
                <a:spLocks noRot="1" noChangeAspect="1" noMove="1" noResize="1" noEditPoints="1" noAdjustHandles="1" noChangeArrowheads="1" noChangeShapeType="1" noTextEdit="1"/>
              </p:cNvSpPr>
              <p:nvPr/>
            </p:nvSpPr>
            <p:spPr>
              <a:xfrm>
                <a:off x="19735800" y="13169039"/>
                <a:ext cx="657488" cy="698781"/>
              </a:xfrm>
              <a:prstGeom prst="rect">
                <a:avLst/>
              </a:prstGeom>
              <a:blipFill>
                <a:blip r:embed="rId22"/>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8A68636-DC3E-45BD-8DBE-625FAED4D825}"/>
              </a:ext>
            </a:extLst>
          </p:cNvPr>
          <p:cNvSpPr txBox="1"/>
          <p:nvPr/>
        </p:nvSpPr>
        <p:spPr>
          <a:xfrm>
            <a:off x="18867183" y="11479594"/>
            <a:ext cx="3357009" cy="646331"/>
          </a:xfrm>
          <a:prstGeom prst="rect">
            <a:avLst/>
          </a:prstGeom>
          <a:noFill/>
        </p:spPr>
        <p:txBody>
          <a:bodyPr wrap="square" rtlCol="0">
            <a:spAutoFit/>
          </a:bodyPr>
          <a:lstStyle/>
          <a:p>
            <a:r>
              <a:rPr lang="en-US" sz="3600" dirty="0"/>
              <a:t>Body-Fitted Grid</a:t>
            </a:r>
          </a:p>
        </p:txBody>
      </p:sp>
      <p:sp>
        <p:nvSpPr>
          <p:cNvPr id="53" name="TextBox 52">
            <a:extLst>
              <a:ext uri="{FF2B5EF4-FFF2-40B4-BE49-F238E27FC236}">
                <a16:creationId xmlns:a16="http://schemas.microsoft.com/office/drawing/2014/main" id="{47A73E15-959C-46AC-B893-CB8910773FE2}"/>
              </a:ext>
            </a:extLst>
          </p:cNvPr>
          <p:cNvSpPr txBox="1"/>
          <p:nvPr/>
        </p:nvSpPr>
        <p:spPr>
          <a:xfrm>
            <a:off x="23678401" y="12998828"/>
            <a:ext cx="1354573" cy="1077218"/>
          </a:xfrm>
          <a:prstGeom prst="rect">
            <a:avLst/>
          </a:prstGeom>
          <a:noFill/>
        </p:spPr>
        <p:txBody>
          <a:bodyPr wrap="square" rtlCol="0">
            <a:spAutoFit/>
          </a:bodyPr>
          <a:lstStyle/>
          <a:p>
            <a:pPr algn="ctr"/>
            <a:r>
              <a:rPr lang="en-US" sz="3200" dirty="0">
                <a:solidFill>
                  <a:schemeClr val="accent6">
                    <a:lumMod val="75000"/>
                  </a:schemeClr>
                </a:solidFill>
              </a:rPr>
              <a:t>PTR sums</a:t>
            </a:r>
          </a:p>
        </p:txBody>
      </p:sp>
      <p:pic>
        <p:nvPicPr>
          <p:cNvPr id="18" name="Picture 17">
            <a:extLst>
              <a:ext uri="{FF2B5EF4-FFF2-40B4-BE49-F238E27FC236}">
                <a16:creationId xmlns:a16="http://schemas.microsoft.com/office/drawing/2014/main" id="{83770212-99E1-40B4-A3F4-12BBA47318CB}"/>
              </a:ext>
            </a:extLst>
          </p:cNvPr>
          <p:cNvPicPr>
            <a:picLocks noChangeAspect="1"/>
          </p:cNvPicPr>
          <p:nvPr/>
        </p:nvPicPr>
        <p:blipFill>
          <a:blip r:embed="rId23"/>
          <a:stretch>
            <a:fillRect/>
          </a:stretch>
        </p:blipFill>
        <p:spPr>
          <a:xfrm>
            <a:off x="21945600" y="20455939"/>
            <a:ext cx="5721080" cy="2508763"/>
          </a:xfrm>
          <a:prstGeom prst="rect">
            <a:avLst/>
          </a:prstGeom>
        </p:spPr>
      </p:pic>
      <p:pic>
        <p:nvPicPr>
          <p:cNvPr id="23" name="Picture 22">
            <a:extLst>
              <a:ext uri="{FF2B5EF4-FFF2-40B4-BE49-F238E27FC236}">
                <a16:creationId xmlns:a16="http://schemas.microsoft.com/office/drawing/2014/main" id="{162AE01D-D9D7-43E0-932E-EB747AA2062F}"/>
              </a:ext>
            </a:extLst>
          </p:cNvPr>
          <p:cNvPicPr>
            <a:picLocks noChangeAspect="1"/>
          </p:cNvPicPr>
          <p:nvPr/>
        </p:nvPicPr>
        <p:blipFill rotWithShape="1">
          <a:blip r:embed="rId24"/>
          <a:srcRect r="19920"/>
          <a:stretch/>
        </p:blipFill>
        <p:spPr>
          <a:xfrm>
            <a:off x="15985217" y="24258814"/>
            <a:ext cx="4731603" cy="2590987"/>
          </a:xfrm>
          <a:prstGeom prst="rect">
            <a:avLst/>
          </a:prstGeom>
        </p:spPr>
      </p:pic>
      <p:sp>
        <p:nvSpPr>
          <p:cNvPr id="51" name="TextBox 50">
            <a:extLst>
              <a:ext uri="{FF2B5EF4-FFF2-40B4-BE49-F238E27FC236}">
                <a16:creationId xmlns:a16="http://schemas.microsoft.com/office/drawing/2014/main" id="{BB325162-4559-4EE8-9443-57029E6B8BD9}"/>
              </a:ext>
            </a:extLst>
          </p:cNvPr>
          <p:cNvSpPr txBox="1"/>
          <p:nvPr/>
        </p:nvSpPr>
        <p:spPr>
          <a:xfrm>
            <a:off x="15346877" y="23079593"/>
            <a:ext cx="13267791" cy="954107"/>
          </a:xfrm>
          <a:prstGeom prst="rect">
            <a:avLst/>
          </a:prstGeom>
          <a:noFill/>
        </p:spPr>
        <p:txBody>
          <a:bodyPr wrap="square" rtlCol="0">
            <a:spAutoFit/>
          </a:bodyPr>
          <a:lstStyle/>
          <a:p>
            <a:r>
              <a:rPr lang="en-US" sz="2800" b="1" dirty="0"/>
              <a:t>Figure 3a.</a:t>
            </a:r>
            <a:r>
              <a:rPr lang="en-US" sz="2800" dirty="0"/>
              <a:t>  Top-down plot of the real part (left) and the imaginary part (right) of the PTR solution for an ellipse-shaped boundary with N = 300 points on the boundary.</a:t>
            </a:r>
            <a:r>
              <a:rPr lang="en-US" sz="2800" baseline="30000" dirty="0"/>
              <a:t>[3]</a:t>
            </a:r>
            <a:endParaRPr lang="en-US" sz="2800" b="1" dirty="0"/>
          </a:p>
        </p:txBody>
      </p:sp>
      <p:sp>
        <p:nvSpPr>
          <p:cNvPr id="55" name="TextBox 54">
            <a:extLst>
              <a:ext uri="{FF2B5EF4-FFF2-40B4-BE49-F238E27FC236}">
                <a16:creationId xmlns:a16="http://schemas.microsoft.com/office/drawing/2014/main" id="{AB5992AA-DF69-4BD6-881B-9A7B5D64B756}"/>
              </a:ext>
            </a:extLst>
          </p:cNvPr>
          <p:cNvSpPr txBox="1"/>
          <p:nvPr/>
        </p:nvSpPr>
        <p:spPr>
          <a:xfrm>
            <a:off x="15239999" y="27125956"/>
            <a:ext cx="13267791" cy="954107"/>
          </a:xfrm>
          <a:prstGeom prst="rect">
            <a:avLst/>
          </a:prstGeom>
          <a:noFill/>
        </p:spPr>
        <p:txBody>
          <a:bodyPr wrap="square" rtlCol="0">
            <a:spAutoFit/>
          </a:bodyPr>
          <a:lstStyle/>
          <a:p>
            <a:r>
              <a:rPr lang="en-US" sz="2800" b="1" dirty="0"/>
              <a:t>Figure 3b.</a:t>
            </a:r>
            <a:r>
              <a:rPr lang="en-US" sz="2800" dirty="0"/>
              <a:t>  Top-down plot of the real part (left) and the imaginary part (right) of the exact solution for a plane wave acting on an ellipse boundary.</a:t>
            </a:r>
            <a:r>
              <a:rPr lang="en-US" sz="2800" baseline="30000" dirty="0"/>
              <a:t>[3]</a:t>
            </a:r>
            <a:endParaRPr lang="en-US" sz="2800" b="1" dirty="0"/>
          </a:p>
        </p:txBody>
      </p:sp>
      <p:pic>
        <p:nvPicPr>
          <p:cNvPr id="27" name="Picture 26">
            <a:extLst>
              <a:ext uri="{FF2B5EF4-FFF2-40B4-BE49-F238E27FC236}">
                <a16:creationId xmlns:a16="http://schemas.microsoft.com/office/drawing/2014/main" id="{2F50F3BC-B411-4D51-B9E9-C00FE4BD4978}"/>
              </a:ext>
            </a:extLst>
          </p:cNvPr>
          <p:cNvPicPr>
            <a:picLocks noChangeAspect="1"/>
          </p:cNvPicPr>
          <p:nvPr/>
        </p:nvPicPr>
        <p:blipFill>
          <a:blip r:embed="rId25"/>
          <a:stretch>
            <a:fillRect/>
          </a:stretch>
        </p:blipFill>
        <p:spPr>
          <a:xfrm>
            <a:off x="15773400" y="20343728"/>
            <a:ext cx="5257800" cy="2781365"/>
          </a:xfrm>
          <a:prstGeom prst="rect">
            <a:avLst/>
          </a:prstGeom>
        </p:spPr>
      </p:pic>
      <p:pic>
        <p:nvPicPr>
          <p:cNvPr id="28" name="Picture 27">
            <a:extLst>
              <a:ext uri="{FF2B5EF4-FFF2-40B4-BE49-F238E27FC236}">
                <a16:creationId xmlns:a16="http://schemas.microsoft.com/office/drawing/2014/main" id="{CA21A3FB-AFA2-4174-8C92-892951FE2B70}"/>
              </a:ext>
            </a:extLst>
          </p:cNvPr>
          <p:cNvPicPr>
            <a:picLocks noChangeAspect="1"/>
          </p:cNvPicPr>
          <p:nvPr/>
        </p:nvPicPr>
        <p:blipFill>
          <a:blip r:embed="rId26"/>
          <a:stretch>
            <a:fillRect/>
          </a:stretch>
        </p:blipFill>
        <p:spPr>
          <a:xfrm>
            <a:off x="21794751" y="28472523"/>
            <a:ext cx="5865849" cy="3381219"/>
          </a:xfrm>
          <a:prstGeom prst="rect">
            <a:avLst/>
          </a:prstGeom>
        </p:spPr>
      </p:pic>
      <p:sp>
        <p:nvSpPr>
          <p:cNvPr id="56" name="TextBox 55">
            <a:extLst>
              <a:ext uri="{FF2B5EF4-FFF2-40B4-BE49-F238E27FC236}">
                <a16:creationId xmlns:a16="http://schemas.microsoft.com/office/drawing/2014/main" id="{877187A0-49C1-40D8-9C84-BAE3D4EA123B}"/>
              </a:ext>
            </a:extLst>
          </p:cNvPr>
          <p:cNvSpPr txBox="1"/>
          <p:nvPr/>
        </p:nvSpPr>
        <p:spPr>
          <a:xfrm>
            <a:off x="15245824" y="28590657"/>
            <a:ext cx="5621228" cy="3108543"/>
          </a:xfrm>
          <a:prstGeom prst="rect">
            <a:avLst/>
          </a:prstGeom>
          <a:noFill/>
        </p:spPr>
        <p:txBody>
          <a:bodyPr wrap="square" rtlCol="0">
            <a:spAutoFit/>
          </a:bodyPr>
          <a:lstStyle/>
          <a:p>
            <a:pPr algn="just"/>
            <a:r>
              <a:rPr lang="en-US" sz="2800" b="1" dirty="0"/>
              <a:t>Figure 4.</a:t>
            </a:r>
            <a:r>
              <a:rPr lang="en-US" sz="2800" dirty="0"/>
              <a:t> The log plot of the error between the PTR solution and the exact solution shown. There is a  significant increase in error around the defined boundary.  The reason is because we compute nearly singular intervals.</a:t>
            </a:r>
            <a:endParaRPr lang="en-US" sz="2800" b="1" dirty="0"/>
          </a:p>
        </p:txBody>
      </p:sp>
      <p:sp>
        <p:nvSpPr>
          <p:cNvPr id="8" name="TextBox 7">
            <a:extLst>
              <a:ext uri="{FF2B5EF4-FFF2-40B4-BE49-F238E27FC236}">
                <a16:creationId xmlns:a16="http://schemas.microsoft.com/office/drawing/2014/main" id="{49DBBD17-D34C-4F9D-A229-F5AAA791B5E0}"/>
              </a:ext>
            </a:extLst>
          </p:cNvPr>
          <p:cNvSpPr txBox="1"/>
          <p:nvPr/>
        </p:nvSpPr>
        <p:spPr>
          <a:xfrm>
            <a:off x="21488400" y="160020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E9C3D36-DBBE-4697-BEE9-B22D27D0BDF8}"/>
                  </a:ext>
                </a:extLst>
              </p:cNvPr>
              <p:cNvSpPr txBox="1"/>
              <p:nvPr/>
            </p:nvSpPr>
            <p:spPr>
              <a:xfrm>
                <a:off x="15263018" y="18364200"/>
                <a:ext cx="12319831" cy="1618520"/>
              </a:xfrm>
              <a:prstGeom prst="rect">
                <a:avLst/>
              </a:prstGeom>
              <a:noFill/>
            </p:spPr>
            <p:txBody>
              <a:bodyPr wrap="square" rtlCol="0">
                <a:spAutoFit/>
              </a:bodyPr>
              <a:lstStyle/>
              <a:p>
                <a:pPr algn="ctr">
                  <a:spcAft>
                    <a:spcPts val="600"/>
                  </a:spcAft>
                </a:pPr>
                <a:r>
                  <a:rPr lang="en-US" sz="2800" b="0" dirty="0"/>
                  <a:t>In order to validate our method, we computed the solution which is known for:</a:t>
                </a:r>
              </a:p>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𝑖</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𝑒</m:t>
                              </m:r>
                            </m:sub>
                          </m:sSub>
                          <m:d>
                            <m:dPr>
                              <m:ctrlPr>
                                <a:rPr lang="en-US" sz="3200" b="0" i="1" smtClean="0">
                                  <a:latin typeface="Cambria Math" panose="02040503050406030204" pitchFamily="18" charset="0"/>
                                </a:rPr>
                              </m:ctrlPr>
                            </m:dPr>
                            <m:e>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𝜋</m:t>
                                      </m:r>
                                      <m:r>
                                        <a:rPr lang="en-US" sz="3200" b="0" i="1" smtClean="0">
                                          <a:latin typeface="Cambria Math" panose="02040503050406030204" pitchFamily="18" charset="0"/>
                                        </a:rPr>
                                        <m:t>/4</m:t>
                                      </m:r>
                                    </m:e>
                                  </m:d>
                                </m:e>
                              </m:func>
                              <m:r>
                                <a:rPr lang="en-US" sz="3200" b="0" i="1" smtClean="0">
                                  <a:latin typeface="Cambria Math" panose="02040503050406030204" pitchFamily="18" charset="0"/>
                                </a:rPr>
                                <m:t>𝑥</m:t>
                              </m:r>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𝜋</m:t>
                                      </m:r>
                                      <m:r>
                                        <a:rPr lang="en-US" sz="3200" b="0" i="1" smtClean="0">
                                          <a:latin typeface="Cambria Math" panose="02040503050406030204" pitchFamily="18" charset="0"/>
                                        </a:rPr>
                                        <m:t>/4</m:t>
                                      </m:r>
                                    </m:e>
                                  </m:d>
                                </m:e>
                              </m:func>
                              <m:r>
                                <a:rPr lang="en-US" sz="3200" b="0" i="1" smtClean="0">
                                  <a:latin typeface="Cambria Math" panose="02040503050406030204" pitchFamily="18" charset="0"/>
                                </a:rPr>
                                <m:t>𝑦</m:t>
                              </m:r>
                            </m:e>
                          </m:d>
                        </m:sup>
                      </m:sSup>
                    </m:oMath>
                  </m:oMathPara>
                </a14:m>
                <a:endParaRPr lang="en-US" sz="3200" b="0" dirty="0"/>
              </a:p>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𝑘</m:t>
                          </m:r>
                        </m:e>
                        <m:sub>
                          <m:r>
                            <a:rPr lang="en-US" sz="3200" i="1">
                              <a:latin typeface="Cambria Math" panose="02040503050406030204" pitchFamily="18" charset="0"/>
                            </a:rPr>
                            <m:t>𝑒</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𝑘</m:t>
                          </m:r>
                        </m:e>
                        <m:sub>
                          <m:r>
                            <a:rPr lang="en-US" sz="3200" i="1">
                              <a:latin typeface="Cambria Math" panose="02040503050406030204" pitchFamily="18" charset="0"/>
                            </a:rPr>
                            <m:t>𝑖</m:t>
                          </m:r>
                          <m:r>
                            <a:rPr lang="en-US" sz="3200" i="1">
                              <a:latin typeface="Cambria Math" panose="02040503050406030204" pitchFamily="18" charset="0"/>
                            </a:rPr>
                            <m:t> </m:t>
                          </m:r>
                        </m:sub>
                      </m:sSub>
                      <m:r>
                        <a:rPr lang="en-US" sz="3200" b="0" i="1" smtClean="0">
                          <a:latin typeface="Cambria Math" panose="02040503050406030204" pitchFamily="18" charset="0"/>
                        </a:rPr>
                        <m:t>=3</m:t>
                      </m:r>
                    </m:oMath>
                  </m:oMathPara>
                </a14:m>
                <a:endParaRPr lang="en-US" sz="3200" dirty="0"/>
              </a:p>
            </p:txBody>
          </p:sp>
        </mc:Choice>
        <mc:Fallback>
          <p:sp>
            <p:nvSpPr>
              <p:cNvPr id="14" name="TextBox 13">
                <a:extLst>
                  <a:ext uri="{FF2B5EF4-FFF2-40B4-BE49-F238E27FC236}">
                    <a16:creationId xmlns:a16="http://schemas.microsoft.com/office/drawing/2014/main" id="{BE9C3D36-DBBE-4697-BEE9-B22D27D0BDF8}"/>
                  </a:ext>
                </a:extLst>
              </p:cNvPr>
              <p:cNvSpPr txBox="1">
                <a:spLocks noRot="1" noChangeAspect="1" noMove="1" noResize="1" noEditPoints="1" noAdjustHandles="1" noChangeArrowheads="1" noChangeShapeType="1" noTextEdit="1"/>
              </p:cNvSpPr>
              <p:nvPr/>
            </p:nvSpPr>
            <p:spPr>
              <a:xfrm>
                <a:off x="15263018" y="18364200"/>
                <a:ext cx="12319831" cy="1618520"/>
              </a:xfrm>
              <a:prstGeom prst="rect">
                <a:avLst/>
              </a:prstGeom>
              <a:blipFill>
                <a:blip r:embed="rId27"/>
                <a:stretch>
                  <a:fillRect t="-4151"/>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C7A3F30B-B4B9-4ECE-BF7A-7DC12A6AA12C}"/>
              </a:ext>
            </a:extLst>
          </p:cNvPr>
          <p:cNvCxnSpPr>
            <a:cxnSpLocks/>
          </p:cNvCxnSpPr>
          <p:nvPr/>
        </p:nvCxnSpPr>
        <p:spPr>
          <a:xfrm flipV="1">
            <a:off x="15346877" y="28214732"/>
            <a:ext cx="12548014" cy="1756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21B1D5F1-FF00-4308-9E1C-5B2342EEDD04}"/>
              </a:ext>
            </a:extLst>
          </p:cNvPr>
          <p:cNvPicPr>
            <a:picLocks noChangeAspect="1"/>
          </p:cNvPicPr>
          <p:nvPr/>
        </p:nvPicPr>
        <p:blipFill>
          <a:blip r:embed="rId23"/>
          <a:stretch>
            <a:fillRect/>
          </a:stretch>
        </p:blipFill>
        <p:spPr>
          <a:xfrm>
            <a:off x="21945600" y="24245178"/>
            <a:ext cx="5721080" cy="2590987"/>
          </a:xfrm>
          <a:prstGeom prst="rect">
            <a:avLst/>
          </a:prstGeom>
        </p:spPr>
      </p:pic>
      <p:sp>
        <p:nvSpPr>
          <p:cNvPr id="63" name="TextBox 62">
            <a:extLst>
              <a:ext uri="{FF2B5EF4-FFF2-40B4-BE49-F238E27FC236}">
                <a16:creationId xmlns:a16="http://schemas.microsoft.com/office/drawing/2014/main" id="{F2C9D65E-9F40-44FF-98C1-3330CA53763A}"/>
              </a:ext>
            </a:extLst>
          </p:cNvPr>
          <p:cNvSpPr txBox="1"/>
          <p:nvPr/>
        </p:nvSpPr>
        <p:spPr>
          <a:xfrm>
            <a:off x="30753499" y="10209322"/>
            <a:ext cx="2613985" cy="523220"/>
          </a:xfrm>
          <a:prstGeom prst="rect">
            <a:avLst/>
          </a:prstGeom>
          <a:noFill/>
        </p:spPr>
        <p:txBody>
          <a:bodyPr wrap="none" rtlCol="0">
            <a:spAutoFit/>
          </a:bodyPr>
          <a:lstStyle/>
          <a:p>
            <a:r>
              <a:rPr lang="en-US" sz="2800" u="sng" dirty="0"/>
              <a:t>Real Part of PTR</a:t>
            </a:r>
          </a:p>
        </p:txBody>
      </p:sp>
      <p:sp>
        <p:nvSpPr>
          <p:cNvPr id="73" name="TextBox 72">
            <a:extLst>
              <a:ext uri="{FF2B5EF4-FFF2-40B4-BE49-F238E27FC236}">
                <a16:creationId xmlns:a16="http://schemas.microsoft.com/office/drawing/2014/main" id="{BB3B037F-F7B7-4D25-8F7F-9E79BDA40FBD}"/>
              </a:ext>
            </a:extLst>
          </p:cNvPr>
          <p:cNvSpPr txBox="1"/>
          <p:nvPr/>
        </p:nvSpPr>
        <p:spPr>
          <a:xfrm>
            <a:off x="37682565" y="10309691"/>
            <a:ext cx="3390928" cy="523220"/>
          </a:xfrm>
          <a:prstGeom prst="rect">
            <a:avLst/>
          </a:prstGeom>
          <a:noFill/>
        </p:spPr>
        <p:txBody>
          <a:bodyPr wrap="none" rtlCol="0">
            <a:spAutoFit/>
          </a:bodyPr>
          <a:lstStyle/>
          <a:p>
            <a:r>
              <a:rPr lang="en-US" sz="2800" u="sng" dirty="0"/>
              <a:t>Imaginary Part of PTR</a:t>
            </a:r>
          </a:p>
        </p:txBody>
      </p:sp>
      <p:cxnSp>
        <p:nvCxnSpPr>
          <p:cNvPr id="81" name="Straight Connector 80">
            <a:extLst>
              <a:ext uri="{FF2B5EF4-FFF2-40B4-BE49-F238E27FC236}">
                <a16:creationId xmlns:a16="http://schemas.microsoft.com/office/drawing/2014/main" id="{83D6AD5A-97E9-4B28-AD64-36CB30CC4908}"/>
              </a:ext>
            </a:extLst>
          </p:cNvPr>
          <p:cNvCxnSpPr>
            <a:cxnSpLocks/>
          </p:cNvCxnSpPr>
          <p:nvPr/>
        </p:nvCxnSpPr>
        <p:spPr>
          <a:xfrm flipV="1">
            <a:off x="15263018" y="20099235"/>
            <a:ext cx="12548014" cy="1756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0CFD5A9-0751-42BE-88F3-0B9E4615D2AA}"/>
              </a:ext>
            </a:extLst>
          </p:cNvPr>
          <p:cNvSpPr txBox="1"/>
          <p:nvPr/>
        </p:nvSpPr>
        <p:spPr>
          <a:xfrm>
            <a:off x="29418046" y="5396029"/>
            <a:ext cx="13218802" cy="1261884"/>
          </a:xfrm>
          <a:prstGeom prst="rect">
            <a:avLst/>
          </a:prstGeom>
          <a:noFill/>
        </p:spPr>
        <p:txBody>
          <a:bodyPr wrap="square" rtlCol="0">
            <a:spAutoFit/>
          </a:bodyPr>
          <a:lstStyle/>
          <a:p>
            <a:r>
              <a:rPr lang="en-US" sz="3800" dirty="0"/>
              <a:t>Our method can be extended to the transmission of a source in domains with different properties.</a:t>
            </a:r>
          </a:p>
        </p:txBody>
      </p:sp>
      <p:sp>
        <p:nvSpPr>
          <p:cNvPr id="86" name="TextBox 85">
            <a:extLst>
              <a:ext uri="{FF2B5EF4-FFF2-40B4-BE49-F238E27FC236}">
                <a16:creationId xmlns:a16="http://schemas.microsoft.com/office/drawing/2014/main" id="{FE700FA6-E77E-40DC-B7A2-EBB573B5ECF5}"/>
              </a:ext>
            </a:extLst>
          </p:cNvPr>
          <p:cNvSpPr txBox="1"/>
          <p:nvPr/>
        </p:nvSpPr>
        <p:spPr>
          <a:xfrm>
            <a:off x="31013400" y="14782800"/>
            <a:ext cx="2613985" cy="523220"/>
          </a:xfrm>
          <a:prstGeom prst="rect">
            <a:avLst/>
          </a:prstGeom>
          <a:noFill/>
        </p:spPr>
        <p:txBody>
          <a:bodyPr wrap="none" rtlCol="0">
            <a:spAutoFit/>
          </a:bodyPr>
          <a:lstStyle/>
          <a:p>
            <a:r>
              <a:rPr lang="en-US" sz="2800" u="sng" dirty="0"/>
              <a:t>Real Part of PTR</a:t>
            </a:r>
          </a:p>
        </p:txBody>
      </p:sp>
      <p:sp>
        <p:nvSpPr>
          <p:cNvPr id="87" name="TextBox 86">
            <a:extLst>
              <a:ext uri="{FF2B5EF4-FFF2-40B4-BE49-F238E27FC236}">
                <a16:creationId xmlns:a16="http://schemas.microsoft.com/office/drawing/2014/main" id="{66776CF4-7AE7-45A4-B44A-6BCB7BE70212}"/>
              </a:ext>
            </a:extLst>
          </p:cNvPr>
          <p:cNvSpPr txBox="1"/>
          <p:nvPr/>
        </p:nvSpPr>
        <p:spPr>
          <a:xfrm>
            <a:off x="37682565" y="14782800"/>
            <a:ext cx="3390928" cy="523220"/>
          </a:xfrm>
          <a:prstGeom prst="rect">
            <a:avLst/>
          </a:prstGeom>
          <a:noFill/>
        </p:spPr>
        <p:txBody>
          <a:bodyPr wrap="none" rtlCol="0">
            <a:spAutoFit/>
          </a:bodyPr>
          <a:lstStyle/>
          <a:p>
            <a:r>
              <a:rPr lang="en-US" sz="2800" u="sng" dirty="0"/>
              <a:t>Imaginary Part of PTR</a:t>
            </a:r>
          </a:p>
        </p:txBody>
      </p:sp>
      <p:sp>
        <p:nvSpPr>
          <p:cNvPr id="89" name="TextBox 88">
            <a:extLst>
              <a:ext uri="{FF2B5EF4-FFF2-40B4-BE49-F238E27FC236}">
                <a16:creationId xmlns:a16="http://schemas.microsoft.com/office/drawing/2014/main" id="{EBA431C9-82C3-445B-930A-3F1F570F2482}"/>
              </a:ext>
            </a:extLst>
          </p:cNvPr>
          <p:cNvSpPr txBox="1"/>
          <p:nvPr/>
        </p:nvSpPr>
        <p:spPr>
          <a:xfrm>
            <a:off x="29516152" y="15688615"/>
            <a:ext cx="13218802" cy="677108"/>
          </a:xfrm>
          <a:prstGeom prst="rect">
            <a:avLst/>
          </a:prstGeom>
          <a:noFill/>
        </p:spPr>
        <p:txBody>
          <a:bodyPr wrap="square" rtlCol="0">
            <a:spAutoFit/>
          </a:bodyPr>
          <a:lstStyle/>
          <a:p>
            <a:r>
              <a:rPr lang="en-US" sz="3800" dirty="0"/>
              <a:t>Different behaviors appear for different k values.</a:t>
            </a:r>
          </a:p>
        </p:txBody>
      </p:sp>
      <p:pic>
        <p:nvPicPr>
          <p:cNvPr id="15" name="Picture 14">
            <a:extLst>
              <a:ext uri="{FF2B5EF4-FFF2-40B4-BE49-F238E27FC236}">
                <a16:creationId xmlns:a16="http://schemas.microsoft.com/office/drawing/2014/main" id="{F53C87D0-12CC-4CD9-A93B-016190822231}"/>
              </a:ext>
            </a:extLst>
          </p:cNvPr>
          <p:cNvPicPr>
            <a:picLocks noChangeAspect="1"/>
          </p:cNvPicPr>
          <p:nvPr/>
        </p:nvPicPr>
        <p:blipFill>
          <a:blip r:embed="rId28"/>
          <a:stretch>
            <a:fillRect/>
          </a:stretch>
        </p:blipFill>
        <p:spPr>
          <a:xfrm>
            <a:off x="29846157" y="7475172"/>
            <a:ext cx="5776445" cy="2745035"/>
          </a:xfrm>
          <a:prstGeom prst="rect">
            <a:avLst/>
          </a:prstGeom>
        </p:spPr>
      </p:pic>
      <p:pic>
        <p:nvPicPr>
          <p:cNvPr id="29" name="Picture 28">
            <a:extLst>
              <a:ext uri="{FF2B5EF4-FFF2-40B4-BE49-F238E27FC236}">
                <a16:creationId xmlns:a16="http://schemas.microsoft.com/office/drawing/2014/main" id="{3668C0A5-D21B-4A64-91C7-91E3F4866415}"/>
              </a:ext>
            </a:extLst>
          </p:cNvPr>
          <p:cNvPicPr>
            <a:picLocks noChangeAspect="1"/>
          </p:cNvPicPr>
          <p:nvPr/>
        </p:nvPicPr>
        <p:blipFill>
          <a:blip r:embed="rId29"/>
          <a:stretch>
            <a:fillRect/>
          </a:stretch>
        </p:blipFill>
        <p:spPr>
          <a:xfrm>
            <a:off x="29988803" y="11479595"/>
            <a:ext cx="5633799" cy="2893808"/>
          </a:xfrm>
          <a:prstGeom prst="rect">
            <a:avLst/>
          </a:prstGeom>
        </p:spPr>
      </p:pic>
      <p:pic>
        <p:nvPicPr>
          <p:cNvPr id="32" name="Picture 31">
            <a:extLst>
              <a:ext uri="{FF2B5EF4-FFF2-40B4-BE49-F238E27FC236}">
                <a16:creationId xmlns:a16="http://schemas.microsoft.com/office/drawing/2014/main" id="{5E6877EE-8900-4166-BE0A-42570FC7191A}"/>
              </a:ext>
            </a:extLst>
          </p:cNvPr>
          <p:cNvPicPr>
            <a:picLocks noChangeAspect="1"/>
          </p:cNvPicPr>
          <p:nvPr/>
        </p:nvPicPr>
        <p:blipFill>
          <a:blip r:embed="rId30"/>
          <a:stretch>
            <a:fillRect/>
          </a:stretch>
        </p:blipFill>
        <p:spPr>
          <a:xfrm>
            <a:off x="36446094" y="7158981"/>
            <a:ext cx="5776445" cy="2823219"/>
          </a:xfrm>
          <a:prstGeom prst="rect">
            <a:avLst/>
          </a:prstGeom>
        </p:spPr>
      </p:pic>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1EDD62BF-5619-4F7D-AF0B-F8E6ED64C30A}"/>
                  </a:ext>
                </a:extLst>
              </p:cNvPr>
              <p:cNvSpPr txBox="1"/>
              <p:nvPr/>
            </p:nvSpPr>
            <p:spPr>
              <a:xfrm>
                <a:off x="34319896" y="6789258"/>
                <a:ext cx="3415102" cy="677108"/>
              </a:xfrm>
              <a:prstGeom prst="rect">
                <a:avLst/>
              </a:prstGeom>
              <a:noFill/>
              <a:ln>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𝑒</m:t>
                          </m:r>
                        </m:sub>
                      </m:sSub>
                      <m:r>
                        <a:rPr lang="en-US" sz="3800" b="0" i="1" smtClean="0">
                          <a:latin typeface="Cambria Math" panose="02040503050406030204" pitchFamily="18" charset="0"/>
                        </a:rPr>
                        <m:t>=0.5</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𝑖</m:t>
                          </m:r>
                        </m:sub>
                      </m:sSub>
                      <m:r>
                        <a:rPr lang="en-US" sz="3800" b="0" i="1" smtClean="0">
                          <a:latin typeface="Cambria Math" panose="02040503050406030204" pitchFamily="18" charset="0"/>
                        </a:rPr>
                        <m:t>=2</m:t>
                      </m:r>
                    </m:oMath>
                  </m:oMathPara>
                </a14:m>
                <a:endParaRPr lang="en-US" sz="3800" dirty="0"/>
              </a:p>
            </p:txBody>
          </p:sp>
        </mc:Choice>
        <mc:Fallback>
          <p:sp>
            <p:nvSpPr>
              <p:cNvPr id="88" name="TextBox 87">
                <a:extLst>
                  <a:ext uri="{FF2B5EF4-FFF2-40B4-BE49-F238E27FC236}">
                    <a16:creationId xmlns:a16="http://schemas.microsoft.com/office/drawing/2014/main" id="{1EDD62BF-5619-4F7D-AF0B-F8E6ED64C30A}"/>
                  </a:ext>
                </a:extLst>
              </p:cNvPr>
              <p:cNvSpPr txBox="1">
                <a:spLocks noRot="1" noChangeAspect="1" noMove="1" noResize="1" noEditPoints="1" noAdjustHandles="1" noChangeArrowheads="1" noChangeShapeType="1" noTextEdit="1"/>
              </p:cNvSpPr>
              <p:nvPr/>
            </p:nvSpPr>
            <p:spPr>
              <a:xfrm>
                <a:off x="34319896" y="6789258"/>
                <a:ext cx="3415102" cy="677108"/>
              </a:xfrm>
              <a:prstGeom prst="rect">
                <a:avLst/>
              </a:prstGeom>
              <a:blipFill>
                <a:blip r:embed="rId31"/>
                <a:stretch>
                  <a:fillRect/>
                </a:stretch>
              </a:blipFill>
              <a:ln>
                <a:solidFill>
                  <a:schemeClr val="accent1"/>
                </a:solidFill>
              </a:ln>
            </p:spPr>
            <p:txBody>
              <a:bodyPr/>
              <a:lstStyle/>
              <a:p>
                <a:r>
                  <a:rPr lang="en-US">
                    <a:noFill/>
                  </a:rPr>
                  <a:t> </a:t>
                </a:r>
              </a:p>
            </p:txBody>
          </p:sp>
        </mc:Fallback>
      </mc:AlternateContent>
      <p:pic>
        <p:nvPicPr>
          <p:cNvPr id="33" name="Picture 32">
            <a:extLst>
              <a:ext uri="{FF2B5EF4-FFF2-40B4-BE49-F238E27FC236}">
                <a16:creationId xmlns:a16="http://schemas.microsoft.com/office/drawing/2014/main" id="{202879CC-9700-4EB8-8732-EED38A1B4791}"/>
              </a:ext>
            </a:extLst>
          </p:cNvPr>
          <p:cNvPicPr>
            <a:picLocks noChangeAspect="1"/>
          </p:cNvPicPr>
          <p:nvPr/>
        </p:nvPicPr>
        <p:blipFill>
          <a:blip r:embed="rId32"/>
          <a:stretch>
            <a:fillRect/>
          </a:stretch>
        </p:blipFill>
        <p:spPr>
          <a:xfrm>
            <a:off x="36717514" y="11416255"/>
            <a:ext cx="5485975" cy="2983950"/>
          </a:xfrm>
          <a:prstGeom prst="rect">
            <a:avLst/>
          </a:prstGeom>
        </p:spPr>
      </p:pic>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5DFE3997-915D-41D6-BE70-42F55C432814}"/>
                  </a:ext>
                </a:extLst>
              </p:cNvPr>
              <p:cNvSpPr txBox="1"/>
              <p:nvPr/>
            </p:nvSpPr>
            <p:spPr>
              <a:xfrm>
                <a:off x="34013597" y="11057692"/>
                <a:ext cx="4142865" cy="677108"/>
              </a:xfrm>
              <a:prstGeom prst="rect">
                <a:avLst/>
              </a:prstGeom>
              <a:noFill/>
              <a:ln>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𝑒</m:t>
                          </m:r>
                        </m:sub>
                      </m:sSub>
                      <m:r>
                        <a:rPr lang="en-US" sz="3800" b="0" i="1" smtClean="0">
                          <a:latin typeface="Cambria Math" panose="02040503050406030204" pitchFamily="18" charset="0"/>
                        </a:rPr>
                        <m:t>=−0.5</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𝑖</m:t>
                          </m:r>
                        </m:sub>
                      </m:sSub>
                      <m:r>
                        <a:rPr lang="en-US" sz="3800" b="0" i="1" smtClean="0">
                          <a:latin typeface="Cambria Math" panose="02040503050406030204" pitchFamily="18" charset="0"/>
                        </a:rPr>
                        <m:t>=−2</m:t>
                      </m:r>
                    </m:oMath>
                  </m:oMathPara>
                </a14:m>
                <a:endParaRPr lang="en-US" sz="3800" dirty="0"/>
              </a:p>
            </p:txBody>
          </p:sp>
        </mc:Choice>
        <mc:Fallback>
          <p:sp>
            <p:nvSpPr>
              <p:cNvPr id="76" name="TextBox 75">
                <a:extLst>
                  <a:ext uri="{FF2B5EF4-FFF2-40B4-BE49-F238E27FC236}">
                    <a16:creationId xmlns:a16="http://schemas.microsoft.com/office/drawing/2014/main" id="{5DFE3997-915D-41D6-BE70-42F55C432814}"/>
                  </a:ext>
                </a:extLst>
              </p:cNvPr>
              <p:cNvSpPr txBox="1">
                <a:spLocks noRot="1" noChangeAspect="1" noMove="1" noResize="1" noEditPoints="1" noAdjustHandles="1" noChangeArrowheads="1" noChangeShapeType="1" noTextEdit="1"/>
              </p:cNvSpPr>
              <p:nvPr/>
            </p:nvSpPr>
            <p:spPr>
              <a:xfrm>
                <a:off x="34013597" y="11057692"/>
                <a:ext cx="4142865" cy="677108"/>
              </a:xfrm>
              <a:prstGeom prst="rect">
                <a:avLst/>
              </a:prstGeom>
              <a:blipFill>
                <a:blip r:embed="rId33"/>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0524954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14513</TotalTime>
  <Words>760</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Wingdings 2</vt:lpstr>
      <vt:lpstr>Dividend</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Elsie Cortes</cp:lastModifiedBy>
  <cp:revision>249</cp:revision>
  <cp:lastPrinted>2005-04-27T23:33:42Z</cp:lastPrinted>
  <dcterms:created xsi:type="dcterms:W3CDTF">2003-10-27T22:49:51Z</dcterms:created>
  <dcterms:modified xsi:type="dcterms:W3CDTF">2019-07-26T22:11:57Z</dcterms:modified>
</cp:coreProperties>
</file>