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0"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346" userDrawn="1">
          <p15:clr>
            <a:srgbClr val="A4A3A4"/>
          </p15:clr>
        </p15:guide>
        <p15:guide id="3" pos="27360" userDrawn="1">
          <p15:clr>
            <a:srgbClr val="A4A3A4"/>
          </p15:clr>
        </p15:guide>
        <p15:guide id="4" pos="9504" userDrawn="1">
          <p15:clr>
            <a:srgbClr val="A4A3A4"/>
          </p15:clr>
        </p15:guide>
        <p15:guide id="5" pos="18144" userDrawn="1">
          <p15:clr>
            <a:srgbClr val="A4A3A4"/>
          </p15:clr>
        </p15:guide>
        <p15:guide id="6" orient="horz" pos="20448" userDrawn="1">
          <p15:clr>
            <a:srgbClr val="A4A3A4"/>
          </p15:clr>
        </p15:guide>
        <p15:guide id="7" pos="9216" userDrawn="1">
          <p15:clr>
            <a:srgbClr val="A4A3A4"/>
          </p15:clr>
        </p15:guide>
        <p15:guide id="8"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B0CE"/>
    <a:srgbClr val="09F747"/>
    <a:srgbClr val="2581BC"/>
    <a:srgbClr val="77777A"/>
    <a:srgbClr val="00A0AF"/>
    <a:srgbClr val="CA7114"/>
    <a:srgbClr val="DC781F"/>
    <a:srgbClr val="CCFEF0"/>
    <a:srgbClr val="AAFFE6"/>
    <a:srgbClr val="A9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9" autoAdjust="0"/>
    <p:restoredTop sz="96224" autoAdjust="0"/>
  </p:normalViewPr>
  <p:slideViewPr>
    <p:cSldViewPr>
      <p:cViewPr>
        <p:scale>
          <a:sx n="20" d="100"/>
          <a:sy n="20" d="100"/>
        </p:scale>
        <p:origin x="1704" y="414"/>
      </p:cViewPr>
      <p:guideLst>
        <p:guide orient="horz" pos="288"/>
        <p:guide pos="346"/>
        <p:guide pos="27360"/>
        <p:guide pos="9504"/>
        <p:guide pos="18144"/>
        <p:guide orient="horz" pos="20448"/>
        <p:guide pos="9216"/>
        <p:guide pos="184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E12B5-53C1-4BA7-8E19-021B2F3459A2}" type="datetimeFigureOut">
              <a:rPr lang="en-US" smtClean="0"/>
              <a:t>7/25/2019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92859-7CEE-4E14-A7AF-3D4E80F041A9}" type="slidenum">
              <a:rPr lang="en-US" smtClean="0"/>
              <a:t>‹#›</a:t>
            </a:fld>
            <a:endParaRPr lang="en-US"/>
          </a:p>
        </p:txBody>
      </p:sp>
    </p:spTree>
    <p:extLst>
      <p:ext uri="{BB962C8B-B14F-4D97-AF65-F5344CB8AC3E}">
        <p14:creationId xmlns:p14="http://schemas.microsoft.com/office/powerpoint/2010/main" val="1209407700"/>
      </p:ext>
    </p:extLst>
  </p:cSld>
  <p:clrMap bg1="lt1" tx1="dk1" bg2="lt2" tx2="dk2" accent1="accent1" accent2="accent2" accent3="accent3" accent4="accent4" accent5="accent5" accent6="accent6" hlink="hlink" folHlink="folHlink"/>
  <p:notesStyle>
    <a:lvl1pPr marL="0" algn="l" defTabSz="914364" rtl="0" eaLnBrk="1" latinLnBrk="0" hangingPunct="1">
      <a:defRPr sz="1200" kern="1200">
        <a:solidFill>
          <a:schemeClr val="tx1"/>
        </a:solidFill>
        <a:latin typeface="+mn-lt"/>
        <a:ea typeface="+mn-ea"/>
        <a:cs typeface="+mn-cs"/>
      </a:defRPr>
    </a:lvl1pPr>
    <a:lvl2pPr marL="457182" algn="l" defTabSz="914364" rtl="0" eaLnBrk="1" latinLnBrk="0" hangingPunct="1">
      <a:defRPr sz="1200" kern="1200">
        <a:solidFill>
          <a:schemeClr val="tx1"/>
        </a:solidFill>
        <a:latin typeface="+mn-lt"/>
        <a:ea typeface="+mn-ea"/>
        <a:cs typeface="+mn-cs"/>
      </a:defRPr>
    </a:lvl2pPr>
    <a:lvl3pPr marL="914364" algn="l" defTabSz="914364" rtl="0" eaLnBrk="1" latinLnBrk="0" hangingPunct="1">
      <a:defRPr sz="1200" kern="1200">
        <a:solidFill>
          <a:schemeClr val="tx1"/>
        </a:solidFill>
        <a:latin typeface="+mn-lt"/>
        <a:ea typeface="+mn-ea"/>
        <a:cs typeface="+mn-cs"/>
      </a:defRPr>
    </a:lvl3pPr>
    <a:lvl4pPr marL="1371545" algn="l" defTabSz="914364" rtl="0" eaLnBrk="1" latinLnBrk="0" hangingPunct="1">
      <a:defRPr sz="1200" kern="1200">
        <a:solidFill>
          <a:schemeClr val="tx1"/>
        </a:solidFill>
        <a:latin typeface="+mn-lt"/>
        <a:ea typeface="+mn-ea"/>
        <a:cs typeface="+mn-cs"/>
      </a:defRPr>
    </a:lvl4pPr>
    <a:lvl5pPr marL="1828727" algn="l" defTabSz="914364" rtl="0" eaLnBrk="1" latinLnBrk="0" hangingPunct="1">
      <a:defRPr sz="1200" kern="1200">
        <a:solidFill>
          <a:schemeClr val="tx1"/>
        </a:solidFill>
        <a:latin typeface="+mn-lt"/>
        <a:ea typeface="+mn-ea"/>
        <a:cs typeface="+mn-cs"/>
      </a:defRPr>
    </a:lvl5pPr>
    <a:lvl6pPr marL="2285909" algn="l" defTabSz="914364" rtl="0" eaLnBrk="1" latinLnBrk="0" hangingPunct="1">
      <a:defRPr sz="1200" kern="1200">
        <a:solidFill>
          <a:schemeClr val="tx1"/>
        </a:solidFill>
        <a:latin typeface="+mn-lt"/>
        <a:ea typeface="+mn-ea"/>
        <a:cs typeface="+mn-cs"/>
      </a:defRPr>
    </a:lvl6pPr>
    <a:lvl7pPr marL="2743091" algn="l" defTabSz="914364" rtl="0" eaLnBrk="1" latinLnBrk="0" hangingPunct="1">
      <a:defRPr sz="1200" kern="1200">
        <a:solidFill>
          <a:schemeClr val="tx1"/>
        </a:solidFill>
        <a:latin typeface="+mn-lt"/>
        <a:ea typeface="+mn-ea"/>
        <a:cs typeface="+mn-cs"/>
      </a:defRPr>
    </a:lvl7pPr>
    <a:lvl8pPr marL="3200272" algn="l" defTabSz="914364" rtl="0" eaLnBrk="1" latinLnBrk="0" hangingPunct="1">
      <a:defRPr sz="1200" kern="1200">
        <a:solidFill>
          <a:schemeClr val="tx1"/>
        </a:solidFill>
        <a:latin typeface="+mn-lt"/>
        <a:ea typeface="+mn-ea"/>
        <a:cs typeface="+mn-cs"/>
      </a:defRPr>
    </a:lvl8pPr>
    <a:lvl9pPr marL="3657454" algn="l" defTabSz="9143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E92859-7CEE-4E14-A7AF-3D4E80F041A9}" type="slidenum">
              <a:rPr lang="en-US" smtClean="0"/>
              <a:t>1</a:t>
            </a:fld>
            <a:endParaRPr lang="en-US"/>
          </a:p>
        </p:txBody>
      </p:sp>
    </p:spTree>
    <p:extLst>
      <p:ext uri="{BB962C8B-B14F-4D97-AF65-F5344CB8AC3E}">
        <p14:creationId xmlns:p14="http://schemas.microsoft.com/office/powerpoint/2010/main" val="299682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150837" y="14811672"/>
            <a:ext cx="39552518" cy="15863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789721" y="4754880"/>
            <a:ext cx="38350810" cy="7223251"/>
          </a:xfrm>
          <a:effectLst/>
        </p:spPr>
        <p:txBody>
          <a:bodyPr anchor="b">
            <a:normAutofit/>
          </a:bodyPr>
          <a:lstStyle>
            <a:lvl1pPr>
              <a:defRPr sz="172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789721" y="11978134"/>
            <a:ext cx="38350810" cy="2833541"/>
          </a:xfrm>
        </p:spPr>
        <p:txBody>
          <a:bodyPr anchor="t">
            <a:normAutofit/>
          </a:bodyPr>
          <a:lstStyle>
            <a:lvl1pPr marL="0" indent="0" algn="l">
              <a:buNone/>
              <a:defRPr sz="7680" cap="all">
                <a:solidFill>
                  <a:schemeClr val="accent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29D5918-1146-4C95-9FE6-FC99CB43F9F5}" type="slidenum">
              <a:rPr lang="en-US" altLang="en-US" smtClean="0"/>
              <a:pPr/>
              <a:t>‹#›</a:t>
            </a:fld>
            <a:endParaRPr lang="en-US" altLang="en-US"/>
          </a:p>
        </p:txBody>
      </p:sp>
    </p:spTree>
    <p:extLst>
      <p:ext uri="{BB962C8B-B14F-4D97-AF65-F5344CB8AC3E}">
        <p14:creationId xmlns:p14="http://schemas.microsoft.com/office/powerpoint/2010/main" val="383369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6A2C2EC-47DE-4775-B753-D739F3D3E6E6}" type="slidenum">
              <a:rPr lang="en-US" altLang="en-US" smtClean="0"/>
              <a:pPr/>
              <a:t>‹#›</a:t>
            </a:fld>
            <a:endParaRPr lang="en-US" altLang="en-US"/>
          </a:p>
        </p:txBody>
      </p:sp>
    </p:spTree>
    <p:extLst>
      <p:ext uri="{BB962C8B-B14F-4D97-AF65-F5344CB8AC3E}">
        <p14:creationId xmlns:p14="http://schemas.microsoft.com/office/powerpoint/2010/main" val="300386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31821123" y="2878680"/>
            <a:ext cx="9875515" cy="279213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31821123" y="3243483"/>
            <a:ext cx="7214990" cy="24878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89724" y="3243483"/>
            <a:ext cx="28426603" cy="248787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2377224" y="28589455"/>
            <a:ext cx="4548826" cy="1752600"/>
          </a:xfrm>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a:xfrm>
            <a:off x="2789724" y="28568690"/>
            <a:ext cx="28426603" cy="1752600"/>
          </a:xfrm>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5C7258E-7EB2-46E0-B395-EE66B18F8F72}" type="slidenum">
              <a:rPr lang="en-US" altLang="en-US" smtClean="0"/>
              <a:pPr/>
              <a:t>‹#›</a:t>
            </a:fld>
            <a:endParaRPr lang="en-US" altLang="en-US"/>
          </a:p>
        </p:txBody>
      </p:sp>
    </p:spTree>
    <p:extLst>
      <p:ext uri="{BB962C8B-B14F-4D97-AF65-F5344CB8AC3E}">
        <p14:creationId xmlns:p14="http://schemas.microsoft.com/office/powerpoint/2010/main" val="306897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789721" y="10694417"/>
            <a:ext cx="38350810" cy="174278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80A9647-8E08-4A1F-9155-D82EAF9D2898}" type="slidenum">
              <a:rPr lang="en-US" altLang="en-US" smtClean="0"/>
              <a:pPr/>
              <a:t>‹#›</a:t>
            </a:fld>
            <a:endParaRPr lang="en-US" altLang="en-US"/>
          </a:p>
        </p:txBody>
      </p:sp>
    </p:spTree>
    <p:extLst>
      <p:ext uri="{BB962C8B-B14F-4D97-AF65-F5344CB8AC3E}">
        <p14:creationId xmlns:p14="http://schemas.microsoft.com/office/powerpoint/2010/main" val="337494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2172703" y="24681473"/>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9729" y="14575551"/>
            <a:ext cx="38350805" cy="7223251"/>
          </a:xfrm>
        </p:spPr>
        <p:txBody>
          <a:bodyPr anchor="b">
            <a:normAutofit/>
          </a:bodyPr>
          <a:lstStyle>
            <a:lvl1pPr algn="l">
              <a:defRPr sz="1728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89729" y="21798802"/>
            <a:ext cx="38350805" cy="2882669"/>
          </a:xfrm>
        </p:spPr>
        <p:txBody>
          <a:bodyPr anchor="t">
            <a:normAutofit/>
          </a:bodyPr>
          <a:lstStyle>
            <a:lvl1pPr marL="0" indent="0" algn="l">
              <a:buNone/>
              <a:defRPr sz="8640" cap="all">
                <a:solidFill>
                  <a:schemeClr val="accent2"/>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CD3CEB-8E79-4EB0-84EE-338992F37476}" type="slidenum">
              <a:rPr lang="en-US" altLang="en-US" smtClean="0"/>
              <a:pPr/>
              <a:t>‹#›</a:t>
            </a:fld>
            <a:endParaRPr lang="en-US" altLang="en-US"/>
          </a:p>
        </p:txBody>
      </p:sp>
    </p:spTree>
    <p:extLst>
      <p:ext uri="{BB962C8B-B14F-4D97-AF65-F5344CB8AC3E}">
        <p14:creationId xmlns:p14="http://schemas.microsoft.com/office/powerpoint/2010/main" val="168193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89724" y="10694412"/>
            <a:ext cx="18717730"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383753" y="10694417"/>
            <a:ext cx="18756778"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DC748D5-06A5-4303-9431-27A57DD8304D}" type="slidenum">
              <a:rPr lang="en-US" altLang="en-US" smtClean="0"/>
              <a:pPr/>
              <a:t>‹#›</a:t>
            </a:fld>
            <a:endParaRPr lang="en-US" altLang="en-US"/>
          </a:p>
        </p:txBody>
      </p:sp>
    </p:spTree>
    <p:extLst>
      <p:ext uri="{BB962C8B-B14F-4D97-AF65-F5344CB8AC3E}">
        <p14:creationId xmlns:p14="http://schemas.microsoft.com/office/powerpoint/2010/main" val="92193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258651" y="10694414"/>
            <a:ext cx="17248800"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789724" y="14045047"/>
            <a:ext cx="18717730"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852681" y="10694414"/>
            <a:ext cx="17287848"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383753" y="14045047"/>
            <a:ext cx="18756778"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3E3E924-91F0-4A67-ABA2-FE187E936B8B}" type="slidenum">
              <a:rPr lang="en-US" altLang="en-US" smtClean="0"/>
              <a:pPr/>
              <a:t>‹#›</a:t>
            </a:fld>
            <a:endParaRPr lang="en-US" altLang="en-US"/>
          </a:p>
        </p:txBody>
      </p:sp>
    </p:spTree>
    <p:extLst>
      <p:ext uri="{BB962C8B-B14F-4D97-AF65-F5344CB8AC3E}">
        <p14:creationId xmlns:p14="http://schemas.microsoft.com/office/powerpoint/2010/main" val="273434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8195F89B-CC8E-458E-916C-A17EBF21103A}" type="slidenum">
              <a:rPr lang="en-US" altLang="en-US" smtClean="0"/>
              <a:pPr/>
              <a:t>‹#›</a:t>
            </a:fld>
            <a:endParaRPr lang="en-US" altLang="en-US"/>
          </a:p>
        </p:txBody>
      </p:sp>
    </p:spTree>
    <p:extLst>
      <p:ext uri="{BB962C8B-B14F-4D97-AF65-F5344CB8AC3E}">
        <p14:creationId xmlns:p14="http://schemas.microsoft.com/office/powerpoint/2010/main" val="349987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3D4D302F-050D-405C-A6F6-49F1A8C9B0EE}" type="slidenum">
              <a:rPr lang="en-US" altLang="en-US" smtClean="0"/>
              <a:pPr/>
              <a:t>‹#›</a:t>
            </a:fld>
            <a:endParaRPr lang="en-US" altLang="en-US"/>
          </a:p>
        </p:txBody>
      </p:sp>
    </p:spTree>
    <p:extLst>
      <p:ext uri="{BB962C8B-B14F-4D97-AF65-F5344CB8AC3E}">
        <p14:creationId xmlns:p14="http://schemas.microsoft.com/office/powerpoint/2010/main" val="206277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2172703" y="24681470"/>
            <a:ext cx="39545794" cy="61185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90492" y="25259021"/>
            <a:ext cx="16975800" cy="3309667"/>
          </a:xfrm>
        </p:spPr>
        <p:txBody>
          <a:bodyPr anchor="ctr"/>
          <a:lstStyle>
            <a:lvl1pPr algn="l">
              <a:defRPr sz="96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142715" y="2885760"/>
            <a:ext cx="39553920" cy="20183040"/>
          </a:xfrm>
        </p:spPr>
        <p:txBody>
          <a:bodyPr anchor="ctr">
            <a:normAutofit/>
          </a:bodyPr>
          <a:lstStyle>
            <a:lvl1pPr>
              <a:defRPr sz="9600">
                <a:solidFill>
                  <a:schemeClr val="tx2"/>
                </a:solidFill>
              </a:defRPr>
            </a:lvl1pPr>
            <a:lvl2pPr>
              <a:defRPr sz="8640">
                <a:solidFill>
                  <a:schemeClr val="tx2"/>
                </a:solidFill>
              </a:defRPr>
            </a:lvl2pPr>
            <a:lvl3pPr>
              <a:defRPr sz="7680">
                <a:solidFill>
                  <a:schemeClr val="tx2"/>
                </a:solidFill>
              </a:defRPr>
            </a:lvl3pPr>
            <a:lvl4pPr>
              <a:defRPr sz="6720">
                <a:solidFill>
                  <a:schemeClr val="tx2"/>
                </a:solidFill>
              </a:defRPr>
            </a:lvl4pPr>
            <a:lvl5pPr>
              <a:defRPr sz="6720">
                <a:solidFill>
                  <a:schemeClr val="tx2"/>
                </a:solidFill>
              </a:defRPr>
            </a:lvl5pPr>
            <a:lvl6pPr>
              <a:defRPr sz="6720">
                <a:solidFill>
                  <a:schemeClr val="tx2"/>
                </a:solidFill>
              </a:defRPr>
            </a:lvl6pPr>
            <a:lvl7pPr>
              <a:defRPr sz="6720">
                <a:solidFill>
                  <a:schemeClr val="tx2"/>
                </a:solidFill>
              </a:defRPr>
            </a:lvl7pPr>
            <a:lvl8pPr>
              <a:defRPr sz="6720">
                <a:solidFill>
                  <a:schemeClr val="tx2"/>
                </a:solidFill>
              </a:defRPr>
            </a:lvl8pPr>
            <a:lvl9pPr>
              <a:defRPr sz="672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666964" y="25259018"/>
            <a:ext cx="20473570" cy="3309672"/>
          </a:xfrm>
        </p:spPr>
        <p:txBody>
          <a:bodyPr anchor="ctr">
            <a:normAutofit/>
          </a:bodyPr>
          <a:lstStyle>
            <a:lvl1pPr marL="0" indent="0" algn="r">
              <a:buNone/>
              <a:defRPr sz="5280">
                <a:solidFill>
                  <a:schemeClr val="bg1"/>
                </a:solidFill>
              </a:defRPr>
            </a:lvl1pPr>
            <a:lvl2pPr marL="2194560" indent="0">
              <a:buNone/>
              <a:defRPr sz="528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D555A8C-4CB9-4C94-8E8E-B2D988FC1EF0}" type="slidenum">
              <a:rPr lang="en-US" altLang="en-US" smtClean="0"/>
              <a:pPr/>
              <a:t>‹#›</a:t>
            </a:fld>
            <a:endParaRPr lang="en-US" altLang="en-US"/>
          </a:p>
        </p:txBody>
      </p:sp>
    </p:spTree>
    <p:extLst>
      <p:ext uri="{BB962C8B-B14F-4D97-AF65-F5344CB8AC3E}">
        <p14:creationId xmlns:p14="http://schemas.microsoft.com/office/powerpoint/2010/main" val="146683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9721" y="22528267"/>
            <a:ext cx="38350810" cy="2720342"/>
          </a:xfrm>
        </p:spPr>
        <p:txBody>
          <a:bodyPr anchor="b">
            <a:normAutofit/>
          </a:bodyPr>
          <a:lstStyle>
            <a:lvl1pPr algn="l">
              <a:defRPr sz="1152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50846" y="2878680"/>
            <a:ext cx="39545789" cy="17074810"/>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4" name="Text Placeholder 3"/>
          <p:cNvSpPr>
            <a:spLocks noGrp="1"/>
          </p:cNvSpPr>
          <p:nvPr>
            <p:ph type="body" sz="half" idx="2"/>
          </p:nvPr>
        </p:nvSpPr>
        <p:spPr>
          <a:xfrm>
            <a:off x="2789721" y="25248607"/>
            <a:ext cx="38350810" cy="2873621"/>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8347CB0-DA80-4567-A457-6B9A8809D0D1}" type="slidenum">
              <a:rPr lang="en-US" altLang="en-US" smtClean="0"/>
              <a:pPr/>
              <a:t>‹#›</a:t>
            </a:fld>
            <a:endParaRPr lang="en-US" altLang="en-US"/>
          </a:p>
        </p:txBody>
      </p:sp>
    </p:spTree>
    <p:extLst>
      <p:ext uri="{BB962C8B-B14F-4D97-AF65-F5344CB8AC3E}">
        <p14:creationId xmlns:p14="http://schemas.microsoft.com/office/powerpoint/2010/main" val="8927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89721" y="3299878"/>
            <a:ext cx="38350810" cy="519997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89721" y="10694415"/>
            <a:ext cx="38350810" cy="1742781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684770" y="28589455"/>
            <a:ext cx="10241280" cy="1752600"/>
          </a:xfrm>
          <a:prstGeom prst="rect">
            <a:avLst/>
          </a:prstGeom>
        </p:spPr>
        <p:txBody>
          <a:bodyPr vert="horz" lIns="91440" tIns="45720" rIns="91440" bIns="45720" rtlCol="0" anchor="ctr"/>
          <a:lstStyle>
            <a:lvl1pPr algn="r">
              <a:defRPr sz="4320">
                <a:solidFill>
                  <a:schemeClr val="accent2"/>
                </a:solidFill>
              </a:defRPr>
            </a:lvl1pPr>
          </a:lstStyle>
          <a:p>
            <a:pPr>
              <a:defRPr/>
            </a:pPr>
            <a:endParaRPr lang="en-US"/>
          </a:p>
        </p:txBody>
      </p:sp>
      <p:sp>
        <p:nvSpPr>
          <p:cNvPr id="5" name="Footer Placeholder 4"/>
          <p:cNvSpPr>
            <a:spLocks noGrp="1"/>
          </p:cNvSpPr>
          <p:nvPr>
            <p:ph type="ftr" sz="quarter" idx="3"/>
          </p:nvPr>
        </p:nvSpPr>
        <p:spPr>
          <a:xfrm>
            <a:off x="2789724" y="28568690"/>
            <a:ext cx="23378808" cy="1752600"/>
          </a:xfrm>
          <a:prstGeom prst="rect">
            <a:avLst/>
          </a:prstGeom>
        </p:spPr>
        <p:txBody>
          <a:bodyPr vert="horz" lIns="91440" tIns="45720" rIns="91440" bIns="45720" rtlCol="0" anchor="ctr"/>
          <a:lstStyle>
            <a:lvl1pPr algn="l">
              <a:defRPr sz="4320" cap="all">
                <a:solidFill>
                  <a:schemeClr val="accent2"/>
                </a:solidFill>
              </a:defRPr>
            </a:lvl1pPr>
          </a:lstStyle>
          <a:p>
            <a:pPr>
              <a:defRPr/>
            </a:pPr>
            <a:endParaRPr lang="en-US"/>
          </a:p>
        </p:txBody>
      </p:sp>
      <p:sp>
        <p:nvSpPr>
          <p:cNvPr id="6" name="Slide Number Placeholder 5"/>
          <p:cNvSpPr>
            <a:spLocks noGrp="1"/>
          </p:cNvSpPr>
          <p:nvPr>
            <p:ph type="sldNum" sz="quarter" idx="4"/>
          </p:nvPr>
        </p:nvSpPr>
        <p:spPr>
          <a:xfrm>
            <a:off x="37442285" y="28589455"/>
            <a:ext cx="3698246" cy="1752600"/>
          </a:xfrm>
          <a:prstGeom prst="rect">
            <a:avLst/>
          </a:prstGeom>
        </p:spPr>
        <p:txBody>
          <a:bodyPr vert="horz" lIns="91440" tIns="45720" rIns="91440" bIns="45720" rtlCol="0" anchor="ctr"/>
          <a:lstStyle>
            <a:lvl1pPr algn="r">
              <a:defRPr sz="4320">
                <a:solidFill>
                  <a:schemeClr val="accent2"/>
                </a:solidFill>
              </a:defRPr>
            </a:lvl1pPr>
          </a:lstStyle>
          <a:p>
            <a:fld id="{E3E3E924-91F0-4A67-ABA2-FE187E936B8B}" type="slidenum">
              <a:rPr lang="en-US" altLang="en-US" smtClean="0"/>
              <a:pPr/>
              <a:t>‹#›</a:t>
            </a:fld>
            <a:endParaRPr lang="en-US" altLang="en-US"/>
          </a:p>
        </p:txBody>
      </p:sp>
      <p:sp>
        <p:nvSpPr>
          <p:cNvPr id="9" name="Rectangle 8"/>
          <p:cNvSpPr/>
          <p:nvPr/>
        </p:nvSpPr>
        <p:spPr>
          <a:xfrm>
            <a:off x="2150839" y="2118360"/>
            <a:ext cx="13055563" cy="51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8684805" y="2118360"/>
            <a:ext cx="13011840" cy="51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5439685" y="2118360"/>
            <a:ext cx="13011840" cy="518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497173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2194560" rtl="0" eaLnBrk="1" latinLnBrk="0" hangingPunct="1">
        <a:spcBef>
          <a:spcPct val="0"/>
        </a:spcBef>
        <a:buNone/>
        <a:defRPr sz="1344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688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8640" kern="1200">
          <a:solidFill>
            <a:schemeClr val="tx2"/>
          </a:solidFill>
          <a:latin typeface="+mn-lt"/>
          <a:ea typeface="+mn-ea"/>
          <a:cs typeface="+mn-cs"/>
        </a:defRPr>
      </a:lvl1pPr>
      <a:lvl2pPr marL="30240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7680" kern="1200">
          <a:solidFill>
            <a:schemeClr val="tx2"/>
          </a:solidFill>
          <a:latin typeface="+mn-lt"/>
          <a:ea typeface="+mn-ea"/>
          <a:cs typeface="+mn-cs"/>
        </a:defRPr>
      </a:lvl2pPr>
      <a:lvl3pPr marL="4320000" indent="-12960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6720" kern="1200">
          <a:solidFill>
            <a:schemeClr val="tx2"/>
          </a:solidFill>
          <a:latin typeface="+mn-lt"/>
          <a:ea typeface="+mn-ea"/>
          <a:cs typeface="+mn-cs"/>
        </a:defRPr>
      </a:lvl3pPr>
      <a:lvl4pPr marL="5961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4pPr>
      <a:lvl5pPr marL="7689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5pPr>
      <a:lvl6pPr marL="912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6pPr>
      <a:lvl7pPr marL="1056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7pPr>
      <a:lvl8pPr marL="1200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8pPr>
      <a:lvl9pPr marL="1344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github.com/eangelcortes/boundary_cloaking" TargetMode="External"/><Relationship Id="rId13" Type="http://schemas.openxmlformats.org/officeDocument/2006/relationships/image" Target="../media/image9.pn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7.png"/><Relationship Id="rId24" Type="http://schemas.openxmlformats.org/officeDocument/2006/relationships/image" Target="../media/image21.png"/><Relationship Id="rId5" Type="http://schemas.openxmlformats.org/officeDocument/2006/relationships/image" Target="../media/image20.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jp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5.jpg"/><Relationship Id="rId14" Type="http://schemas.openxmlformats.org/officeDocument/2006/relationships/image" Target="../media/image10.png"/><Relationship Id="rId2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CBCC8BE-115A-4D5C-91F2-DB7A9297A9AB}"/>
              </a:ext>
            </a:extLst>
          </p:cNvPr>
          <p:cNvPicPr>
            <a:picLocks noChangeAspect="1"/>
          </p:cNvPicPr>
          <p:nvPr/>
        </p:nvPicPr>
        <p:blipFill>
          <a:blip r:embed="rId3"/>
          <a:stretch>
            <a:fillRect/>
          </a:stretch>
        </p:blipFill>
        <p:spPr>
          <a:xfrm>
            <a:off x="15642507" y="10718307"/>
            <a:ext cx="7674693" cy="5991355"/>
          </a:xfrm>
          <a:prstGeom prst="rect">
            <a:avLst/>
          </a:prstGeom>
        </p:spPr>
      </p:pic>
      <p:pic>
        <p:nvPicPr>
          <p:cNvPr id="4" name="Picture 3">
            <a:extLst>
              <a:ext uri="{FF2B5EF4-FFF2-40B4-BE49-F238E27FC236}">
                <a16:creationId xmlns:a16="http://schemas.microsoft.com/office/drawing/2014/main" id="{71B1AD8D-37A5-4F90-866A-106E09D33C6B}"/>
              </a:ext>
            </a:extLst>
          </p:cNvPr>
          <p:cNvPicPr>
            <a:picLocks noChangeAspect="1"/>
          </p:cNvPicPr>
          <p:nvPr/>
        </p:nvPicPr>
        <p:blipFill>
          <a:blip r:embed="rId4"/>
          <a:stretch>
            <a:fillRect/>
          </a:stretch>
        </p:blipFill>
        <p:spPr>
          <a:xfrm>
            <a:off x="1155878" y="18571042"/>
            <a:ext cx="6862162" cy="6879758"/>
          </a:xfrm>
          <a:prstGeom prst="rect">
            <a:avLst/>
          </a:prstGeom>
        </p:spPr>
      </p:pic>
      <p:sp>
        <p:nvSpPr>
          <p:cNvPr id="30" name="Arrow: Curved Right 29">
            <a:extLst>
              <a:ext uri="{FF2B5EF4-FFF2-40B4-BE49-F238E27FC236}">
                <a16:creationId xmlns:a16="http://schemas.microsoft.com/office/drawing/2014/main" id="{C72709EE-42C7-4172-AC31-28D0A641EFCC}"/>
              </a:ext>
            </a:extLst>
          </p:cNvPr>
          <p:cNvSpPr/>
          <p:nvPr/>
        </p:nvSpPr>
        <p:spPr>
          <a:xfrm flipH="1">
            <a:off x="10591800" y="23726083"/>
            <a:ext cx="1272654" cy="2707469"/>
          </a:xfrm>
          <a:prstGeom prst="curvedRightArrow">
            <a:avLst>
              <a:gd name="adj1" fmla="val 10934"/>
              <a:gd name="adj2" fmla="val 26208"/>
              <a:gd name="adj3" fmla="val 31056"/>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a:extLst>
              <a:ext uri="{FF2B5EF4-FFF2-40B4-BE49-F238E27FC236}">
                <a16:creationId xmlns:a16="http://schemas.microsoft.com/office/drawing/2014/main" id="{8DB9BB3F-E1C2-40EE-BCC8-B74E1D2144E1}"/>
              </a:ext>
            </a:extLst>
          </p:cNvPr>
          <p:cNvSpPr/>
          <p:nvPr/>
        </p:nvSpPr>
        <p:spPr>
          <a:xfrm>
            <a:off x="8915400" y="22318753"/>
            <a:ext cx="5048250" cy="2057400"/>
          </a:xfrm>
          <a:prstGeom prst="rect">
            <a:avLst/>
          </a:prstGeom>
          <a:solidFill>
            <a:schemeClr val="bg1"/>
          </a:solid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6" name="Round Same Side Corner Rectangle 38">
            <a:extLst>
              <a:ext uri="{FF2B5EF4-FFF2-40B4-BE49-F238E27FC236}">
                <a16:creationId xmlns:a16="http://schemas.microsoft.com/office/drawing/2014/main" id="{B4A072D2-418A-4B38-9651-A18C7ECC1407}"/>
              </a:ext>
            </a:extLst>
          </p:cNvPr>
          <p:cNvSpPr>
            <a:spLocks noChangeArrowheads="1"/>
          </p:cNvSpPr>
          <p:nvPr/>
        </p:nvSpPr>
        <p:spPr bwMode="auto">
          <a:xfrm>
            <a:off x="565410" y="320887"/>
            <a:ext cx="42976800" cy="3531641"/>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buFont typeface="Arial" panose="020B0604020202020204" pitchFamily="34" charset="0"/>
              <a:buNone/>
            </a:pPr>
            <a:r>
              <a:rPr lang="en-US" altLang="en-US" sz="6600" b="1" cap="small" dirty="0">
                <a:latin typeface="+mj-lt"/>
                <a:cs typeface="Times New Roman" panose="02020603050405020304" pitchFamily="18" charset="0"/>
              </a:rPr>
              <a:t>Cloaking using Periodic Trapezoid Rule Approximation of Boundary Integrals</a:t>
            </a:r>
          </a:p>
          <a:p>
            <a:pPr algn="ctr">
              <a:buFont typeface="Arial" panose="020B0604020202020204" pitchFamily="34" charset="0"/>
              <a:buNone/>
            </a:pPr>
            <a:endParaRPr lang="en-US" altLang="en-US" sz="6600" b="1" cap="small" dirty="0">
              <a:latin typeface="+mj-lt"/>
              <a:cs typeface="Times New Roman" panose="02020603050405020304" pitchFamily="18" charset="0"/>
            </a:endParaRPr>
          </a:p>
        </p:txBody>
      </p:sp>
      <p:sp>
        <p:nvSpPr>
          <p:cNvPr id="37" name="TextBox 36">
            <a:extLst>
              <a:ext uri="{FF2B5EF4-FFF2-40B4-BE49-F238E27FC236}">
                <a16:creationId xmlns:a16="http://schemas.microsoft.com/office/drawing/2014/main" id="{034A1FB6-F6D3-4953-8064-F37CC9E1D6F9}"/>
              </a:ext>
            </a:extLst>
          </p:cNvPr>
          <p:cNvSpPr txBox="1"/>
          <p:nvPr/>
        </p:nvSpPr>
        <p:spPr>
          <a:xfrm>
            <a:off x="6684690" y="2626953"/>
            <a:ext cx="30032824" cy="2646878"/>
          </a:xfrm>
          <a:prstGeom prst="rect">
            <a:avLst/>
          </a:prstGeom>
          <a:noFill/>
        </p:spPr>
        <p:txBody>
          <a:bodyPr wrap="square" rtlCol="0">
            <a:spAutoFit/>
          </a:bodyPr>
          <a:lstStyle/>
          <a:p>
            <a:pPr algn="ctr">
              <a:spcAft>
                <a:spcPts val="1200"/>
              </a:spcAft>
            </a:pPr>
            <a:r>
              <a:rPr lang="en-US" sz="4800" b="1" u="sng" dirty="0">
                <a:latin typeface="+mj-lt"/>
                <a:cs typeface="Times New Roman" panose="02020603050405020304" pitchFamily="18" charset="0"/>
              </a:rPr>
              <a:t>E. A. Cortes</a:t>
            </a:r>
            <a:r>
              <a:rPr lang="en-US" sz="4800" b="1" dirty="0">
                <a:latin typeface="+mj-lt"/>
                <a:cs typeface="Times New Roman" panose="02020603050405020304" pitchFamily="18" charset="0"/>
              </a:rPr>
              <a:t>, C. Carvalho, School of Natural Sciences, University of California, Merced</a:t>
            </a:r>
          </a:p>
          <a:p>
            <a:pPr algn="ctr"/>
            <a:br>
              <a:rPr lang="en-US" sz="5400" b="1" dirty="0">
                <a:latin typeface="+mj-lt"/>
                <a:cs typeface="Times New Roman" panose="02020603050405020304" pitchFamily="18" charset="0"/>
              </a:rPr>
            </a:br>
            <a:endParaRPr lang="en-US" sz="5400" b="1" dirty="0">
              <a:latin typeface="+mj-lt"/>
              <a:cs typeface="Times New Roman" panose="02020603050405020304" pitchFamily="18" charset="0"/>
            </a:endParaRPr>
          </a:p>
        </p:txBody>
      </p:sp>
      <p:sp>
        <p:nvSpPr>
          <p:cNvPr id="42" name="Round Same Side Corner Rectangle 38">
            <a:extLst>
              <a:ext uri="{FF2B5EF4-FFF2-40B4-BE49-F238E27FC236}">
                <a16:creationId xmlns:a16="http://schemas.microsoft.com/office/drawing/2014/main" id="{7636E394-2256-4372-BA49-0BFC5E74521A}"/>
              </a:ext>
            </a:extLst>
          </p:cNvPr>
          <p:cNvSpPr>
            <a:spLocks noChangeArrowheads="1"/>
          </p:cNvSpPr>
          <p:nvPr/>
        </p:nvSpPr>
        <p:spPr bwMode="auto">
          <a:xfrm>
            <a:off x="1470772" y="4038600"/>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Introduction</a:t>
            </a:r>
          </a:p>
        </p:txBody>
      </p:sp>
      <p:sp>
        <p:nvSpPr>
          <p:cNvPr id="43" name="Rectangle 42">
            <a:extLst>
              <a:ext uri="{FF2B5EF4-FFF2-40B4-BE49-F238E27FC236}">
                <a16:creationId xmlns:a16="http://schemas.microsoft.com/office/drawing/2014/main" id="{EE23EEC0-FEBE-496A-8538-52B076B48653}"/>
              </a:ext>
            </a:extLst>
          </p:cNvPr>
          <p:cNvSpPr/>
          <p:nvPr/>
        </p:nvSpPr>
        <p:spPr>
          <a:xfrm>
            <a:off x="1406752" y="5339598"/>
            <a:ext cx="13299848" cy="11203067"/>
          </a:xfrm>
          <a:prstGeom prst="rect">
            <a:avLst/>
          </a:prstGeom>
          <a:ln w="12700">
            <a:noFill/>
          </a:ln>
        </p:spPr>
        <p:txBody>
          <a:bodyPr wrap="square">
            <a:spAutoFit/>
          </a:bodyPr>
          <a:lstStyle/>
          <a:p>
            <a:pPr algn="just"/>
            <a:r>
              <a:rPr lang="en-US" sz="3800" dirty="0">
                <a:cs typeface="Times New Roman" panose="02020603050405020304" pitchFamily="18" charset="0"/>
              </a:rPr>
              <a:t>Our goal is to simulate optical cloaking devices by calculating how light travels through defined boundaries.  Optical cloaking refers to the act of making something invisible in some directions by preventing the scattering of light as it hits the boundary.  Cloaking is often seen in science fiction, but also has real-world applications for radar and military science.   </a:t>
            </a: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r>
              <a:rPr lang="en-US" sz="3800" dirty="0">
                <a:cs typeface="Times New Roman" panose="02020603050405020304" pitchFamily="18" charset="0"/>
              </a:rPr>
              <a:t>We use boundary integral equation methods to compute the solution in layered boundaries, and we implement in Python an approximation using the periodic trapezoid rule and the Kress Quadrature.</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p:sp>
        <p:nvSpPr>
          <p:cNvPr id="78" name="Round Same Side Corner Rectangle 38">
            <a:extLst>
              <a:ext uri="{FF2B5EF4-FFF2-40B4-BE49-F238E27FC236}">
                <a16:creationId xmlns:a16="http://schemas.microsoft.com/office/drawing/2014/main" id="{FA7E4C0C-232F-4B1A-90EB-BE22E3FD9D7B}"/>
              </a:ext>
            </a:extLst>
          </p:cNvPr>
          <p:cNvSpPr>
            <a:spLocks noChangeArrowheads="1"/>
          </p:cNvSpPr>
          <p:nvPr/>
        </p:nvSpPr>
        <p:spPr bwMode="auto">
          <a:xfrm>
            <a:off x="1175756" y="16964155"/>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 Problem</a:t>
            </a:r>
          </a:p>
        </p:txBody>
      </p:sp>
      <mc:AlternateContent xmlns:mc="http://schemas.openxmlformats.org/markup-compatibility/2006" xmlns:a14="http://schemas.microsoft.com/office/drawing/2010/main">
        <mc:Choice Requires="a14">
          <p:sp>
            <p:nvSpPr>
              <p:cNvPr id="79" name="Rectangle 78">
                <a:extLst>
                  <a:ext uri="{FF2B5EF4-FFF2-40B4-BE49-F238E27FC236}">
                    <a16:creationId xmlns:a16="http://schemas.microsoft.com/office/drawing/2014/main" id="{6FBAD973-C9A1-4E0E-9EB8-F675931FED8D}"/>
                  </a:ext>
                </a:extLst>
              </p:cNvPr>
              <p:cNvSpPr/>
              <p:nvPr/>
            </p:nvSpPr>
            <p:spPr>
              <a:xfrm>
                <a:off x="1175756" y="25919190"/>
                <a:ext cx="13299848" cy="5456174"/>
              </a:xfrm>
              <a:prstGeom prst="rect">
                <a:avLst/>
              </a:prstGeom>
              <a:ln w="12700">
                <a:noFill/>
              </a:ln>
            </p:spPr>
            <p:txBody>
              <a:bodyPr wrap="square" anchor="ctr">
                <a:spAutoFit/>
              </a:bodyPr>
              <a:lstStyle/>
              <a:p>
                <a:pPr algn="ctr">
                  <a:spcAft>
                    <a:spcPts val="600"/>
                  </a:spcAft>
                </a:pPr>
                <a:r>
                  <a:rPr lang="en-US" sz="3200" b="1" dirty="0">
                    <a:cs typeface="Times New Roman" panose="02020603050405020304" pitchFamily="18" charset="0"/>
                  </a:rPr>
                  <a:t>Boundary Integral Equations</a:t>
                </a: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𝑓</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num>
                            <m:den>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e>
                      </m:nary>
                      <m:r>
                        <a:rPr lang="en-US" sz="2800" b="0" i="1" smtClean="0">
                          <a:latin typeface="Cambria Math" panose="02040503050406030204" pitchFamily="18" charset="0"/>
                          <a:cs typeface="Times New Roman" panose="02020603050405020304" pitchFamily="18" charset="0"/>
                        </a:rPr>
                        <m:t> </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m:rPr>
                              <m:brk m:alnAt="7"/>
                            </m:rP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cs typeface="Times New Roman" panose="02020603050405020304" pitchFamily="18" charset="0"/>
                                </a:rPr>
                                <m:t>𝑑</m:t>
                              </m:r>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𝐸</m:t>
                          </m:r>
                        </m:e>
                      </m:nary>
                    </m:oMath>
                  </m:oMathPara>
                </a14:m>
                <a:endParaRPr lang="en-US" sz="3200" u="sng"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𝑖</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ea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m:t>
                                  </m:r>
                                </m:sup>
                              </m:sSup>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 </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𝑒</m:t>
                                  </m:r>
                                </m:sub>
                              </m:sSub>
                            </m:num>
                            <m:den>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𝑖</m:t>
                                  </m:r>
                                </m:sub>
                              </m:sSub>
                            </m:den>
                          </m:f>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𝑖</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𝐼</m:t>
                              </m:r>
                            </m:e>
                          </m:nary>
                        </m:e>
                      </m:nary>
                    </m:oMath>
                  </m:oMathPara>
                </a14:m>
                <a:endParaRPr lang="en-US" sz="2800" b="0" dirty="0">
                  <a:ea typeface="Cambria Math" panose="02040503050406030204" pitchFamily="18" charset="0"/>
                  <a:cs typeface="Times New Roman" panose="02020603050405020304" pitchFamily="18" charset="0"/>
                </a:endParaRPr>
              </a:p>
              <a:p>
                <a:pPr algn="ctr">
                  <a:spcAft>
                    <a:spcPts val="600"/>
                  </a:spcAft>
                </a:pPr>
                <a:endParaRPr lang="en-US" sz="3200" dirty="0">
                  <a:cs typeface="Times New Roman" panose="02020603050405020304" pitchFamily="18" charset="0"/>
                </a:endParaRPr>
              </a:p>
              <a:p>
                <a:pPr algn="ctr">
                  <a:spcAft>
                    <a:spcPts val="600"/>
                  </a:spcAft>
                </a:pPr>
                <a:r>
                  <a:rPr lang="en-US" sz="3200" dirty="0">
                    <a:cs typeface="Times New Roman" panose="02020603050405020304" pitchFamily="18" charset="0"/>
                  </a:rPr>
                  <a:t>Note that </a:t>
                </a:r>
                <a14:m>
                  <m:oMath xmlns:m="http://schemas.openxmlformats.org/officeDocument/2006/math">
                    <m:r>
                      <m:rPr>
                        <m:sty m:val="p"/>
                      </m:rPr>
                      <a:rPr lang="en-US" sz="3200" b="0" i="0" smtClean="0">
                        <a:latin typeface="Cambria Math" panose="02040503050406030204" pitchFamily="18" charset="0"/>
                        <a:cs typeface="Times New Roman" panose="02020603050405020304" pitchFamily="18" charset="0"/>
                      </a:rPr>
                      <m:t>Φ</m:t>
                    </m:r>
                  </m:oMath>
                </a14:m>
                <a:r>
                  <a:rPr lang="en-US" sz="3200" dirty="0">
                    <a:cs typeface="Times New Roman" panose="02020603050405020304" pitchFamily="18" charset="0"/>
                  </a:rPr>
                  <a:t> represents the fundamental solution to the Helmholtz Equations.</a:t>
                </a:r>
              </a:p>
              <a:p>
                <a:pPr algn="ctr">
                  <a:spcAft>
                    <a:spcPts val="600"/>
                  </a:spcAft>
                </a:pP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cs typeface="Times New Roman" panose="02020603050405020304" pitchFamily="18" charset="0"/>
                        </a:rPr>
                        <m:t>Φ</m:t>
                      </m:r>
                      <m:d>
                        <m:dPr>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𝑦</m:t>
                          </m:r>
                        </m:e>
                      </m:d>
                      <m:r>
                        <a:rPr lang="en-US" sz="3600" b="0" i="1" smtClean="0">
                          <a:latin typeface="Cambria Math" panose="02040503050406030204" pitchFamily="18" charset="0"/>
                          <a:cs typeface="Times New Roman" panose="02020603050405020304" pitchFamily="18" charset="0"/>
                        </a:rPr>
                        <m:t>=</m:t>
                      </m:r>
                      <m:f>
                        <m:fPr>
                          <m:ctrlPr>
                            <a:rPr lang="en-US" sz="3600" b="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cs typeface="Times New Roman" panose="02020603050405020304" pitchFamily="18" charset="0"/>
                            </a:rPr>
                            <m:t>𝑖</m:t>
                          </m:r>
                        </m:num>
                        <m:den>
                          <m:r>
                            <a:rPr lang="en-US" sz="3600" b="0" i="1" smtClean="0">
                              <a:latin typeface="Cambria Math" panose="02040503050406030204" pitchFamily="18" charset="0"/>
                              <a:cs typeface="Times New Roman" panose="02020603050405020304" pitchFamily="18" charset="0"/>
                            </a:rPr>
                            <m:t>4</m:t>
                          </m:r>
                        </m:den>
                      </m:f>
                      <m:sSubSup>
                        <m:sSubSupPr>
                          <m:ctrlPr>
                            <a:rPr lang="en-US" sz="3600" b="0" i="1" smtClean="0">
                              <a:latin typeface="Cambria Math" panose="02040503050406030204" pitchFamily="18" charset="0"/>
                              <a:cs typeface="Times New Roman" panose="02020603050405020304" pitchFamily="18" charset="0"/>
                            </a:rPr>
                          </m:ctrlPr>
                        </m:sSubSupPr>
                        <m:e>
                          <m:r>
                            <a:rPr lang="en-US" sz="3600" b="0" i="1" smtClean="0">
                              <a:latin typeface="Cambria Math" panose="02040503050406030204" pitchFamily="18" charset="0"/>
                              <a:cs typeface="Times New Roman" panose="02020603050405020304" pitchFamily="18" charset="0"/>
                            </a:rPr>
                            <m:t>𝐻</m:t>
                          </m:r>
                        </m:e>
                        <m:sub>
                          <m:r>
                            <a:rPr lang="en-US" sz="3600" b="0" i="1" smtClean="0">
                              <a:latin typeface="Cambria Math" panose="02040503050406030204" pitchFamily="18" charset="0"/>
                              <a:cs typeface="Times New Roman" panose="02020603050405020304" pitchFamily="18" charset="0"/>
                            </a:rPr>
                            <m:t>0</m:t>
                          </m:r>
                        </m:sub>
                        <m:sup>
                          <m:d>
                            <m:dPr>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1</m:t>
                              </m:r>
                            </m:e>
                          </m:d>
                        </m:sup>
                      </m:sSubSup>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𝑘</m:t>
                      </m:r>
                      <m:d>
                        <m:dPr>
                          <m:begChr m:val="|"/>
                          <m:endChr m:val="|"/>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cs typeface="Times New Roman" panose="02020603050405020304" pitchFamily="18" charset="0"/>
                            </a:rPr>
                            <m:t> −</m:t>
                          </m:r>
                          <m:r>
                            <a:rPr lang="en-US" sz="3600" b="0" i="1" smtClean="0">
                              <a:latin typeface="Cambria Math" panose="02040503050406030204" pitchFamily="18" charset="0"/>
                              <a:cs typeface="Times New Roman" panose="02020603050405020304" pitchFamily="18" charset="0"/>
                            </a:rPr>
                            <m:t>𝑦</m:t>
                          </m:r>
                        </m:e>
                      </m:d>
                      <m:r>
                        <a:rPr lang="en-US" sz="3600" b="0" i="1" smtClean="0">
                          <a:latin typeface="Cambria Math" panose="02040503050406030204" pitchFamily="18" charset="0"/>
                          <a:cs typeface="Times New Roman" panose="02020603050405020304" pitchFamily="18" charset="0"/>
                        </a:rPr>
                        <m:t>)</m:t>
                      </m:r>
                    </m:oMath>
                  </m:oMathPara>
                </a14:m>
                <a:endParaRPr lang="en-US" sz="3600" dirty="0">
                  <a:cs typeface="Times New Roman" panose="02020603050405020304" pitchFamily="18" charset="0"/>
                </a:endParaRPr>
              </a:p>
              <a:p>
                <a:pPr algn="ctr">
                  <a:spcAft>
                    <a:spcPts val="600"/>
                  </a:spcAft>
                </a:pPr>
                <a:endParaRPr lang="en-US" sz="3200" dirty="0">
                  <a:cs typeface="Times New Roman" panose="02020603050405020304" pitchFamily="18" charset="0"/>
                </a:endParaRPr>
              </a:p>
            </p:txBody>
          </p:sp>
        </mc:Choice>
        <mc:Fallback xmlns="">
          <p:sp>
            <p:nvSpPr>
              <p:cNvPr id="79" name="Rectangle 78">
                <a:extLst>
                  <a:ext uri="{FF2B5EF4-FFF2-40B4-BE49-F238E27FC236}">
                    <a16:creationId xmlns:a16="http://schemas.microsoft.com/office/drawing/2014/main" id="{6FBAD973-C9A1-4E0E-9EB8-F675931FED8D}"/>
                  </a:ext>
                </a:extLst>
              </p:cNvPr>
              <p:cNvSpPr>
                <a:spLocks noRot="1" noChangeAspect="1" noMove="1" noResize="1" noEditPoints="1" noAdjustHandles="1" noChangeArrowheads="1" noChangeShapeType="1" noTextEdit="1"/>
              </p:cNvSpPr>
              <p:nvPr/>
            </p:nvSpPr>
            <p:spPr>
              <a:xfrm>
                <a:off x="1175756" y="25919190"/>
                <a:ext cx="13299848" cy="5456174"/>
              </a:xfrm>
              <a:prstGeom prst="rect">
                <a:avLst/>
              </a:prstGeom>
              <a:blipFill>
                <a:blip r:embed="rId5"/>
                <a:stretch>
                  <a:fillRect l="-275" t="-1006" r="-183"/>
                </a:stretch>
              </a:blipFill>
              <a:ln w="12700">
                <a:noFill/>
              </a:ln>
            </p:spPr>
            <p:txBody>
              <a:bodyPr/>
              <a:lstStyle/>
              <a:p>
                <a:r>
                  <a:rPr lang="en-US">
                    <a:noFill/>
                  </a:rPr>
                  <a:t> </a:t>
                </a:r>
              </a:p>
            </p:txBody>
          </p:sp>
        </mc:Fallback>
      </mc:AlternateContent>
      <p:sp>
        <p:nvSpPr>
          <p:cNvPr id="62" name="Round Same Side Corner Rectangle 38">
            <a:extLst>
              <a:ext uri="{FF2B5EF4-FFF2-40B4-BE49-F238E27FC236}">
                <a16:creationId xmlns:a16="http://schemas.microsoft.com/office/drawing/2014/main" id="{D92BF28F-EA0A-4732-AAFE-461721B45689}"/>
              </a:ext>
            </a:extLst>
          </p:cNvPr>
          <p:cNvSpPr>
            <a:spLocks noChangeArrowheads="1"/>
          </p:cNvSpPr>
          <p:nvPr/>
        </p:nvSpPr>
        <p:spPr bwMode="auto">
          <a:xfrm>
            <a:off x="15576810" y="4038600"/>
            <a:ext cx="12954000"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Numerical Method</a:t>
            </a:r>
          </a:p>
        </p:txBody>
      </p:sp>
      <p:sp>
        <p:nvSpPr>
          <p:cNvPr id="64" name="Round Same Side Corner Rectangle 38">
            <a:extLst>
              <a:ext uri="{FF2B5EF4-FFF2-40B4-BE49-F238E27FC236}">
                <a16:creationId xmlns:a16="http://schemas.microsoft.com/office/drawing/2014/main" id="{64E82440-4D2B-4542-82E5-FB53DEC64B0E}"/>
              </a:ext>
            </a:extLst>
          </p:cNvPr>
          <p:cNvSpPr>
            <a:spLocks noChangeArrowheads="1"/>
          </p:cNvSpPr>
          <p:nvPr/>
        </p:nvSpPr>
        <p:spPr bwMode="auto">
          <a:xfrm>
            <a:off x="29337000" y="4045132"/>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a:t>
            </a:r>
          </a:p>
        </p:txBody>
      </p:sp>
      <p:sp>
        <p:nvSpPr>
          <p:cNvPr id="65" name="Round Same Side Corner Rectangle 38">
            <a:extLst>
              <a:ext uri="{FF2B5EF4-FFF2-40B4-BE49-F238E27FC236}">
                <a16:creationId xmlns:a16="http://schemas.microsoft.com/office/drawing/2014/main" id="{0211181D-693E-443B-9288-AD4D877420B7}"/>
              </a:ext>
            </a:extLst>
          </p:cNvPr>
          <p:cNvSpPr>
            <a:spLocks noChangeArrowheads="1"/>
          </p:cNvSpPr>
          <p:nvPr/>
        </p:nvSpPr>
        <p:spPr bwMode="auto">
          <a:xfrm>
            <a:off x="29337000" y="16975041"/>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Conclusion</a:t>
            </a:r>
          </a:p>
        </p:txBody>
      </p:sp>
      <p:sp>
        <p:nvSpPr>
          <p:cNvPr id="66" name="Round Same Side Corner Rectangle 38">
            <a:extLst>
              <a:ext uri="{FF2B5EF4-FFF2-40B4-BE49-F238E27FC236}">
                <a16:creationId xmlns:a16="http://schemas.microsoft.com/office/drawing/2014/main" id="{C9372C08-B7D2-4DEA-834F-D162771004B6}"/>
              </a:ext>
            </a:extLst>
          </p:cNvPr>
          <p:cNvSpPr>
            <a:spLocks noChangeArrowheads="1"/>
          </p:cNvSpPr>
          <p:nvPr/>
        </p:nvSpPr>
        <p:spPr bwMode="auto">
          <a:xfrm>
            <a:off x="15263018" y="16964155"/>
            <a:ext cx="13267791"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Validation</a:t>
            </a:r>
          </a:p>
        </p:txBody>
      </p:sp>
      <p:sp>
        <p:nvSpPr>
          <p:cNvPr id="3" name="Rectangle 2">
            <a:extLst>
              <a:ext uri="{FF2B5EF4-FFF2-40B4-BE49-F238E27FC236}">
                <a16:creationId xmlns:a16="http://schemas.microsoft.com/office/drawing/2014/main" id="{0810079E-4B24-46AA-A858-8C1DA02B8F16}"/>
              </a:ext>
            </a:extLst>
          </p:cNvPr>
          <p:cNvSpPr/>
          <p:nvPr/>
        </p:nvSpPr>
        <p:spPr>
          <a:xfrm>
            <a:off x="1828800" y="1567713"/>
            <a:ext cx="35814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uc merced logo">
            <a:extLst>
              <a:ext uri="{FF2B5EF4-FFF2-40B4-BE49-F238E27FC236}">
                <a16:creationId xmlns:a16="http://schemas.microsoft.com/office/drawing/2014/main" id="{1DE57159-2786-4F0D-90D1-B1646A3732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677007"/>
            <a:ext cx="2819400" cy="2819400"/>
          </a:xfrm>
          <a:prstGeom prst="ellipse">
            <a:avLst/>
          </a:prstGeom>
          <a:ln w="190500" cap="rnd">
            <a:noFill/>
            <a:prstDash val="solid"/>
          </a:ln>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DC92797F-B070-4D7C-82AA-8090E3605056}"/>
              </a:ext>
            </a:extLst>
          </p:cNvPr>
          <p:cNvSpPr/>
          <p:nvPr/>
        </p:nvSpPr>
        <p:spPr>
          <a:xfrm>
            <a:off x="38709600" y="1175405"/>
            <a:ext cx="31242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1F7966-B0ED-4DC5-9649-5E04FE03202F}"/>
              </a:ext>
            </a:extLst>
          </p:cNvPr>
          <p:cNvPicPr>
            <a:picLocks noChangeAspect="1"/>
          </p:cNvPicPr>
          <p:nvPr/>
        </p:nvPicPr>
        <p:blipFill>
          <a:blip r:embed="rId7"/>
          <a:stretch>
            <a:fillRect/>
          </a:stretch>
        </p:blipFill>
        <p:spPr>
          <a:xfrm>
            <a:off x="39412032" y="1270067"/>
            <a:ext cx="3322922" cy="1633280"/>
          </a:xfrm>
          <a:prstGeom prst="rect">
            <a:avLst/>
          </a:prstGeom>
        </p:spPr>
      </p:pic>
      <p:sp>
        <p:nvSpPr>
          <p:cNvPr id="7" name="Rectangle: Rounded Corners 6">
            <a:extLst>
              <a:ext uri="{FF2B5EF4-FFF2-40B4-BE49-F238E27FC236}">
                <a16:creationId xmlns:a16="http://schemas.microsoft.com/office/drawing/2014/main" id="{9FB79C7C-4BE5-44DA-B35C-E1618C8B0EDA}"/>
              </a:ext>
            </a:extLst>
          </p:cNvPr>
          <p:cNvSpPr/>
          <p:nvPr/>
        </p:nvSpPr>
        <p:spPr>
          <a:xfrm>
            <a:off x="29337000" y="24768514"/>
            <a:ext cx="13299848" cy="660685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sz="5400" cap="small" dirty="0"/>
              <a:t>REFERENCES</a:t>
            </a:r>
          </a:p>
          <a:p>
            <a:r>
              <a:rPr lang="en-US" sz="4000" dirty="0"/>
              <a:t>[1] R. Kress, Boundary Integral Equations in Time-Harmonic Acoustic Scattering.</a:t>
            </a:r>
          </a:p>
          <a:p>
            <a:r>
              <a:rPr lang="en-US" sz="4000" dirty="0"/>
              <a:t>[2] C. Carvalho, S. Khatri, and A.D. Kim, Asymptotic analysis for close evaluation of layer potentials, submitted.</a:t>
            </a:r>
          </a:p>
          <a:p>
            <a:r>
              <a:rPr lang="en-US" sz="4000" dirty="0"/>
              <a:t>[3] Boundary Cloaking GitHub Repository, code available: </a:t>
            </a:r>
            <a:r>
              <a:rPr lang="en-US" sz="4000" dirty="0">
                <a:solidFill>
                  <a:schemeClr val="accent6">
                    <a:lumMod val="75000"/>
                  </a:schemeClr>
                </a:solidFill>
                <a:hlinkClick r:id="rId8">
                  <a:extLst>
                    <a:ext uri="{A12FA001-AC4F-418D-AE19-62706E023703}">
                      <ahyp:hlinkClr xmlns:ahyp="http://schemas.microsoft.com/office/drawing/2018/hyperlinkcolor" val="tx"/>
                    </a:ext>
                  </a:extLst>
                </a:hlinkClick>
              </a:rPr>
              <a:t>https://github.com/eangelcortes/boundary_cloaking</a:t>
            </a:r>
            <a:r>
              <a:rPr lang="en-US" sz="4000" dirty="0">
                <a:solidFill>
                  <a:schemeClr val="accent6">
                    <a:lumMod val="75000"/>
                  </a:schemeClr>
                </a:solidFill>
              </a:rPr>
              <a:t>.</a:t>
            </a:r>
          </a:p>
          <a:p>
            <a:r>
              <a:rPr lang="en-US" sz="4000" dirty="0">
                <a:solidFill>
                  <a:schemeClr val="bg1"/>
                </a:solidFill>
              </a:rPr>
              <a:t>[4] V. Shalaev, Illustration of a theoretical cloaking device.</a:t>
            </a:r>
          </a:p>
          <a:p>
            <a:endParaRPr lang="en-US" sz="4000" dirty="0"/>
          </a:p>
          <a:p>
            <a:pPr algn="ctr"/>
            <a:endParaRPr lang="en-US" sz="6000" cap="small" dirty="0"/>
          </a:p>
        </p:txBody>
      </p:sp>
      <p:pic>
        <p:nvPicPr>
          <p:cNvPr id="9" name="Picture 8" descr="A screenshot of a cell phone&#10;&#10;Description automatically generated">
            <a:extLst>
              <a:ext uri="{FF2B5EF4-FFF2-40B4-BE49-F238E27FC236}">
                <a16:creationId xmlns:a16="http://schemas.microsoft.com/office/drawing/2014/main" id="{6270485C-9A64-4526-A3DA-F8227A283660}"/>
              </a:ext>
            </a:extLst>
          </p:cNvPr>
          <p:cNvPicPr>
            <a:picLocks noChangeAspect="1"/>
          </p:cNvPicPr>
          <p:nvPr/>
        </p:nvPicPr>
        <p:blipFill rotWithShape="1">
          <a:blip r:embed="rId9"/>
          <a:srcRect l="18569" t="26561" r="27204" b="24646"/>
          <a:stretch/>
        </p:blipFill>
        <p:spPr>
          <a:xfrm>
            <a:off x="8168155" y="9296401"/>
            <a:ext cx="6019800" cy="355835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53DD2B5-5FE5-4E58-9E62-62F28D387050}"/>
              </a:ext>
            </a:extLst>
          </p:cNvPr>
          <p:cNvPicPr>
            <a:picLocks noChangeAspect="1"/>
          </p:cNvPicPr>
          <p:nvPr/>
        </p:nvPicPr>
        <p:blipFill rotWithShape="1">
          <a:blip r:embed="rId10"/>
          <a:srcRect l="23732" t="26412" r="28196" b="25068"/>
          <a:stretch/>
        </p:blipFill>
        <p:spPr>
          <a:xfrm>
            <a:off x="1668661" y="9296402"/>
            <a:ext cx="5959077" cy="3558352"/>
          </a:xfrm>
          <a:prstGeom prst="rect">
            <a:avLst/>
          </a:prstGeom>
        </p:spPr>
      </p:pic>
      <p:sp>
        <p:nvSpPr>
          <p:cNvPr id="12" name="TextBox 11">
            <a:extLst>
              <a:ext uri="{FF2B5EF4-FFF2-40B4-BE49-F238E27FC236}">
                <a16:creationId xmlns:a16="http://schemas.microsoft.com/office/drawing/2014/main" id="{5FAB7F99-BEB6-4A44-AB6A-A6872A3F2D33}"/>
              </a:ext>
            </a:extLst>
          </p:cNvPr>
          <p:cNvSpPr txBox="1"/>
          <p:nvPr/>
        </p:nvSpPr>
        <p:spPr>
          <a:xfrm>
            <a:off x="1687711" y="12961203"/>
            <a:ext cx="12275939" cy="954107"/>
          </a:xfrm>
          <a:prstGeom prst="rect">
            <a:avLst/>
          </a:prstGeom>
          <a:noFill/>
        </p:spPr>
        <p:txBody>
          <a:bodyPr wrap="square" rtlCol="0">
            <a:spAutoFit/>
          </a:bodyPr>
          <a:lstStyle/>
          <a:p>
            <a:r>
              <a:rPr lang="en-US" sz="2800" b="1" dirty="0"/>
              <a:t>Figure 1.</a:t>
            </a:r>
            <a:r>
              <a:rPr lang="en-US" sz="2800" dirty="0"/>
              <a:t>  The scattering of light on an uncloaked object (left) versus that of a cloaked object (right).</a:t>
            </a:r>
            <a:r>
              <a:rPr lang="en-US" sz="2800" baseline="30000" dirty="0"/>
              <a:t>[4]</a:t>
            </a:r>
            <a:endParaRPr lang="en-US" sz="2800" b="1" dirty="0"/>
          </a:p>
        </p:txBody>
      </p:sp>
      <p:sp>
        <p:nvSpPr>
          <p:cNvPr id="16" name="TextBox 15">
            <a:extLst>
              <a:ext uri="{FF2B5EF4-FFF2-40B4-BE49-F238E27FC236}">
                <a16:creationId xmlns:a16="http://schemas.microsoft.com/office/drawing/2014/main" id="{1FA98726-EB7D-4AAE-B52D-4D8BC5754308}"/>
              </a:ext>
            </a:extLst>
          </p:cNvPr>
          <p:cNvSpPr txBox="1"/>
          <p:nvPr/>
        </p:nvSpPr>
        <p:spPr>
          <a:xfrm>
            <a:off x="7105480" y="20374158"/>
            <a:ext cx="542136" cy="707886"/>
          </a:xfrm>
          <a:prstGeom prst="rect">
            <a:avLst/>
          </a:prstGeom>
          <a:noFill/>
        </p:spPr>
        <p:txBody>
          <a:bodyPr wrap="none" rtlCol="0">
            <a:spAutoFit/>
          </a:bodyPr>
          <a:lstStyle/>
          <a:p>
            <a:r>
              <a:rPr lang="en-US" sz="4000" b="1" dirty="0"/>
              <a:t>B</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A40B2AC-E446-4112-B7A5-6EA4C5278469}"/>
                  </a:ext>
                </a:extLst>
              </p:cNvPr>
              <p:cNvSpPr txBox="1"/>
              <p:nvPr/>
            </p:nvSpPr>
            <p:spPr>
              <a:xfrm>
                <a:off x="5607840" y="22556373"/>
                <a:ext cx="25901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𝒚</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xmlns="">
          <p:sp>
            <p:nvSpPr>
              <p:cNvPr id="17" name="TextBox 16">
                <a:extLst>
                  <a:ext uri="{FF2B5EF4-FFF2-40B4-BE49-F238E27FC236}">
                    <a16:creationId xmlns:a16="http://schemas.microsoft.com/office/drawing/2014/main" id="{9A40B2AC-E446-4112-B7A5-6EA4C5278469}"/>
                  </a:ext>
                </a:extLst>
              </p:cNvPr>
              <p:cNvSpPr txBox="1">
                <a:spLocks noRot="1" noChangeAspect="1" noMove="1" noResize="1" noEditPoints="1" noAdjustHandles="1" noChangeArrowheads="1" noChangeShapeType="1" noTextEdit="1"/>
              </p:cNvSpPr>
              <p:nvPr/>
            </p:nvSpPr>
            <p:spPr>
              <a:xfrm>
                <a:off x="5607840" y="22556373"/>
                <a:ext cx="2590132"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552E3D9-C8DE-409B-A002-7492D6DDDC6D}"/>
                  </a:ext>
                </a:extLst>
              </p:cNvPr>
              <p:cNvSpPr txBox="1"/>
              <p:nvPr/>
            </p:nvSpPr>
            <p:spPr>
              <a:xfrm>
                <a:off x="5167085" y="18830874"/>
                <a:ext cx="256608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xmlns="">
          <p:sp>
            <p:nvSpPr>
              <p:cNvPr id="39" name="TextBox 38">
                <a:extLst>
                  <a:ext uri="{FF2B5EF4-FFF2-40B4-BE49-F238E27FC236}">
                    <a16:creationId xmlns:a16="http://schemas.microsoft.com/office/drawing/2014/main" id="{2552E3D9-C8DE-409B-A002-7492D6DDDC6D}"/>
                  </a:ext>
                </a:extLst>
              </p:cNvPr>
              <p:cNvSpPr txBox="1">
                <a:spLocks noRot="1" noChangeAspect="1" noMove="1" noResize="1" noEditPoints="1" noAdjustHandles="1" noChangeArrowheads="1" noChangeShapeType="1" noTextEdit="1"/>
              </p:cNvSpPr>
              <p:nvPr/>
            </p:nvSpPr>
            <p:spPr>
              <a:xfrm>
                <a:off x="5167085" y="18830874"/>
                <a:ext cx="2566087" cy="523220"/>
              </a:xfrm>
              <a:prstGeom prst="rect">
                <a:avLst/>
              </a:prstGeom>
              <a:blipFill>
                <a:blip r:embed="rId12"/>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3E733480-CE94-44B0-AED1-E944C4FBDF3D}"/>
              </a:ext>
            </a:extLst>
          </p:cNvPr>
          <p:cNvSpPr txBox="1"/>
          <p:nvPr/>
        </p:nvSpPr>
        <p:spPr>
          <a:xfrm>
            <a:off x="4436023" y="20613443"/>
            <a:ext cx="356188" cy="707886"/>
          </a:xfrm>
          <a:prstGeom prst="rect">
            <a:avLst/>
          </a:prstGeom>
          <a:noFill/>
        </p:spPr>
        <p:txBody>
          <a:bodyPr wrap="none" rtlCol="0">
            <a:spAutoFit/>
          </a:bodyPr>
          <a:lstStyle/>
          <a:p>
            <a:r>
              <a:rPr lang="en-US" sz="4000" b="1" dirty="0">
                <a:solidFill>
                  <a:schemeClr val="accent5">
                    <a:lumMod val="50000"/>
                  </a:schemeClr>
                </a:solidFill>
              </a:rPr>
              <a:t>I</a:t>
            </a:r>
          </a:p>
        </p:txBody>
      </p:sp>
      <p:sp>
        <p:nvSpPr>
          <p:cNvPr id="41" name="TextBox 40">
            <a:extLst>
              <a:ext uri="{FF2B5EF4-FFF2-40B4-BE49-F238E27FC236}">
                <a16:creationId xmlns:a16="http://schemas.microsoft.com/office/drawing/2014/main" id="{A604D2F6-BA01-4953-B94B-7BBC9B064B65}"/>
              </a:ext>
            </a:extLst>
          </p:cNvPr>
          <p:cNvSpPr txBox="1"/>
          <p:nvPr/>
        </p:nvSpPr>
        <p:spPr>
          <a:xfrm>
            <a:off x="2195653" y="19350407"/>
            <a:ext cx="510076" cy="707886"/>
          </a:xfrm>
          <a:prstGeom prst="rect">
            <a:avLst/>
          </a:prstGeom>
          <a:noFill/>
        </p:spPr>
        <p:txBody>
          <a:bodyPr wrap="none" rtlCol="0">
            <a:spAutoFit/>
          </a:bodyPr>
          <a:lstStyle/>
          <a:p>
            <a:pPr algn="ctr"/>
            <a:r>
              <a:rPr lang="en-US" sz="4000" b="1" dirty="0">
                <a:solidFill>
                  <a:schemeClr val="accent5">
                    <a:lumMod val="50000"/>
                  </a:schemeClr>
                </a:solidFill>
              </a:rPr>
              <a:t>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2D20163-05F3-4F87-B70C-EAC618F7280A}"/>
                  </a:ext>
                </a:extLst>
              </p:cNvPr>
              <p:cNvSpPr txBox="1"/>
              <p:nvPr/>
            </p:nvSpPr>
            <p:spPr>
              <a:xfrm>
                <a:off x="3784103" y="21199213"/>
                <a:ext cx="2032992"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𝑖</m:t>
                        </m:r>
                      </m:sub>
                    </m:sSub>
                  </m:oMath>
                </a14:m>
                <a:endParaRPr lang="en-US" sz="3200" dirty="0">
                  <a:solidFill>
                    <a:schemeClr val="accent5">
                      <a:lumMod val="50000"/>
                    </a:schemeClr>
                  </a:solidFill>
                </a:endParaRPr>
              </a:p>
            </p:txBody>
          </p:sp>
        </mc:Choice>
        <mc:Fallback xmlns="">
          <p:sp>
            <p:nvSpPr>
              <p:cNvPr id="21" name="TextBox 20">
                <a:extLst>
                  <a:ext uri="{FF2B5EF4-FFF2-40B4-BE49-F238E27FC236}">
                    <a16:creationId xmlns:a16="http://schemas.microsoft.com/office/drawing/2014/main" id="{42D20163-05F3-4F87-B70C-EAC618F7280A}"/>
                  </a:ext>
                </a:extLst>
              </p:cNvPr>
              <p:cNvSpPr txBox="1">
                <a:spLocks noRot="1" noChangeAspect="1" noMove="1" noResize="1" noEditPoints="1" noAdjustHandles="1" noChangeArrowheads="1" noChangeShapeType="1" noTextEdit="1"/>
              </p:cNvSpPr>
              <p:nvPr/>
            </p:nvSpPr>
            <p:spPr>
              <a:xfrm>
                <a:off x="3784103" y="21199213"/>
                <a:ext cx="2032992" cy="584775"/>
              </a:xfrm>
              <a:prstGeom prst="rect">
                <a:avLst/>
              </a:prstGeom>
              <a:blipFill>
                <a:blip r:embed="rId13"/>
                <a:stretch>
                  <a:fillRect l="-7808" t="-13684" b="-3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82C8F7A-2AA3-4BB9-8F8B-01D0B2302166}"/>
                  </a:ext>
                </a:extLst>
              </p:cNvPr>
              <p:cNvSpPr txBox="1"/>
              <p:nvPr/>
            </p:nvSpPr>
            <p:spPr>
              <a:xfrm>
                <a:off x="1406752" y="18872100"/>
                <a:ext cx="2087879"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𝑒</m:t>
                        </m:r>
                      </m:sub>
                    </m:sSub>
                  </m:oMath>
                </a14:m>
                <a:endParaRPr lang="en-US" sz="3200" dirty="0">
                  <a:solidFill>
                    <a:schemeClr val="accent5">
                      <a:lumMod val="50000"/>
                    </a:schemeClr>
                  </a:solidFill>
                </a:endParaRPr>
              </a:p>
            </p:txBody>
          </p:sp>
        </mc:Choice>
        <mc:Fallback xmlns="">
          <p:sp>
            <p:nvSpPr>
              <p:cNvPr id="45" name="TextBox 44">
                <a:extLst>
                  <a:ext uri="{FF2B5EF4-FFF2-40B4-BE49-F238E27FC236}">
                    <a16:creationId xmlns:a16="http://schemas.microsoft.com/office/drawing/2014/main" id="{F82C8F7A-2AA3-4BB9-8F8B-01D0B2302166}"/>
                  </a:ext>
                </a:extLst>
              </p:cNvPr>
              <p:cNvSpPr txBox="1">
                <a:spLocks noRot="1" noChangeAspect="1" noMove="1" noResize="1" noEditPoints="1" noAdjustHandles="1" noChangeArrowheads="1" noChangeShapeType="1" noTextEdit="1"/>
              </p:cNvSpPr>
              <p:nvPr/>
            </p:nvSpPr>
            <p:spPr>
              <a:xfrm>
                <a:off x="1406752" y="18872100"/>
                <a:ext cx="2087879" cy="584775"/>
              </a:xfrm>
              <a:prstGeom prst="rect">
                <a:avLst/>
              </a:prstGeom>
              <a:blipFill>
                <a:blip r:embed="rId14"/>
                <a:stretch>
                  <a:fillRect l="-7602"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7B3B4A9-56E4-4D33-9FB4-D26F684F2F4B}"/>
                  </a:ext>
                </a:extLst>
              </p:cNvPr>
              <p:cNvSpPr txBox="1"/>
              <p:nvPr/>
            </p:nvSpPr>
            <p:spPr>
              <a:xfrm>
                <a:off x="1003639" y="21463316"/>
                <a:ext cx="1330044" cy="584775"/>
              </a:xfrm>
              <a:prstGeom prst="rect">
                <a:avLst/>
              </a:prstGeom>
              <a:noFill/>
            </p:spPr>
            <p:txBody>
              <a:bodyPr wrap="none" rtlCol="0">
                <a:spAutoFit/>
              </a:bodyPr>
              <a:lstStyle/>
              <a:p>
                <a:r>
                  <a:rPr lang="en-US" sz="3200" dirty="0">
                    <a:solidFill>
                      <a:schemeClr val="accent6">
                        <a:lumMod val="75000"/>
                      </a:schemeClr>
                    </a:solidFill>
                  </a:rPr>
                  <a:t>Data </a:t>
                </a:r>
                <a14:m>
                  <m:oMath xmlns:m="http://schemas.openxmlformats.org/officeDocument/2006/math">
                    <m:r>
                      <a:rPr lang="en-US" sz="3200" b="0" i="1" smtClean="0">
                        <a:solidFill>
                          <a:schemeClr val="accent6">
                            <a:lumMod val="75000"/>
                          </a:schemeClr>
                        </a:solidFill>
                        <a:latin typeface="Cambria Math" panose="02040503050406030204" pitchFamily="18" charset="0"/>
                      </a:rPr>
                      <m:t>𝑓</m:t>
                    </m:r>
                  </m:oMath>
                </a14:m>
                <a:endParaRPr lang="en-US" sz="3200" dirty="0">
                  <a:solidFill>
                    <a:schemeClr val="accent6">
                      <a:lumMod val="75000"/>
                    </a:schemeClr>
                  </a:solidFill>
                </a:endParaRPr>
              </a:p>
            </p:txBody>
          </p:sp>
        </mc:Choice>
        <mc:Fallback xmlns="">
          <p:sp>
            <p:nvSpPr>
              <p:cNvPr id="22" name="TextBox 21">
                <a:extLst>
                  <a:ext uri="{FF2B5EF4-FFF2-40B4-BE49-F238E27FC236}">
                    <a16:creationId xmlns:a16="http://schemas.microsoft.com/office/drawing/2014/main" id="{57B3B4A9-56E4-4D33-9FB4-D26F684F2F4B}"/>
                  </a:ext>
                </a:extLst>
              </p:cNvPr>
              <p:cNvSpPr txBox="1">
                <a:spLocks noRot="1" noChangeAspect="1" noMove="1" noResize="1" noEditPoints="1" noAdjustHandles="1" noChangeArrowheads="1" noChangeShapeType="1" noTextEdit="1"/>
              </p:cNvSpPr>
              <p:nvPr/>
            </p:nvSpPr>
            <p:spPr>
              <a:xfrm>
                <a:off x="1003639" y="21463316"/>
                <a:ext cx="1330044" cy="584775"/>
              </a:xfrm>
              <a:prstGeom prst="rect">
                <a:avLst/>
              </a:prstGeom>
              <a:blipFill>
                <a:blip r:embed="rId15"/>
                <a:stretch>
                  <a:fillRect l="-11927"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F467822-D68C-4CAB-B7BD-62753965C810}"/>
                  </a:ext>
                </a:extLst>
              </p:cNvPr>
              <p:cNvSpPr txBox="1"/>
              <p:nvPr/>
            </p:nvSpPr>
            <p:spPr>
              <a:xfrm>
                <a:off x="2195653" y="22844356"/>
                <a:ext cx="53091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accent3">
                              <a:lumMod val="75000"/>
                            </a:schemeClr>
                          </a:solidFill>
                          <a:latin typeface="Cambria Math" panose="02040503050406030204" pitchFamily="18" charset="0"/>
                        </a:rPr>
                        <m:t>𝝂</m:t>
                      </m:r>
                    </m:oMath>
                  </m:oMathPara>
                </a14:m>
                <a:endParaRPr lang="en-US" sz="3200" b="1" dirty="0">
                  <a:solidFill>
                    <a:schemeClr val="accent3">
                      <a:lumMod val="75000"/>
                    </a:schemeClr>
                  </a:solidFill>
                </a:endParaRPr>
              </a:p>
            </p:txBody>
          </p:sp>
        </mc:Choice>
        <mc:Fallback xmlns="">
          <p:sp>
            <p:nvSpPr>
              <p:cNvPr id="46" name="TextBox 45">
                <a:extLst>
                  <a:ext uri="{FF2B5EF4-FFF2-40B4-BE49-F238E27FC236}">
                    <a16:creationId xmlns:a16="http://schemas.microsoft.com/office/drawing/2014/main" id="{4F467822-D68C-4CAB-B7BD-62753965C810}"/>
                  </a:ext>
                </a:extLst>
              </p:cNvPr>
              <p:cNvSpPr txBox="1">
                <a:spLocks noRot="1" noChangeAspect="1" noMove="1" noResize="1" noEditPoints="1" noAdjustHandles="1" noChangeArrowheads="1" noChangeShapeType="1" noTextEdit="1"/>
              </p:cNvSpPr>
              <p:nvPr/>
            </p:nvSpPr>
            <p:spPr>
              <a:xfrm>
                <a:off x="2195653" y="22844356"/>
                <a:ext cx="530915" cy="58477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78F01E89-C3E2-405C-BA18-8D758CDE7550}"/>
                  </a:ext>
                </a:extLst>
              </p:cNvPr>
              <p:cNvSpPr/>
              <p:nvPr/>
            </p:nvSpPr>
            <p:spPr>
              <a:xfrm>
                <a:off x="15575061" y="5347533"/>
                <a:ext cx="12974524" cy="5363969"/>
              </a:xfrm>
              <a:prstGeom prst="rect">
                <a:avLst/>
              </a:prstGeom>
              <a:ln w="12700">
                <a:noFill/>
              </a:ln>
            </p:spPr>
            <p:txBody>
              <a:bodyPr wrap="square">
                <a:spAutoFit/>
              </a:bodyPr>
              <a:lstStyle/>
              <a:p>
                <a:pPr algn="just">
                  <a:spcAft>
                    <a:spcPts val="1200"/>
                  </a:spcAft>
                </a:pPr>
                <a:r>
                  <a:rPr lang="en-US" sz="3800" dirty="0">
                    <a:cs typeface="Times New Roman" panose="02020603050405020304" pitchFamily="18" charset="0"/>
                  </a:rPr>
                  <a:t>By parameterizing the boundary B, we can apply the PTR to approximate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𝑒</m:t>
                        </m:r>
                      </m:sub>
                    </m:sSub>
                  </m:oMath>
                </a14:m>
                <a:r>
                  <a:rPr lang="en-US" sz="3800" dirty="0">
                    <a:cs typeface="Times New Roman" panose="02020603050405020304" pitchFamily="18" charset="0"/>
                  </a:rPr>
                  <a:t> and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𝑖</m:t>
                        </m:r>
                      </m:sub>
                    </m:sSub>
                  </m:oMath>
                </a14:m>
                <a:r>
                  <a:rPr lang="en-US" sz="3800" dirty="0">
                    <a:cs typeface="Times New Roman" panose="02020603050405020304" pitchFamily="18" charset="0"/>
                  </a:rPr>
                  <a:t>.  </a:t>
                </a:r>
                <a:r>
                  <a:rPr lang="en-US" sz="3800" b="0" dirty="0">
                    <a:cs typeface="Times New Roman" panose="02020603050405020304" pitchFamily="18" charset="0"/>
                  </a:rPr>
                  <a:t>The PTR allows us to simply use a summation to ge</a:t>
                </a:r>
                <a:r>
                  <a:rPr lang="en-US" sz="3800" dirty="0">
                    <a:cs typeface="Times New Roman" panose="02020603050405020304" pitchFamily="18" charset="0"/>
                  </a:rPr>
                  <a:t>t our solution.</a:t>
                </a:r>
                <a:r>
                  <a:rPr lang="en-US" sz="3800" baseline="30000" dirty="0">
                    <a:cs typeface="Times New Roman" panose="02020603050405020304" pitchFamily="18" charset="0"/>
                  </a:rPr>
                  <a:t>[2]</a:t>
                </a:r>
                <a:endParaRPr lang="en-US" sz="3800" b="0" dirty="0">
                  <a:cs typeface="Times New Roman" panose="02020603050405020304" pitchFamily="18" charset="0"/>
                </a:endParaRPr>
              </a:p>
              <a:p>
                <a:pPr algn="ctr"/>
                <a:r>
                  <a:rPr lang="en-US" sz="3800" u="sng" dirty="0">
                    <a:cs typeface="Times New Roman" panose="02020603050405020304" pitchFamily="18" charset="0"/>
                  </a:rPr>
                  <a:t>PTR Formula  </a:t>
                </a:r>
              </a:p>
              <a:p>
                <a:pPr algn="ctr"/>
                <a14:m>
                  <m:oMath xmlns:m="http://schemas.openxmlformats.org/officeDocument/2006/math">
                    <m:nary>
                      <m:naryPr>
                        <m:ctrlPr>
                          <a:rPr lang="en-US" sz="4400" i="1" smtClean="0">
                            <a:latin typeface="Cambria Math" panose="02040503050406030204" pitchFamily="18" charset="0"/>
                            <a:cs typeface="Times New Roman" panose="02020603050405020304" pitchFamily="18" charset="0"/>
                          </a:rPr>
                        </m:ctrlPr>
                      </m:naryPr>
                      <m:sub>
                        <m:r>
                          <m:rPr>
                            <m:brk m:alnAt="23"/>
                          </m:rPr>
                          <a:rPr lang="en-US" sz="4400" b="0" i="1" smtClean="0">
                            <a:latin typeface="Cambria Math" panose="02040503050406030204" pitchFamily="18" charset="0"/>
                            <a:cs typeface="Times New Roman" panose="02020603050405020304" pitchFamily="18" charset="0"/>
                          </a:rPr>
                          <m:t>0</m:t>
                        </m:r>
                      </m:sub>
                      <m:sup>
                        <m:r>
                          <a:rPr lang="en-US" sz="4400" b="0" i="1" smtClean="0">
                            <a:latin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cs typeface="Times New Roman" panose="02020603050405020304" pitchFamily="18" charset="0"/>
                          </a:rPr>
                          <m:t>𝜋</m:t>
                        </m:r>
                      </m:sup>
                      <m:e>
                        <m:r>
                          <a:rPr lang="en-US" sz="4400" b="0" i="1" smtClean="0">
                            <a:latin typeface="Cambria Math" panose="02040503050406030204" pitchFamily="18" charset="0"/>
                            <a:cs typeface="Times New Roman" panose="02020603050405020304" pitchFamily="18" charset="0"/>
                          </a:rPr>
                          <m:t>𝑓</m:t>
                        </m:r>
                        <m:d>
                          <m:dPr>
                            <m:ctrlPr>
                              <a:rPr lang="en-US" sz="4400" b="0" i="1" smtClean="0">
                                <a:latin typeface="Cambria Math" panose="02040503050406030204" pitchFamily="18" charset="0"/>
                                <a:cs typeface="Times New Roman" panose="02020603050405020304" pitchFamily="18" charset="0"/>
                              </a:rPr>
                            </m:ctrlPr>
                          </m:dPr>
                          <m:e>
                            <m:r>
                              <a:rPr lang="en-US" sz="4400" b="0" i="1" smtClean="0">
                                <a:latin typeface="Cambria Math" panose="02040503050406030204" pitchFamily="18" charset="0"/>
                                <a:cs typeface="Times New Roman" panose="02020603050405020304" pitchFamily="18" charset="0"/>
                              </a:rPr>
                              <m:t>𝑡</m:t>
                            </m:r>
                          </m:e>
                        </m:d>
                        <m:r>
                          <a:rPr lang="en-US" sz="4400" b="0" i="1" smtClean="0">
                            <a:latin typeface="Cambria Math" panose="02040503050406030204" pitchFamily="18" charset="0"/>
                            <a:cs typeface="Times New Roman" panose="02020603050405020304" pitchFamily="18" charset="0"/>
                          </a:rPr>
                          <m:t>𝑑𝑡</m:t>
                        </m:r>
                        <m:r>
                          <a:rPr lang="en-US" sz="4400" b="0" i="1" smtClean="0">
                            <a:latin typeface="Cambria Math" panose="02040503050406030204" pitchFamily="18" charset="0"/>
                            <a:cs typeface="Times New Roman" panose="02020603050405020304" pitchFamily="18" charset="0"/>
                          </a:rPr>
                          <m:t>=</m:t>
                        </m:r>
                        <m:f>
                          <m:fPr>
                            <m:ctrlPr>
                              <a:rPr lang="en-US" sz="4400" b="0" i="1" smtClean="0">
                                <a:latin typeface="Cambria Math" panose="02040503050406030204" pitchFamily="18" charset="0"/>
                                <a:cs typeface="Times New Roman" panose="02020603050405020304" pitchFamily="18" charset="0"/>
                              </a:rPr>
                            </m:ctrlPr>
                          </m:fPr>
                          <m:num>
                            <m:r>
                              <a:rPr lang="en-US" sz="4400" b="0" i="1" smtClean="0">
                                <a:latin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𝜋</m:t>
                            </m:r>
                          </m:num>
                          <m:den>
                            <m:r>
                              <a:rPr lang="en-US" sz="4400" b="0" i="1" smtClean="0">
                                <a:latin typeface="Cambria Math" panose="02040503050406030204" pitchFamily="18" charset="0"/>
                                <a:cs typeface="Times New Roman" panose="02020603050405020304" pitchFamily="18" charset="0"/>
                              </a:rPr>
                              <m:t>𝑁</m:t>
                            </m:r>
                          </m:den>
                        </m:f>
                        <m:nary>
                          <m:naryPr>
                            <m:chr m:val="∑"/>
                            <m:ctrlPr>
                              <a:rPr lang="en-US" sz="4400" b="0" i="1" smtClean="0">
                                <a:latin typeface="Cambria Math" panose="02040503050406030204" pitchFamily="18" charset="0"/>
                                <a:cs typeface="Times New Roman" panose="02020603050405020304" pitchFamily="18" charset="0"/>
                              </a:rPr>
                            </m:ctrlPr>
                          </m:naryPr>
                          <m:sub>
                            <m:r>
                              <m:rPr>
                                <m:brk m:alnAt="23"/>
                              </m:rPr>
                              <a:rPr lang="en-US" sz="4400" b="0" i="1" smtClean="0">
                                <a:latin typeface="Cambria Math" panose="02040503050406030204" pitchFamily="18" charset="0"/>
                                <a:cs typeface="Times New Roman" panose="02020603050405020304" pitchFamily="18" charset="0"/>
                              </a:rPr>
                              <m:t>𝑖</m:t>
                            </m:r>
                            <m:r>
                              <a:rPr lang="en-US" sz="4400" b="0" i="1" smtClean="0">
                                <a:latin typeface="Cambria Math" panose="02040503050406030204" pitchFamily="18" charset="0"/>
                                <a:cs typeface="Times New Roman" panose="02020603050405020304" pitchFamily="18" charset="0"/>
                              </a:rPr>
                              <m:t>=1</m:t>
                            </m:r>
                          </m:sub>
                          <m:sup>
                            <m:r>
                              <a:rPr lang="en-US" sz="4400" b="0" i="1" smtClean="0">
                                <a:latin typeface="Cambria Math" panose="02040503050406030204" pitchFamily="18" charset="0"/>
                                <a:cs typeface="Times New Roman" panose="02020603050405020304" pitchFamily="18" charset="0"/>
                              </a:rPr>
                              <m:t>𝑁</m:t>
                            </m:r>
                          </m:sup>
                          <m:e>
                            <m:r>
                              <a:rPr lang="en-US" sz="4400" b="0" i="1" smtClean="0">
                                <a:latin typeface="Cambria Math" panose="02040503050406030204" pitchFamily="18" charset="0"/>
                                <a:cs typeface="Times New Roman" panose="02020603050405020304" pitchFamily="18" charset="0"/>
                              </a:rPr>
                              <m:t>𝑓</m:t>
                            </m:r>
                            <m:d>
                              <m:dPr>
                                <m:ctrlPr>
                                  <a:rPr lang="en-US" sz="4400" b="0" i="1" smtClean="0">
                                    <a:latin typeface="Cambria Math" panose="02040503050406030204" pitchFamily="18" charset="0"/>
                                    <a:cs typeface="Times New Roman" panose="02020603050405020304" pitchFamily="18" charset="0"/>
                                  </a:rPr>
                                </m:ctrlPr>
                              </m:dPr>
                              <m:e>
                                <m:sSub>
                                  <m:sSubPr>
                                    <m:ctrlPr>
                                      <a:rPr lang="en-US" sz="4400" b="0" i="1" smtClean="0">
                                        <a:latin typeface="Cambria Math" panose="02040503050406030204" pitchFamily="18" charset="0"/>
                                        <a:cs typeface="Times New Roman" panose="02020603050405020304" pitchFamily="18" charset="0"/>
                                      </a:rPr>
                                    </m:ctrlPr>
                                  </m:sSubPr>
                                  <m:e>
                                    <m:r>
                                      <a:rPr lang="en-US" sz="4400" b="0" i="1" smtClean="0">
                                        <a:latin typeface="Cambria Math" panose="02040503050406030204" pitchFamily="18" charset="0"/>
                                        <a:cs typeface="Times New Roman" panose="02020603050405020304" pitchFamily="18" charset="0"/>
                                      </a:rPr>
                                      <m:t>𝑡</m:t>
                                    </m:r>
                                  </m:e>
                                  <m:sub>
                                    <m:r>
                                      <a:rPr lang="en-US" sz="4400" b="0" i="1" smtClean="0">
                                        <a:latin typeface="Cambria Math" panose="02040503050406030204" pitchFamily="18" charset="0"/>
                                        <a:cs typeface="Times New Roman" panose="02020603050405020304" pitchFamily="18" charset="0"/>
                                      </a:rPr>
                                      <m:t>𝑖</m:t>
                                    </m:r>
                                  </m:sub>
                                </m:sSub>
                              </m:e>
                            </m:d>
                          </m:e>
                        </m:nary>
                      </m:e>
                    </m:nary>
                  </m:oMath>
                </a14:m>
                <a:r>
                  <a:rPr lang="en-US" sz="4400" b="0" dirty="0">
                    <a:cs typeface="Times New Roman" panose="02020603050405020304" pitchFamily="18" charset="0"/>
                  </a:rPr>
                  <a:t> for </a:t>
                </a:r>
                <a14:m>
                  <m:oMath xmlns:m="http://schemas.openxmlformats.org/officeDocument/2006/math">
                    <m:sSub>
                      <m:sSubPr>
                        <m:ctrlPr>
                          <a:rPr lang="en-US" sz="4400"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4400" i="1">
                            <a:latin typeface="Cambria Math" panose="02040503050406030204" pitchFamily="18" charset="0"/>
                            <a:ea typeface="Cambria Math" panose="02040503050406030204" pitchFamily="18" charset="0"/>
                            <a:cs typeface="Times New Roman" panose="02020603050405020304" pitchFamily="18" charset="0"/>
                          </a:rPr>
                          <m:t>t</m:t>
                        </m:r>
                      </m:e>
                      <m:sub>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4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4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44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𝜋</m:t>
                        </m:r>
                      </m:num>
                      <m:den>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𝑁</m:t>
                        </m:r>
                      </m:den>
                    </m:f>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sz="4400" b="0" dirty="0">
                  <a:cs typeface="Times New Roman" panose="02020603050405020304" pitchFamily="18" charset="0"/>
                </a:endParaRPr>
              </a:p>
              <a:p>
                <a:pPr algn="ctr"/>
                <a:endParaRPr lang="en-US" sz="3800" dirty="0">
                  <a:cs typeface="Times New Roman" panose="02020603050405020304" pitchFamily="18" charset="0"/>
                </a:endParaRPr>
              </a:p>
              <a:p>
                <a:pPr algn="just"/>
                <a:r>
                  <a:rPr lang="en-US" sz="3800" dirty="0">
                    <a:cs typeface="Times New Roman" panose="02020603050405020304" pitchFamily="18" charset="0"/>
                  </a:rPr>
                  <a:t>However, to solve the boundary integral equation system, we must use the Kress quadrature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𝑒</m:t>
                        </m:r>
                      </m:sup>
                    </m:sSup>
                  </m:oMath>
                </a14:m>
                <a:r>
                  <a:rPr lang="en-US" sz="3800" dirty="0">
                    <a:cs typeface="Times New Roman" panose="02020603050405020304" pitchFamily="18" charset="0"/>
                  </a:rPr>
                  <a:t> and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𝑖</m:t>
                        </m:r>
                      </m:sup>
                    </m:sSup>
                  </m:oMath>
                </a14:m>
                <a:r>
                  <a:rPr lang="en-US" sz="3800" dirty="0">
                    <a:cs typeface="Times New Roman" panose="02020603050405020304" pitchFamily="18" charset="0"/>
                  </a:rPr>
                  <a:t> are singular).</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mc:Choice>
        <mc:Fallback xmlns="">
          <p:sp>
            <p:nvSpPr>
              <p:cNvPr id="50" name="Rectangle 49">
                <a:extLst>
                  <a:ext uri="{FF2B5EF4-FFF2-40B4-BE49-F238E27FC236}">
                    <a16:creationId xmlns:a16="http://schemas.microsoft.com/office/drawing/2014/main" id="{78F01E89-C3E2-405C-BA18-8D758CDE7550}"/>
                  </a:ext>
                </a:extLst>
              </p:cNvPr>
              <p:cNvSpPr>
                <a:spLocks noRot="1" noChangeAspect="1" noMove="1" noResize="1" noEditPoints="1" noAdjustHandles="1" noChangeArrowheads="1" noChangeShapeType="1" noTextEdit="1"/>
              </p:cNvSpPr>
              <p:nvPr/>
            </p:nvSpPr>
            <p:spPr>
              <a:xfrm>
                <a:off x="15575061" y="5347533"/>
                <a:ext cx="12974524" cy="5363969"/>
              </a:xfrm>
              <a:prstGeom prst="rect">
                <a:avLst/>
              </a:prstGeom>
              <a:blipFill>
                <a:blip r:embed="rId17"/>
                <a:stretch>
                  <a:fillRect l="-1551" t="-1932" r="-1551" b="-2955"/>
                </a:stretch>
              </a:blipFill>
              <a:ln w="12700">
                <a:noFill/>
              </a:ln>
            </p:spPr>
            <p:txBody>
              <a:bodyPr/>
              <a:lstStyle/>
              <a:p>
                <a:r>
                  <a:rPr lang="en-US">
                    <a:noFill/>
                  </a:rPr>
                  <a:t> </a:t>
                </a:r>
              </a:p>
            </p:txBody>
          </p:sp>
        </mc:Fallback>
      </mc:AlternateContent>
      <p:sp>
        <p:nvSpPr>
          <p:cNvPr id="24" name="TextBox 23">
            <a:extLst>
              <a:ext uri="{FF2B5EF4-FFF2-40B4-BE49-F238E27FC236}">
                <a16:creationId xmlns:a16="http://schemas.microsoft.com/office/drawing/2014/main" id="{89F79DCD-8091-4B41-8918-957F1F5B191D}"/>
              </a:ext>
            </a:extLst>
          </p:cNvPr>
          <p:cNvSpPr txBox="1"/>
          <p:nvPr/>
        </p:nvSpPr>
        <p:spPr>
          <a:xfrm>
            <a:off x="23582468" y="14456088"/>
            <a:ext cx="4971128" cy="2246769"/>
          </a:xfrm>
          <a:prstGeom prst="rect">
            <a:avLst/>
          </a:prstGeom>
          <a:noFill/>
        </p:spPr>
        <p:txBody>
          <a:bodyPr wrap="square" rtlCol="0">
            <a:spAutoFit/>
          </a:bodyPr>
          <a:lstStyle/>
          <a:p>
            <a:pPr algn="just"/>
            <a:r>
              <a:rPr lang="en-US" sz="2800" b="1" dirty="0"/>
              <a:t>Figure 2.</a:t>
            </a:r>
            <a:r>
              <a:rPr lang="en-US" sz="2800" dirty="0"/>
              <a:t> The PTR is used to fill in a body-fitted grid originating from selected points on the boundary. The solution is computed in layers.</a:t>
            </a:r>
            <a:endParaRPr lang="en-US" sz="2800"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8E1867-C29D-4EDE-A5CB-D6F7AD2C843B}"/>
                  </a:ext>
                </a:extLst>
              </p:cNvPr>
              <p:cNvSpPr txBox="1"/>
              <p:nvPr/>
            </p:nvSpPr>
            <p:spPr>
              <a:xfrm>
                <a:off x="8382000" y="19112190"/>
                <a:ext cx="6093604" cy="5509072"/>
              </a:xfrm>
              <a:prstGeom prst="rect">
                <a:avLst/>
              </a:prstGeom>
              <a:noFill/>
            </p:spPr>
            <p:txBody>
              <a:bodyPr wrap="square" rtlCol="0">
                <a:spAutoFit/>
              </a:bodyPr>
              <a:lstStyle/>
              <a:p>
                <a:pPr algn="ctr">
                  <a:spcAft>
                    <a:spcPts val="1200"/>
                  </a:spcAft>
                </a:pPr>
                <a:r>
                  <a:rPr lang="en-US" sz="3200" b="1" dirty="0">
                    <a:latin typeface="+mj-lt"/>
                    <a:ea typeface="Cambria Math" panose="02040503050406030204" pitchFamily="18" charset="0"/>
                    <a:cs typeface="Times New Roman" panose="02020603050405020304" pitchFamily="18" charset="0"/>
                  </a:rPr>
                  <a:t>Helmholtz Equations</a:t>
                </a:r>
              </a:p>
              <a:p>
                <a:pPr algn="ctr">
                  <a:spcAft>
                    <a:spcPts val="1200"/>
                  </a:spcAft>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3200" i="1">
                              <a:latin typeface="Cambria Math" panose="02040503050406030204" pitchFamily="18" charset="0"/>
                              <a:ea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up>
                          <m:r>
                            <a:rPr lang="en-US" sz="3200" i="1">
                              <a:latin typeface="Cambria Math" panose="02040503050406030204" pitchFamily="18" charset="0"/>
                              <a:ea typeface="Cambria Math" panose="02040503050406030204" pitchFamily="18" charset="0"/>
                              <a:cs typeface="Times New Roman" panose="02020603050405020304" pitchFamily="18" charset="0"/>
                            </a:rPr>
                            <m:t>2</m:t>
                          </m:r>
                        </m:sup>
                      </m:sSubSup>
                      <m:r>
                        <a:rPr lang="en-US" sz="3200" i="1">
                          <a:latin typeface="Cambria Math" panose="02040503050406030204" pitchFamily="18" charset="0"/>
                          <a:ea typeface="Cambria Math" panose="02040503050406030204" pitchFamily="18" charset="0"/>
                          <a:cs typeface="Times New Roman" panose="02020603050405020304" pitchFamily="18" charset="0"/>
                        </a:rPr>
                        <m:t>𝑣</m:t>
                      </m:r>
                      <m:r>
                        <a:rPr lang="en-US" sz="3200" i="1">
                          <a:latin typeface="Cambria Math" panose="02040503050406030204" pitchFamily="18" charset="0"/>
                          <a:ea typeface="Cambria Math" panose="02040503050406030204" pitchFamily="18" charset="0"/>
                          <a:cs typeface="Times New Roman" panose="02020603050405020304" pitchFamily="18" charset="0"/>
                        </a:rPr>
                        <m:t>=0,  </m:t>
                      </m:r>
                      <m:r>
                        <a:rPr lang="en-US" sz="3200" i="1">
                          <a:latin typeface="Cambria Math" panose="02040503050406030204" pitchFamily="18" charset="0"/>
                          <a:ea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𝐸</m:t>
                      </m:r>
                    </m:oMath>
                  </m:oMathPara>
                </a14:m>
                <a:endParaRPr lang="en-US" sz="3200" dirty="0">
                  <a:ea typeface="Cambria Math" panose="02040503050406030204" pitchFamily="18" charset="0"/>
                  <a:cs typeface="Times New Roman" panose="02020603050405020304" pitchFamily="18" charset="0"/>
                </a:endParaRPr>
              </a:p>
              <a:p>
                <a:pPr algn="ctr">
                  <a:spcAft>
                    <a:spcPts val="1200"/>
                  </a:spcAft>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3200" i="1">
                              <a:latin typeface="Cambria Math" panose="02040503050406030204" pitchFamily="18" charset="0"/>
                              <a:ea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sz="3200" i="1">
                              <a:latin typeface="Cambria Math" panose="02040503050406030204" pitchFamily="18" charset="0"/>
                              <a:ea typeface="Cambria Math" panose="02040503050406030204" pitchFamily="18" charset="0"/>
                              <a:cs typeface="Times New Roman" panose="02020603050405020304" pitchFamily="18" charset="0"/>
                            </a:rPr>
                            <m:t>2</m:t>
                          </m:r>
                        </m:sup>
                      </m:sSubSup>
                      <m:r>
                        <a:rPr lang="en-US" sz="3200" i="1">
                          <a:latin typeface="Cambria Math" panose="02040503050406030204" pitchFamily="18" charset="0"/>
                          <a:ea typeface="Cambria Math" panose="02040503050406030204" pitchFamily="18" charset="0"/>
                          <a:cs typeface="Times New Roman" panose="02020603050405020304" pitchFamily="18" charset="0"/>
                        </a:rPr>
                        <m:t>𝑢</m:t>
                      </m:r>
                      <m:r>
                        <a:rPr lang="en-US" sz="3200" i="1">
                          <a:latin typeface="Cambria Math" panose="02040503050406030204" pitchFamily="18" charset="0"/>
                          <a:ea typeface="Cambria Math" panose="02040503050406030204" pitchFamily="18" charset="0"/>
                          <a:cs typeface="Times New Roman" panose="02020603050405020304" pitchFamily="18" charset="0"/>
                        </a:rPr>
                        <m:t>=0,  </m:t>
                      </m:r>
                      <m:r>
                        <a:rPr lang="en-US" sz="3200" i="1">
                          <a:latin typeface="Cambria Math" panose="02040503050406030204" pitchFamily="18" charset="0"/>
                          <a:ea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𝐼</m:t>
                      </m:r>
                    </m:oMath>
                  </m:oMathPara>
                </a14:m>
                <a:endParaRPr lang="en-US" sz="3200" dirty="0">
                  <a:ea typeface="Cambria Math" panose="02040503050406030204" pitchFamily="18" charset="0"/>
                  <a:cs typeface="Times New Roman" panose="02020603050405020304" pitchFamily="18" charset="0"/>
                </a:endParaRPr>
              </a:p>
              <a:p>
                <a:pPr algn="ctr">
                  <a:spcAft>
                    <a:spcPts val="1200"/>
                  </a:spcAft>
                </a:pPr>
                <a:endParaRPr lang="en-US" sz="3200" dirty="0">
                  <a:ea typeface="Cambria Math" panose="02040503050406030204" pitchFamily="18" charset="0"/>
                  <a:cs typeface="Times New Roman" panose="02020603050405020304" pitchFamily="18" charset="0"/>
                </a:endParaRPr>
              </a:p>
              <a:p>
                <a:pPr algn="ctr">
                  <a:spcAft>
                    <a:spcPts val="1200"/>
                  </a:spcAft>
                </a:pPr>
                <a:r>
                  <a:rPr lang="en-US" sz="3200" b="1" dirty="0">
                    <a:cs typeface="Times New Roman" panose="02020603050405020304" pitchFamily="18" charset="0"/>
                  </a:rPr>
                  <a:t>Transmission Conditions</a:t>
                </a:r>
                <a:endParaRPr lang="en-US" sz="3200" b="1" dirty="0">
                  <a:ea typeface="Cambria Math" panose="02040503050406030204" pitchFamily="18" charset="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200"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1</m:t>
                          </m:r>
                        </m:num>
                        <m:den>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cs typeface="Times New Roman" panose="02020603050405020304" pitchFamily="18" charset="0"/>
                                </a:rPr>
                                <m:t>𝑖</m:t>
                              </m:r>
                            </m:sub>
                          </m:sSub>
                        </m:den>
                      </m:f>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Sub>
                        </m:num>
                        <m:den>
                          <m:r>
                            <a:rPr lang="en-US" sz="3200" i="1">
                              <a:latin typeface="Cambria Math" panose="02040503050406030204" pitchFamily="18" charset="0"/>
                              <a:cs typeface="Times New Roman" panose="02020603050405020304" pitchFamily="18" charset="0"/>
                            </a:rPr>
                            <m:t>𝑑</m:t>
                          </m:r>
                          <m:r>
                            <a:rPr lang="en-US" sz="3200" i="1">
                              <a:latin typeface="Cambria Math" panose="02040503050406030204" pitchFamily="18" charset="0"/>
                              <a:ea typeface="Cambria Math" panose="02040503050406030204" pitchFamily="18" charset="0"/>
                              <a:cs typeface="Times New Roman" panose="02020603050405020304" pitchFamily="18" charset="0"/>
                            </a:rPr>
                            <m:t>𝜈</m:t>
                          </m:r>
                        </m:den>
                      </m:f>
                      <m:r>
                        <a:rPr lang="en-US" sz="3200" i="1">
                          <a:latin typeface="Cambria Math" panose="02040503050406030204" pitchFamily="18" charset="0"/>
                          <a:cs typeface="Times New Roman" panose="02020603050405020304" pitchFamily="18" charset="0"/>
                        </a:rPr>
                        <m:t>=</m:t>
                      </m:r>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1</m:t>
                          </m:r>
                        </m:num>
                        <m:den>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cs typeface="Times New Roman" panose="02020603050405020304" pitchFamily="18" charset="0"/>
                                </a:rPr>
                                <m:t>𝑒</m:t>
                              </m:r>
                            </m:sub>
                          </m:sSub>
                        </m:den>
                      </m:f>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3200" i="1">
                              <a:latin typeface="Cambria Math" panose="02040503050406030204" pitchFamily="18" charset="0"/>
                              <a:cs typeface="Times New Roman" panose="02020603050405020304" pitchFamily="18" charset="0"/>
                            </a:rPr>
                            <m:t>𝑑</m:t>
                          </m:r>
                          <m:r>
                            <a:rPr lang="en-US" sz="3200" i="1">
                              <a:latin typeface="Cambria Math" panose="02040503050406030204" pitchFamily="18" charset="0"/>
                              <a:cs typeface="Times New Roman" panose="02020603050405020304" pitchFamily="18" charset="0"/>
                            </a:rPr>
                            <m:t>𝜈</m:t>
                          </m:r>
                        </m:den>
                      </m:f>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200" dirty="0">
                  <a:cs typeface="Times New Roman" panose="02020603050405020304" pitchFamily="18" charset="0"/>
                </a:endParaRPr>
              </a:p>
              <a:p>
                <a:endParaRPr lang="en-US" sz="3200" dirty="0"/>
              </a:p>
            </p:txBody>
          </p:sp>
        </mc:Choice>
        <mc:Fallback xmlns="">
          <p:sp>
            <p:nvSpPr>
              <p:cNvPr id="5" name="TextBox 4">
                <a:extLst>
                  <a:ext uri="{FF2B5EF4-FFF2-40B4-BE49-F238E27FC236}">
                    <a16:creationId xmlns:a16="http://schemas.microsoft.com/office/drawing/2014/main" id="{7F8E1867-C29D-4EDE-A5CB-D6F7AD2C843B}"/>
                  </a:ext>
                </a:extLst>
              </p:cNvPr>
              <p:cNvSpPr txBox="1">
                <a:spLocks noRot="1" noChangeAspect="1" noMove="1" noResize="1" noEditPoints="1" noAdjustHandles="1" noChangeArrowheads="1" noChangeShapeType="1" noTextEdit="1"/>
              </p:cNvSpPr>
              <p:nvPr/>
            </p:nvSpPr>
            <p:spPr>
              <a:xfrm>
                <a:off x="8382000" y="19112190"/>
                <a:ext cx="6093604" cy="5509072"/>
              </a:xfrm>
              <a:prstGeom prst="rect">
                <a:avLst/>
              </a:prstGeom>
              <a:blipFill>
                <a:blip r:embed="rId18"/>
                <a:stretch>
                  <a:fillRect t="-1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A6089B3-3C7D-4FE2-94E7-C63C08541441}"/>
                  </a:ext>
                </a:extLst>
              </p:cNvPr>
              <p:cNvSpPr txBox="1"/>
              <p:nvPr/>
            </p:nvSpPr>
            <p:spPr>
              <a:xfrm>
                <a:off x="5057484" y="24245294"/>
                <a:ext cx="2788327" cy="523220"/>
              </a:xfrm>
              <a:prstGeom prst="rect">
                <a:avLst/>
              </a:prstGeom>
              <a:noFill/>
            </p:spPr>
            <p:txBody>
              <a:bodyPr wrap="none" rtlCol="0">
                <a:spAutoFit/>
              </a:bodyPr>
              <a:lstStyle/>
              <a:p>
                <a:r>
                  <a:rPr lang="en-US" sz="2800" dirty="0">
                    <a:solidFill>
                      <a:schemeClr val="accent2">
                        <a:lumMod val="50000"/>
                      </a:schemeClr>
                    </a:solidFill>
                  </a:rPr>
                  <a:t>Wave number </a:t>
                </a:r>
                <a14:m>
                  <m:oMath xmlns:m="http://schemas.openxmlformats.org/officeDocument/2006/math">
                    <m:sSub>
                      <m:sSubPr>
                        <m:ctrlPr>
                          <a:rPr lang="en-US" sz="2800" b="0" i="1" smtClean="0">
                            <a:solidFill>
                              <a:schemeClr val="accent2">
                                <a:lumMod val="50000"/>
                              </a:schemeClr>
                            </a:solidFill>
                            <a:latin typeface="Cambria Math" panose="02040503050406030204" pitchFamily="18" charset="0"/>
                          </a:rPr>
                        </m:ctrlPr>
                      </m:sSubPr>
                      <m:e>
                        <m:r>
                          <a:rPr lang="en-US" sz="2800" b="0" i="1" smtClean="0">
                            <a:solidFill>
                              <a:schemeClr val="accent2">
                                <a:lumMod val="50000"/>
                              </a:schemeClr>
                            </a:solidFill>
                            <a:latin typeface="Cambria Math" panose="02040503050406030204" pitchFamily="18" charset="0"/>
                          </a:rPr>
                          <m:t>𝑘</m:t>
                        </m:r>
                      </m:e>
                      <m:sub>
                        <m:r>
                          <a:rPr lang="en-US" sz="2800" b="0" i="1" smtClean="0">
                            <a:solidFill>
                              <a:schemeClr val="accent2">
                                <a:lumMod val="50000"/>
                              </a:schemeClr>
                            </a:solidFill>
                            <a:latin typeface="Cambria Math" panose="02040503050406030204" pitchFamily="18" charset="0"/>
                          </a:rPr>
                          <m:t>𝑒</m:t>
                        </m:r>
                      </m:sub>
                    </m:sSub>
                  </m:oMath>
                </a14:m>
                <a:r>
                  <a:rPr lang="en-US" sz="2800" dirty="0">
                    <a:solidFill>
                      <a:schemeClr val="accent2">
                        <a:lumMod val="50000"/>
                      </a:schemeClr>
                    </a:solidFill>
                  </a:rPr>
                  <a:t> </a:t>
                </a:r>
              </a:p>
            </p:txBody>
          </p:sp>
        </mc:Choice>
        <mc:Fallback xmlns="">
          <p:sp>
            <p:nvSpPr>
              <p:cNvPr id="38" name="TextBox 37">
                <a:extLst>
                  <a:ext uri="{FF2B5EF4-FFF2-40B4-BE49-F238E27FC236}">
                    <a16:creationId xmlns:a16="http://schemas.microsoft.com/office/drawing/2014/main" id="{BA6089B3-3C7D-4FE2-94E7-C63C08541441}"/>
                  </a:ext>
                </a:extLst>
              </p:cNvPr>
              <p:cNvSpPr txBox="1">
                <a:spLocks noRot="1" noChangeAspect="1" noMove="1" noResize="1" noEditPoints="1" noAdjustHandles="1" noChangeArrowheads="1" noChangeShapeType="1" noTextEdit="1"/>
              </p:cNvSpPr>
              <p:nvPr/>
            </p:nvSpPr>
            <p:spPr>
              <a:xfrm>
                <a:off x="5057484" y="24245294"/>
                <a:ext cx="2788327" cy="523220"/>
              </a:xfrm>
              <a:prstGeom prst="rect">
                <a:avLst/>
              </a:prstGeom>
              <a:blipFill>
                <a:blip r:embed="rId19"/>
                <a:stretch>
                  <a:fillRect l="-4595"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610577F-B40E-4689-A5DA-A9AF77EEF7FE}"/>
                  </a:ext>
                </a:extLst>
              </p:cNvPr>
              <p:cNvSpPr txBox="1"/>
              <p:nvPr/>
            </p:nvSpPr>
            <p:spPr>
              <a:xfrm>
                <a:off x="2727500" y="22161572"/>
                <a:ext cx="2032992" cy="954107"/>
              </a:xfrm>
              <a:prstGeom prst="rect">
                <a:avLst/>
              </a:prstGeom>
              <a:noFill/>
            </p:spPr>
            <p:txBody>
              <a:bodyPr wrap="square" rtlCol="0">
                <a:spAutoFit/>
              </a:bodyPr>
              <a:lstStyle/>
              <a:p>
                <a:pPr algn="ctr"/>
                <a:r>
                  <a:rPr lang="en-US" sz="2800" dirty="0">
                    <a:solidFill>
                      <a:schemeClr val="accent2">
                        <a:lumMod val="50000"/>
                      </a:schemeClr>
                    </a:solidFill>
                  </a:rPr>
                  <a:t>Wave number </a:t>
                </a:r>
                <a14:m>
                  <m:oMath xmlns:m="http://schemas.openxmlformats.org/officeDocument/2006/math">
                    <m:sSub>
                      <m:sSubPr>
                        <m:ctrlPr>
                          <a:rPr lang="en-US" sz="2800" b="0" i="1" smtClean="0">
                            <a:solidFill>
                              <a:schemeClr val="accent2">
                                <a:lumMod val="50000"/>
                              </a:schemeClr>
                            </a:solidFill>
                            <a:latin typeface="Cambria Math" panose="02040503050406030204" pitchFamily="18" charset="0"/>
                          </a:rPr>
                        </m:ctrlPr>
                      </m:sSubPr>
                      <m:e>
                        <m:r>
                          <a:rPr lang="en-US" sz="2800" b="0" i="1" smtClean="0">
                            <a:solidFill>
                              <a:schemeClr val="accent2">
                                <a:lumMod val="50000"/>
                              </a:schemeClr>
                            </a:solidFill>
                            <a:latin typeface="Cambria Math" panose="02040503050406030204" pitchFamily="18" charset="0"/>
                          </a:rPr>
                          <m:t>𝑘</m:t>
                        </m:r>
                      </m:e>
                      <m:sub>
                        <m:r>
                          <a:rPr lang="en-US" sz="2800" b="0" i="1" smtClean="0">
                            <a:solidFill>
                              <a:schemeClr val="accent2">
                                <a:lumMod val="50000"/>
                              </a:schemeClr>
                            </a:solidFill>
                            <a:latin typeface="Cambria Math" panose="02040503050406030204" pitchFamily="18" charset="0"/>
                          </a:rPr>
                          <m:t>𝑖</m:t>
                        </m:r>
                      </m:sub>
                    </m:sSub>
                  </m:oMath>
                </a14:m>
                <a:r>
                  <a:rPr lang="en-US" sz="2800" dirty="0">
                    <a:solidFill>
                      <a:schemeClr val="accent2">
                        <a:lumMod val="50000"/>
                      </a:schemeClr>
                    </a:solidFill>
                  </a:rPr>
                  <a:t> </a:t>
                </a:r>
              </a:p>
            </p:txBody>
          </p:sp>
        </mc:Choice>
        <mc:Fallback xmlns="">
          <p:sp>
            <p:nvSpPr>
              <p:cNvPr id="47" name="TextBox 46">
                <a:extLst>
                  <a:ext uri="{FF2B5EF4-FFF2-40B4-BE49-F238E27FC236}">
                    <a16:creationId xmlns:a16="http://schemas.microsoft.com/office/drawing/2014/main" id="{0610577F-B40E-4689-A5DA-A9AF77EEF7FE}"/>
                  </a:ext>
                </a:extLst>
              </p:cNvPr>
              <p:cNvSpPr txBox="1">
                <a:spLocks noRot="1" noChangeAspect="1" noMove="1" noResize="1" noEditPoints="1" noAdjustHandles="1" noChangeArrowheads="1" noChangeShapeType="1" noTextEdit="1"/>
              </p:cNvSpPr>
              <p:nvPr/>
            </p:nvSpPr>
            <p:spPr>
              <a:xfrm>
                <a:off x="2727500" y="22161572"/>
                <a:ext cx="2032992" cy="954107"/>
              </a:xfrm>
              <a:prstGeom prst="rect">
                <a:avLst/>
              </a:prstGeom>
              <a:blipFill>
                <a:blip r:embed="rId20"/>
                <a:stretch>
                  <a:fillRect t="-6369" b="-165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B6D6603E-AEAA-4593-9502-0647B30D3383}"/>
                  </a:ext>
                </a:extLst>
              </p:cNvPr>
              <p:cNvSpPr/>
              <p:nvPr/>
            </p:nvSpPr>
            <p:spPr>
              <a:xfrm>
                <a:off x="29337000" y="18288000"/>
                <a:ext cx="13299848" cy="6002797"/>
              </a:xfrm>
              <a:prstGeom prst="rect">
                <a:avLst/>
              </a:prstGeom>
              <a:ln w="12700">
                <a:noFill/>
              </a:ln>
            </p:spPr>
            <p:txBody>
              <a:bodyPr wrap="square">
                <a:spAutoFit/>
              </a:bodyPr>
              <a:lstStyle/>
              <a:p>
                <a:pPr algn="just">
                  <a:spcAft>
                    <a:spcPts val="1200"/>
                  </a:spcAft>
                </a:pPr>
                <a:r>
                  <a:rPr lang="en-US" sz="3800" dirty="0">
                    <a:cs typeface="Times New Roman" panose="02020603050405020304" pitchFamily="18" charset="0"/>
                  </a:rPr>
                  <a:t>By parameterizing the boundary B, we can apply the PTR to approximate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𝑒</m:t>
                        </m:r>
                      </m:sub>
                    </m:sSub>
                  </m:oMath>
                </a14:m>
                <a:r>
                  <a:rPr lang="en-US" sz="3800" dirty="0">
                    <a:cs typeface="Times New Roman" panose="02020603050405020304" pitchFamily="18" charset="0"/>
                  </a:rPr>
                  <a:t> and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𝑖</m:t>
                        </m:r>
                      </m:sub>
                    </m:sSub>
                  </m:oMath>
                </a14:m>
                <a:r>
                  <a:rPr lang="en-US" sz="3800" dirty="0">
                    <a:cs typeface="Times New Roman" panose="02020603050405020304" pitchFamily="18" charset="0"/>
                  </a:rPr>
                  <a:t>.  </a:t>
                </a:r>
                <a:r>
                  <a:rPr lang="en-US" sz="3800" b="0" dirty="0">
                    <a:cs typeface="Times New Roman" panose="02020603050405020304" pitchFamily="18" charset="0"/>
                  </a:rPr>
                  <a:t>The PTR allows us to simply use a summation to ge</a:t>
                </a:r>
                <a:r>
                  <a:rPr lang="en-US" sz="3800" dirty="0">
                    <a:cs typeface="Times New Roman" panose="02020603050405020304" pitchFamily="18" charset="0"/>
                  </a:rPr>
                  <a:t>t our solution.</a:t>
                </a:r>
                <a:endParaRPr lang="en-US" sz="3800" b="0" dirty="0">
                  <a:cs typeface="Times New Roman" panose="02020603050405020304" pitchFamily="18" charset="0"/>
                </a:endParaRPr>
              </a:p>
              <a:p>
                <a:pPr algn="ctr"/>
                <a:r>
                  <a:rPr lang="en-US" sz="3800" u="sng" dirty="0">
                    <a:cs typeface="Times New Roman" panose="02020603050405020304" pitchFamily="18" charset="0"/>
                  </a:rPr>
                  <a:t>PTR Formula  </a:t>
                </a:r>
              </a:p>
              <a:p>
                <a:pPr algn="ctr"/>
                <a14:m>
                  <m:oMathPara xmlns:m="http://schemas.openxmlformats.org/officeDocument/2006/math">
                    <m:oMathParaPr>
                      <m:jc m:val="centerGroup"/>
                    </m:oMathParaPr>
                    <m:oMath xmlns:m="http://schemas.openxmlformats.org/officeDocument/2006/math">
                      <m:nary>
                        <m:naryPr>
                          <m:ctrlPr>
                            <a:rPr lang="en-US" sz="3800" i="1" smtClean="0">
                              <a:latin typeface="Cambria Math" panose="02040503050406030204" pitchFamily="18" charset="0"/>
                              <a:cs typeface="Times New Roman" panose="02020603050405020304" pitchFamily="18" charset="0"/>
                            </a:rPr>
                          </m:ctrlPr>
                        </m:naryPr>
                        <m:sub>
                          <m:r>
                            <m:rPr>
                              <m:brk m:alnAt="23"/>
                            </m:rPr>
                            <a:rPr lang="en-US" sz="3800" b="0" i="1" smtClean="0">
                              <a:latin typeface="Cambria Math" panose="02040503050406030204" pitchFamily="18" charset="0"/>
                              <a:cs typeface="Times New Roman" panose="02020603050405020304" pitchFamily="18" charset="0"/>
                            </a:rPr>
                            <m:t>0</m:t>
                          </m:r>
                        </m:sub>
                        <m:sup>
                          <m:r>
                            <a:rPr lang="en-US" sz="3800" b="0" i="1" smtClean="0">
                              <a:latin typeface="Cambria Math" panose="02040503050406030204" pitchFamily="18" charset="0"/>
                              <a:cs typeface="Times New Roman" panose="02020603050405020304" pitchFamily="18" charset="0"/>
                            </a:rPr>
                            <m:t>2</m:t>
                          </m:r>
                          <m:r>
                            <a:rPr lang="en-US" sz="3800" b="0" i="1" smtClean="0">
                              <a:latin typeface="Cambria Math" panose="02040503050406030204" pitchFamily="18" charset="0"/>
                              <a:cs typeface="Times New Roman" panose="02020603050405020304" pitchFamily="18" charset="0"/>
                            </a:rPr>
                            <m:t>𝜋</m:t>
                          </m:r>
                        </m:sup>
                        <m:e>
                          <m:r>
                            <a:rPr lang="en-US" sz="3800" b="0" i="1" smtClean="0">
                              <a:latin typeface="Cambria Math" panose="02040503050406030204" pitchFamily="18" charset="0"/>
                              <a:cs typeface="Times New Roman" panose="02020603050405020304" pitchFamily="18" charset="0"/>
                            </a:rPr>
                            <m:t>𝑓</m:t>
                          </m:r>
                          <m:d>
                            <m:dPr>
                              <m:ctrlPr>
                                <a:rPr lang="en-US" sz="3800" b="0" i="1" smtClean="0">
                                  <a:latin typeface="Cambria Math" panose="02040503050406030204" pitchFamily="18" charset="0"/>
                                  <a:cs typeface="Times New Roman" panose="02020603050405020304" pitchFamily="18" charset="0"/>
                                </a:rPr>
                              </m:ctrlPr>
                            </m:dPr>
                            <m:e>
                              <m:r>
                                <a:rPr lang="en-US" sz="3800" b="0" i="1" smtClean="0">
                                  <a:latin typeface="Cambria Math" panose="02040503050406030204" pitchFamily="18" charset="0"/>
                                  <a:cs typeface="Times New Roman" panose="02020603050405020304" pitchFamily="18" charset="0"/>
                                </a:rPr>
                                <m:t>𝑡</m:t>
                              </m:r>
                            </m:e>
                          </m:d>
                          <m:r>
                            <a:rPr lang="en-US" sz="3800" b="0" i="1" smtClean="0">
                              <a:latin typeface="Cambria Math" panose="02040503050406030204" pitchFamily="18" charset="0"/>
                              <a:cs typeface="Times New Roman" panose="02020603050405020304" pitchFamily="18" charset="0"/>
                            </a:rPr>
                            <m:t>𝑑𝑡</m:t>
                          </m:r>
                          <m:r>
                            <a:rPr lang="en-US" sz="3800" b="0" i="1" smtClean="0">
                              <a:latin typeface="Cambria Math" panose="02040503050406030204" pitchFamily="18" charset="0"/>
                              <a:cs typeface="Times New Roman" panose="02020603050405020304" pitchFamily="18" charset="0"/>
                            </a:rPr>
                            <m:t>= </m:t>
                          </m:r>
                          <m:nary>
                            <m:naryPr>
                              <m:chr m:val="∑"/>
                              <m:ctrlPr>
                                <a:rPr lang="en-US" sz="3800" b="0" i="1" smtClean="0">
                                  <a:latin typeface="Cambria Math" panose="02040503050406030204" pitchFamily="18" charset="0"/>
                                  <a:cs typeface="Times New Roman" panose="02020603050405020304" pitchFamily="18" charset="0"/>
                                </a:rPr>
                              </m:ctrlPr>
                            </m:naryPr>
                            <m:sub>
                              <m:r>
                                <m:rPr>
                                  <m:brk m:alnAt="23"/>
                                </m:rPr>
                                <a:rPr lang="en-US" sz="3800" b="0" i="1" smtClean="0">
                                  <a:latin typeface="Cambria Math" panose="02040503050406030204" pitchFamily="18" charset="0"/>
                                  <a:cs typeface="Times New Roman" panose="02020603050405020304" pitchFamily="18" charset="0"/>
                                </a:rPr>
                                <m:t>𝑖</m:t>
                              </m:r>
                              <m:r>
                                <a:rPr lang="en-US" sz="3800" b="0" i="1" smtClean="0">
                                  <a:latin typeface="Cambria Math" panose="02040503050406030204" pitchFamily="18" charset="0"/>
                                  <a:cs typeface="Times New Roman" panose="02020603050405020304" pitchFamily="18" charset="0"/>
                                </a:rPr>
                                <m:t>=1</m:t>
                              </m:r>
                            </m:sub>
                            <m:sup>
                              <m:r>
                                <a:rPr lang="en-US" sz="3800" b="0" i="1" smtClean="0">
                                  <a:latin typeface="Cambria Math" panose="02040503050406030204" pitchFamily="18" charset="0"/>
                                  <a:cs typeface="Times New Roman" panose="02020603050405020304" pitchFamily="18" charset="0"/>
                                </a:rPr>
                                <m:t>𝑁</m:t>
                              </m:r>
                            </m:sup>
                            <m:e>
                              <m:f>
                                <m:fPr>
                                  <m:ctrlPr>
                                    <a:rPr lang="en-US" sz="3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3800" b="0" i="1" smtClean="0">
                                      <a:latin typeface="Cambria Math" panose="02040503050406030204" pitchFamily="18" charset="0"/>
                                      <a:cs typeface="Times New Roman" panose="02020603050405020304" pitchFamily="18" charset="0"/>
                                    </a:rPr>
                                    <m:t>𝑓</m:t>
                                  </m:r>
                                  <m:d>
                                    <m:dPr>
                                      <m:ctrlPr>
                                        <a:rPr lang="en-US" sz="3800" b="0" i="1" smtClean="0">
                                          <a:latin typeface="Cambria Math" panose="02040503050406030204" pitchFamily="18" charset="0"/>
                                          <a:cs typeface="Times New Roman" panose="02020603050405020304" pitchFamily="18" charset="0"/>
                                        </a:rPr>
                                      </m:ctrlPr>
                                    </m:dPr>
                                    <m:e>
                                      <m:r>
                                        <a:rPr lang="en-US" sz="3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ea typeface="Cambria Math" panose="02040503050406030204" pitchFamily="18" charset="0"/>
                                              <a:cs typeface="Times New Roman" panose="02020603050405020304" pitchFamily="18" charset="0"/>
                                            </a:rPr>
                                            <m:t>𝑡</m:t>
                                          </m:r>
                                        </m:e>
                                        <m:sub>
                                          <m:r>
                                            <a:rPr lang="en-US" sz="3800"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d>
                                </m:num>
                                <m:den>
                                  <m:r>
                                    <a:rPr lang="en-US" sz="3800" b="0" i="1" smtClean="0">
                                      <a:latin typeface="Cambria Math" panose="02040503050406030204" pitchFamily="18" charset="0"/>
                                      <a:ea typeface="Cambria Math" panose="02040503050406030204" pitchFamily="18" charset="0"/>
                                      <a:cs typeface="Times New Roman" panose="02020603050405020304" pitchFamily="18" charset="0"/>
                                    </a:rPr>
                                    <m:t>𝑁</m:t>
                                  </m:r>
                                </m:den>
                              </m:f>
                            </m:e>
                          </m:nary>
                        </m:e>
                      </m:nary>
                    </m:oMath>
                  </m:oMathPara>
                </a14:m>
                <a:endParaRPr lang="en-US" sz="3800" b="0" dirty="0">
                  <a:cs typeface="Times New Roman" panose="02020603050405020304" pitchFamily="18" charset="0"/>
                </a:endParaRPr>
              </a:p>
              <a:p>
                <a:pPr algn="ctr"/>
                <a:endParaRPr lang="en-US" sz="3800" dirty="0">
                  <a:cs typeface="Times New Roman" panose="02020603050405020304" pitchFamily="18" charset="0"/>
                </a:endParaRPr>
              </a:p>
              <a:p>
                <a:pPr algn="just"/>
                <a:r>
                  <a:rPr lang="en-US" sz="3800" dirty="0">
                    <a:cs typeface="Times New Roman" panose="02020603050405020304" pitchFamily="18" charset="0"/>
                  </a:rPr>
                  <a:t>However, to solve the boundary integral equation system, we must use the Kress quadrature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𝑒</m:t>
                        </m:r>
                      </m:sup>
                    </m:sSup>
                  </m:oMath>
                </a14:m>
                <a:r>
                  <a:rPr lang="en-US" sz="3800" dirty="0">
                    <a:cs typeface="Times New Roman" panose="02020603050405020304" pitchFamily="18" charset="0"/>
                  </a:rPr>
                  <a:t> and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𝑖</m:t>
                        </m:r>
                      </m:sup>
                    </m:sSup>
                  </m:oMath>
                </a14:m>
                <a:r>
                  <a:rPr lang="en-US" sz="3800" dirty="0">
                    <a:cs typeface="Times New Roman" panose="02020603050405020304" pitchFamily="18" charset="0"/>
                  </a:rPr>
                  <a:t> are singular).</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mc:Choice>
        <mc:Fallback xmlns="">
          <p:sp>
            <p:nvSpPr>
              <p:cNvPr id="52" name="Rectangle 51">
                <a:extLst>
                  <a:ext uri="{FF2B5EF4-FFF2-40B4-BE49-F238E27FC236}">
                    <a16:creationId xmlns:a16="http://schemas.microsoft.com/office/drawing/2014/main" id="{B6D6603E-AEAA-4593-9502-0647B30D3383}"/>
                  </a:ext>
                </a:extLst>
              </p:cNvPr>
              <p:cNvSpPr>
                <a:spLocks noRot="1" noChangeAspect="1" noMove="1" noResize="1" noEditPoints="1" noAdjustHandles="1" noChangeArrowheads="1" noChangeShapeType="1" noTextEdit="1"/>
              </p:cNvSpPr>
              <p:nvPr/>
            </p:nvSpPr>
            <p:spPr>
              <a:xfrm>
                <a:off x="29337000" y="18288000"/>
                <a:ext cx="13299848" cy="6002797"/>
              </a:xfrm>
              <a:prstGeom prst="rect">
                <a:avLst/>
              </a:prstGeom>
              <a:blipFill>
                <a:blip r:embed="rId21"/>
                <a:stretch>
                  <a:fillRect l="-1513" t="-1726" r="-1513" b="-3147"/>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448F491-088E-48A1-842C-1891F1BEBD21}"/>
                  </a:ext>
                </a:extLst>
              </p:cNvPr>
              <p:cNvSpPr txBox="1"/>
              <p:nvPr/>
            </p:nvSpPr>
            <p:spPr>
              <a:xfrm>
                <a:off x="17526000" y="13868400"/>
                <a:ext cx="657488" cy="698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chemeClr val="accent3">
                                  <a:lumMod val="75000"/>
                                </a:schemeClr>
                              </a:solidFill>
                              <a:latin typeface="Cambria Math" panose="02040503050406030204" pitchFamily="18" charset="0"/>
                            </a:rPr>
                          </m:ctrlPr>
                        </m:sSubPr>
                        <m:e>
                          <m:r>
                            <a:rPr lang="en-US" sz="3600" b="1" i="1" smtClean="0">
                              <a:solidFill>
                                <a:schemeClr val="accent3">
                                  <a:lumMod val="75000"/>
                                </a:schemeClr>
                              </a:solidFill>
                              <a:latin typeface="Cambria Math" panose="02040503050406030204" pitchFamily="18" charset="0"/>
                            </a:rPr>
                            <m:t>𝒕</m:t>
                          </m:r>
                        </m:e>
                        <m:sub>
                          <m:r>
                            <a:rPr lang="en-US" sz="3600" b="1" i="1" smtClean="0">
                              <a:solidFill>
                                <a:schemeClr val="accent3">
                                  <a:lumMod val="75000"/>
                                </a:schemeClr>
                              </a:solidFill>
                              <a:latin typeface="Cambria Math" panose="02040503050406030204" pitchFamily="18" charset="0"/>
                            </a:rPr>
                            <m:t>𝒋</m:t>
                          </m:r>
                        </m:sub>
                      </m:sSub>
                    </m:oMath>
                  </m:oMathPara>
                </a14:m>
                <a:endParaRPr lang="en-US" sz="3600" b="1" dirty="0">
                  <a:solidFill>
                    <a:schemeClr val="accent3">
                      <a:lumMod val="75000"/>
                    </a:schemeClr>
                  </a:solidFill>
                </a:endParaRPr>
              </a:p>
            </p:txBody>
          </p:sp>
        </mc:Choice>
        <mc:Fallback xmlns="">
          <p:sp>
            <p:nvSpPr>
              <p:cNvPr id="48" name="TextBox 47">
                <a:extLst>
                  <a:ext uri="{FF2B5EF4-FFF2-40B4-BE49-F238E27FC236}">
                    <a16:creationId xmlns:a16="http://schemas.microsoft.com/office/drawing/2014/main" id="{0448F491-088E-48A1-842C-1891F1BEBD21}"/>
                  </a:ext>
                </a:extLst>
              </p:cNvPr>
              <p:cNvSpPr txBox="1">
                <a:spLocks noRot="1" noChangeAspect="1" noMove="1" noResize="1" noEditPoints="1" noAdjustHandles="1" noChangeArrowheads="1" noChangeShapeType="1" noTextEdit="1"/>
              </p:cNvSpPr>
              <p:nvPr/>
            </p:nvSpPr>
            <p:spPr>
              <a:xfrm>
                <a:off x="17526000" y="13868400"/>
                <a:ext cx="657488" cy="698781"/>
              </a:xfrm>
              <a:prstGeom prst="rect">
                <a:avLst/>
              </a:prstGeom>
              <a:blipFill>
                <a:blip r:embed="rId22"/>
                <a:stretch>
                  <a:fillRect/>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B8A68636-DC3E-45BD-8DBE-625FAED4D825}"/>
              </a:ext>
            </a:extLst>
          </p:cNvPr>
          <p:cNvSpPr txBox="1"/>
          <p:nvPr/>
        </p:nvSpPr>
        <p:spPr>
          <a:xfrm>
            <a:off x="16176239" y="11323857"/>
            <a:ext cx="3357009" cy="646331"/>
          </a:xfrm>
          <a:prstGeom prst="rect">
            <a:avLst/>
          </a:prstGeom>
          <a:noFill/>
        </p:spPr>
        <p:txBody>
          <a:bodyPr wrap="none" rtlCol="0">
            <a:spAutoFit/>
          </a:bodyPr>
          <a:lstStyle/>
          <a:p>
            <a:r>
              <a:rPr lang="en-US" sz="3600" dirty="0"/>
              <a:t>Body-Fitted Grid</a:t>
            </a:r>
          </a:p>
        </p:txBody>
      </p:sp>
      <p:sp>
        <p:nvSpPr>
          <p:cNvPr id="53" name="TextBox 52">
            <a:extLst>
              <a:ext uri="{FF2B5EF4-FFF2-40B4-BE49-F238E27FC236}">
                <a16:creationId xmlns:a16="http://schemas.microsoft.com/office/drawing/2014/main" id="{47A73E15-959C-46AC-B893-CB8910773FE2}"/>
              </a:ext>
            </a:extLst>
          </p:cNvPr>
          <p:cNvSpPr txBox="1"/>
          <p:nvPr/>
        </p:nvSpPr>
        <p:spPr>
          <a:xfrm>
            <a:off x="20599131" y="14401800"/>
            <a:ext cx="1843774" cy="584775"/>
          </a:xfrm>
          <a:prstGeom prst="rect">
            <a:avLst/>
          </a:prstGeom>
          <a:noFill/>
        </p:spPr>
        <p:txBody>
          <a:bodyPr wrap="none" rtlCol="0">
            <a:spAutoFit/>
          </a:bodyPr>
          <a:lstStyle/>
          <a:p>
            <a:r>
              <a:rPr lang="en-US" sz="3200" dirty="0">
                <a:solidFill>
                  <a:schemeClr val="accent6">
                    <a:lumMod val="75000"/>
                  </a:schemeClr>
                </a:solidFill>
              </a:rPr>
              <a:t>PTR sums</a:t>
            </a:r>
          </a:p>
        </p:txBody>
      </p:sp>
      <p:pic>
        <p:nvPicPr>
          <p:cNvPr id="18" name="Picture 17">
            <a:extLst>
              <a:ext uri="{FF2B5EF4-FFF2-40B4-BE49-F238E27FC236}">
                <a16:creationId xmlns:a16="http://schemas.microsoft.com/office/drawing/2014/main" id="{83770212-99E1-40B4-A3F4-12BBA47318CB}"/>
              </a:ext>
            </a:extLst>
          </p:cNvPr>
          <p:cNvPicPr>
            <a:picLocks noChangeAspect="1"/>
          </p:cNvPicPr>
          <p:nvPr/>
        </p:nvPicPr>
        <p:blipFill>
          <a:blip r:embed="rId23"/>
          <a:stretch>
            <a:fillRect/>
          </a:stretch>
        </p:blipFill>
        <p:spPr>
          <a:xfrm>
            <a:off x="21901465" y="18452325"/>
            <a:ext cx="5682839" cy="2988377"/>
          </a:xfrm>
          <a:prstGeom prst="rect">
            <a:avLst/>
          </a:prstGeom>
        </p:spPr>
      </p:pic>
      <p:pic>
        <p:nvPicPr>
          <p:cNvPr id="23" name="Picture 22">
            <a:extLst>
              <a:ext uri="{FF2B5EF4-FFF2-40B4-BE49-F238E27FC236}">
                <a16:creationId xmlns:a16="http://schemas.microsoft.com/office/drawing/2014/main" id="{162AE01D-D9D7-43E0-932E-EB747AA2062F}"/>
              </a:ext>
            </a:extLst>
          </p:cNvPr>
          <p:cNvPicPr>
            <a:picLocks noChangeAspect="1"/>
          </p:cNvPicPr>
          <p:nvPr/>
        </p:nvPicPr>
        <p:blipFill rotWithShape="1">
          <a:blip r:embed="rId24"/>
          <a:srcRect r="19920"/>
          <a:stretch/>
        </p:blipFill>
        <p:spPr>
          <a:xfrm>
            <a:off x="16145305" y="22850326"/>
            <a:ext cx="4699976" cy="3086319"/>
          </a:xfrm>
          <a:prstGeom prst="rect">
            <a:avLst/>
          </a:prstGeom>
        </p:spPr>
      </p:pic>
      <p:pic>
        <p:nvPicPr>
          <p:cNvPr id="25" name="Picture 24">
            <a:extLst>
              <a:ext uri="{FF2B5EF4-FFF2-40B4-BE49-F238E27FC236}">
                <a16:creationId xmlns:a16="http://schemas.microsoft.com/office/drawing/2014/main" id="{C831D697-C497-4E9F-AFF8-8D3BE9216A9B}"/>
              </a:ext>
            </a:extLst>
          </p:cNvPr>
          <p:cNvPicPr>
            <a:picLocks noChangeAspect="1"/>
          </p:cNvPicPr>
          <p:nvPr/>
        </p:nvPicPr>
        <p:blipFill>
          <a:blip r:embed="rId24"/>
          <a:stretch>
            <a:fillRect/>
          </a:stretch>
        </p:blipFill>
        <p:spPr>
          <a:xfrm>
            <a:off x="21717000" y="22823386"/>
            <a:ext cx="5865850" cy="3084614"/>
          </a:xfrm>
          <a:prstGeom prst="rect">
            <a:avLst/>
          </a:prstGeom>
        </p:spPr>
      </p:pic>
      <p:sp>
        <p:nvSpPr>
          <p:cNvPr id="51" name="TextBox 50">
            <a:extLst>
              <a:ext uri="{FF2B5EF4-FFF2-40B4-BE49-F238E27FC236}">
                <a16:creationId xmlns:a16="http://schemas.microsoft.com/office/drawing/2014/main" id="{BB325162-4559-4EE8-9443-57029E6B8BD9}"/>
              </a:ext>
            </a:extLst>
          </p:cNvPr>
          <p:cNvSpPr txBox="1"/>
          <p:nvPr/>
        </p:nvSpPr>
        <p:spPr>
          <a:xfrm>
            <a:off x="15240000" y="21601093"/>
            <a:ext cx="13267791" cy="954107"/>
          </a:xfrm>
          <a:prstGeom prst="rect">
            <a:avLst/>
          </a:prstGeom>
          <a:noFill/>
        </p:spPr>
        <p:txBody>
          <a:bodyPr wrap="square" rtlCol="0">
            <a:spAutoFit/>
          </a:bodyPr>
          <a:lstStyle/>
          <a:p>
            <a:r>
              <a:rPr lang="en-US" sz="2800" b="1" dirty="0"/>
              <a:t>Figure 3a.</a:t>
            </a:r>
            <a:r>
              <a:rPr lang="en-US" sz="2800" dirty="0"/>
              <a:t>  The plot of the real part (left) and the imaginary part (right) of the PTR solution for an ellipse-shaped boundary.</a:t>
            </a:r>
            <a:endParaRPr lang="en-US" sz="2800" b="1" dirty="0"/>
          </a:p>
        </p:txBody>
      </p:sp>
      <p:sp>
        <p:nvSpPr>
          <p:cNvPr id="55" name="TextBox 54">
            <a:extLst>
              <a:ext uri="{FF2B5EF4-FFF2-40B4-BE49-F238E27FC236}">
                <a16:creationId xmlns:a16="http://schemas.microsoft.com/office/drawing/2014/main" id="{AB5992AA-DF69-4BD6-881B-9A7B5D64B756}"/>
              </a:ext>
            </a:extLst>
          </p:cNvPr>
          <p:cNvSpPr txBox="1"/>
          <p:nvPr/>
        </p:nvSpPr>
        <p:spPr>
          <a:xfrm>
            <a:off x="15239999" y="26212800"/>
            <a:ext cx="13267791" cy="954107"/>
          </a:xfrm>
          <a:prstGeom prst="rect">
            <a:avLst/>
          </a:prstGeom>
          <a:noFill/>
        </p:spPr>
        <p:txBody>
          <a:bodyPr wrap="square" rtlCol="0">
            <a:spAutoFit/>
          </a:bodyPr>
          <a:lstStyle/>
          <a:p>
            <a:r>
              <a:rPr lang="en-US" sz="2800" b="1" dirty="0"/>
              <a:t>Figure 3b.</a:t>
            </a:r>
            <a:r>
              <a:rPr lang="en-US" sz="2800" dirty="0"/>
              <a:t>  The plot of the real part (left) and the imaginary part (right) of the exact solution for a plane wave acting on an ellipse boundary.</a:t>
            </a:r>
            <a:endParaRPr lang="en-US" sz="2800" b="1" dirty="0"/>
          </a:p>
        </p:txBody>
      </p:sp>
      <p:pic>
        <p:nvPicPr>
          <p:cNvPr id="27" name="Picture 26">
            <a:extLst>
              <a:ext uri="{FF2B5EF4-FFF2-40B4-BE49-F238E27FC236}">
                <a16:creationId xmlns:a16="http://schemas.microsoft.com/office/drawing/2014/main" id="{2F50F3BC-B411-4D51-B9E9-C00FE4BD4978}"/>
              </a:ext>
            </a:extLst>
          </p:cNvPr>
          <p:cNvPicPr>
            <a:picLocks noChangeAspect="1"/>
          </p:cNvPicPr>
          <p:nvPr/>
        </p:nvPicPr>
        <p:blipFill>
          <a:blip r:embed="rId25"/>
          <a:stretch>
            <a:fillRect/>
          </a:stretch>
        </p:blipFill>
        <p:spPr>
          <a:xfrm>
            <a:off x="15849600" y="18288000"/>
            <a:ext cx="5222656" cy="3313093"/>
          </a:xfrm>
          <a:prstGeom prst="rect">
            <a:avLst/>
          </a:prstGeom>
        </p:spPr>
      </p:pic>
      <p:pic>
        <p:nvPicPr>
          <p:cNvPr id="28" name="Picture 27">
            <a:extLst>
              <a:ext uri="{FF2B5EF4-FFF2-40B4-BE49-F238E27FC236}">
                <a16:creationId xmlns:a16="http://schemas.microsoft.com/office/drawing/2014/main" id="{CA21A3FB-AFA2-4174-8C92-892951FE2B70}"/>
              </a:ext>
            </a:extLst>
          </p:cNvPr>
          <p:cNvPicPr>
            <a:picLocks noChangeAspect="1"/>
          </p:cNvPicPr>
          <p:nvPr/>
        </p:nvPicPr>
        <p:blipFill>
          <a:blip r:embed="rId26"/>
          <a:stretch>
            <a:fillRect/>
          </a:stretch>
        </p:blipFill>
        <p:spPr>
          <a:xfrm>
            <a:off x="21072256" y="27570867"/>
            <a:ext cx="6510594" cy="4282875"/>
          </a:xfrm>
          <a:prstGeom prst="rect">
            <a:avLst/>
          </a:prstGeom>
        </p:spPr>
      </p:pic>
      <p:sp>
        <p:nvSpPr>
          <p:cNvPr id="56" name="TextBox 55">
            <a:extLst>
              <a:ext uri="{FF2B5EF4-FFF2-40B4-BE49-F238E27FC236}">
                <a16:creationId xmlns:a16="http://schemas.microsoft.com/office/drawing/2014/main" id="{877187A0-49C1-40D8-9C84-BAE3D4EA123B}"/>
              </a:ext>
            </a:extLst>
          </p:cNvPr>
          <p:cNvSpPr txBox="1"/>
          <p:nvPr/>
        </p:nvSpPr>
        <p:spPr>
          <a:xfrm>
            <a:off x="15260781" y="28266821"/>
            <a:ext cx="5621228" cy="3108543"/>
          </a:xfrm>
          <a:prstGeom prst="rect">
            <a:avLst/>
          </a:prstGeom>
          <a:noFill/>
        </p:spPr>
        <p:txBody>
          <a:bodyPr wrap="square" rtlCol="0">
            <a:spAutoFit/>
          </a:bodyPr>
          <a:lstStyle/>
          <a:p>
            <a:pPr algn="just"/>
            <a:r>
              <a:rPr lang="en-US" sz="2800" b="1" dirty="0"/>
              <a:t>Figure 4.</a:t>
            </a:r>
            <a:r>
              <a:rPr lang="en-US" sz="2800" dirty="0"/>
              <a:t> The log error plot between the surfaces shown in Figure 3a and 3b.  Because our method is nearly singular as our points approach the boundary, there is a significant increase in error around the defined ellipse.</a:t>
            </a:r>
            <a:endParaRPr lang="en-US" sz="2800" b="1" dirty="0"/>
          </a:p>
        </p:txBody>
      </p:sp>
    </p:spTree>
    <p:extLst>
      <p:ext uri="{BB962C8B-B14F-4D97-AF65-F5344CB8AC3E}">
        <p14:creationId xmlns:p14="http://schemas.microsoft.com/office/powerpoint/2010/main" val="105249542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14195</TotalTime>
  <Words>613</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Gill Sans MT</vt:lpstr>
      <vt:lpstr>Wingdings 2</vt:lpstr>
      <vt:lpstr>Dividend</vt:lpstr>
      <vt:lpstr>PowerPoint Presentation</vt:lpstr>
    </vt:vector>
  </TitlesOfParts>
  <Company>LLNL- PAT Art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McInnis</dc:creator>
  <cp:lastModifiedBy>Elsie Cortes</cp:lastModifiedBy>
  <cp:revision>211</cp:revision>
  <cp:lastPrinted>2005-04-27T23:33:42Z</cp:lastPrinted>
  <dcterms:created xsi:type="dcterms:W3CDTF">2003-10-27T22:49:51Z</dcterms:created>
  <dcterms:modified xsi:type="dcterms:W3CDTF">2019-07-26T02:12:10Z</dcterms:modified>
</cp:coreProperties>
</file>