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80" r:id="rId1"/>
  </p:sldMasterIdLst>
  <p:notesMasterIdLst>
    <p:notesMasterId r:id="rId3"/>
  </p:notesMasterIdLst>
  <p:sldIdLst>
    <p:sldId id="257"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 userDrawn="1">
          <p15:clr>
            <a:srgbClr val="A4A3A4"/>
          </p15:clr>
        </p15:guide>
        <p15:guide id="2" pos="346" userDrawn="1">
          <p15:clr>
            <a:srgbClr val="A4A3A4"/>
          </p15:clr>
        </p15:guide>
        <p15:guide id="3" pos="27360" userDrawn="1">
          <p15:clr>
            <a:srgbClr val="A4A3A4"/>
          </p15:clr>
        </p15:guide>
        <p15:guide id="4" pos="9504" userDrawn="1">
          <p15:clr>
            <a:srgbClr val="A4A3A4"/>
          </p15:clr>
        </p15:guide>
        <p15:guide id="5" pos="18144" userDrawn="1">
          <p15:clr>
            <a:srgbClr val="A4A3A4"/>
          </p15:clr>
        </p15:guide>
        <p15:guide id="6" orient="horz" pos="20448" userDrawn="1">
          <p15:clr>
            <a:srgbClr val="A4A3A4"/>
          </p15:clr>
        </p15:guide>
        <p15:guide id="7" pos="9216" userDrawn="1">
          <p15:clr>
            <a:srgbClr val="A4A3A4"/>
          </p15:clr>
        </p15:guide>
        <p15:guide id="8" pos="184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B0CE"/>
    <a:srgbClr val="09F747"/>
    <a:srgbClr val="2581BC"/>
    <a:srgbClr val="77777A"/>
    <a:srgbClr val="00A0AF"/>
    <a:srgbClr val="CA7114"/>
    <a:srgbClr val="DC781F"/>
    <a:srgbClr val="CCFEF0"/>
    <a:srgbClr val="AAFFE6"/>
    <a:srgbClr val="A9E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59" autoAdjust="0"/>
    <p:restoredTop sz="96224" autoAdjust="0"/>
  </p:normalViewPr>
  <p:slideViewPr>
    <p:cSldViewPr>
      <p:cViewPr varScale="1">
        <p:scale>
          <a:sx n="22" d="100"/>
          <a:sy n="22" d="100"/>
        </p:scale>
        <p:origin x="1338" y="114"/>
      </p:cViewPr>
      <p:guideLst>
        <p:guide orient="horz" pos="288"/>
        <p:guide pos="346"/>
        <p:guide pos="27360"/>
        <p:guide pos="9504"/>
        <p:guide pos="18144"/>
        <p:guide orient="horz" pos="20448"/>
        <p:guide pos="9216"/>
        <p:guide pos="1843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E12B5-53C1-4BA7-8E19-021B2F3459A2}" type="datetimeFigureOut">
              <a:rPr lang="en-US" smtClean="0"/>
              <a:t>8/7/2019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E92859-7CEE-4E14-A7AF-3D4E80F041A9}" type="slidenum">
              <a:rPr lang="en-US" smtClean="0"/>
              <a:t>‹#›</a:t>
            </a:fld>
            <a:endParaRPr lang="en-US"/>
          </a:p>
        </p:txBody>
      </p:sp>
    </p:spTree>
    <p:extLst>
      <p:ext uri="{BB962C8B-B14F-4D97-AF65-F5344CB8AC3E}">
        <p14:creationId xmlns:p14="http://schemas.microsoft.com/office/powerpoint/2010/main" val="1209407700"/>
      </p:ext>
    </p:extLst>
  </p:cSld>
  <p:clrMap bg1="lt1" tx1="dk1" bg2="lt2" tx2="dk2" accent1="accent1" accent2="accent2" accent3="accent3" accent4="accent4" accent5="accent5" accent6="accent6" hlink="hlink" folHlink="folHlink"/>
  <p:notesStyle>
    <a:lvl1pPr marL="0" algn="l" defTabSz="914364" rtl="0" eaLnBrk="1" latinLnBrk="0" hangingPunct="1">
      <a:defRPr sz="1200" kern="1200">
        <a:solidFill>
          <a:schemeClr val="tx1"/>
        </a:solidFill>
        <a:latin typeface="+mn-lt"/>
        <a:ea typeface="+mn-ea"/>
        <a:cs typeface="+mn-cs"/>
      </a:defRPr>
    </a:lvl1pPr>
    <a:lvl2pPr marL="457182" algn="l" defTabSz="914364" rtl="0" eaLnBrk="1" latinLnBrk="0" hangingPunct="1">
      <a:defRPr sz="1200" kern="1200">
        <a:solidFill>
          <a:schemeClr val="tx1"/>
        </a:solidFill>
        <a:latin typeface="+mn-lt"/>
        <a:ea typeface="+mn-ea"/>
        <a:cs typeface="+mn-cs"/>
      </a:defRPr>
    </a:lvl2pPr>
    <a:lvl3pPr marL="914364" algn="l" defTabSz="914364" rtl="0" eaLnBrk="1" latinLnBrk="0" hangingPunct="1">
      <a:defRPr sz="1200" kern="1200">
        <a:solidFill>
          <a:schemeClr val="tx1"/>
        </a:solidFill>
        <a:latin typeface="+mn-lt"/>
        <a:ea typeface="+mn-ea"/>
        <a:cs typeface="+mn-cs"/>
      </a:defRPr>
    </a:lvl3pPr>
    <a:lvl4pPr marL="1371545" algn="l" defTabSz="914364" rtl="0" eaLnBrk="1" latinLnBrk="0" hangingPunct="1">
      <a:defRPr sz="1200" kern="1200">
        <a:solidFill>
          <a:schemeClr val="tx1"/>
        </a:solidFill>
        <a:latin typeface="+mn-lt"/>
        <a:ea typeface="+mn-ea"/>
        <a:cs typeface="+mn-cs"/>
      </a:defRPr>
    </a:lvl4pPr>
    <a:lvl5pPr marL="1828727" algn="l" defTabSz="914364" rtl="0" eaLnBrk="1" latinLnBrk="0" hangingPunct="1">
      <a:defRPr sz="1200" kern="1200">
        <a:solidFill>
          <a:schemeClr val="tx1"/>
        </a:solidFill>
        <a:latin typeface="+mn-lt"/>
        <a:ea typeface="+mn-ea"/>
        <a:cs typeface="+mn-cs"/>
      </a:defRPr>
    </a:lvl5pPr>
    <a:lvl6pPr marL="2285909" algn="l" defTabSz="914364" rtl="0" eaLnBrk="1" latinLnBrk="0" hangingPunct="1">
      <a:defRPr sz="1200" kern="1200">
        <a:solidFill>
          <a:schemeClr val="tx1"/>
        </a:solidFill>
        <a:latin typeface="+mn-lt"/>
        <a:ea typeface="+mn-ea"/>
        <a:cs typeface="+mn-cs"/>
      </a:defRPr>
    </a:lvl6pPr>
    <a:lvl7pPr marL="2743091" algn="l" defTabSz="914364" rtl="0" eaLnBrk="1" latinLnBrk="0" hangingPunct="1">
      <a:defRPr sz="1200" kern="1200">
        <a:solidFill>
          <a:schemeClr val="tx1"/>
        </a:solidFill>
        <a:latin typeface="+mn-lt"/>
        <a:ea typeface="+mn-ea"/>
        <a:cs typeface="+mn-cs"/>
      </a:defRPr>
    </a:lvl7pPr>
    <a:lvl8pPr marL="3200272" algn="l" defTabSz="914364" rtl="0" eaLnBrk="1" latinLnBrk="0" hangingPunct="1">
      <a:defRPr sz="1200" kern="1200">
        <a:solidFill>
          <a:schemeClr val="tx1"/>
        </a:solidFill>
        <a:latin typeface="+mn-lt"/>
        <a:ea typeface="+mn-ea"/>
        <a:cs typeface="+mn-cs"/>
      </a:defRPr>
    </a:lvl8pPr>
    <a:lvl9pPr marL="3657454" algn="l" defTabSz="91436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E92859-7CEE-4E14-A7AF-3D4E80F041A9}" type="slidenum">
              <a:rPr lang="en-US" smtClean="0"/>
              <a:t>1</a:t>
            </a:fld>
            <a:endParaRPr lang="en-US"/>
          </a:p>
        </p:txBody>
      </p:sp>
    </p:spTree>
    <p:extLst>
      <p:ext uri="{BB962C8B-B14F-4D97-AF65-F5344CB8AC3E}">
        <p14:creationId xmlns:p14="http://schemas.microsoft.com/office/powerpoint/2010/main" val="2996820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2150837" y="14811672"/>
            <a:ext cx="39552518" cy="158630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789721" y="4754880"/>
            <a:ext cx="38350810" cy="7223251"/>
          </a:xfrm>
          <a:effectLst/>
        </p:spPr>
        <p:txBody>
          <a:bodyPr anchor="b">
            <a:normAutofit/>
          </a:bodyPr>
          <a:lstStyle>
            <a:lvl1pPr>
              <a:defRPr sz="1728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2789721" y="11978134"/>
            <a:ext cx="38350810" cy="2833541"/>
          </a:xfrm>
        </p:spPr>
        <p:txBody>
          <a:bodyPr anchor="t">
            <a:normAutofit/>
          </a:bodyPr>
          <a:lstStyle>
            <a:lvl1pPr marL="0" indent="0" algn="l">
              <a:buNone/>
              <a:defRPr sz="7680" cap="all">
                <a:solidFill>
                  <a:schemeClr val="accent2"/>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729D5918-1146-4C95-9FE6-FC99CB43F9F5}" type="slidenum">
              <a:rPr lang="en-US" altLang="en-US" smtClean="0"/>
              <a:pPr/>
              <a:t>‹#›</a:t>
            </a:fld>
            <a:endParaRPr lang="en-US" altLang="en-US"/>
          </a:p>
        </p:txBody>
      </p:sp>
    </p:spTree>
    <p:extLst>
      <p:ext uri="{BB962C8B-B14F-4D97-AF65-F5344CB8AC3E}">
        <p14:creationId xmlns:p14="http://schemas.microsoft.com/office/powerpoint/2010/main" val="3833695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6A2C2EC-47DE-4775-B753-D739F3D3E6E6}" type="slidenum">
              <a:rPr lang="en-US" altLang="en-US" smtClean="0"/>
              <a:pPr/>
              <a:t>‹#›</a:t>
            </a:fld>
            <a:endParaRPr lang="en-US" altLang="en-US"/>
          </a:p>
        </p:txBody>
      </p:sp>
    </p:spTree>
    <p:extLst>
      <p:ext uri="{BB962C8B-B14F-4D97-AF65-F5344CB8AC3E}">
        <p14:creationId xmlns:p14="http://schemas.microsoft.com/office/powerpoint/2010/main" val="3003860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31821123" y="2878680"/>
            <a:ext cx="9875515" cy="2792136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31821123" y="3243483"/>
            <a:ext cx="7214990" cy="24878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789724" y="3243483"/>
            <a:ext cx="28426603" cy="248787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2377224" y="28589455"/>
            <a:ext cx="4548826" cy="1752600"/>
          </a:xfrm>
        </p:spPr>
        <p:txBody>
          <a:bodyPr/>
          <a:lstStyle>
            <a:lvl1pPr>
              <a:defRPr>
                <a:solidFill>
                  <a:schemeClr val="accent1">
                    <a:lumMod val="75000"/>
                    <a:lumOff val="25000"/>
                  </a:schemeClr>
                </a:solidFill>
              </a:defRPr>
            </a:lvl1pPr>
          </a:lstStyle>
          <a:p>
            <a:pPr>
              <a:defRPr/>
            </a:pPr>
            <a:endParaRPr lang="en-US"/>
          </a:p>
        </p:txBody>
      </p:sp>
      <p:sp>
        <p:nvSpPr>
          <p:cNvPr id="5" name="Footer Placeholder 4"/>
          <p:cNvSpPr>
            <a:spLocks noGrp="1"/>
          </p:cNvSpPr>
          <p:nvPr>
            <p:ph type="ftr" sz="quarter" idx="11"/>
          </p:nvPr>
        </p:nvSpPr>
        <p:spPr>
          <a:xfrm>
            <a:off x="2789724" y="28568690"/>
            <a:ext cx="28426603" cy="1752600"/>
          </a:xfrm>
        </p:spPr>
        <p:txBody>
          <a:bodyPr/>
          <a:lstStyle/>
          <a:p>
            <a:pPr>
              <a:defRPr/>
            </a:pP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5C7258E-7EB2-46E0-B395-EE66B18F8F72}" type="slidenum">
              <a:rPr lang="en-US" altLang="en-US" smtClean="0"/>
              <a:pPr/>
              <a:t>‹#›</a:t>
            </a:fld>
            <a:endParaRPr lang="en-US" altLang="en-US"/>
          </a:p>
        </p:txBody>
      </p:sp>
    </p:spTree>
    <p:extLst>
      <p:ext uri="{BB962C8B-B14F-4D97-AF65-F5344CB8AC3E}">
        <p14:creationId xmlns:p14="http://schemas.microsoft.com/office/powerpoint/2010/main" val="3068974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789721" y="10694417"/>
            <a:ext cx="38350810" cy="174278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80A9647-8E08-4A1F-9155-D82EAF9D2898}" type="slidenum">
              <a:rPr lang="en-US" altLang="en-US" smtClean="0"/>
              <a:pPr/>
              <a:t>‹#›</a:t>
            </a:fld>
            <a:endParaRPr lang="en-US" altLang="en-US"/>
          </a:p>
        </p:txBody>
      </p:sp>
    </p:spTree>
    <p:extLst>
      <p:ext uri="{BB962C8B-B14F-4D97-AF65-F5344CB8AC3E}">
        <p14:creationId xmlns:p14="http://schemas.microsoft.com/office/powerpoint/2010/main" val="3374946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2172703" y="24681473"/>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2789729" y="14575551"/>
            <a:ext cx="38350805" cy="7223251"/>
          </a:xfrm>
        </p:spPr>
        <p:txBody>
          <a:bodyPr anchor="b">
            <a:normAutofit/>
          </a:bodyPr>
          <a:lstStyle>
            <a:lvl1pPr algn="l">
              <a:defRPr sz="1728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789729" y="21798802"/>
            <a:ext cx="38350805" cy="2882669"/>
          </a:xfrm>
        </p:spPr>
        <p:txBody>
          <a:bodyPr anchor="t">
            <a:normAutofit/>
          </a:bodyPr>
          <a:lstStyle>
            <a:lvl1pPr marL="0" indent="0" algn="l">
              <a:buNone/>
              <a:defRPr sz="8640" cap="all">
                <a:solidFill>
                  <a:schemeClr val="accent2"/>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5CD3CEB-8E79-4EB0-84EE-338992F37476}" type="slidenum">
              <a:rPr lang="en-US" altLang="en-US" smtClean="0"/>
              <a:pPr/>
              <a:t>‹#›</a:t>
            </a:fld>
            <a:endParaRPr lang="en-US" altLang="en-US"/>
          </a:p>
        </p:txBody>
      </p:sp>
    </p:spTree>
    <p:extLst>
      <p:ext uri="{BB962C8B-B14F-4D97-AF65-F5344CB8AC3E}">
        <p14:creationId xmlns:p14="http://schemas.microsoft.com/office/powerpoint/2010/main" val="1681936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89724" y="10694412"/>
            <a:ext cx="18717730" cy="174386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383753" y="10694417"/>
            <a:ext cx="18756778" cy="174386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DC748D5-06A5-4303-9431-27A57DD8304D}" type="slidenum">
              <a:rPr lang="en-US" altLang="en-US" smtClean="0"/>
              <a:pPr/>
              <a:t>‹#›</a:t>
            </a:fld>
            <a:endParaRPr lang="en-US" altLang="en-US"/>
          </a:p>
        </p:txBody>
      </p:sp>
    </p:spTree>
    <p:extLst>
      <p:ext uri="{BB962C8B-B14F-4D97-AF65-F5344CB8AC3E}">
        <p14:creationId xmlns:p14="http://schemas.microsoft.com/office/powerpoint/2010/main" val="921934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258651" y="10694414"/>
            <a:ext cx="17248800" cy="2766058"/>
          </a:xfrm>
        </p:spPr>
        <p:txBody>
          <a:bodyPr anchor="b">
            <a:noAutofit/>
          </a:bodyPr>
          <a:lstStyle>
            <a:lvl1pPr marL="0" indent="0">
              <a:buNone/>
              <a:defRPr sz="10560" b="0">
                <a:solidFill>
                  <a:schemeClr val="accent2"/>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2789724" y="14045047"/>
            <a:ext cx="18717730" cy="1408799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3852681" y="10694414"/>
            <a:ext cx="17287848" cy="2766058"/>
          </a:xfrm>
        </p:spPr>
        <p:txBody>
          <a:bodyPr anchor="b">
            <a:noAutofit/>
          </a:bodyPr>
          <a:lstStyle>
            <a:lvl1pPr marL="0" indent="0">
              <a:buNone/>
              <a:defRPr sz="10560" b="0">
                <a:solidFill>
                  <a:schemeClr val="accent2"/>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383753" y="14045047"/>
            <a:ext cx="18756778" cy="1408799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E3E3E924-91F0-4A67-ABA2-FE187E936B8B}" type="slidenum">
              <a:rPr lang="en-US" altLang="en-US" smtClean="0"/>
              <a:pPr/>
              <a:t>‹#›</a:t>
            </a:fld>
            <a:endParaRPr lang="en-US" altLang="en-US"/>
          </a:p>
        </p:txBody>
      </p:sp>
    </p:spTree>
    <p:extLst>
      <p:ext uri="{BB962C8B-B14F-4D97-AF65-F5344CB8AC3E}">
        <p14:creationId xmlns:p14="http://schemas.microsoft.com/office/powerpoint/2010/main" val="2734347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8195F89B-CC8E-458E-916C-A17EBF21103A}" type="slidenum">
              <a:rPr lang="en-US" altLang="en-US" smtClean="0"/>
              <a:pPr/>
              <a:t>‹#›</a:t>
            </a:fld>
            <a:endParaRPr lang="en-US" altLang="en-US"/>
          </a:p>
        </p:txBody>
      </p:sp>
    </p:spTree>
    <p:extLst>
      <p:ext uri="{BB962C8B-B14F-4D97-AF65-F5344CB8AC3E}">
        <p14:creationId xmlns:p14="http://schemas.microsoft.com/office/powerpoint/2010/main" val="349987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3D4D302F-050D-405C-A6F6-49F1A8C9B0EE}" type="slidenum">
              <a:rPr lang="en-US" altLang="en-US" smtClean="0"/>
              <a:pPr/>
              <a:t>‹#›</a:t>
            </a:fld>
            <a:endParaRPr lang="en-US" altLang="en-US"/>
          </a:p>
        </p:txBody>
      </p:sp>
    </p:spTree>
    <p:extLst>
      <p:ext uri="{BB962C8B-B14F-4D97-AF65-F5344CB8AC3E}">
        <p14:creationId xmlns:p14="http://schemas.microsoft.com/office/powerpoint/2010/main" val="2062774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2172703" y="24681470"/>
            <a:ext cx="39545794" cy="61185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2790492" y="25259021"/>
            <a:ext cx="16975800" cy="3309667"/>
          </a:xfrm>
        </p:spPr>
        <p:txBody>
          <a:bodyPr anchor="ctr"/>
          <a:lstStyle>
            <a:lvl1pPr algn="l">
              <a:defRPr sz="96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2142715" y="2885760"/>
            <a:ext cx="39553920" cy="20183040"/>
          </a:xfrm>
        </p:spPr>
        <p:txBody>
          <a:bodyPr anchor="ctr">
            <a:normAutofit/>
          </a:bodyPr>
          <a:lstStyle>
            <a:lvl1pPr>
              <a:defRPr sz="9600">
                <a:solidFill>
                  <a:schemeClr val="tx2"/>
                </a:solidFill>
              </a:defRPr>
            </a:lvl1pPr>
            <a:lvl2pPr>
              <a:defRPr sz="8640">
                <a:solidFill>
                  <a:schemeClr val="tx2"/>
                </a:solidFill>
              </a:defRPr>
            </a:lvl2pPr>
            <a:lvl3pPr>
              <a:defRPr sz="7680">
                <a:solidFill>
                  <a:schemeClr val="tx2"/>
                </a:solidFill>
              </a:defRPr>
            </a:lvl3pPr>
            <a:lvl4pPr>
              <a:defRPr sz="6720">
                <a:solidFill>
                  <a:schemeClr val="tx2"/>
                </a:solidFill>
              </a:defRPr>
            </a:lvl4pPr>
            <a:lvl5pPr>
              <a:defRPr sz="6720">
                <a:solidFill>
                  <a:schemeClr val="tx2"/>
                </a:solidFill>
              </a:defRPr>
            </a:lvl5pPr>
            <a:lvl6pPr>
              <a:defRPr sz="6720">
                <a:solidFill>
                  <a:schemeClr val="tx2"/>
                </a:solidFill>
              </a:defRPr>
            </a:lvl6pPr>
            <a:lvl7pPr>
              <a:defRPr sz="6720">
                <a:solidFill>
                  <a:schemeClr val="tx2"/>
                </a:solidFill>
              </a:defRPr>
            </a:lvl7pPr>
            <a:lvl8pPr>
              <a:defRPr sz="6720">
                <a:solidFill>
                  <a:schemeClr val="tx2"/>
                </a:solidFill>
              </a:defRPr>
            </a:lvl8pPr>
            <a:lvl9pPr>
              <a:defRPr sz="672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666964" y="25259018"/>
            <a:ext cx="20473570" cy="3309672"/>
          </a:xfrm>
        </p:spPr>
        <p:txBody>
          <a:bodyPr anchor="ctr">
            <a:normAutofit/>
          </a:bodyPr>
          <a:lstStyle>
            <a:lvl1pPr marL="0" indent="0" algn="r">
              <a:buNone/>
              <a:defRPr sz="5280">
                <a:solidFill>
                  <a:schemeClr val="bg1"/>
                </a:solidFill>
              </a:defRPr>
            </a:lvl1pPr>
            <a:lvl2pPr marL="2194560" indent="0">
              <a:buNone/>
              <a:defRPr sz="528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AD555A8C-4CB9-4C94-8E8E-B2D988FC1EF0}" type="slidenum">
              <a:rPr lang="en-US" altLang="en-US" smtClean="0"/>
              <a:pPr/>
              <a:t>‹#›</a:t>
            </a:fld>
            <a:endParaRPr lang="en-US" altLang="en-US"/>
          </a:p>
        </p:txBody>
      </p:sp>
    </p:spTree>
    <p:extLst>
      <p:ext uri="{BB962C8B-B14F-4D97-AF65-F5344CB8AC3E}">
        <p14:creationId xmlns:p14="http://schemas.microsoft.com/office/powerpoint/2010/main" val="1466836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89721" y="22528267"/>
            <a:ext cx="38350810" cy="2720342"/>
          </a:xfrm>
        </p:spPr>
        <p:txBody>
          <a:bodyPr anchor="b">
            <a:normAutofit/>
          </a:bodyPr>
          <a:lstStyle>
            <a:lvl1pPr algn="l">
              <a:defRPr sz="1152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150846" y="2878680"/>
            <a:ext cx="39545789" cy="17074810"/>
          </a:xfrm>
        </p:spPr>
        <p:txBody>
          <a:bodyPr anchor="t">
            <a:normAutofit/>
          </a:bodyPr>
          <a:lstStyle>
            <a:lvl1pPr marL="0" indent="0" algn="ctr">
              <a:buNone/>
              <a:defRPr sz="7680"/>
            </a:lvl1pPr>
            <a:lvl2pPr marL="2194560" indent="0">
              <a:buNone/>
              <a:defRPr sz="7680"/>
            </a:lvl2pPr>
            <a:lvl3pPr marL="4389120" indent="0">
              <a:buNone/>
              <a:defRPr sz="7680"/>
            </a:lvl3pPr>
            <a:lvl4pPr marL="6583680" indent="0">
              <a:buNone/>
              <a:defRPr sz="7680"/>
            </a:lvl4pPr>
            <a:lvl5pPr marL="8778240" indent="0">
              <a:buNone/>
              <a:defRPr sz="7680"/>
            </a:lvl5pPr>
            <a:lvl6pPr marL="10972800" indent="0">
              <a:buNone/>
              <a:defRPr sz="7680"/>
            </a:lvl6pPr>
            <a:lvl7pPr marL="13167360" indent="0">
              <a:buNone/>
              <a:defRPr sz="7680"/>
            </a:lvl7pPr>
            <a:lvl8pPr marL="15361920" indent="0">
              <a:buNone/>
              <a:defRPr sz="7680"/>
            </a:lvl8pPr>
            <a:lvl9pPr marL="17556480" indent="0">
              <a:buNone/>
              <a:defRPr sz="7680"/>
            </a:lvl9pPr>
          </a:lstStyle>
          <a:p>
            <a:r>
              <a:rPr lang="en-US"/>
              <a:t>Click icon to add picture</a:t>
            </a:r>
            <a:endParaRPr lang="en-US" dirty="0"/>
          </a:p>
        </p:txBody>
      </p:sp>
      <p:sp>
        <p:nvSpPr>
          <p:cNvPr id="4" name="Text Placeholder 3"/>
          <p:cNvSpPr>
            <a:spLocks noGrp="1"/>
          </p:cNvSpPr>
          <p:nvPr>
            <p:ph type="body" sz="half" idx="2"/>
          </p:nvPr>
        </p:nvSpPr>
        <p:spPr>
          <a:xfrm>
            <a:off x="2789721" y="25248607"/>
            <a:ext cx="38350810" cy="2873621"/>
          </a:xfrm>
        </p:spPr>
        <p:txBody>
          <a:bodyPr>
            <a:normAutofit/>
          </a:bodyPr>
          <a:lstStyle>
            <a:lvl1pPr marL="0" indent="0">
              <a:buNone/>
              <a:defRPr sz="576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08347CB0-DA80-4567-A457-6B9A8809D0D1}" type="slidenum">
              <a:rPr lang="en-US" altLang="en-US" smtClean="0"/>
              <a:pPr/>
              <a:t>‹#›</a:t>
            </a:fld>
            <a:endParaRPr lang="en-US" altLang="en-US"/>
          </a:p>
        </p:txBody>
      </p:sp>
    </p:spTree>
    <p:extLst>
      <p:ext uri="{BB962C8B-B14F-4D97-AF65-F5344CB8AC3E}">
        <p14:creationId xmlns:p14="http://schemas.microsoft.com/office/powerpoint/2010/main" val="89278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89721" y="3299878"/>
            <a:ext cx="38350810" cy="519997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789721" y="10694415"/>
            <a:ext cx="38350810" cy="1742781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684770" y="28589455"/>
            <a:ext cx="10241280" cy="1752600"/>
          </a:xfrm>
          <a:prstGeom prst="rect">
            <a:avLst/>
          </a:prstGeom>
        </p:spPr>
        <p:txBody>
          <a:bodyPr vert="horz" lIns="91440" tIns="45720" rIns="91440" bIns="45720" rtlCol="0" anchor="ctr"/>
          <a:lstStyle>
            <a:lvl1pPr algn="r">
              <a:defRPr sz="4320">
                <a:solidFill>
                  <a:schemeClr val="accent2"/>
                </a:solidFill>
              </a:defRPr>
            </a:lvl1pPr>
          </a:lstStyle>
          <a:p>
            <a:pPr>
              <a:defRPr/>
            </a:pPr>
            <a:endParaRPr lang="en-US"/>
          </a:p>
        </p:txBody>
      </p:sp>
      <p:sp>
        <p:nvSpPr>
          <p:cNvPr id="5" name="Footer Placeholder 4"/>
          <p:cNvSpPr>
            <a:spLocks noGrp="1"/>
          </p:cNvSpPr>
          <p:nvPr>
            <p:ph type="ftr" sz="quarter" idx="3"/>
          </p:nvPr>
        </p:nvSpPr>
        <p:spPr>
          <a:xfrm>
            <a:off x="2789724" y="28568690"/>
            <a:ext cx="23378808" cy="1752600"/>
          </a:xfrm>
          <a:prstGeom prst="rect">
            <a:avLst/>
          </a:prstGeom>
        </p:spPr>
        <p:txBody>
          <a:bodyPr vert="horz" lIns="91440" tIns="45720" rIns="91440" bIns="45720" rtlCol="0" anchor="ctr"/>
          <a:lstStyle>
            <a:lvl1pPr algn="l">
              <a:defRPr sz="4320" cap="all">
                <a:solidFill>
                  <a:schemeClr val="accent2"/>
                </a:solidFill>
              </a:defRPr>
            </a:lvl1pPr>
          </a:lstStyle>
          <a:p>
            <a:pPr>
              <a:defRPr/>
            </a:pPr>
            <a:endParaRPr lang="en-US"/>
          </a:p>
        </p:txBody>
      </p:sp>
      <p:sp>
        <p:nvSpPr>
          <p:cNvPr id="6" name="Slide Number Placeholder 5"/>
          <p:cNvSpPr>
            <a:spLocks noGrp="1"/>
          </p:cNvSpPr>
          <p:nvPr>
            <p:ph type="sldNum" sz="quarter" idx="4"/>
          </p:nvPr>
        </p:nvSpPr>
        <p:spPr>
          <a:xfrm>
            <a:off x="37442285" y="28589455"/>
            <a:ext cx="3698246" cy="1752600"/>
          </a:xfrm>
          <a:prstGeom prst="rect">
            <a:avLst/>
          </a:prstGeom>
        </p:spPr>
        <p:txBody>
          <a:bodyPr vert="horz" lIns="91440" tIns="45720" rIns="91440" bIns="45720" rtlCol="0" anchor="ctr"/>
          <a:lstStyle>
            <a:lvl1pPr algn="r">
              <a:defRPr sz="4320">
                <a:solidFill>
                  <a:schemeClr val="accent2"/>
                </a:solidFill>
              </a:defRPr>
            </a:lvl1pPr>
          </a:lstStyle>
          <a:p>
            <a:fld id="{E3E3E924-91F0-4A67-ABA2-FE187E936B8B}" type="slidenum">
              <a:rPr lang="en-US" altLang="en-US" smtClean="0"/>
              <a:pPr/>
              <a:t>‹#›</a:t>
            </a:fld>
            <a:endParaRPr lang="en-US" altLang="en-US"/>
          </a:p>
        </p:txBody>
      </p:sp>
      <p:sp>
        <p:nvSpPr>
          <p:cNvPr id="9" name="Rectangle 8"/>
          <p:cNvSpPr/>
          <p:nvPr/>
        </p:nvSpPr>
        <p:spPr>
          <a:xfrm>
            <a:off x="2150839" y="2118360"/>
            <a:ext cx="13055563" cy="518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28684805" y="2118360"/>
            <a:ext cx="13011840" cy="5184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15439685" y="2118360"/>
            <a:ext cx="13011840" cy="5184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74971732"/>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2194560" rtl="0" eaLnBrk="1" latinLnBrk="0" hangingPunct="1">
        <a:spcBef>
          <a:spcPct val="0"/>
        </a:spcBef>
        <a:buNone/>
        <a:defRPr sz="1344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468800" indent="-14688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8640" kern="1200">
          <a:solidFill>
            <a:schemeClr val="tx2"/>
          </a:solidFill>
          <a:latin typeface="+mn-lt"/>
          <a:ea typeface="+mn-ea"/>
          <a:cs typeface="+mn-cs"/>
        </a:defRPr>
      </a:lvl1pPr>
      <a:lvl2pPr marL="3024000" indent="-14688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7680" kern="1200">
          <a:solidFill>
            <a:schemeClr val="tx2"/>
          </a:solidFill>
          <a:latin typeface="+mn-lt"/>
          <a:ea typeface="+mn-ea"/>
          <a:cs typeface="+mn-cs"/>
        </a:defRPr>
      </a:lvl2pPr>
      <a:lvl3pPr marL="4320000" indent="-12960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6720" kern="1200">
          <a:solidFill>
            <a:schemeClr val="tx2"/>
          </a:solidFill>
          <a:latin typeface="+mn-lt"/>
          <a:ea typeface="+mn-ea"/>
          <a:cs typeface="+mn-cs"/>
        </a:defRPr>
      </a:lvl3pPr>
      <a:lvl4pPr marL="5961600" indent="-11232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4pPr>
      <a:lvl5pPr marL="7689600" indent="-11232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5pPr>
      <a:lvl6pPr marL="9120000" indent="-109728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6pPr>
      <a:lvl7pPr marL="10560000" indent="-109728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7pPr>
      <a:lvl8pPr marL="12000000" indent="-109728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8pPr>
      <a:lvl9pPr marL="13440000" indent="-109728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9pPr>
    </p:bodyStyle>
    <p:otherStyle>
      <a:defPPr>
        <a:defRPr lang="en-US"/>
      </a:defPPr>
      <a:lvl1pPr marL="0" algn="l" defTabSz="2194560" rtl="0" eaLnBrk="1" latinLnBrk="0" hangingPunct="1">
        <a:defRPr sz="8640" kern="1200">
          <a:solidFill>
            <a:schemeClr val="tx1"/>
          </a:solidFill>
          <a:latin typeface="+mn-lt"/>
          <a:ea typeface="+mn-ea"/>
          <a:cs typeface="+mn-cs"/>
        </a:defRPr>
      </a:lvl1pPr>
      <a:lvl2pPr marL="2194560" algn="l" defTabSz="2194560" rtl="0" eaLnBrk="1" latinLnBrk="0" hangingPunct="1">
        <a:defRPr sz="8640" kern="1200">
          <a:solidFill>
            <a:schemeClr val="tx1"/>
          </a:solidFill>
          <a:latin typeface="+mn-lt"/>
          <a:ea typeface="+mn-ea"/>
          <a:cs typeface="+mn-cs"/>
        </a:defRPr>
      </a:lvl2pPr>
      <a:lvl3pPr marL="4389120" algn="l" defTabSz="2194560" rtl="0" eaLnBrk="1" latinLnBrk="0" hangingPunct="1">
        <a:defRPr sz="8640" kern="1200">
          <a:solidFill>
            <a:schemeClr val="tx1"/>
          </a:solidFill>
          <a:latin typeface="+mn-lt"/>
          <a:ea typeface="+mn-ea"/>
          <a:cs typeface="+mn-cs"/>
        </a:defRPr>
      </a:lvl3pPr>
      <a:lvl4pPr marL="6583680" algn="l" defTabSz="2194560" rtl="0" eaLnBrk="1" latinLnBrk="0" hangingPunct="1">
        <a:defRPr sz="8640" kern="1200">
          <a:solidFill>
            <a:schemeClr val="tx1"/>
          </a:solidFill>
          <a:latin typeface="+mn-lt"/>
          <a:ea typeface="+mn-ea"/>
          <a:cs typeface="+mn-cs"/>
        </a:defRPr>
      </a:lvl4pPr>
      <a:lvl5pPr marL="8778240" algn="l" defTabSz="2194560" rtl="0" eaLnBrk="1" latinLnBrk="0" hangingPunct="1">
        <a:defRPr sz="8640" kern="1200">
          <a:solidFill>
            <a:schemeClr val="tx1"/>
          </a:solidFill>
          <a:latin typeface="+mn-lt"/>
          <a:ea typeface="+mn-ea"/>
          <a:cs typeface="+mn-cs"/>
        </a:defRPr>
      </a:lvl5pPr>
      <a:lvl6pPr marL="10972800" algn="l" defTabSz="2194560" rtl="0" eaLnBrk="1" latinLnBrk="0" hangingPunct="1">
        <a:defRPr sz="8640" kern="1200">
          <a:solidFill>
            <a:schemeClr val="tx1"/>
          </a:solidFill>
          <a:latin typeface="+mn-lt"/>
          <a:ea typeface="+mn-ea"/>
          <a:cs typeface="+mn-cs"/>
        </a:defRPr>
      </a:lvl6pPr>
      <a:lvl7pPr marL="13167360" algn="l" defTabSz="2194560" rtl="0" eaLnBrk="1" latinLnBrk="0" hangingPunct="1">
        <a:defRPr sz="8640" kern="1200">
          <a:solidFill>
            <a:schemeClr val="tx1"/>
          </a:solidFill>
          <a:latin typeface="+mn-lt"/>
          <a:ea typeface="+mn-ea"/>
          <a:cs typeface="+mn-cs"/>
        </a:defRPr>
      </a:lvl7pPr>
      <a:lvl8pPr marL="15361920" algn="l" defTabSz="2194560" rtl="0" eaLnBrk="1" latinLnBrk="0" hangingPunct="1">
        <a:defRPr sz="8640" kern="1200">
          <a:solidFill>
            <a:schemeClr val="tx1"/>
          </a:solidFill>
          <a:latin typeface="+mn-lt"/>
          <a:ea typeface="+mn-ea"/>
          <a:cs typeface="+mn-cs"/>
        </a:defRPr>
      </a:lvl8pPr>
      <a:lvl9pPr marL="17556480" algn="l" defTabSz="219456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github.com/eangelcortes/boundary_cloaking" TargetMode="External"/><Relationship Id="rId13" Type="http://schemas.openxmlformats.org/officeDocument/2006/relationships/image" Target="../media/image9.png"/><Relationship Id="rId18" Type="http://schemas.openxmlformats.org/officeDocument/2006/relationships/image" Target="../media/image14.png"/><Relationship Id="rId26" Type="http://schemas.openxmlformats.org/officeDocument/2006/relationships/image" Target="../media/image22.png"/><Relationship Id="rId3" Type="http://schemas.openxmlformats.org/officeDocument/2006/relationships/image" Target="../media/image1.png"/><Relationship Id="rId21" Type="http://schemas.openxmlformats.org/officeDocument/2006/relationships/image" Target="../media/image15.png"/><Relationship Id="rId34" Type="http://schemas.openxmlformats.org/officeDocument/2006/relationships/image" Target="../media/image29.png"/><Relationship Id="rId7" Type="http://schemas.openxmlformats.org/officeDocument/2006/relationships/image" Target="../media/image5.png"/><Relationship Id="rId12" Type="http://schemas.openxmlformats.org/officeDocument/2006/relationships/image" Target="../media/image8.png"/><Relationship Id="rId17" Type="http://schemas.openxmlformats.org/officeDocument/2006/relationships/image" Target="../media/image13.png"/><Relationship Id="rId25" Type="http://schemas.openxmlformats.org/officeDocument/2006/relationships/image" Target="../media/image21.png"/><Relationship Id="rId33" Type="http://schemas.openxmlformats.org/officeDocument/2006/relationships/image" Target="../media/image28.png"/><Relationship Id="rId2" Type="http://schemas.openxmlformats.org/officeDocument/2006/relationships/notesSlide" Target="../notesSlides/notesSlide1.xml"/><Relationship Id="rId16" Type="http://schemas.openxmlformats.org/officeDocument/2006/relationships/image" Target="../media/image12.png"/><Relationship Id="rId20" Type="http://schemas.openxmlformats.org/officeDocument/2006/relationships/image" Target="../media/image17.png"/><Relationship Id="rId29"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7.png"/><Relationship Id="rId24" Type="http://schemas.openxmlformats.org/officeDocument/2006/relationships/image" Target="../media/image20.png"/><Relationship Id="rId32" Type="http://schemas.openxmlformats.org/officeDocument/2006/relationships/image" Target="../media/image26.png"/><Relationship Id="rId5" Type="http://schemas.openxmlformats.org/officeDocument/2006/relationships/image" Target="../media/image3.png"/><Relationship Id="rId15" Type="http://schemas.openxmlformats.org/officeDocument/2006/relationships/image" Target="../media/image11.png"/><Relationship Id="rId23" Type="http://schemas.openxmlformats.org/officeDocument/2006/relationships/image" Target="../media/image19.png"/><Relationship Id="rId28" Type="http://schemas.openxmlformats.org/officeDocument/2006/relationships/image" Target="../media/image24.png"/><Relationship Id="rId10" Type="http://schemas.openxmlformats.org/officeDocument/2006/relationships/image" Target="../media/image7.jpg"/><Relationship Id="rId19" Type="http://schemas.openxmlformats.org/officeDocument/2006/relationships/image" Target="../media/image16.png"/><Relationship Id="rId31" Type="http://schemas.openxmlformats.org/officeDocument/2006/relationships/image" Target="../media/image27.png"/><Relationship Id="rId4" Type="http://schemas.openxmlformats.org/officeDocument/2006/relationships/image" Target="../media/image2.png"/><Relationship Id="rId9" Type="http://schemas.openxmlformats.org/officeDocument/2006/relationships/image" Target="../media/image6.jpg"/><Relationship Id="rId14" Type="http://schemas.openxmlformats.org/officeDocument/2006/relationships/image" Target="../media/image10.png"/><Relationship Id="rId22" Type="http://schemas.openxmlformats.org/officeDocument/2006/relationships/image" Target="../media/image18.png"/><Relationship Id="rId27"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CBCC8BE-115A-4D5C-91F2-DB7A9297A9AB}"/>
              </a:ext>
            </a:extLst>
          </p:cNvPr>
          <p:cNvPicPr>
            <a:picLocks noChangeAspect="1"/>
          </p:cNvPicPr>
          <p:nvPr/>
        </p:nvPicPr>
        <p:blipFill rotWithShape="1">
          <a:blip r:embed="rId3"/>
          <a:srcRect l="10655" t="1604" r="9206" b="4173"/>
          <a:stretch/>
        </p:blipFill>
        <p:spPr>
          <a:xfrm>
            <a:off x="18516600" y="10938052"/>
            <a:ext cx="6743682" cy="4393309"/>
          </a:xfrm>
          <a:prstGeom prst="rect">
            <a:avLst/>
          </a:prstGeom>
          <a:ln w="57150">
            <a:solidFill>
              <a:schemeClr val="accent1"/>
            </a:solidFill>
          </a:ln>
        </p:spPr>
      </p:pic>
      <p:pic>
        <p:nvPicPr>
          <p:cNvPr id="4" name="Picture 3">
            <a:extLst>
              <a:ext uri="{FF2B5EF4-FFF2-40B4-BE49-F238E27FC236}">
                <a16:creationId xmlns:a16="http://schemas.microsoft.com/office/drawing/2014/main" id="{71B1AD8D-37A5-4F90-866A-106E09D33C6B}"/>
              </a:ext>
            </a:extLst>
          </p:cNvPr>
          <p:cNvPicPr>
            <a:picLocks noChangeAspect="1"/>
          </p:cNvPicPr>
          <p:nvPr/>
        </p:nvPicPr>
        <p:blipFill>
          <a:blip r:embed="rId4"/>
          <a:stretch>
            <a:fillRect/>
          </a:stretch>
        </p:blipFill>
        <p:spPr>
          <a:xfrm>
            <a:off x="1155878" y="18571042"/>
            <a:ext cx="6862162" cy="6879758"/>
          </a:xfrm>
          <a:prstGeom prst="rect">
            <a:avLst/>
          </a:prstGeom>
        </p:spPr>
      </p:pic>
      <p:sp>
        <p:nvSpPr>
          <p:cNvPr id="30" name="Arrow: Curved Right 29">
            <a:extLst>
              <a:ext uri="{FF2B5EF4-FFF2-40B4-BE49-F238E27FC236}">
                <a16:creationId xmlns:a16="http://schemas.microsoft.com/office/drawing/2014/main" id="{C72709EE-42C7-4172-AC31-28D0A641EFCC}"/>
              </a:ext>
            </a:extLst>
          </p:cNvPr>
          <p:cNvSpPr/>
          <p:nvPr/>
        </p:nvSpPr>
        <p:spPr>
          <a:xfrm flipH="1">
            <a:off x="10614546" y="23622000"/>
            <a:ext cx="1272654" cy="2057400"/>
          </a:xfrm>
          <a:prstGeom prst="curvedRightArrow">
            <a:avLst>
              <a:gd name="adj1" fmla="val 10934"/>
              <a:gd name="adj2" fmla="val 26208"/>
              <a:gd name="adj3" fmla="val 31056"/>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Rectangle 1">
            <a:extLst>
              <a:ext uri="{FF2B5EF4-FFF2-40B4-BE49-F238E27FC236}">
                <a16:creationId xmlns:a16="http://schemas.microsoft.com/office/drawing/2014/main" id="{8DB9BB3F-E1C2-40EE-BCC8-B74E1D2144E1}"/>
              </a:ext>
            </a:extLst>
          </p:cNvPr>
          <p:cNvSpPr/>
          <p:nvPr/>
        </p:nvSpPr>
        <p:spPr>
          <a:xfrm>
            <a:off x="8915400" y="22318753"/>
            <a:ext cx="5048250" cy="2057400"/>
          </a:xfrm>
          <a:prstGeom prst="rect">
            <a:avLst/>
          </a:prstGeom>
          <a:solidFill>
            <a:schemeClr val="bg1"/>
          </a:solidFill>
          <a:ln w="571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36" name="Round Same Side Corner Rectangle 38">
            <a:extLst>
              <a:ext uri="{FF2B5EF4-FFF2-40B4-BE49-F238E27FC236}">
                <a16:creationId xmlns:a16="http://schemas.microsoft.com/office/drawing/2014/main" id="{B4A072D2-418A-4B38-9651-A18C7ECC1407}"/>
              </a:ext>
            </a:extLst>
          </p:cNvPr>
          <p:cNvSpPr>
            <a:spLocks noChangeArrowheads="1"/>
          </p:cNvSpPr>
          <p:nvPr/>
        </p:nvSpPr>
        <p:spPr bwMode="auto">
          <a:xfrm>
            <a:off x="565410" y="320887"/>
            <a:ext cx="42976800" cy="3531641"/>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buFont typeface="Arial" panose="020B0604020202020204" pitchFamily="34" charset="0"/>
              <a:buNone/>
            </a:pPr>
            <a:r>
              <a:rPr lang="en-US" altLang="en-US" sz="6600" b="1" cap="small" dirty="0">
                <a:latin typeface="+mj-lt"/>
                <a:cs typeface="Times New Roman" panose="02020603050405020304" pitchFamily="18" charset="0"/>
              </a:rPr>
              <a:t>Cloaking using Periodic Trapezoid Rule Approximation of Boundary Integrals</a:t>
            </a:r>
          </a:p>
          <a:p>
            <a:pPr algn="ctr">
              <a:buFont typeface="Arial" panose="020B0604020202020204" pitchFamily="34" charset="0"/>
              <a:buNone/>
            </a:pPr>
            <a:endParaRPr lang="en-US" altLang="en-US" sz="6600" b="1" cap="small" dirty="0">
              <a:latin typeface="+mj-lt"/>
              <a:cs typeface="Times New Roman" panose="02020603050405020304" pitchFamily="18" charset="0"/>
            </a:endParaRPr>
          </a:p>
        </p:txBody>
      </p:sp>
      <p:sp>
        <p:nvSpPr>
          <p:cNvPr id="37" name="TextBox 36">
            <a:extLst>
              <a:ext uri="{FF2B5EF4-FFF2-40B4-BE49-F238E27FC236}">
                <a16:creationId xmlns:a16="http://schemas.microsoft.com/office/drawing/2014/main" id="{034A1FB6-F6D3-4953-8064-F37CC9E1D6F9}"/>
              </a:ext>
            </a:extLst>
          </p:cNvPr>
          <p:cNvSpPr txBox="1"/>
          <p:nvPr/>
        </p:nvSpPr>
        <p:spPr>
          <a:xfrm>
            <a:off x="6684690" y="2626953"/>
            <a:ext cx="30032824" cy="2646878"/>
          </a:xfrm>
          <a:prstGeom prst="rect">
            <a:avLst/>
          </a:prstGeom>
          <a:noFill/>
        </p:spPr>
        <p:txBody>
          <a:bodyPr wrap="square" rtlCol="0">
            <a:spAutoFit/>
          </a:bodyPr>
          <a:lstStyle/>
          <a:p>
            <a:pPr algn="ctr">
              <a:spcAft>
                <a:spcPts val="1200"/>
              </a:spcAft>
            </a:pPr>
            <a:r>
              <a:rPr lang="en-US" sz="4800" b="1" u="sng" dirty="0">
                <a:latin typeface="+mj-lt"/>
                <a:cs typeface="Times New Roman" panose="02020603050405020304" pitchFamily="18" charset="0"/>
              </a:rPr>
              <a:t>E. A. Cortes</a:t>
            </a:r>
            <a:r>
              <a:rPr lang="en-US" sz="4800" b="1" dirty="0">
                <a:latin typeface="+mj-lt"/>
                <a:cs typeface="Times New Roman" panose="02020603050405020304" pitchFamily="18" charset="0"/>
              </a:rPr>
              <a:t>, C. Carvalho, School of Natural Sciences, University of California, Merced</a:t>
            </a:r>
          </a:p>
          <a:p>
            <a:pPr algn="ctr"/>
            <a:br>
              <a:rPr lang="en-US" sz="5400" b="1" dirty="0">
                <a:latin typeface="+mj-lt"/>
                <a:cs typeface="Times New Roman" panose="02020603050405020304" pitchFamily="18" charset="0"/>
              </a:rPr>
            </a:br>
            <a:endParaRPr lang="en-US" sz="5400" b="1" dirty="0">
              <a:latin typeface="+mj-lt"/>
              <a:cs typeface="Times New Roman" panose="02020603050405020304" pitchFamily="18" charset="0"/>
            </a:endParaRPr>
          </a:p>
        </p:txBody>
      </p:sp>
      <p:sp>
        <p:nvSpPr>
          <p:cNvPr id="42" name="Round Same Side Corner Rectangle 38">
            <a:extLst>
              <a:ext uri="{FF2B5EF4-FFF2-40B4-BE49-F238E27FC236}">
                <a16:creationId xmlns:a16="http://schemas.microsoft.com/office/drawing/2014/main" id="{7636E394-2256-4372-BA49-0BFC5E74521A}"/>
              </a:ext>
            </a:extLst>
          </p:cNvPr>
          <p:cNvSpPr>
            <a:spLocks noChangeArrowheads="1"/>
          </p:cNvSpPr>
          <p:nvPr/>
        </p:nvSpPr>
        <p:spPr bwMode="auto">
          <a:xfrm>
            <a:off x="1470772" y="4038600"/>
            <a:ext cx="13299848"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Introduction</a:t>
            </a:r>
          </a:p>
        </p:txBody>
      </p:sp>
      <p:sp>
        <p:nvSpPr>
          <p:cNvPr id="43" name="Rectangle 42">
            <a:extLst>
              <a:ext uri="{FF2B5EF4-FFF2-40B4-BE49-F238E27FC236}">
                <a16:creationId xmlns:a16="http://schemas.microsoft.com/office/drawing/2014/main" id="{EE23EEC0-FEBE-496A-8538-52B076B48653}"/>
              </a:ext>
            </a:extLst>
          </p:cNvPr>
          <p:cNvSpPr/>
          <p:nvPr/>
        </p:nvSpPr>
        <p:spPr>
          <a:xfrm>
            <a:off x="1406752" y="5339598"/>
            <a:ext cx="13299848" cy="11203067"/>
          </a:xfrm>
          <a:prstGeom prst="rect">
            <a:avLst/>
          </a:prstGeom>
          <a:ln w="12700">
            <a:noFill/>
          </a:ln>
        </p:spPr>
        <p:txBody>
          <a:bodyPr wrap="square">
            <a:spAutoFit/>
          </a:bodyPr>
          <a:lstStyle/>
          <a:p>
            <a:pPr algn="just"/>
            <a:r>
              <a:rPr lang="en-US" sz="3800" dirty="0">
                <a:cs typeface="Times New Roman" panose="02020603050405020304" pitchFamily="18" charset="0"/>
              </a:rPr>
              <a:t>Our goal is to simulate optical cloaking devices by calculating how light travels through defined boundaries.  Optical cloaking refers to the act of making something invisible in some directions by preventing the scattering of light as it hits the boundary.  Cloaking is often seen in science fiction, but also has real-world applications for radar and military science.   </a:t>
            </a: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r>
              <a:rPr lang="en-US" sz="3800" dirty="0">
                <a:cs typeface="Times New Roman" panose="02020603050405020304" pitchFamily="18" charset="0"/>
              </a:rPr>
              <a:t>We use boundary integral equation methods to compute the solution in layered boundaries, and we implement in Python an approximation using the periodic trapezoid rule (PTR) and the Kress Quadrature.</a:t>
            </a:r>
            <a:r>
              <a:rPr lang="en-US" sz="3800" baseline="30000" dirty="0">
                <a:cs typeface="Times New Roman" panose="02020603050405020304" pitchFamily="18" charset="0"/>
              </a:rPr>
              <a:t>[1]</a:t>
            </a:r>
            <a:endParaRPr lang="en-US" sz="3800" dirty="0">
              <a:cs typeface="Times New Roman" panose="02020603050405020304" pitchFamily="18" charset="0"/>
            </a:endParaRPr>
          </a:p>
        </p:txBody>
      </p:sp>
      <p:sp>
        <p:nvSpPr>
          <p:cNvPr id="78" name="Round Same Side Corner Rectangle 38">
            <a:extLst>
              <a:ext uri="{FF2B5EF4-FFF2-40B4-BE49-F238E27FC236}">
                <a16:creationId xmlns:a16="http://schemas.microsoft.com/office/drawing/2014/main" id="{FA7E4C0C-232F-4B1A-90EB-BE22E3FD9D7B}"/>
              </a:ext>
            </a:extLst>
          </p:cNvPr>
          <p:cNvSpPr>
            <a:spLocks noChangeArrowheads="1"/>
          </p:cNvSpPr>
          <p:nvPr/>
        </p:nvSpPr>
        <p:spPr bwMode="auto">
          <a:xfrm>
            <a:off x="1175756" y="16964155"/>
            <a:ext cx="13299848"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Transmission Problem</a:t>
            </a:r>
          </a:p>
        </p:txBody>
      </p:sp>
      <mc:AlternateContent xmlns:mc="http://schemas.openxmlformats.org/markup-compatibility/2006" xmlns:a14="http://schemas.microsoft.com/office/drawing/2010/main">
        <mc:Choice Requires="a14">
          <p:sp>
            <p:nvSpPr>
              <p:cNvPr id="79" name="Rectangle 78">
                <a:extLst>
                  <a:ext uri="{FF2B5EF4-FFF2-40B4-BE49-F238E27FC236}">
                    <a16:creationId xmlns:a16="http://schemas.microsoft.com/office/drawing/2014/main" id="{6FBAD973-C9A1-4E0E-9EB8-F675931FED8D}"/>
                  </a:ext>
                </a:extLst>
              </p:cNvPr>
              <p:cNvSpPr/>
              <p:nvPr/>
            </p:nvSpPr>
            <p:spPr>
              <a:xfrm>
                <a:off x="1175756" y="25204733"/>
                <a:ext cx="13299848" cy="6885090"/>
              </a:xfrm>
              <a:prstGeom prst="rect">
                <a:avLst/>
              </a:prstGeom>
              <a:ln w="12700">
                <a:noFill/>
              </a:ln>
            </p:spPr>
            <p:txBody>
              <a:bodyPr wrap="square" anchor="ctr">
                <a:spAutoFit/>
              </a:bodyPr>
              <a:lstStyle/>
              <a:p>
                <a:pPr algn="ctr">
                  <a:spcAft>
                    <a:spcPts val="600"/>
                  </a:spcAft>
                </a:pPr>
                <a:r>
                  <a:rPr lang="en-US" sz="3200" b="1" dirty="0">
                    <a:cs typeface="Times New Roman" panose="02020603050405020304" pitchFamily="18" charset="0"/>
                  </a:rPr>
                  <a:t>Boundary Integral Equations</a:t>
                </a:r>
              </a:p>
              <a:p>
                <a:pPr algn="ctr">
                  <a:spcAft>
                    <a:spcPts val="600"/>
                  </a:spcAft>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cs typeface="Times New Roman" panose="02020603050405020304" pitchFamily="18" charset="0"/>
                            </a:rPr>
                            <m:t>𝑒</m:t>
                          </m:r>
                        </m:sub>
                      </m:sSub>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e>
                      </m:d>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𝑓</m:t>
                      </m:r>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e>
                      </m:d>
                      <m:r>
                        <a:rPr lang="en-US" sz="2800" b="0" i="1" smtClean="0">
                          <a:latin typeface="Cambria Math" panose="02040503050406030204" pitchFamily="18" charset="0"/>
                          <a:cs typeface="Times New Roman" panose="02020603050405020304" pitchFamily="18" charset="0"/>
                        </a:rPr>
                        <m:t>+</m:t>
                      </m:r>
                      <m:nary>
                        <m:naryPr>
                          <m:supHide m:val="on"/>
                          <m:ctrlPr>
                            <a:rPr lang="en-US" sz="2800" b="0" i="1" smtClean="0">
                              <a:latin typeface="Cambria Math" panose="02040503050406030204" pitchFamily="18" charset="0"/>
                              <a:cs typeface="Times New Roman" panose="02020603050405020304" pitchFamily="18" charset="0"/>
                            </a:rPr>
                          </m:ctrlPr>
                        </m:naryPr>
                        <m:sub>
                          <m:r>
                            <a:rPr lang="en-US" sz="2800" b="0" i="1" smtClean="0">
                              <a:latin typeface="Cambria Math" panose="02040503050406030204" pitchFamily="18" charset="0"/>
                              <a:cs typeface="Times New Roman" panose="02020603050405020304" pitchFamily="18" charset="0"/>
                            </a:rPr>
                            <m:t>𝐵</m:t>
                          </m:r>
                        </m:sub>
                        <m:sup/>
                        <m:e>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m:t>
                              </m:r>
                              <m:sSup>
                                <m:sSupPr>
                                  <m:ctrlPr>
                                    <a:rPr lang="en-US" sz="2800" b="0" i="1" smtClean="0">
                                      <a:latin typeface="Cambria Math" panose="02040503050406030204" pitchFamily="18" charset="0"/>
                                      <a:cs typeface="Times New Roman" panose="02020603050405020304" pitchFamily="18" charset="0"/>
                                    </a:rPr>
                                  </m:ctrlPr>
                                </m:sSupPr>
                                <m:e>
                                  <m:r>
                                    <m:rPr>
                                      <m:sty m:val="p"/>
                                    </m:rPr>
                                    <a:rPr lang="en-US" sz="2800" b="0" i="0" smtClean="0">
                                      <a:latin typeface="Cambria Math" panose="02040503050406030204" pitchFamily="18" charset="0"/>
                                      <a:cs typeface="Times New Roman" panose="02020603050405020304" pitchFamily="18" charset="0"/>
                                    </a:rPr>
                                    <m:t>Φ</m:t>
                                  </m:r>
                                </m:e>
                                <m:sup>
                                  <m:r>
                                    <a:rPr lang="en-US" sz="2800" b="0" i="1" smtClean="0">
                                      <a:latin typeface="Cambria Math" panose="02040503050406030204" pitchFamily="18" charset="0"/>
                                      <a:cs typeface="Times New Roman" panose="02020603050405020304" pitchFamily="18" charset="0"/>
                                    </a:rPr>
                                    <m:t>𝑒</m:t>
                                  </m:r>
                                </m:sup>
                              </m:sSup>
                            </m:num>
                            <m:den>
                              <m:r>
                                <a:rPr lang="en-US" sz="2800" b="0" i="1" smtClean="0">
                                  <a:latin typeface="Cambria Math" panose="02040503050406030204" pitchFamily="18" charset="0"/>
                                  <a:cs typeface="Times New Roman" panose="02020603050405020304" pitchFamily="18" charset="0"/>
                                </a:rPr>
                                <m:t>𝜕𝜈</m:t>
                              </m:r>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den>
                          </m:f>
                        </m:e>
                      </m:nary>
                      <m:r>
                        <a:rPr lang="en-US" sz="2800" b="0" i="1" smtClean="0">
                          <a:latin typeface="Cambria Math" panose="02040503050406030204" pitchFamily="18" charset="0"/>
                          <a:cs typeface="Times New Roman" panose="02020603050405020304" pitchFamily="18" charset="0"/>
                        </a:rPr>
                        <m:t> </m:t>
                      </m:r>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cs typeface="Times New Roman" panose="02020603050405020304" pitchFamily="18" charset="0"/>
                            </a:rPr>
                            <m:t>𝑦</m:t>
                          </m:r>
                        </m:e>
                      </m:d>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cs typeface="Times New Roman" panose="02020603050405020304" pitchFamily="18" charset="0"/>
                            </a:rPr>
                            <m:t>𝑒</m:t>
                          </m:r>
                        </m:sub>
                      </m:sSub>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r>
                        <a:rPr lang="en-US" sz="2800" b="0" i="1" smtClean="0">
                          <a:latin typeface="Cambria Math" panose="02040503050406030204" pitchFamily="18" charset="0"/>
                          <a:cs typeface="Times New Roman" panose="02020603050405020304" pitchFamily="18" charset="0"/>
                        </a:rPr>
                        <m:t>−</m:t>
                      </m:r>
                      <m:nary>
                        <m:naryPr>
                          <m:supHide m:val="on"/>
                          <m:ctrlPr>
                            <a:rPr lang="en-US" sz="2800" b="0" i="1" smtClean="0">
                              <a:latin typeface="Cambria Math" panose="02040503050406030204" pitchFamily="18" charset="0"/>
                              <a:cs typeface="Times New Roman" panose="02020603050405020304" pitchFamily="18" charset="0"/>
                            </a:rPr>
                          </m:ctrlPr>
                        </m:naryPr>
                        <m:sub>
                          <m:r>
                            <m:rPr>
                              <m:brk m:alnAt="7"/>
                            </m:rPr>
                            <a:rPr lang="en-US" sz="2800" b="0" i="1" smtClean="0">
                              <a:latin typeface="Cambria Math" panose="02040503050406030204" pitchFamily="18" charset="0"/>
                              <a:cs typeface="Times New Roman" panose="02020603050405020304" pitchFamily="18" charset="0"/>
                            </a:rPr>
                            <m:t>𝐵</m:t>
                          </m:r>
                        </m:sub>
                        <m:sup/>
                        <m:e>
                          <m:sSup>
                            <m:sSupPr>
                              <m:ctrlPr>
                                <a:rPr lang="en-US" sz="2800" b="0" i="1" smtClean="0">
                                  <a:latin typeface="Cambria Math" panose="02040503050406030204" pitchFamily="18" charset="0"/>
                                  <a:cs typeface="Times New Roman" panose="02020603050405020304" pitchFamily="18" charset="0"/>
                                </a:rPr>
                              </m:ctrlPr>
                            </m:sSupPr>
                            <m:e>
                              <m:r>
                                <m:rPr>
                                  <m:sty m:val="p"/>
                                </m:rPr>
                                <a:rPr lang="en-US" sz="2800" b="0" i="0" smtClean="0">
                                  <a:latin typeface="Cambria Math" panose="02040503050406030204" pitchFamily="18" charset="0"/>
                                  <a:cs typeface="Times New Roman" panose="02020603050405020304" pitchFamily="18" charset="0"/>
                                </a:rPr>
                                <m:t>Φ</m:t>
                              </m:r>
                            </m:e>
                            <m:sup>
                              <m:r>
                                <a:rPr lang="en-US" sz="2800" b="0" i="1" smtClean="0">
                                  <a:latin typeface="Cambria Math" panose="02040503050406030204" pitchFamily="18" charset="0"/>
                                  <a:cs typeface="Times New Roman" panose="02020603050405020304" pitchFamily="18" charset="0"/>
                                </a:rPr>
                                <m:t>𝑒</m:t>
                              </m:r>
                            </m:sup>
                          </m:sSup>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𝑦</m:t>
                              </m:r>
                            </m:e>
                          </m:d>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cs typeface="Times New Roman" panose="02020603050405020304" pitchFamily="18" charset="0"/>
                                    </a:rPr>
                                    <m:t>𝑒</m:t>
                                  </m:r>
                                </m:sub>
                              </m:sSub>
                            </m:num>
                            <m:den>
                              <m:r>
                                <a:rPr lang="en-US" sz="2800" b="0" i="1" smtClean="0">
                                  <a:latin typeface="Cambria Math" panose="02040503050406030204" pitchFamily="18" charset="0"/>
                                  <a:cs typeface="Times New Roman" panose="02020603050405020304" pitchFamily="18" charset="0"/>
                                </a:rPr>
                                <m:t>𝑑</m:t>
                              </m:r>
                              <m:r>
                                <a:rPr lang="en-US" sz="2800" b="0" i="1" smtClean="0">
                                  <a:latin typeface="Cambria Math" panose="02040503050406030204" pitchFamily="18" charset="0"/>
                                  <a:cs typeface="Times New Roman" panose="02020603050405020304" pitchFamily="18" charset="0"/>
                                </a:rPr>
                                <m:t>𝜈</m:t>
                              </m:r>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den>
                          </m:f>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r>
                            <a:rPr lang="en-US" sz="2800" b="0" i="1" smtClean="0">
                              <a:latin typeface="Cambria Math" panose="02040503050406030204" pitchFamily="18" charset="0"/>
                              <a:cs typeface="Times New Roman" panose="02020603050405020304" pitchFamily="18" charset="0"/>
                            </a:rPr>
                            <m:t>𝑑</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𝜎</m:t>
                              </m:r>
                            </m:e>
                            <m:sub>
                              <m:r>
                                <a:rPr lang="en-US" sz="2800" b="0" i="1" smtClean="0">
                                  <a:latin typeface="Cambria Math" panose="02040503050406030204" pitchFamily="18" charset="0"/>
                                  <a:cs typeface="Times New Roman" panose="02020603050405020304" pitchFamily="18" charset="0"/>
                                </a:rPr>
                                <m:t>𝑦</m:t>
                              </m:r>
                            </m:sub>
                          </m:sSub>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𝐸</m:t>
                          </m:r>
                        </m:e>
                      </m:nary>
                    </m:oMath>
                  </m:oMathPara>
                </a14:m>
                <a:endParaRPr lang="en-US" sz="3200" u="sng" dirty="0">
                  <a:cs typeface="Times New Roman" panose="02020603050405020304" pitchFamily="18" charset="0"/>
                </a:endParaRPr>
              </a:p>
              <a:p>
                <a:pPr algn="ctr">
                  <a:spcAft>
                    <a:spcPts val="600"/>
                  </a:spcAft>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cs typeface="Times New Roman" panose="02020603050405020304" pitchFamily="18" charset="0"/>
                            </a:rPr>
                            <m:t>𝑖</m:t>
                          </m:r>
                        </m:sub>
                      </m:sSub>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e>
                      </m:d>
                      <m:r>
                        <a:rPr lang="en-US" sz="2800" b="0" i="1" smtClean="0">
                          <a:latin typeface="Cambria Math" panose="02040503050406030204" pitchFamily="18" charset="0"/>
                          <a:cs typeface="Times New Roman" panose="02020603050405020304" pitchFamily="18" charset="0"/>
                        </a:rPr>
                        <m:t>=−</m:t>
                      </m:r>
                      <m:nary>
                        <m:naryPr>
                          <m:supHide m:val="on"/>
                          <m:ctrlPr>
                            <a:rPr lang="en-US" sz="2800" b="0" i="1" smtClean="0">
                              <a:latin typeface="Cambria Math" panose="02040503050406030204" pitchFamily="18" charset="0"/>
                              <a:cs typeface="Times New Roman" panose="02020603050405020304" pitchFamily="18" charset="0"/>
                            </a:rPr>
                          </m:ctrlPr>
                        </m:naryPr>
                        <m:sub>
                          <m:r>
                            <a:rPr lang="en-US" sz="2800" b="0" i="1" smtClean="0">
                              <a:latin typeface="Cambria Math" panose="02040503050406030204" pitchFamily="18" charset="0"/>
                              <a:cs typeface="Times New Roman" panose="02020603050405020304" pitchFamily="18" charset="0"/>
                            </a:rPr>
                            <m:t>𝐵</m:t>
                          </m:r>
                        </m:sub>
                        <m:sup/>
                        <m:e>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sz="2800" b="0" i="0" smtClean="0">
                                      <a:latin typeface="Cambria Math" panose="02040503050406030204" pitchFamily="18" charset="0"/>
                                      <a:ea typeface="Cambria Math" panose="02040503050406030204" pitchFamily="18" charset="0"/>
                                      <a:cs typeface="Times New Roman" panose="02020603050405020304" pitchFamily="18" charset="0"/>
                                    </a:rPr>
                                    <m:t>Φ</m:t>
                                  </m:r>
                                </m:e>
                                <m:sup>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𝑖</m:t>
                                  </m:r>
                                </m:sup>
                              </m:sSup>
                            </m:num>
                            <m:den>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𝜕𝜈</m:t>
                              </m:r>
                              <m:d>
                                <m:d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𝑦</m:t>
                                  </m:r>
                                </m:e>
                              </m:d>
                            </m:den>
                          </m:f>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cs typeface="Times New Roman" panose="02020603050405020304" pitchFamily="18" charset="0"/>
                                </a:rPr>
                                <m:t>𝑦</m:t>
                              </m:r>
                            </m:e>
                          </m:d>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cs typeface="Times New Roman" panose="02020603050405020304" pitchFamily="18" charset="0"/>
                                </a:rPr>
                                <m:t>𝑒</m:t>
                              </m:r>
                            </m:sub>
                          </m:sSub>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r>
                            <a:rPr lang="en-US" sz="2800" b="0" i="1" smtClean="0">
                              <a:latin typeface="Cambria Math" panose="02040503050406030204" pitchFamily="18" charset="0"/>
                              <a:cs typeface="Times New Roman" panose="02020603050405020304" pitchFamily="18" charset="0"/>
                            </a:rPr>
                            <m:t>+ </m:t>
                          </m:r>
                          <m:f>
                            <m:fPr>
                              <m:ctrlPr>
                                <a:rPr lang="en-US" sz="2800" b="0" i="1" smtClean="0">
                                  <a:latin typeface="Cambria Math" panose="02040503050406030204" pitchFamily="18" charset="0"/>
                                  <a:cs typeface="Times New Roman" panose="02020603050405020304" pitchFamily="18" charset="0"/>
                                </a:rPr>
                              </m:ctrlPr>
                            </m:fPr>
                            <m:num>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𝑘</m:t>
                                  </m:r>
                                </m:e>
                                <m:sub>
                                  <m:r>
                                    <a:rPr lang="en-US" sz="2800" b="0" i="1" smtClean="0">
                                      <a:latin typeface="Cambria Math" panose="02040503050406030204" pitchFamily="18" charset="0"/>
                                      <a:cs typeface="Times New Roman" panose="02020603050405020304" pitchFamily="18" charset="0"/>
                                    </a:rPr>
                                    <m:t>𝑒</m:t>
                                  </m:r>
                                </m:sub>
                              </m:sSub>
                            </m:num>
                            <m:den>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𝑘</m:t>
                                  </m:r>
                                </m:e>
                                <m:sub>
                                  <m:r>
                                    <a:rPr lang="en-US" sz="2800" b="0" i="1" smtClean="0">
                                      <a:latin typeface="Cambria Math" panose="02040503050406030204" pitchFamily="18" charset="0"/>
                                      <a:cs typeface="Times New Roman" panose="02020603050405020304" pitchFamily="18" charset="0"/>
                                    </a:rPr>
                                    <m:t>𝑖</m:t>
                                  </m:r>
                                </m:sub>
                              </m:sSub>
                            </m:den>
                          </m:f>
                          <m:nary>
                            <m:naryPr>
                              <m:supHide m:val="on"/>
                              <m:ctrlPr>
                                <a:rPr lang="en-US" sz="2800" b="0" i="1" smtClean="0">
                                  <a:latin typeface="Cambria Math" panose="02040503050406030204" pitchFamily="18" charset="0"/>
                                  <a:cs typeface="Times New Roman" panose="02020603050405020304" pitchFamily="18" charset="0"/>
                                </a:rPr>
                              </m:ctrlPr>
                            </m:naryPr>
                            <m:sub>
                              <m:r>
                                <a:rPr lang="en-US" sz="2800" b="0" i="1" smtClean="0">
                                  <a:latin typeface="Cambria Math" panose="02040503050406030204" pitchFamily="18" charset="0"/>
                                  <a:cs typeface="Times New Roman" panose="02020603050405020304" pitchFamily="18" charset="0"/>
                                </a:rPr>
                                <m:t>𝐵</m:t>
                              </m:r>
                            </m:sub>
                            <m:sup/>
                            <m:e>
                              <m:sSup>
                                <m:sSupPr>
                                  <m:ctrlPr>
                                    <a:rPr lang="en-US" sz="2800" b="0" i="1" smtClean="0">
                                      <a:latin typeface="Cambria Math" panose="02040503050406030204" pitchFamily="18" charset="0"/>
                                      <a:cs typeface="Times New Roman" panose="02020603050405020304" pitchFamily="18" charset="0"/>
                                    </a:rPr>
                                  </m:ctrlPr>
                                </m:sSupPr>
                                <m:e>
                                  <m:r>
                                    <m:rPr>
                                      <m:sty m:val="p"/>
                                    </m:rPr>
                                    <a:rPr lang="en-US" sz="2800" b="0" i="0" smtClean="0">
                                      <a:latin typeface="Cambria Math" panose="02040503050406030204" pitchFamily="18" charset="0"/>
                                      <a:cs typeface="Times New Roman" panose="02020603050405020304" pitchFamily="18" charset="0"/>
                                    </a:rPr>
                                    <m:t>Φ</m:t>
                                  </m:r>
                                </m:e>
                                <m:sup>
                                  <m:r>
                                    <a:rPr lang="en-US" sz="2800" b="0" i="1" smtClean="0">
                                      <a:latin typeface="Cambria Math" panose="02040503050406030204" pitchFamily="18" charset="0"/>
                                      <a:cs typeface="Times New Roman" panose="02020603050405020304" pitchFamily="18" charset="0"/>
                                    </a:rPr>
                                    <m:t>𝑖</m:t>
                                  </m:r>
                                </m:sup>
                              </m:sSup>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𝑦</m:t>
                                  </m:r>
                                </m:e>
                              </m:d>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𝑒</m:t>
                                      </m:r>
                                    </m:sub>
                                  </m:sSub>
                                </m:num>
                                <m:den>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𝜕𝜈</m:t>
                                  </m:r>
                                  <m:d>
                                    <m:d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𝑦</m:t>
                                      </m:r>
                                    </m:e>
                                  </m:d>
                                </m:den>
                              </m:f>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r>
                                <a:rPr lang="en-US" sz="2800" b="0" i="1" smtClean="0">
                                  <a:latin typeface="Cambria Math" panose="02040503050406030204" pitchFamily="18" charset="0"/>
                                  <a:cs typeface="Times New Roman" panose="02020603050405020304" pitchFamily="18" charset="0"/>
                                </a:rPr>
                                <m:t>𝑑</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𝜎</m:t>
                                  </m:r>
                                </m:e>
                                <m:sub>
                                  <m:r>
                                    <a:rPr lang="en-US" sz="2800" b="0" i="1" smtClean="0">
                                      <a:latin typeface="Cambria Math" panose="02040503050406030204" pitchFamily="18" charset="0"/>
                                      <a:cs typeface="Times New Roman" panose="02020603050405020304" pitchFamily="18" charset="0"/>
                                    </a:rPr>
                                    <m:t>𝑦</m:t>
                                  </m:r>
                                </m:sub>
                              </m:sSub>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𝐼</m:t>
                              </m:r>
                            </m:e>
                          </m:nary>
                        </m:e>
                      </m:nary>
                    </m:oMath>
                  </m:oMathPara>
                </a14:m>
                <a:endParaRPr lang="en-US" sz="2800" b="0" dirty="0">
                  <a:ea typeface="Cambria Math" panose="02040503050406030204" pitchFamily="18" charset="0"/>
                  <a:cs typeface="Times New Roman" panose="02020603050405020304" pitchFamily="18" charset="0"/>
                </a:endParaRPr>
              </a:p>
              <a:p>
                <a:pPr algn="ctr">
                  <a:spcAft>
                    <a:spcPts val="600"/>
                  </a:spcAft>
                </a:pPr>
                <a:endParaRPr lang="en-US" sz="3200" dirty="0">
                  <a:cs typeface="Times New Roman" panose="02020603050405020304" pitchFamily="18" charset="0"/>
                </a:endParaRPr>
              </a:p>
              <a:p>
                <a:pPr algn="ctr">
                  <a:spcAft>
                    <a:spcPts val="600"/>
                  </a:spcAft>
                </a:pPr>
                <a:r>
                  <a:rPr lang="en-US" sz="3200" dirty="0">
                    <a:cs typeface="Times New Roman" panose="02020603050405020304" pitchFamily="18" charset="0"/>
                  </a:rPr>
                  <a:t>Note that </a:t>
                </a:r>
                <a14:m>
                  <m:oMath xmlns:m="http://schemas.openxmlformats.org/officeDocument/2006/math">
                    <m:r>
                      <m:rPr>
                        <m:sty m:val="p"/>
                      </m:rPr>
                      <a:rPr lang="en-US" sz="3200" b="0" i="0" smtClean="0">
                        <a:latin typeface="Cambria Math" panose="02040503050406030204" pitchFamily="18" charset="0"/>
                        <a:cs typeface="Times New Roman" panose="02020603050405020304" pitchFamily="18" charset="0"/>
                      </a:rPr>
                      <m:t>Φ</m:t>
                    </m:r>
                  </m:oMath>
                </a14:m>
                <a:r>
                  <a:rPr lang="en-US" sz="3200" dirty="0">
                    <a:cs typeface="Times New Roman" panose="02020603050405020304" pitchFamily="18" charset="0"/>
                  </a:rPr>
                  <a:t> represents the fundamental solution to the Helmholtz Equations.</a:t>
                </a:r>
              </a:p>
              <a:p>
                <a:pPr algn="ctr">
                  <a:spcAft>
                    <a:spcPts val="600"/>
                  </a:spcAft>
                </a:pPr>
                <a14:m>
                  <m:oMathPara xmlns:m="http://schemas.openxmlformats.org/officeDocument/2006/math">
                    <m:oMathParaPr>
                      <m:jc m:val="centerGroup"/>
                    </m:oMathParaPr>
                    <m:oMath xmlns:m="http://schemas.openxmlformats.org/officeDocument/2006/math">
                      <m:r>
                        <m:rPr>
                          <m:sty m:val="p"/>
                        </m:rPr>
                        <a:rPr lang="en-US" sz="3600" b="0" i="0" smtClean="0">
                          <a:latin typeface="Cambria Math" panose="02040503050406030204" pitchFamily="18" charset="0"/>
                          <a:cs typeface="Times New Roman" panose="02020603050405020304" pitchFamily="18" charset="0"/>
                        </a:rPr>
                        <m:t>Φ</m:t>
                      </m:r>
                      <m:d>
                        <m:dPr>
                          <m:ctrlPr>
                            <a:rPr lang="en-US" sz="3600" b="0" i="1" smtClean="0">
                              <a:latin typeface="Cambria Math" panose="02040503050406030204" pitchFamily="18" charset="0"/>
                              <a:cs typeface="Times New Roman" panose="02020603050405020304" pitchFamily="18" charset="0"/>
                            </a:rPr>
                          </m:ctrlPr>
                        </m:dPr>
                        <m:e>
                          <m:r>
                            <a:rPr lang="en-US" sz="3600" b="0" i="1" smtClean="0">
                              <a:latin typeface="Cambria Math" panose="02040503050406030204" pitchFamily="18" charset="0"/>
                              <a:cs typeface="Times New Roman" panose="02020603050405020304" pitchFamily="18" charset="0"/>
                            </a:rPr>
                            <m:t>𝑥</m:t>
                          </m:r>
                          <m:r>
                            <a:rPr lang="en-US" sz="3600" b="0" i="1" smtClean="0">
                              <a:latin typeface="Cambria Math" panose="02040503050406030204" pitchFamily="18" charset="0"/>
                              <a:cs typeface="Times New Roman" panose="02020603050405020304" pitchFamily="18" charset="0"/>
                            </a:rPr>
                            <m:t>,</m:t>
                          </m:r>
                          <m:r>
                            <a:rPr lang="en-US" sz="3600" b="0" i="1" smtClean="0">
                              <a:latin typeface="Cambria Math" panose="02040503050406030204" pitchFamily="18" charset="0"/>
                              <a:cs typeface="Times New Roman" panose="02020603050405020304" pitchFamily="18" charset="0"/>
                            </a:rPr>
                            <m:t>𝑦</m:t>
                          </m:r>
                        </m:e>
                      </m:d>
                      <m:r>
                        <a:rPr lang="en-US" sz="3600" b="0" i="1" smtClean="0">
                          <a:latin typeface="Cambria Math" panose="02040503050406030204" pitchFamily="18" charset="0"/>
                          <a:cs typeface="Times New Roman" panose="02020603050405020304" pitchFamily="18" charset="0"/>
                        </a:rPr>
                        <m:t>=</m:t>
                      </m:r>
                      <m:f>
                        <m:fPr>
                          <m:ctrlPr>
                            <a:rPr lang="en-US" sz="3600" b="0" i="1" smtClean="0">
                              <a:latin typeface="Cambria Math" panose="02040503050406030204" pitchFamily="18" charset="0"/>
                              <a:cs typeface="Times New Roman" panose="02020603050405020304" pitchFamily="18" charset="0"/>
                            </a:rPr>
                          </m:ctrlPr>
                        </m:fPr>
                        <m:num>
                          <m:r>
                            <a:rPr lang="en-US" sz="3600" b="0" i="1" smtClean="0">
                              <a:latin typeface="Cambria Math" panose="02040503050406030204" pitchFamily="18" charset="0"/>
                              <a:cs typeface="Times New Roman" panose="02020603050405020304" pitchFamily="18" charset="0"/>
                            </a:rPr>
                            <m:t>𝑖</m:t>
                          </m:r>
                        </m:num>
                        <m:den>
                          <m:r>
                            <a:rPr lang="en-US" sz="3600" b="0" i="1" smtClean="0">
                              <a:latin typeface="Cambria Math" panose="02040503050406030204" pitchFamily="18" charset="0"/>
                              <a:cs typeface="Times New Roman" panose="02020603050405020304" pitchFamily="18" charset="0"/>
                            </a:rPr>
                            <m:t>4</m:t>
                          </m:r>
                        </m:den>
                      </m:f>
                      <m:sSubSup>
                        <m:sSubSupPr>
                          <m:ctrlPr>
                            <a:rPr lang="en-US" sz="3600" b="0" i="1" smtClean="0">
                              <a:latin typeface="Cambria Math" panose="02040503050406030204" pitchFamily="18" charset="0"/>
                              <a:cs typeface="Times New Roman" panose="02020603050405020304" pitchFamily="18" charset="0"/>
                            </a:rPr>
                          </m:ctrlPr>
                        </m:sSubSupPr>
                        <m:e>
                          <m:r>
                            <a:rPr lang="en-US" sz="3600" b="0" i="1" smtClean="0">
                              <a:latin typeface="Cambria Math" panose="02040503050406030204" pitchFamily="18" charset="0"/>
                              <a:cs typeface="Times New Roman" panose="02020603050405020304" pitchFamily="18" charset="0"/>
                            </a:rPr>
                            <m:t>𝐻</m:t>
                          </m:r>
                        </m:e>
                        <m:sub>
                          <m:r>
                            <a:rPr lang="en-US" sz="3600" b="0" i="1" smtClean="0">
                              <a:latin typeface="Cambria Math" panose="02040503050406030204" pitchFamily="18" charset="0"/>
                              <a:cs typeface="Times New Roman" panose="02020603050405020304" pitchFamily="18" charset="0"/>
                            </a:rPr>
                            <m:t>0</m:t>
                          </m:r>
                        </m:sub>
                        <m:sup>
                          <m:d>
                            <m:dPr>
                              <m:ctrlPr>
                                <a:rPr lang="en-US" sz="3600" b="0" i="1" smtClean="0">
                                  <a:latin typeface="Cambria Math" panose="02040503050406030204" pitchFamily="18" charset="0"/>
                                  <a:cs typeface="Times New Roman" panose="02020603050405020304" pitchFamily="18" charset="0"/>
                                </a:rPr>
                              </m:ctrlPr>
                            </m:dPr>
                            <m:e>
                              <m:r>
                                <a:rPr lang="en-US" sz="3600" b="0" i="1" smtClean="0">
                                  <a:latin typeface="Cambria Math" panose="02040503050406030204" pitchFamily="18" charset="0"/>
                                  <a:cs typeface="Times New Roman" panose="02020603050405020304" pitchFamily="18" charset="0"/>
                                </a:rPr>
                                <m:t>1</m:t>
                              </m:r>
                            </m:e>
                          </m:d>
                        </m:sup>
                      </m:sSubSup>
                      <m:r>
                        <a:rPr lang="en-US" sz="3600" b="0" i="1" smtClean="0">
                          <a:latin typeface="Cambria Math" panose="02040503050406030204" pitchFamily="18" charset="0"/>
                          <a:cs typeface="Times New Roman" panose="02020603050405020304" pitchFamily="18" charset="0"/>
                        </a:rPr>
                        <m:t>(</m:t>
                      </m:r>
                      <m:r>
                        <a:rPr lang="en-US" sz="3600" b="0" i="1" smtClean="0">
                          <a:latin typeface="Cambria Math" panose="02040503050406030204" pitchFamily="18" charset="0"/>
                          <a:cs typeface="Times New Roman" panose="02020603050405020304" pitchFamily="18" charset="0"/>
                        </a:rPr>
                        <m:t>𝑘</m:t>
                      </m:r>
                      <m:d>
                        <m:dPr>
                          <m:begChr m:val="|"/>
                          <m:endChr m:val="|"/>
                          <m:ctrlPr>
                            <a:rPr lang="en-US" sz="3600" b="0" i="1" smtClean="0">
                              <a:latin typeface="Cambria Math" panose="02040503050406030204" pitchFamily="18" charset="0"/>
                              <a:cs typeface="Times New Roman" panose="02020603050405020304" pitchFamily="18" charset="0"/>
                            </a:rPr>
                          </m:ctrlPr>
                        </m:dPr>
                        <m:e>
                          <m:r>
                            <a:rPr lang="en-US" sz="3600" b="0" i="1" smtClean="0">
                              <a:latin typeface="Cambria Math" panose="02040503050406030204" pitchFamily="18" charset="0"/>
                              <a:cs typeface="Times New Roman" panose="02020603050405020304" pitchFamily="18" charset="0"/>
                            </a:rPr>
                            <m:t>𝑥</m:t>
                          </m:r>
                          <m:r>
                            <a:rPr lang="en-US" sz="3600" b="0" i="1" smtClean="0">
                              <a:latin typeface="Cambria Math" panose="02040503050406030204" pitchFamily="18" charset="0"/>
                              <a:cs typeface="Times New Roman" panose="02020603050405020304" pitchFamily="18" charset="0"/>
                            </a:rPr>
                            <m:t> −</m:t>
                          </m:r>
                          <m:r>
                            <a:rPr lang="en-US" sz="3600" b="0" i="1" smtClean="0">
                              <a:latin typeface="Cambria Math" panose="02040503050406030204" pitchFamily="18" charset="0"/>
                              <a:cs typeface="Times New Roman" panose="02020603050405020304" pitchFamily="18" charset="0"/>
                            </a:rPr>
                            <m:t>𝑦</m:t>
                          </m:r>
                        </m:e>
                      </m:d>
                      <m:r>
                        <a:rPr lang="en-US" sz="3600" b="0" i="1" smtClean="0">
                          <a:latin typeface="Cambria Math" panose="02040503050406030204" pitchFamily="18" charset="0"/>
                          <a:cs typeface="Times New Roman" panose="02020603050405020304" pitchFamily="18" charset="0"/>
                        </a:rPr>
                        <m:t>)</m:t>
                      </m:r>
                    </m:oMath>
                  </m:oMathPara>
                </a14:m>
                <a:endParaRPr lang="en-US" sz="3600" dirty="0">
                  <a:cs typeface="Times New Roman" panose="02020603050405020304" pitchFamily="18" charset="0"/>
                </a:endParaRPr>
              </a:p>
              <a:p>
                <a:pPr algn="ctr">
                  <a:spcAft>
                    <a:spcPts val="600"/>
                  </a:spcAft>
                </a:pPr>
                <a:r>
                  <a:rPr lang="en-US" sz="3600" dirty="0">
                    <a:cs typeface="Times New Roman" panose="02020603050405020304" pitchFamily="18" charset="0"/>
                  </a:rPr>
                  <a:t>We compute </a:t>
                </a:r>
                <a14:m>
                  <m:oMath xmlns:m="http://schemas.openxmlformats.org/officeDocument/2006/math">
                    <m:sSub>
                      <m:sSubPr>
                        <m:ctrlPr>
                          <a:rPr lang="en-US" sz="3600" b="0" i="1" smtClean="0">
                            <a:latin typeface="Cambria Math" panose="02040503050406030204" pitchFamily="18" charset="0"/>
                            <a:cs typeface="Times New Roman" panose="02020603050405020304" pitchFamily="18" charset="0"/>
                          </a:rPr>
                        </m:ctrlPr>
                      </m:sSubPr>
                      <m:e>
                        <m:r>
                          <a:rPr lang="en-US" sz="3600" b="0" i="1" smtClean="0">
                            <a:latin typeface="Cambria Math" panose="02040503050406030204" pitchFamily="18" charset="0"/>
                            <a:cs typeface="Times New Roman" panose="02020603050405020304" pitchFamily="18" charset="0"/>
                          </a:rPr>
                          <m:t>𝑢</m:t>
                        </m:r>
                      </m:e>
                      <m:sub>
                        <m:r>
                          <a:rPr lang="en-US" sz="3600" b="0" i="1" smtClean="0">
                            <a:latin typeface="Cambria Math" panose="02040503050406030204" pitchFamily="18" charset="0"/>
                            <a:cs typeface="Times New Roman" panose="02020603050405020304" pitchFamily="18" charset="0"/>
                          </a:rPr>
                          <m:t>𝑒</m:t>
                        </m:r>
                      </m:sub>
                    </m:sSub>
                  </m:oMath>
                </a14:m>
                <a:r>
                  <a:rPr lang="en-US" sz="3600" dirty="0">
                    <a:cs typeface="Times New Roman" panose="02020603050405020304" pitchFamily="18" charset="0"/>
                  </a:rPr>
                  <a:t>and </a:t>
                </a:r>
                <a14:m>
                  <m:oMath xmlns:m="http://schemas.openxmlformats.org/officeDocument/2006/math">
                    <m:f>
                      <m:fPr>
                        <m:ctrlPr>
                          <a:rPr lang="en-US" sz="3600" b="0" i="1" smtClean="0">
                            <a:latin typeface="Cambria Math" panose="02040503050406030204" pitchFamily="18" charset="0"/>
                            <a:cs typeface="Times New Roman" panose="02020603050405020304" pitchFamily="18" charset="0"/>
                          </a:rPr>
                        </m:ctrlPr>
                      </m:fPr>
                      <m:num>
                        <m:r>
                          <a:rPr lang="en-US" sz="3600" b="0" i="1" smtClean="0">
                            <a:latin typeface="Cambria Math" panose="02040503050406030204" pitchFamily="18" charset="0"/>
                            <a:cs typeface="Times New Roman" panose="02020603050405020304" pitchFamily="18" charset="0"/>
                          </a:rPr>
                          <m:t>𝜕</m:t>
                        </m:r>
                        <m:sSub>
                          <m:sSubPr>
                            <m:ctrlPr>
                              <a:rPr lang="en-US" sz="3600" b="0" i="1" smtClean="0">
                                <a:latin typeface="Cambria Math" panose="02040503050406030204" pitchFamily="18" charset="0"/>
                                <a:cs typeface="Times New Roman" panose="02020603050405020304" pitchFamily="18" charset="0"/>
                              </a:rPr>
                            </m:ctrlPr>
                          </m:sSubPr>
                          <m:e>
                            <m:r>
                              <a:rPr lang="en-US" sz="3600" b="0" i="1" smtClean="0">
                                <a:latin typeface="Cambria Math" panose="02040503050406030204" pitchFamily="18" charset="0"/>
                                <a:cs typeface="Times New Roman" panose="02020603050405020304" pitchFamily="18" charset="0"/>
                              </a:rPr>
                              <m:t>𝑢</m:t>
                            </m:r>
                          </m:e>
                          <m:sub>
                            <m:r>
                              <a:rPr lang="en-US" sz="3600" b="0" i="1" smtClean="0">
                                <a:latin typeface="Cambria Math" panose="02040503050406030204" pitchFamily="18" charset="0"/>
                                <a:cs typeface="Times New Roman" panose="02020603050405020304" pitchFamily="18" charset="0"/>
                              </a:rPr>
                              <m:t>𝑒</m:t>
                            </m:r>
                          </m:sub>
                        </m:sSub>
                      </m:num>
                      <m:den>
                        <m:r>
                          <a:rPr lang="en-US" sz="3600" b="0" i="1" smtClean="0">
                            <a:latin typeface="Cambria Math" panose="02040503050406030204" pitchFamily="18" charset="0"/>
                            <a:cs typeface="Times New Roman" panose="02020603050405020304" pitchFamily="18" charset="0"/>
                          </a:rPr>
                          <m:t>𝜕𝜈</m:t>
                        </m:r>
                      </m:den>
                    </m:f>
                  </m:oMath>
                </a14:m>
                <a:r>
                  <a:rPr lang="en-US" sz="3600" dirty="0">
                    <a:cs typeface="Times New Roman" panose="02020603050405020304" pitchFamily="18" charset="0"/>
                  </a:rPr>
                  <a:t> on the boundary using a boundary integral system.</a:t>
                </a:r>
              </a:p>
              <a:p>
                <a:pPr algn="ctr">
                  <a:spcAft>
                    <a:spcPts val="600"/>
                  </a:spcAft>
                </a:pPr>
                <a:endParaRPr lang="en-US" sz="3200" dirty="0">
                  <a:cs typeface="Times New Roman" panose="02020603050405020304" pitchFamily="18" charset="0"/>
                </a:endParaRPr>
              </a:p>
            </p:txBody>
          </p:sp>
        </mc:Choice>
        <mc:Fallback xmlns="">
          <p:sp>
            <p:nvSpPr>
              <p:cNvPr id="79" name="Rectangle 78">
                <a:extLst>
                  <a:ext uri="{FF2B5EF4-FFF2-40B4-BE49-F238E27FC236}">
                    <a16:creationId xmlns:a16="http://schemas.microsoft.com/office/drawing/2014/main" id="{6FBAD973-C9A1-4E0E-9EB8-F675931FED8D}"/>
                  </a:ext>
                </a:extLst>
              </p:cNvPr>
              <p:cNvSpPr>
                <a:spLocks noRot="1" noChangeAspect="1" noMove="1" noResize="1" noEditPoints="1" noAdjustHandles="1" noChangeArrowheads="1" noChangeShapeType="1" noTextEdit="1"/>
              </p:cNvSpPr>
              <p:nvPr/>
            </p:nvSpPr>
            <p:spPr>
              <a:xfrm>
                <a:off x="1175756" y="25204733"/>
                <a:ext cx="13299848" cy="6885090"/>
              </a:xfrm>
              <a:prstGeom prst="rect">
                <a:avLst/>
              </a:prstGeom>
              <a:blipFill>
                <a:blip r:embed="rId5"/>
                <a:stretch>
                  <a:fillRect l="-275" t="-797" r="-183"/>
                </a:stretch>
              </a:blipFill>
              <a:ln w="12700">
                <a:noFill/>
              </a:ln>
            </p:spPr>
            <p:txBody>
              <a:bodyPr/>
              <a:lstStyle/>
              <a:p>
                <a:r>
                  <a:rPr lang="en-US">
                    <a:noFill/>
                  </a:rPr>
                  <a:t> </a:t>
                </a:r>
              </a:p>
            </p:txBody>
          </p:sp>
        </mc:Fallback>
      </mc:AlternateContent>
      <p:sp>
        <p:nvSpPr>
          <p:cNvPr id="62" name="Round Same Side Corner Rectangle 38">
            <a:extLst>
              <a:ext uri="{FF2B5EF4-FFF2-40B4-BE49-F238E27FC236}">
                <a16:creationId xmlns:a16="http://schemas.microsoft.com/office/drawing/2014/main" id="{D92BF28F-EA0A-4732-AAFE-461721B45689}"/>
              </a:ext>
            </a:extLst>
          </p:cNvPr>
          <p:cNvSpPr>
            <a:spLocks noChangeArrowheads="1"/>
          </p:cNvSpPr>
          <p:nvPr/>
        </p:nvSpPr>
        <p:spPr bwMode="auto">
          <a:xfrm>
            <a:off x="15576810" y="4038600"/>
            <a:ext cx="12954000"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Numerical Method</a:t>
            </a:r>
          </a:p>
        </p:txBody>
      </p:sp>
      <p:sp>
        <p:nvSpPr>
          <p:cNvPr id="64" name="Round Same Side Corner Rectangle 38">
            <a:extLst>
              <a:ext uri="{FF2B5EF4-FFF2-40B4-BE49-F238E27FC236}">
                <a16:creationId xmlns:a16="http://schemas.microsoft.com/office/drawing/2014/main" id="{64E82440-4D2B-4542-82E5-FB53DEC64B0E}"/>
              </a:ext>
            </a:extLst>
          </p:cNvPr>
          <p:cNvSpPr>
            <a:spLocks noChangeArrowheads="1"/>
          </p:cNvSpPr>
          <p:nvPr/>
        </p:nvSpPr>
        <p:spPr bwMode="auto">
          <a:xfrm>
            <a:off x="29337000" y="4045132"/>
            <a:ext cx="13299848"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Transmission</a:t>
            </a:r>
          </a:p>
        </p:txBody>
      </p:sp>
      <p:sp>
        <p:nvSpPr>
          <p:cNvPr id="65" name="Round Same Side Corner Rectangle 38">
            <a:extLst>
              <a:ext uri="{FF2B5EF4-FFF2-40B4-BE49-F238E27FC236}">
                <a16:creationId xmlns:a16="http://schemas.microsoft.com/office/drawing/2014/main" id="{0211181D-693E-443B-9288-AD4D877420B7}"/>
              </a:ext>
            </a:extLst>
          </p:cNvPr>
          <p:cNvSpPr>
            <a:spLocks noChangeArrowheads="1"/>
          </p:cNvSpPr>
          <p:nvPr/>
        </p:nvSpPr>
        <p:spPr bwMode="auto">
          <a:xfrm>
            <a:off x="29337000" y="16975041"/>
            <a:ext cx="13299848"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Conclusions</a:t>
            </a:r>
          </a:p>
        </p:txBody>
      </p:sp>
      <p:sp>
        <p:nvSpPr>
          <p:cNvPr id="66" name="Round Same Side Corner Rectangle 38">
            <a:extLst>
              <a:ext uri="{FF2B5EF4-FFF2-40B4-BE49-F238E27FC236}">
                <a16:creationId xmlns:a16="http://schemas.microsoft.com/office/drawing/2014/main" id="{C9372C08-B7D2-4DEA-834F-D162771004B6}"/>
              </a:ext>
            </a:extLst>
          </p:cNvPr>
          <p:cNvSpPr>
            <a:spLocks noChangeArrowheads="1"/>
          </p:cNvSpPr>
          <p:nvPr/>
        </p:nvSpPr>
        <p:spPr bwMode="auto">
          <a:xfrm>
            <a:off x="15263018" y="16964155"/>
            <a:ext cx="13267791"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Preliminary Results</a:t>
            </a:r>
          </a:p>
        </p:txBody>
      </p:sp>
      <p:sp>
        <p:nvSpPr>
          <p:cNvPr id="3" name="Rectangle 2">
            <a:extLst>
              <a:ext uri="{FF2B5EF4-FFF2-40B4-BE49-F238E27FC236}">
                <a16:creationId xmlns:a16="http://schemas.microsoft.com/office/drawing/2014/main" id="{0810079E-4B24-46AA-A858-8C1DA02B8F16}"/>
              </a:ext>
            </a:extLst>
          </p:cNvPr>
          <p:cNvSpPr/>
          <p:nvPr/>
        </p:nvSpPr>
        <p:spPr>
          <a:xfrm>
            <a:off x="1828800" y="1567713"/>
            <a:ext cx="3581400" cy="1861287"/>
          </a:xfrm>
          <a:prstGeom prst="rect">
            <a:avLst/>
          </a:prstGeom>
          <a:solidFill>
            <a:srgbClr val="9FB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uc merced logo">
            <a:extLst>
              <a:ext uri="{FF2B5EF4-FFF2-40B4-BE49-F238E27FC236}">
                <a16:creationId xmlns:a16="http://schemas.microsoft.com/office/drawing/2014/main" id="{1DE57159-2786-4F0D-90D1-B1646A3732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677007"/>
            <a:ext cx="2819400" cy="2819400"/>
          </a:xfrm>
          <a:prstGeom prst="ellipse">
            <a:avLst/>
          </a:prstGeom>
          <a:ln w="190500" cap="rnd">
            <a:noFill/>
            <a:prstDash val="solid"/>
          </a:ln>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DC92797F-B070-4D7C-82AA-8090E3605056}"/>
              </a:ext>
            </a:extLst>
          </p:cNvPr>
          <p:cNvSpPr/>
          <p:nvPr/>
        </p:nvSpPr>
        <p:spPr>
          <a:xfrm>
            <a:off x="38709600" y="1175405"/>
            <a:ext cx="3124200" cy="1861287"/>
          </a:xfrm>
          <a:prstGeom prst="rect">
            <a:avLst/>
          </a:prstGeom>
          <a:solidFill>
            <a:srgbClr val="9FB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F1F7966-B0ED-4DC5-9649-5E04FE03202F}"/>
              </a:ext>
            </a:extLst>
          </p:cNvPr>
          <p:cNvPicPr>
            <a:picLocks noChangeAspect="1"/>
          </p:cNvPicPr>
          <p:nvPr/>
        </p:nvPicPr>
        <p:blipFill>
          <a:blip r:embed="rId7"/>
          <a:stretch>
            <a:fillRect/>
          </a:stretch>
        </p:blipFill>
        <p:spPr>
          <a:xfrm>
            <a:off x="39412032" y="1270067"/>
            <a:ext cx="3322922" cy="1633280"/>
          </a:xfrm>
          <a:prstGeom prst="rect">
            <a:avLst/>
          </a:prstGeom>
        </p:spPr>
      </p:pic>
      <p:sp>
        <p:nvSpPr>
          <p:cNvPr id="7" name="Rectangle: Rounded Corners 6">
            <a:extLst>
              <a:ext uri="{FF2B5EF4-FFF2-40B4-BE49-F238E27FC236}">
                <a16:creationId xmlns:a16="http://schemas.microsoft.com/office/drawing/2014/main" id="{9FB79C7C-4BE5-44DA-B35C-E1618C8B0EDA}"/>
              </a:ext>
            </a:extLst>
          </p:cNvPr>
          <p:cNvSpPr/>
          <p:nvPr/>
        </p:nvSpPr>
        <p:spPr>
          <a:xfrm>
            <a:off x="29337000" y="24613972"/>
            <a:ext cx="13299848" cy="7085228"/>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sz="5400" cap="small" dirty="0"/>
              <a:t>REFERENCES</a:t>
            </a:r>
          </a:p>
          <a:p>
            <a:r>
              <a:rPr lang="en-US" sz="4000" dirty="0"/>
              <a:t>[1] R. Kress, Boundary Integral Equations in Time-Harmonic Acoustic Scattering. Math Comput. Model (1991).</a:t>
            </a:r>
          </a:p>
          <a:p>
            <a:r>
              <a:rPr lang="en-US" sz="4000" dirty="0"/>
              <a:t>[2] C. Carvalho, S. Khatri, and A.D. Kim, Asymptotic analysis for close evaluation of layer potentials, submitted. J. Comp. Phys. (2018).</a:t>
            </a:r>
          </a:p>
          <a:p>
            <a:r>
              <a:rPr lang="en-US" sz="4000" dirty="0"/>
              <a:t>[3] Boundary Cloaking GitHub Repository, code available: </a:t>
            </a:r>
            <a:r>
              <a:rPr lang="en-US" sz="4000" dirty="0">
                <a:solidFill>
                  <a:schemeClr val="accent6">
                    <a:lumMod val="75000"/>
                  </a:schemeClr>
                </a:solidFill>
                <a:hlinkClick r:id="rId8">
                  <a:extLst>
                    <a:ext uri="{A12FA001-AC4F-418D-AE19-62706E023703}">
                      <ahyp:hlinkClr xmlns:ahyp="http://schemas.microsoft.com/office/drawing/2018/hyperlinkcolor" val="tx"/>
                    </a:ext>
                  </a:extLst>
                </a:hlinkClick>
              </a:rPr>
              <a:t>https://github.com/eangelcortes/boundary_cloaking</a:t>
            </a:r>
            <a:r>
              <a:rPr lang="en-US" sz="4000" dirty="0">
                <a:solidFill>
                  <a:schemeClr val="accent6">
                    <a:lumMod val="75000"/>
                  </a:schemeClr>
                </a:solidFill>
              </a:rPr>
              <a:t> </a:t>
            </a:r>
            <a:r>
              <a:rPr lang="en-US" sz="4000" dirty="0">
                <a:solidFill>
                  <a:schemeClr val="bg1"/>
                </a:solidFill>
              </a:rPr>
              <a:t>(2019).</a:t>
            </a:r>
          </a:p>
          <a:p>
            <a:r>
              <a:rPr lang="en-US" sz="4000" dirty="0">
                <a:solidFill>
                  <a:schemeClr val="bg1"/>
                </a:solidFill>
              </a:rPr>
              <a:t>[4] V. Shalaev, Illustration of a theoretical cloaking device. (2007).</a:t>
            </a:r>
          </a:p>
          <a:p>
            <a:endParaRPr lang="en-US" sz="4000" dirty="0"/>
          </a:p>
          <a:p>
            <a:pPr algn="ctr"/>
            <a:endParaRPr lang="en-US" sz="6000" cap="small" dirty="0"/>
          </a:p>
        </p:txBody>
      </p:sp>
      <p:pic>
        <p:nvPicPr>
          <p:cNvPr id="9" name="Picture 8" descr="A screenshot of a cell phone&#10;&#10;Description automatically generated">
            <a:extLst>
              <a:ext uri="{FF2B5EF4-FFF2-40B4-BE49-F238E27FC236}">
                <a16:creationId xmlns:a16="http://schemas.microsoft.com/office/drawing/2014/main" id="{6270485C-9A64-4526-A3DA-F8227A283660}"/>
              </a:ext>
            </a:extLst>
          </p:cNvPr>
          <p:cNvPicPr>
            <a:picLocks noChangeAspect="1"/>
          </p:cNvPicPr>
          <p:nvPr/>
        </p:nvPicPr>
        <p:blipFill rotWithShape="1">
          <a:blip r:embed="rId9"/>
          <a:srcRect l="18569" t="26561" r="27204" b="24646"/>
          <a:stretch/>
        </p:blipFill>
        <p:spPr>
          <a:xfrm>
            <a:off x="8168155" y="9296401"/>
            <a:ext cx="6019800" cy="3558352"/>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053DD2B5-5FE5-4E58-9E62-62F28D387050}"/>
              </a:ext>
            </a:extLst>
          </p:cNvPr>
          <p:cNvPicPr>
            <a:picLocks noChangeAspect="1"/>
          </p:cNvPicPr>
          <p:nvPr/>
        </p:nvPicPr>
        <p:blipFill rotWithShape="1">
          <a:blip r:embed="rId10"/>
          <a:srcRect l="23732" t="26412" r="28196" b="25068"/>
          <a:stretch/>
        </p:blipFill>
        <p:spPr>
          <a:xfrm>
            <a:off x="1668661" y="9296402"/>
            <a:ext cx="5959077" cy="3558352"/>
          </a:xfrm>
          <a:prstGeom prst="rect">
            <a:avLst/>
          </a:prstGeom>
        </p:spPr>
      </p:pic>
      <p:sp>
        <p:nvSpPr>
          <p:cNvPr id="12" name="TextBox 11">
            <a:extLst>
              <a:ext uri="{FF2B5EF4-FFF2-40B4-BE49-F238E27FC236}">
                <a16:creationId xmlns:a16="http://schemas.microsoft.com/office/drawing/2014/main" id="{5FAB7F99-BEB6-4A44-AB6A-A6872A3F2D33}"/>
              </a:ext>
            </a:extLst>
          </p:cNvPr>
          <p:cNvSpPr txBox="1"/>
          <p:nvPr/>
        </p:nvSpPr>
        <p:spPr>
          <a:xfrm>
            <a:off x="1687711" y="12961203"/>
            <a:ext cx="12275939" cy="954107"/>
          </a:xfrm>
          <a:prstGeom prst="rect">
            <a:avLst/>
          </a:prstGeom>
          <a:noFill/>
        </p:spPr>
        <p:txBody>
          <a:bodyPr wrap="square" rtlCol="0">
            <a:spAutoFit/>
          </a:bodyPr>
          <a:lstStyle/>
          <a:p>
            <a:r>
              <a:rPr lang="en-US" sz="2800" b="1" dirty="0"/>
              <a:t>Figure 1.</a:t>
            </a:r>
            <a:r>
              <a:rPr lang="en-US" sz="2800" dirty="0"/>
              <a:t>  The scattering of light on an uncloaked object (left) versus that of a cloaked object (right).</a:t>
            </a:r>
            <a:r>
              <a:rPr lang="en-US" sz="2800" baseline="30000" dirty="0"/>
              <a:t>[4]</a:t>
            </a:r>
            <a:endParaRPr lang="en-US" sz="2800" b="1" dirty="0"/>
          </a:p>
        </p:txBody>
      </p:sp>
      <p:sp>
        <p:nvSpPr>
          <p:cNvPr id="16" name="TextBox 15">
            <a:extLst>
              <a:ext uri="{FF2B5EF4-FFF2-40B4-BE49-F238E27FC236}">
                <a16:creationId xmlns:a16="http://schemas.microsoft.com/office/drawing/2014/main" id="{1FA98726-EB7D-4AAE-B52D-4D8BC5754308}"/>
              </a:ext>
            </a:extLst>
          </p:cNvPr>
          <p:cNvSpPr txBox="1"/>
          <p:nvPr/>
        </p:nvSpPr>
        <p:spPr>
          <a:xfrm>
            <a:off x="7105480" y="20374158"/>
            <a:ext cx="542136" cy="707886"/>
          </a:xfrm>
          <a:prstGeom prst="rect">
            <a:avLst/>
          </a:prstGeom>
          <a:noFill/>
        </p:spPr>
        <p:txBody>
          <a:bodyPr wrap="none" rtlCol="0">
            <a:spAutoFit/>
          </a:bodyPr>
          <a:lstStyle/>
          <a:p>
            <a:r>
              <a:rPr lang="en-US" sz="4000" b="1" dirty="0"/>
              <a:t>B</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A40B2AC-E446-4112-B7A5-6EA4C5278469}"/>
                  </a:ext>
                </a:extLst>
              </p:cNvPr>
              <p:cNvSpPr txBox="1"/>
              <p:nvPr/>
            </p:nvSpPr>
            <p:spPr>
              <a:xfrm>
                <a:off x="5607840" y="22556373"/>
                <a:ext cx="259013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𝒚</m:t>
                      </m:r>
                      <m:r>
                        <a:rPr lang="en-US" sz="2800" b="1" i="1" smtClean="0">
                          <a:latin typeface="Cambria Math" panose="02040503050406030204" pitchFamily="18" charset="0"/>
                        </a:rPr>
                        <m:t>= &lt;</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𝒚</m:t>
                          </m:r>
                        </m:e>
                        <m:sub>
                          <m:r>
                            <a:rPr lang="en-US" sz="2800" b="1" i="1" smtClean="0">
                              <a:latin typeface="Cambria Math" panose="02040503050406030204" pitchFamily="18" charset="0"/>
                              <a:ea typeface="Cambria Math" panose="02040503050406030204" pitchFamily="18" charset="0"/>
                            </a:rPr>
                            <m:t>𝟏</m:t>
                          </m:r>
                        </m:sub>
                      </m:sSub>
                      <m:r>
                        <a:rPr lang="en-US" sz="2800" b="1" i="1" smtClean="0">
                          <a:latin typeface="Cambria Math" panose="02040503050406030204" pitchFamily="18" charset="0"/>
                          <a:ea typeface="Cambria Math" panose="02040503050406030204" pitchFamily="18" charset="0"/>
                        </a:rPr>
                        <m:t>,</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𝒚</m:t>
                          </m:r>
                        </m:e>
                        <m:sub>
                          <m:r>
                            <a:rPr lang="en-US" sz="2800" b="1" i="1" smtClean="0">
                              <a:latin typeface="Cambria Math" panose="02040503050406030204" pitchFamily="18" charset="0"/>
                              <a:ea typeface="Cambria Math" panose="02040503050406030204" pitchFamily="18" charset="0"/>
                            </a:rPr>
                            <m:t>𝟐</m:t>
                          </m:r>
                        </m:sub>
                      </m:sSub>
                      <m:r>
                        <a:rPr lang="en-US" sz="2800" b="1" i="1" smtClean="0">
                          <a:latin typeface="Cambria Math" panose="02040503050406030204" pitchFamily="18" charset="0"/>
                          <a:ea typeface="Cambria Math" panose="02040503050406030204" pitchFamily="18" charset="0"/>
                        </a:rPr>
                        <m:t>&gt;</m:t>
                      </m:r>
                    </m:oMath>
                  </m:oMathPara>
                </a14:m>
                <a:endParaRPr lang="en-US" sz="2800" b="1" dirty="0"/>
              </a:p>
            </p:txBody>
          </p:sp>
        </mc:Choice>
        <mc:Fallback xmlns="">
          <p:sp>
            <p:nvSpPr>
              <p:cNvPr id="17" name="TextBox 16">
                <a:extLst>
                  <a:ext uri="{FF2B5EF4-FFF2-40B4-BE49-F238E27FC236}">
                    <a16:creationId xmlns:a16="http://schemas.microsoft.com/office/drawing/2014/main" id="{9A40B2AC-E446-4112-B7A5-6EA4C5278469}"/>
                  </a:ext>
                </a:extLst>
              </p:cNvPr>
              <p:cNvSpPr txBox="1">
                <a:spLocks noRot="1" noChangeAspect="1" noMove="1" noResize="1" noEditPoints="1" noAdjustHandles="1" noChangeArrowheads="1" noChangeShapeType="1" noTextEdit="1"/>
              </p:cNvSpPr>
              <p:nvPr/>
            </p:nvSpPr>
            <p:spPr>
              <a:xfrm>
                <a:off x="5607840" y="22556373"/>
                <a:ext cx="2590132" cy="52322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552E3D9-C8DE-409B-A002-7492D6DDDC6D}"/>
                  </a:ext>
                </a:extLst>
              </p:cNvPr>
              <p:cNvSpPr txBox="1"/>
              <p:nvPr/>
            </p:nvSpPr>
            <p:spPr>
              <a:xfrm>
                <a:off x="5167085" y="18830874"/>
                <a:ext cx="256608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𝒙</m:t>
                      </m:r>
                      <m:r>
                        <a:rPr lang="en-US" sz="2800" b="1" i="1" smtClean="0">
                          <a:latin typeface="Cambria Math" panose="02040503050406030204" pitchFamily="18" charset="0"/>
                        </a:rPr>
                        <m:t>= &lt;</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𝒙</m:t>
                          </m:r>
                        </m:e>
                        <m:sub>
                          <m:r>
                            <a:rPr lang="en-US" sz="2800" b="1" i="1" smtClean="0">
                              <a:latin typeface="Cambria Math" panose="02040503050406030204" pitchFamily="18" charset="0"/>
                              <a:ea typeface="Cambria Math" panose="02040503050406030204" pitchFamily="18" charset="0"/>
                            </a:rPr>
                            <m:t>𝟏</m:t>
                          </m:r>
                        </m:sub>
                      </m:sSub>
                      <m:r>
                        <a:rPr lang="en-US" sz="2800" b="1" i="1" smtClean="0">
                          <a:latin typeface="Cambria Math" panose="02040503050406030204" pitchFamily="18" charset="0"/>
                          <a:ea typeface="Cambria Math" panose="02040503050406030204" pitchFamily="18" charset="0"/>
                        </a:rPr>
                        <m:t>,</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𝒙</m:t>
                          </m:r>
                        </m:e>
                        <m:sub>
                          <m:r>
                            <a:rPr lang="en-US" sz="2800" b="1" i="1" smtClean="0">
                              <a:latin typeface="Cambria Math" panose="02040503050406030204" pitchFamily="18" charset="0"/>
                              <a:ea typeface="Cambria Math" panose="02040503050406030204" pitchFamily="18" charset="0"/>
                            </a:rPr>
                            <m:t>𝟐</m:t>
                          </m:r>
                        </m:sub>
                      </m:sSub>
                      <m:r>
                        <a:rPr lang="en-US" sz="2800" b="1" i="1" smtClean="0">
                          <a:latin typeface="Cambria Math" panose="02040503050406030204" pitchFamily="18" charset="0"/>
                          <a:ea typeface="Cambria Math" panose="02040503050406030204" pitchFamily="18" charset="0"/>
                        </a:rPr>
                        <m:t>&gt;</m:t>
                      </m:r>
                    </m:oMath>
                  </m:oMathPara>
                </a14:m>
                <a:endParaRPr lang="en-US" sz="2800" b="1" dirty="0"/>
              </a:p>
            </p:txBody>
          </p:sp>
        </mc:Choice>
        <mc:Fallback xmlns="">
          <p:sp>
            <p:nvSpPr>
              <p:cNvPr id="39" name="TextBox 38">
                <a:extLst>
                  <a:ext uri="{FF2B5EF4-FFF2-40B4-BE49-F238E27FC236}">
                    <a16:creationId xmlns:a16="http://schemas.microsoft.com/office/drawing/2014/main" id="{2552E3D9-C8DE-409B-A002-7492D6DDDC6D}"/>
                  </a:ext>
                </a:extLst>
              </p:cNvPr>
              <p:cNvSpPr txBox="1">
                <a:spLocks noRot="1" noChangeAspect="1" noMove="1" noResize="1" noEditPoints="1" noAdjustHandles="1" noChangeArrowheads="1" noChangeShapeType="1" noTextEdit="1"/>
              </p:cNvSpPr>
              <p:nvPr/>
            </p:nvSpPr>
            <p:spPr>
              <a:xfrm>
                <a:off x="5167085" y="18830874"/>
                <a:ext cx="2566087" cy="523220"/>
              </a:xfrm>
              <a:prstGeom prst="rect">
                <a:avLst/>
              </a:prstGeom>
              <a:blipFill>
                <a:blip r:embed="rId12"/>
                <a:stretch>
                  <a:fillRect/>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3E733480-CE94-44B0-AED1-E944C4FBDF3D}"/>
              </a:ext>
            </a:extLst>
          </p:cNvPr>
          <p:cNvSpPr txBox="1"/>
          <p:nvPr/>
        </p:nvSpPr>
        <p:spPr>
          <a:xfrm>
            <a:off x="4436023" y="20613443"/>
            <a:ext cx="356188" cy="707886"/>
          </a:xfrm>
          <a:prstGeom prst="rect">
            <a:avLst/>
          </a:prstGeom>
          <a:noFill/>
        </p:spPr>
        <p:txBody>
          <a:bodyPr wrap="none" rtlCol="0">
            <a:spAutoFit/>
          </a:bodyPr>
          <a:lstStyle/>
          <a:p>
            <a:r>
              <a:rPr lang="en-US" sz="4000" b="1" dirty="0">
                <a:solidFill>
                  <a:schemeClr val="accent5">
                    <a:lumMod val="50000"/>
                  </a:schemeClr>
                </a:solidFill>
              </a:rPr>
              <a:t>I</a:t>
            </a:r>
          </a:p>
        </p:txBody>
      </p:sp>
      <p:sp>
        <p:nvSpPr>
          <p:cNvPr id="41" name="TextBox 40">
            <a:extLst>
              <a:ext uri="{FF2B5EF4-FFF2-40B4-BE49-F238E27FC236}">
                <a16:creationId xmlns:a16="http://schemas.microsoft.com/office/drawing/2014/main" id="{A604D2F6-BA01-4953-B94B-7BBC9B064B65}"/>
              </a:ext>
            </a:extLst>
          </p:cNvPr>
          <p:cNvSpPr txBox="1"/>
          <p:nvPr/>
        </p:nvSpPr>
        <p:spPr>
          <a:xfrm>
            <a:off x="2195653" y="19350407"/>
            <a:ext cx="510076" cy="707886"/>
          </a:xfrm>
          <a:prstGeom prst="rect">
            <a:avLst/>
          </a:prstGeom>
          <a:noFill/>
        </p:spPr>
        <p:txBody>
          <a:bodyPr wrap="none" rtlCol="0">
            <a:spAutoFit/>
          </a:bodyPr>
          <a:lstStyle/>
          <a:p>
            <a:pPr algn="ctr"/>
            <a:r>
              <a:rPr lang="en-US" sz="4000" b="1" dirty="0">
                <a:solidFill>
                  <a:schemeClr val="accent5">
                    <a:lumMod val="50000"/>
                  </a:schemeClr>
                </a:solidFill>
              </a:rPr>
              <a:t>E</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2D20163-05F3-4F87-B70C-EAC618F7280A}"/>
                  </a:ext>
                </a:extLst>
              </p:cNvPr>
              <p:cNvSpPr txBox="1"/>
              <p:nvPr/>
            </p:nvSpPr>
            <p:spPr>
              <a:xfrm>
                <a:off x="3784103" y="21199213"/>
                <a:ext cx="2032992" cy="584775"/>
              </a:xfrm>
              <a:prstGeom prst="rect">
                <a:avLst/>
              </a:prstGeom>
              <a:noFill/>
            </p:spPr>
            <p:txBody>
              <a:bodyPr wrap="none" rtlCol="0">
                <a:spAutoFit/>
              </a:bodyPr>
              <a:lstStyle/>
              <a:p>
                <a:r>
                  <a:rPr lang="en-US" sz="3200" dirty="0">
                    <a:solidFill>
                      <a:schemeClr val="accent5">
                        <a:lumMod val="50000"/>
                      </a:schemeClr>
                    </a:solidFill>
                  </a:rPr>
                  <a:t>Solution </a:t>
                </a:r>
                <a14:m>
                  <m:oMath xmlns:m="http://schemas.openxmlformats.org/officeDocument/2006/math">
                    <m:sSub>
                      <m:sSubPr>
                        <m:ctrlPr>
                          <a:rPr lang="en-US" sz="3200" b="0" i="1" smtClean="0">
                            <a:solidFill>
                              <a:schemeClr val="accent5">
                                <a:lumMod val="50000"/>
                              </a:schemeClr>
                            </a:solidFill>
                            <a:latin typeface="Cambria Math" panose="02040503050406030204" pitchFamily="18" charset="0"/>
                          </a:rPr>
                        </m:ctrlPr>
                      </m:sSubPr>
                      <m:e>
                        <m:r>
                          <a:rPr lang="en-US" sz="3200" b="0" i="1" smtClean="0">
                            <a:solidFill>
                              <a:schemeClr val="accent5">
                                <a:lumMod val="50000"/>
                              </a:schemeClr>
                            </a:solidFill>
                            <a:latin typeface="Cambria Math" panose="02040503050406030204" pitchFamily="18" charset="0"/>
                          </a:rPr>
                          <m:t>𝑢</m:t>
                        </m:r>
                      </m:e>
                      <m:sub>
                        <m:r>
                          <a:rPr lang="en-US" sz="3200" b="0" i="1" smtClean="0">
                            <a:solidFill>
                              <a:schemeClr val="accent5">
                                <a:lumMod val="50000"/>
                              </a:schemeClr>
                            </a:solidFill>
                            <a:latin typeface="Cambria Math" panose="02040503050406030204" pitchFamily="18" charset="0"/>
                          </a:rPr>
                          <m:t>𝑖</m:t>
                        </m:r>
                      </m:sub>
                    </m:sSub>
                  </m:oMath>
                </a14:m>
                <a:endParaRPr lang="en-US" sz="3200" dirty="0">
                  <a:solidFill>
                    <a:schemeClr val="accent5">
                      <a:lumMod val="50000"/>
                    </a:schemeClr>
                  </a:solidFill>
                </a:endParaRPr>
              </a:p>
            </p:txBody>
          </p:sp>
        </mc:Choice>
        <mc:Fallback xmlns="">
          <p:sp>
            <p:nvSpPr>
              <p:cNvPr id="21" name="TextBox 20">
                <a:extLst>
                  <a:ext uri="{FF2B5EF4-FFF2-40B4-BE49-F238E27FC236}">
                    <a16:creationId xmlns:a16="http://schemas.microsoft.com/office/drawing/2014/main" id="{42D20163-05F3-4F87-B70C-EAC618F7280A}"/>
                  </a:ext>
                </a:extLst>
              </p:cNvPr>
              <p:cNvSpPr txBox="1">
                <a:spLocks noRot="1" noChangeAspect="1" noMove="1" noResize="1" noEditPoints="1" noAdjustHandles="1" noChangeArrowheads="1" noChangeShapeType="1" noTextEdit="1"/>
              </p:cNvSpPr>
              <p:nvPr/>
            </p:nvSpPr>
            <p:spPr>
              <a:xfrm>
                <a:off x="3784103" y="21199213"/>
                <a:ext cx="2032992" cy="584775"/>
              </a:xfrm>
              <a:prstGeom prst="rect">
                <a:avLst/>
              </a:prstGeom>
              <a:blipFill>
                <a:blip r:embed="rId13"/>
                <a:stretch>
                  <a:fillRect l="-7808" t="-13684" b="-34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82C8F7A-2AA3-4BB9-8F8B-01D0B2302166}"/>
                  </a:ext>
                </a:extLst>
              </p:cNvPr>
              <p:cNvSpPr txBox="1"/>
              <p:nvPr/>
            </p:nvSpPr>
            <p:spPr>
              <a:xfrm>
                <a:off x="1406752" y="18872100"/>
                <a:ext cx="2087879" cy="584775"/>
              </a:xfrm>
              <a:prstGeom prst="rect">
                <a:avLst/>
              </a:prstGeom>
              <a:noFill/>
            </p:spPr>
            <p:txBody>
              <a:bodyPr wrap="none" rtlCol="0">
                <a:spAutoFit/>
              </a:bodyPr>
              <a:lstStyle/>
              <a:p>
                <a:r>
                  <a:rPr lang="en-US" sz="3200" dirty="0">
                    <a:solidFill>
                      <a:schemeClr val="accent5">
                        <a:lumMod val="50000"/>
                      </a:schemeClr>
                    </a:solidFill>
                  </a:rPr>
                  <a:t>Solution </a:t>
                </a:r>
                <a14:m>
                  <m:oMath xmlns:m="http://schemas.openxmlformats.org/officeDocument/2006/math">
                    <m:sSub>
                      <m:sSubPr>
                        <m:ctrlPr>
                          <a:rPr lang="en-US" sz="3200" b="0" i="1" smtClean="0">
                            <a:solidFill>
                              <a:schemeClr val="accent5">
                                <a:lumMod val="50000"/>
                              </a:schemeClr>
                            </a:solidFill>
                            <a:latin typeface="Cambria Math" panose="02040503050406030204" pitchFamily="18" charset="0"/>
                          </a:rPr>
                        </m:ctrlPr>
                      </m:sSubPr>
                      <m:e>
                        <m:r>
                          <a:rPr lang="en-US" sz="3200" b="0" i="1" smtClean="0">
                            <a:solidFill>
                              <a:schemeClr val="accent5">
                                <a:lumMod val="50000"/>
                              </a:schemeClr>
                            </a:solidFill>
                            <a:latin typeface="Cambria Math" panose="02040503050406030204" pitchFamily="18" charset="0"/>
                          </a:rPr>
                          <m:t>𝑢</m:t>
                        </m:r>
                      </m:e>
                      <m:sub>
                        <m:r>
                          <a:rPr lang="en-US" sz="3200" b="0" i="1" smtClean="0">
                            <a:solidFill>
                              <a:schemeClr val="accent5">
                                <a:lumMod val="50000"/>
                              </a:schemeClr>
                            </a:solidFill>
                            <a:latin typeface="Cambria Math" panose="02040503050406030204" pitchFamily="18" charset="0"/>
                          </a:rPr>
                          <m:t>𝑒</m:t>
                        </m:r>
                      </m:sub>
                    </m:sSub>
                  </m:oMath>
                </a14:m>
                <a:endParaRPr lang="en-US" sz="3200" dirty="0">
                  <a:solidFill>
                    <a:schemeClr val="accent5">
                      <a:lumMod val="50000"/>
                    </a:schemeClr>
                  </a:solidFill>
                </a:endParaRPr>
              </a:p>
            </p:txBody>
          </p:sp>
        </mc:Choice>
        <mc:Fallback xmlns="">
          <p:sp>
            <p:nvSpPr>
              <p:cNvPr id="45" name="TextBox 44">
                <a:extLst>
                  <a:ext uri="{FF2B5EF4-FFF2-40B4-BE49-F238E27FC236}">
                    <a16:creationId xmlns:a16="http://schemas.microsoft.com/office/drawing/2014/main" id="{F82C8F7A-2AA3-4BB9-8F8B-01D0B2302166}"/>
                  </a:ext>
                </a:extLst>
              </p:cNvPr>
              <p:cNvSpPr txBox="1">
                <a:spLocks noRot="1" noChangeAspect="1" noMove="1" noResize="1" noEditPoints="1" noAdjustHandles="1" noChangeArrowheads="1" noChangeShapeType="1" noTextEdit="1"/>
              </p:cNvSpPr>
              <p:nvPr/>
            </p:nvSpPr>
            <p:spPr>
              <a:xfrm>
                <a:off x="1406752" y="18872100"/>
                <a:ext cx="2087879" cy="584775"/>
              </a:xfrm>
              <a:prstGeom prst="rect">
                <a:avLst/>
              </a:prstGeom>
              <a:blipFill>
                <a:blip r:embed="rId14"/>
                <a:stretch>
                  <a:fillRect l="-7602" t="-13542"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57B3B4A9-56E4-4D33-9FB4-D26F684F2F4B}"/>
                  </a:ext>
                </a:extLst>
              </p:cNvPr>
              <p:cNvSpPr txBox="1"/>
              <p:nvPr/>
            </p:nvSpPr>
            <p:spPr>
              <a:xfrm>
                <a:off x="1003639" y="21463316"/>
                <a:ext cx="1330044" cy="584775"/>
              </a:xfrm>
              <a:prstGeom prst="rect">
                <a:avLst/>
              </a:prstGeom>
              <a:noFill/>
            </p:spPr>
            <p:txBody>
              <a:bodyPr wrap="none" rtlCol="0">
                <a:spAutoFit/>
              </a:bodyPr>
              <a:lstStyle/>
              <a:p>
                <a:r>
                  <a:rPr lang="en-US" sz="3200" dirty="0">
                    <a:solidFill>
                      <a:schemeClr val="accent6">
                        <a:lumMod val="75000"/>
                      </a:schemeClr>
                    </a:solidFill>
                  </a:rPr>
                  <a:t>Data </a:t>
                </a:r>
                <a14:m>
                  <m:oMath xmlns:m="http://schemas.openxmlformats.org/officeDocument/2006/math">
                    <m:r>
                      <a:rPr lang="en-US" sz="3200" b="0" i="1" smtClean="0">
                        <a:solidFill>
                          <a:schemeClr val="accent6">
                            <a:lumMod val="75000"/>
                          </a:schemeClr>
                        </a:solidFill>
                        <a:latin typeface="Cambria Math" panose="02040503050406030204" pitchFamily="18" charset="0"/>
                      </a:rPr>
                      <m:t>𝑓</m:t>
                    </m:r>
                  </m:oMath>
                </a14:m>
                <a:endParaRPr lang="en-US" sz="3200" dirty="0">
                  <a:solidFill>
                    <a:schemeClr val="accent6">
                      <a:lumMod val="75000"/>
                    </a:schemeClr>
                  </a:solidFill>
                </a:endParaRPr>
              </a:p>
            </p:txBody>
          </p:sp>
        </mc:Choice>
        <mc:Fallback xmlns="">
          <p:sp>
            <p:nvSpPr>
              <p:cNvPr id="22" name="TextBox 21">
                <a:extLst>
                  <a:ext uri="{FF2B5EF4-FFF2-40B4-BE49-F238E27FC236}">
                    <a16:creationId xmlns:a16="http://schemas.microsoft.com/office/drawing/2014/main" id="{57B3B4A9-56E4-4D33-9FB4-D26F684F2F4B}"/>
                  </a:ext>
                </a:extLst>
              </p:cNvPr>
              <p:cNvSpPr txBox="1">
                <a:spLocks noRot="1" noChangeAspect="1" noMove="1" noResize="1" noEditPoints="1" noAdjustHandles="1" noChangeArrowheads="1" noChangeShapeType="1" noTextEdit="1"/>
              </p:cNvSpPr>
              <p:nvPr/>
            </p:nvSpPr>
            <p:spPr>
              <a:xfrm>
                <a:off x="1003639" y="21463316"/>
                <a:ext cx="1330044" cy="584775"/>
              </a:xfrm>
              <a:prstGeom prst="rect">
                <a:avLst/>
              </a:prstGeom>
              <a:blipFill>
                <a:blip r:embed="rId15"/>
                <a:stretch>
                  <a:fillRect l="-11927" t="-13542"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4F467822-D68C-4CAB-B7BD-62753965C810}"/>
                  </a:ext>
                </a:extLst>
              </p:cNvPr>
              <p:cNvSpPr txBox="1"/>
              <p:nvPr/>
            </p:nvSpPr>
            <p:spPr>
              <a:xfrm>
                <a:off x="2195653" y="22844356"/>
                <a:ext cx="530915"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1" i="1" smtClean="0">
                          <a:solidFill>
                            <a:schemeClr val="accent3">
                              <a:lumMod val="75000"/>
                            </a:schemeClr>
                          </a:solidFill>
                          <a:latin typeface="Cambria Math" panose="02040503050406030204" pitchFamily="18" charset="0"/>
                        </a:rPr>
                        <m:t>𝝂</m:t>
                      </m:r>
                    </m:oMath>
                  </m:oMathPara>
                </a14:m>
                <a:endParaRPr lang="en-US" sz="3200" b="1" dirty="0">
                  <a:solidFill>
                    <a:schemeClr val="accent3">
                      <a:lumMod val="75000"/>
                    </a:schemeClr>
                  </a:solidFill>
                </a:endParaRPr>
              </a:p>
            </p:txBody>
          </p:sp>
        </mc:Choice>
        <mc:Fallback xmlns="">
          <p:sp>
            <p:nvSpPr>
              <p:cNvPr id="46" name="TextBox 45">
                <a:extLst>
                  <a:ext uri="{FF2B5EF4-FFF2-40B4-BE49-F238E27FC236}">
                    <a16:creationId xmlns:a16="http://schemas.microsoft.com/office/drawing/2014/main" id="{4F467822-D68C-4CAB-B7BD-62753965C810}"/>
                  </a:ext>
                </a:extLst>
              </p:cNvPr>
              <p:cNvSpPr txBox="1">
                <a:spLocks noRot="1" noChangeAspect="1" noMove="1" noResize="1" noEditPoints="1" noAdjustHandles="1" noChangeArrowheads="1" noChangeShapeType="1" noTextEdit="1"/>
              </p:cNvSpPr>
              <p:nvPr/>
            </p:nvSpPr>
            <p:spPr>
              <a:xfrm>
                <a:off x="2195653" y="22844356"/>
                <a:ext cx="530915" cy="584775"/>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49">
                <a:extLst>
                  <a:ext uri="{FF2B5EF4-FFF2-40B4-BE49-F238E27FC236}">
                    <a16:creationId xmlns:a16="http://schemas.microsoft.com/office/drawing/2014/main" id="{78F01E89-C3E2-405C-BA18-8D758CDE7550}"/>
                  </a:ext>
                </a:extLst>
              </p:cNvPr>
              <p:cNvSpPr/>
              <p:nvPr/>
            </p:nvSpPr>
            <p:spPr>
              <a:xfrm>
                <a:off x="15575061" y="5347533"/>
                <a:ext cx="12974524" cy="5479192"/>
              </a:xfrm>
              <a:prstGeom prst="rect">
                <a:avLst/>
              </a:prstGeom>
              <a:ln w="12700">
                <a:noFill/>
              </a:ln>
            </p:spPr>
            <p:txBody>
              <a:bodyPr wrap="square">
                <a:spAutoFit/>
              </a:bodyPr>
              <a:lstStyle/>
              <a:p>
                <a:pPr algn="just">
                  <a:spcAft>
                    <a:spcPts val="1200"/>
                  </a:spcAft>
                </a:pPr>
                <a:r>
                  <a:rPr lang="en-US" sz="3800" dirty="0">
                    <a:cs typeface="Times New Roman" panose="02020603050405020304" pitchFamily="18" charset="0"/>
                  </a:rPr>
                  <a:t>By parameterizing the boundary B, we can apply the PTR to approximate </a:t>
                </a:r>
                <a14:m>
                  <m:oMath xmlns:m="http://schemas.openxmlformats.org/officeDocument/2006/math">
                    <m:sSub>
                      <m:sSubPr>
                        <m:ctrlPr>
                          <a:rPr lang="en-US" sz="3800" b="0" i="1" smtClean="0">
                            <a:latin typeface="Cambria Math" panose="02040503050406030204" pitchFamily="18" charset="0"/>
                            <a:cs typeface="Times New Roman" panose="02020603050405020304" pitchFamily="18" charset="0"/>
                          </a:rPr>
                        </m:ctrlPr>
                      </m:sSubPr>
                      <m:e>
                        <m:r>
                          <a:rPr lang="en-US" sz="3800" b="0" i="1" smtClean="0">
                            <a:latin typeface="Cambria Math" panose="02040503050406030204" pitchFamily="18" charset="0"/>
                            <a:cs typeface="Times New Roman" panose="02020603050405020304" pitchFamily="18" charset="0"/>
                          </a:rPr>
                          <m:t>𝑢</m:t>
                        </m:r>
                      </m:e>
                      <m:sub>
                        <m:r>
                          <a:rPr lang="en-US" sz="3800" b="0" i="1" smtClean="0">
                            <a:latin typeface="Cambria Math" panose="02040503050406030204" pitchFamily="18" charset="0"/>
                            <a:cs typeface="Times New Roman" panose="02020603050405020304" pitchFamily="18" charset="0"/>
                          </a:rPr>
                          <m:t>𝑒</m:t>
                        </m:r>
                      </m:sub>
                    </m:sSub>
                  </m:oMath>
                </a14:m>
                <a:r>
                  <a:rPr lang="en-US" sz="3800" dirty="0">
                    <a:cs typeface="Times New Roman" panose="02020603050405020304" pitchFamily="18" charset="0"/>
                  </a:rPr>
                  <a:t> and </a:t>
                </a:r>
                <a14:m>
                  <m:oMath xmlns:m="http://schemas.openxmlformats.org/officeDocument/2006/math">
                    <m:sSub>
                      <m:sSubPr>
                        <m:ctrlPr>
                          <a:rPr lang="en-US" sz="3800" b="0" i="1" smtClean="0">
                            <a:latin typeface="Cambria Math" panose="02040503050406030204" pitchFamily="18" charset="0"/>
                            <a:cs typeface="Times New Roman" panose="02020603050405020304" pitchFamily="18" charset="0"/>
                          </a:rPr>
                        </m:ctrlPr>
                      </m:sSubPr>
                      <m:e>
                        <m:r>
                          <a:rPr lang="en-US" sz="3800" b="0" i="1" smtClean="0">
                            <a:latin typeface="Cambria Math" panose="02040503050406030204" pitchFamily="18" charset="0"/>
                            <a:cs typeface="Times New Roman" panose="02020603050405020304" pitchFamily="18" charset="0"/>
                          </a:rPr>
                          <m:t>𝑢</m:t>
                        </m:r>
                      </m:e>
                      <m:sub>
                        <m:r>
                          <a:rPr lang="en-US" sz="3800" b="0" i="1" smtClean="0">
                            <a:latin typeface="Cambria Math" panose="02040503050406030204" pitchFamily="18" charset="0"/>
                            <a:cs typeface="Times New Roman" panose="02020603050405020304" pitchFamily="18" charset="0"/>
                          </a:rPr>
                          <m:t>𝑖</m:t>
                        </m:r>
                      </m:sub>
                    </m:sSub>
                  </m:oMath>
                </a14:m>
                <a:r>
                  <a:rPr lang="en-US" sz="3800" dirty="0">
                    <a:cs typeface="Times New Roman" panose="02020603050405020304" pitchFamily="18" charset="0"/>
                  </a:rPr>
                  <a:t>.  </a:t>
                </a:r>
                <a:r>
                  <a:rPr lang="en-US" sz="3800" b="0" dirty="0">
                    <a:cs typeface="Times New Roman" panose="02020603050405020304" pitchFamily="18" charset="0"/>
                  </a:rPr>
                  <a:t>The PTR allows us to simply use a summation to ge</a:t>
                </a:r>
                <a:r>
                  <a:rPr lang="en-US" sz="3800" dirty="0">
                    <a:cs typeface="Times New Roman" panose="02020603050405020304" pitchFamily="18" charset="0"/>
                  </a:rPr>
                  <a:t>t our solution.</a:t>
                </a:r>
                <a:r>
                  <a:rPr lang="en-US" sz="3800" baseline="30000" dirty="0">
                    <a:cs typeface="Times New Roman" panose="02020603050405020304" pitchFamily="18" charset="0"/>
                  </a:rPr>
                  <a:t>[2]</a:t>
                </a:r>
                <a:endParaRPr lang="en-US" sz="3800" b="0" dirty="0">
                  <a:cs typeface="Times New Roman" panose="02020603050405020304" pitchFamily="18" charset="0"/>
                </a:endParaRPr>
              </a:p>
              <a:p>
                <a:pPr algn="ctr"/>
                <a:r>
                  <a:rPr lang="en-US" sz="3800" u="sng" dirty="0">
                    <a:cs typeface="Times New Roman" panose="02020603050405020304" pitchFamily="18" charset="0"/>
                  </a:rPr>
                  <a:t>PTR Formula  </a:t>
                </a:r>
              </a:p>
              <a:p>
                <a:pPr algn="ctr">
                  <a:spcAft>
                    <a:spcPts val="1200"/>
                  </a:spcAft>
                </a:pPr>
                <a14:m>
                  <m:oMath xmlns:m="http://schemas.openxmlformats.org/officeDocument/2006/math">
                    <m:nary>
                      <m:naryPr>
                        <m:ctrlPr>
                          <a:rPr lang="en-US" sz="4400" i="1" smtClean="0">
                            <a:latin typeface="Cambria Math" panose="02040503050406030204" pitchFamily="18" charset="0"/>
                            <a:cs typeface="Times New Roman" panose="02020603050405020304" pitchFamily="18" charset="0"/>
                          </a:rPr>
                        </m:ctrlPr>
                      </m:naryPr>
                      <m:sub>
                        <m:r>
                          <m:rPr>
                            <m:brk m:alnAt="23"/>
                          </m:rPr>
                          <a:rPr lang="en-US" sz="4400" b="0" i="1" smtClean="0">
                            <a:latin typeface="Cambria Math" panose="02040503050406030204" pitchFamily="18" charset="0"/>
                            <a:cs typeface="Times New Roman" panose="02020603050405020304" pitchFamily="18" charset="0"/>
                          </a:rPr>
                          <m:t>0</m:t>
                        </m:r>
                      </m:sub>
                      <m:sup>
                        <m:r>
                          <a:rPr lang="en-US" sz="4400" b="0" i="1" smtClean="0">
                            <a:latin typeface="Cambria Math" panose="02040503050406030204" pitchFamily="18" charset="0"/>
                            <a:cs typeface="Times New Roman" panose="02020603050405020304" pitchFamily="18" charset="0"/>
                          </a:rPr>
                          <m:t>2</m:t>
                        </m:r>
                        <m:r>
                          <a:rPr lang="en-US" sz="4400" b="0" i="1" smtClean="0">
                            <a:latin typeface="Cambria Math" panose="02040503050406030204" pitchFamily="18" charset="0"/>
                            <a:cs typeface="Times New Roman" panose="02020603050405020304" pitchFamily="18" charset="0"/>
                          </a:rPr>
                          <m:t>𝜋</m:t>
                        </m:r>
                      </m:sup>
                      <m:e>
                        <m:r>
                          <a:rPr lang="en-US" sz="4400" b="0" i="1" smtClean="0">
                            <a:latin typeface="Cambria Math" panose="02040503050406030204" pitchFamily="18" charset="0"/>
                            <a:cs typeface="Times New Roman" panose="02020603050405020304" pitchFamily="18" charset="0"/>
                          </a:rPr>
                          <m:t>𝑓</m:t>
                        </m:r>
                        <m:d>
                          <m:dPr>
                            <m:ctrlPr>
                              <a:rPr lang="en-US" sz="4400" b="0" i="1" smtClean="0">
                                <a:latin typeface="Cambria Math" panose="02040503050406030204" pitchFamily="18" charset="0"/>
                                <a:cs typeface="Times New Roman" panose="02020603050405020304" pitchFamily="18" charset="0"/>
                              </a:rPr>
                            </m:ctrlPr>
                          </m:dPr>
                          <m:e>
                            <m:r>
                              <a:rPr lang="en-US" sz="4400" b="0" i="1" smtClean="0">
                                <a:latin typeface="Cambria Math" panose="02040503050406030204" pitchFamily="18" charset="0"/>
                                <a:cs typeface="Times New Roman" panose="02020603050405020304" pitchFamily="18" charset="0"/>
                              </a:rPr>
                              <m:t>𝑡</m:t>
                            </m:r>
                          </m:e>
                        </m:d>
                        <m:r>
                          <a:rPr lang="en-US" sz="4400" b="0" i="1" smtClean="0">
                            <a:latin typeface="Cambria Math" panose="02040503050406030204" pitchFamily="18" charset="0"/>
                            <a:cs typeface="Times New Roman" panose="02020603050405020304" pitchFamily="18" charset="0"/>
                          </a:rPr>
                          <m:t>𝑑𝑡</m:t>
                        </m:r>
                        <m:r>
                          <a:rPr lang="en-US" sz="4400" b="0" i="1" smtClean="0">
                            <a:latin typeface="Cambria Math" panose="02040503050406030204" pitchFamily="18" charset="0"/>
                            <a:cs typeface="Times New Roman" panose="02020603050405020304" pitchFamily="18" charset="0"/>
                          </a:rPr>
                          <m:t>=</m:t>
                        </m:r>
                        <m:f>
                          <m:fPr>
                            <m:ctrlPr>
                              <a:rPr lang="en-US" sz="4400" b="0" i="1" smtClean="0">
                                <a:latin typeface="Cambria Math" panose="02040503050406030204" pitchFamily="18" charset="0"/>
                                <a:cs typeface="Times New Roman" panose="02020603050405020304" pitchFamily="18" charset="0"/>
                              </a:rPr>
                            </m:ctrlPr>
                          </m:fPr>
                          <m:num>
                            <m:r>
                              <a:rPr lang="en-US" sz="4400" b="0" i="1" smtClean="0">
                                <a:latin typeface="Cambria Math" panose="02040503050406030204" pitchFamily="18" charset="0"/>
                                <a:cs typeface="Times New Roman" panose="02020603050405020304" pitchFamily="18" charset="0"/>
                              </a:rPr>
                              <m:t>2</m:t>
                            </m:r>
                            <m:r>
                              <a:rPr lang="en-US" sz="4400" b="0" i="1" smtClean="0">
                                <a:latin typeface="Cambria Math" panose="02040503050406030204" pitchFamily="18" charset="0"/>
                                <a:ea typeface="Cambria Math" panose="02040503050406030204" pitchFamily="18" charset="0"/>
                                <a:cs typeface="Times New Roman" panose="02020603050405020304" pitchFamily="18" charset="0"/>
                              </a:rPr>
                              <m:t>𝜋</m:t>
                            </m:r>
                          </m:num>
                          <m:den>
                            <m:r>
                              <a:rPr lang="en-US" sz="4400" b="0" i="1" smtClean="0">
                                <a:latin typeface="Cambria Math" panose="02040503050406030204" pitchFamily="18" charset="0"/>
                                <a:cs typeface="Times New Roman" panose="02020603050405020304" pitchFamily="18" charset="0"/>
                              </a:rPr>
                              <m:t>𝑁</m:t>
                            </m:r>
                          </m:den>
                        </m:f>
                        <m:nary>
                          <m:naryPr>
                            <m:chr m:val="∑"/>
                            <m:ctrlPr>
                              <a:rPr lang="en-US" sz="4400" b="0" i="1" smtClean="0">
                                <a:latin typeface="Cambria Math" panose="02040503050406030204" pitchFamily="18" charset="0"/>
                                <a:cs typeface="Times New Roman" panose="02020603050405020304" pitchFamily="18" charset="0"/>
                              </a:rPr>
                            </m:ctrlPr>
                          </m:naryPr>
                          <m:sub>
                            <m:r>
                              <m:rPr>
                                <m:brk m:alnAt="23"/>
                              </m:rPr>
                              <a:rPr lang="en-US" sz="4400" b="0" i="1" smtClean="0">
                                <a:latin typeface="Cambria Math" panose="02040503050406030204" pitchFamily="18" charset="0"/>
                                <a:cs typeface="Times New Roman" panose="02020603050405020304" pitchFamily="18" charset="0"/>
                              </a:rPr>
                              <m:t>𝑖</m:t>
                            </m:r>
                            <m:r>
                              <a:rPr lang="en-US" sz="4400" b="0" i="1" smtClean="0">
                                <a:latin typeface="Cambria Math" panose="02040503050406030204" pitchFamily="18" charset="0"/>
                                <a:cs typeface="Times New Roman" panose="02020603050405020304" pitchFamily="18" charset="0"/>
                              </a:rPr>
                              <m:t>=1</m:t>
                            </m:r>
                          </m:sub>
                          <m:sup>
                            <m:r>
                              <a:rPr lang="en-US" sz="4400" b="0" i="1" smtClean="0">
                                <a:latin typeface="Cambria Math" panose="02040503050406030204" pitchFamily="18" charset="0"/>
                                <a:cs typeface="Times New Roman" panose="02020603050405020304" pitchFamily="18" charset="0"/>
                              </a:rPr>
                              <m:t>𝑁</m:t>
                            </m:r>
                          </m:sup>
                          <m:e>
                            <m:r>
                              <a:rPr lang="en-US" sz="4400" b="0" i="1" smtClean="0">
                                <a:latin typeface="Cambria Math" panose="02040503050406030204" pitchFamily="18" charset="0"/>
                                <a:cs typeface="Times New Roman" panose="02020603050405020304" pitchFamily="18" charset="0"/>
                              </a:rPr>
                              <m:t>𝑓</m:t>
                            </m:r>
                            <m:d>
                              <m:dPr>
                                <m:ctrlPr>
                                  <a:rPr lang="en-US" sz="4400" b="0" i="1" smtClean="0">
                                    <a:latin typeface="Cambria Math" panose="02040503050406030204" pitchFamily="18" charset="0"/>
                                    <a:cs typeface="Times New Roman" panose="02020603050405020304" pitchFamily="18" charset="0"/>
                                  </a:rPr>
                                </m:ctrlPr>
                              </m:dPr>
                              <m:e>
                                <m:sSub>
                                  <m:sSubPr>
                                    <m:ctrlPr>
                                      <a:rPr lang="en-US" sz="4400" b="0" i="1" smtClean="0">
                                        <a:latin typeface="Cambria Math" panose="02040503050406030204" pitchFamily="18" charset="0"/>
                                        <a:cs typeface="Times New Roman" panose="02020603050405020304" pitchFamily="18" charset="0"/>
                                      </a:rPr>
                                    </m:ctrlPr>
                                  </m:sSubPr>
                                  <m:e>
                                    <m:r>
                                      <a:rPr lang="en-US" sz="4400" b="0" i="1" smtClean="0">
                                        <a:latin typeface="Cambria Math" panose="02040503050406030204" pitchFamily="18" charset="0"/>
                                        <a:cs typeface="Times New Roman" panose="02020603050405020304" pitchFamily="18" charset="0"/>
                                      </a:rPr>
                                      <m:t>𝑡</m:t>
                                    </m:r>
                                  </m:e>
                                  <m:sub>
                                    <m:r>
                                      <a:rPr lang="en-US" sz="4400" b="0" i="1" smtClean="0">
                                        <a:latin typeface="Cambria Math" panose="02040503050406030204" pitchFamily="18" charset="0"/>
                                        <a:cs typeface="Times New Roman" panose="02020603050405020304" pitchFamily="18" charset="0"/>
                                      </a:rPr>
                                      <m:t>𝑖</m:t>
                                    </m:r>
                                  </m:sub>
                                </m:sSub>
                              </m:e>
                            </m:d>
                          </m:e>
                        </m:nary>
                      </m:e>
                    </m:nary>
                  </m:oMath>
                </a14:m>
                <a:r>
                  <a:rPr lang="en-US" sz="4400" b="0" dirty="0">
                    <a:cs typeface="Times New Roman" panose="02020603050405020304" pitchFamily="18" charset="0"/>
                  </a:rPr>
                  <a:t> for </a:t>
                </a:r>
                <a14:m>
                  <m:oMath xmlns:m="http://schemas.openxmlformats.org/officeDocument/2006/math">
                    <m:sSub>
                      <m:sSubPr>
                        <m:ctrlPr>
                          <a:rPr lang="en-US" sz="4400" b="0" i="1"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4400" i="1">
                            <a:latin typeface="Cambria Math" panose="02040503050406030204" pitchFamily="18" charset="0"/>
                            <a:ea typeface="Cambria Math" panose="02040503050406030204" pitchFamily="18" charset="0"/>
                            <a:cs typeface="Times New Roman" panose="02020603050405020304" pitchFamily="18" charset="0"/>
                          </a:rPr>
                          <m:t>t</m:t>
                        </m:r>
                      </m:e>
                      <m:sub>
                        <m:r>
                          <a:rPr lang="en-US" sz="4400" b="0" i="1"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en-US" sz="44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44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4400" b="0" i="1" smtClean="0">
                            <a:latin typeface="Cambria Math" panose="02040503050406030204" pitchFamily="18" charset="0"/>
                            <a:ea typeface="Cambria Math" panose="02040503050406030204" pitchFamily="18" charset="0"/>
                            <a:cs typeface="Times New Roman" panose="02020603050405020304" pitchFamily="18" charset="0"/>
                          </a:rPr>
                          <m:t>2</m:t>
                        </m:r>
                        <m:r>
                          <a:rPr lang="en-US" sz="4400" b="0" i="1" smtClean="0">
                            <a:latin typeface="Cambria Math" panose="02040503050406030204" pitchFamily="18" charset="0"/>
                            <a:ea typeface="Cambria Math" panose="02040503050406030204" pitchFamily="18" charset="0"/>
                            <a:cs typeface="Times New Roman" panose="02020603050405020304" pitchFamily="18" charset="0"/>
                          </a:rPr>
                          <m:t>𝜋</m:t>
                        </m:r>
                      </m:num>
                      <m:den>
                        <m:r>
                          <a:rPr lang="en-US" sz="4400" b="0" i="1" smtClean="0">
                            <a:latin typeface="Cambria Math" panose="02040503050406030204" pitchFamily="18" charset="0"/>
                            <a:ea typeface="Cambria Math" panose="02040503050406030204" pitchFamily="18" charset="0"/>
                            <a:cs typeface="Times New Roman" panose="02020603050405020304" pitchFamily="18" charset="0"/>
                          </a:rPr>
                          <m:t>𝑁</m:t>
                        </m:r>
                      </m:den>
                    </m:f>
                    <m:r>
                      <a:rPr lang="en-US" sz="4400" b="0" i="1" smtClean="0">
                        <a:latin typeface="Cambria Math" panose="02040503050406030204" pitchFamily="18" charset="0"/>
                        <a:ea typeface="Cambria Math" panose="02040503050406030204" pitchFamily="18" charset="0"/>
                        <a:cs typeface="Times New Roman" panose="02020603050405020304" pitchFamily="18" charset="0"/>
                      </a:rPr>
                      <m:t>𝑖</m:t>
                    </m:r>
                  </m:oMath>
                </a14:m>
                <a:endParaRPr lang="en-US" sz="3800" dirty="0">
                  <a:cs typeface="Times New Roman" panose="02020603050405020304" pitchFamily="18" charset="0"/>
                </a:endParaRPr>
              </a:p>
              <a:p>
                <a:pPr algn="just"/>
                <a:r>
                  <a:rPr lang="en-US" sz="3800" dirty="0">
                    <a:cs typeface="Times New Roman" panose="02020603050405020304" pitchFamily="18" charset="0"/>
                  </a:rPr>
                  <a:t>However, to solve the system on the boundary, we must use the Kress quadrature because </a:t>
                </a:r>
                <a14:m>
                  <m:oMath xmlns:m="http://schemas.openxmlformats.org/officeDocument/2006/math">
                    <m:sSup>
                      <m:sSupPr>
                        <m:ctrlPr>
                          <a:rPr lang="en-US" sz="3800" b="0" i="1" smtClean="0">
                            <a:latin typeface="Cambria Math" panose="02040503050406030204" pitchFamily="18" charset="0"/>
                            <a:cs typeface="Times New Roman" panose="02020603050405020304" pitchFamily="18" charset="0"/>
                          </a:rPr>
                        </m:ctrlPr>
                      </m:sSupPr>
                      <m:e>
                        <m:r>
                          <m:rPr>
                            <m:sty m:val="p"/>
                          </m:rPr>
                          <a:rPr lang="en-US" sz="3800" b="0" i="0" smtClean="0">
                            <a:latin typeface="Cambria Math" panose="02040503050406030204" pitchFamily="18" charset="0"/>
                            <a:cs typeface="Times New Roman" panose="02020603050405020304" pitchFamily="18" charset="0"/>
                          </a:rPr>
                          <m:t>Φ</m:t>
                        </m:r>
                      </m:e>
                      <m:sup>
                        <m:r>
                          <a:rPr lang="en-US" sz="3800" b="0" i="1" smtClean="0">
                            <a:latin typeface="Cambria Math" panose="02040503050406030204" pitchFamily="18" charset="0"/>
                            <a:cs typeface="Times New Roman" panose="02020603050405020304" pitchFamily="18" charset="0"/>
                          </a:rPr>
                          <m:t>𝑒</m:t>
                        </m:r>
                      </m:sup>
                    </m:sSup>
                  </m:oMath>
                </a14:m>
                <a:r>
                  <a:rPr lang="en-US" sz="3800" dirty="0">
                    <a:cs typeface="Times New Roman" panose="02020603050405020304" pitchFamily="18" charset="0"/>
                  </a:rPr>
                  <a:t> and </a:t>
                </a:r>
                <a14:m>
                  <m:oMath xmlns:m="http://schemas.openxmlformats.org/officeDocument/2006/math">
                    <m:sSup>
                      <m:sSupPr>
                        <m:ctrlPr>
                          <a:rPr lang="en-US" sz="3800" b="0" i="1" smtClean="0">
                            <a:latin typeface="Cambria Math" panose="02040503050406030204" pitchFamily="18" charset="0"/>
                            <a:cs typeface="Times New Roman" panose="02020603050405020304" pitchFamily="18" charset="0"/>
                          </a:rPr>
                        </m:ctrlPr>
                      </m:sSupPr>
                      <m:e>
                        <m:r>
                          <m:rPr>
                            <m:sty m:val="p"/>
                          </m:rPr>
                          <a:rPr lang="en-US" sz="3800" b="0" i="0" smtClean="0">
                            <a:latin typeface="Cambria Math" panose="02040503050406030204" pitchFamily="18" charset="0"/>
                            <a:cs typeface="Times New Roman" panose="02020603050405020304" pitchFamily="18" charset="0"/>
                          </a:rPr>
                          <m:t>Φ</m:t>
                        </m:r>
                      </m:e>
                      <m:sup>
                        <m:r>
                          <a:rPr lang="en-US" sz="3800" b="0" i="1" smtClean="0">
                            <a:latin typeface="Cambria Math" panose="02040503050406030204" pitchFamily="18" charset="0"/>
                            <a:cs typeface="Times New Roman" panose="02020603050405020304" pitchFamily="18" charset="0"/>
                          </a:rPr>
                          <m:t>𝑖</m:t>
                        </m:r>
                      </m:sup>
                    </m:sSup>
                  </m:oMath>
                </a14:m>
                <a:r>
                  <a:rPr lang="en-US" sz="3800" dirty="0">
                    <a:cs typeface="Times New Roman" panose="02020603050405020304" pitchFamily="18" charset="0"/>
                  </a:rPr>
                  <a:t> are singular on the boundary.</a:t>
                </a:r>
                <a:r>
                  <a:rPr lang="en-US" sz="3800" baseline="30000" dirty="0">
                    <a:cs typeface="Times New Roman" panose="02020603050405020304" pitchFamily="18" charset="0"/>
                  </a:rPr>
                  <a:t>[1]</a:t>
                </a:r>
                <a:endParaRPr lang="en-US" sz="3800" dirty="0">
                  <a:cs typeface="Times New Roman" panose="02020603050405020304" pitchFamily="18" charset="0"/>
                </a:endParaRPr>
              </a:p>
            </p:txBody>
          </p:sp>
        </mc:Choice>
        <mc:Fallback xmlns="">
          <p:sp>
            <p:nvSpPr>
              <p:cNvPr id="50" name="Rectangle 49">
                <a:extLst>
                  <a:ext uri="{FF2B5EF4-FFF2-40B4-BE49-F238E27FC236}">
                    <a16:creationId xmlns:a16="http://schemas.microsoft.com/office/drawing/2014/main" id="{78F01E89-C3E2-405C-BA18-8D758CDE7550}"/>
                  </a:ext>
                </a:extLst>
              </p:cNvPr>
              <p:cNvSpPr>
                <a:spLocks noRot="1" noChangeAspect="1" noMove="1" noResize="1" noEditPoints="1" noAdjustHandles="1" noChangeArrowheads="1" noChangeShapeType="1" noTextEdit="1"/>
              </p:cNvSpPr>
              <p:nvPr/>
            </p:nvSpPr>
            <p:spPr>
              <a:xfrm>
                <a:off x="15575061" y="5347533"/>
                <a:ext cx="12974524" cy="5479192"/>
              </a:xfrm>
              <a:prstGeom prst="rect">
                <a:avLst/>
              </a:prstGeom>
              <a:blipFill>
                <a:blip r:embed="rId17"/>
                <a:stretch>
                  <a:fillRect l="-1551" t="-1891" r="-1551" b="-3560"/>
                </a:stretch>
              </a:blipFill>
              <a:ln w="12700">
                <a:noFill/>
              </a:ln>
            </p:spPr>
            <p:txBody>
              <a:bodyPr/>
              <a:lstStyle/>
              <a:p>
                <a:r>
                  <a:rPr lang="en-US">
                    <a:noFill/>
                  </a:rPr>
                  <a:t> </a:t>
                </a:r>
              </a:p>
            </p:txBody>
          </p:sp>
        </mc:Fallback>
      </mc:AlternateContent>
      <p:sp>
        <p:nvSpPr>
          <p:cNvPr id="24" name="TextBox 23">
            <a:extLst>
              <a:ext uri="{FF2B5EF4-FFF2-40B4-BE49-F238E27FC236}">
                <a16:creationId xmlns:a16="http://schemas.microsoft.com/office/drawing/2014/main" id="{89F79DCD-8091-4B41-8918-957F1F5B191D}"/>
              </a:ext>
            </a:extLst>
          </p:cNvPr>
          <p:cNvSpPr txBox="1"/>
          <p:nvPr/>
        </p:nvSpPr>
        <p:spPr>
          <a:xfrm>
            <a:off x="15437606" y="15657493"/>
            <a:ext cx="12974524" cy="954107"/>
          </a:xfrm>
          <a:prstGeom prst="rect">
            <a:avLst/>
          </a:prstGeom>
          <a:noFill/>
        </p:spPr>
        <p:txBody>
          <a:bodyPr wrap="square" rtlCol="0">
            <a:spAutoFit/>
          </a:bodyPr>
          <a:lstStyle/>
          <a:p>
            <a:pPr algn="just"/>
            <a:r>
              <a:rPr lang="en-US" sz="2800" b="1" dirty="0"/>
              <a:t>Figure 2.</a:t>
            </a:r>
            <a:r>
              <a:rPr lang="en-US" sz="2800" dirty="0"/>
              <a:t> We compute the solution on the body-fitted  grid using the PTR. The solution is computed in layers.</a:t>
            </a:r>
            <a:endParaRPr lang="en-US" sz="2800" b="1"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F8E1867-C29D-4EDE-A5CB-D6F7AD2C843B}"/>
                  </a:ext>
                </a:extLst>
              </p:cNvPr>
              <p:cNvSpPr txBox="1"/>
              <p:nvPr/>
            </p:nvSpPr>
            <p:spPr>
              <a:xfrm>
                <a:off x="8382000" y="19112190"/>
                <a:ext cx="6093604" cy="5509072"/>
              </a:xfrm>
              <a:prstGeom prst="rect">
                <a:avLst/>
              </a:prstGeom>
              <a:noFill/>
            </p:spPr>
            <p:txBody>
              <a:bodyPr wrap="square" rtlCol="0">
                <a:spAutoFit/>
              </a:bodyPr>
              <a:lstStyle/>
              <a:p>
                <a:pPr algn="ctr">
                  <a:spcAft>
                    <a:spcPts val="1200"/>
                  </a:spcAft>
                </a:pPr>
                <a:r>
                  <a:rPr lang="en-US" sz="3200" b="1" dirty="0">
                    <a:latin typeface="+mj-lt"/>
                    <a:ea typeface="Cambria Math" panose="02040503050406030204" pitchFamily="18" charset="0"/>
                    <a:cs typeface="Times New Roman" panose="02020603050405020304" pitchFamily="18" charset="0"/>
                  </a:rPr>
                  <a:t>Helmholtz Equations</a:t>
                </a:r>
              </a:p>
              <a:p>
                <a:pPr algn="ctr">
                  <a:spcAft>
                    <a:spcPts val="1200"/>
                  </a:spcAft>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ea typeface="Cambria Math" panose="02040503050406030204" pitchFamily="18" charset="0"/>
                              <a:cs typeface="Times New Roman" panose="02020603050405020304" pitchFamily="18" charset="0"/>
                            </a:rPr>
                            <m:t>𝑢</m:t>
                          </m:r>
                        </m:e>
                        <m:sub>
                          <m:r>
                            <a:rPr lang="en-US" sz="3200" i="1">
                              <a:latin typeface="Cambria Math" panose="02040503050406030204" pitchFamily="18" charset="0"/>
                              <a:ea typeface="Cambria Math" panose="02040503050406030204" pitchFamily="18" charset="0"/>
                              <a:cs typeface="Times New Roman" panose="02020603050405020304" pitchFamily="18" charset="0"/>
                            </a:rPr>
                            <m:t>𝑒</m:t>
                          </m:r>
                        </m:sub>
                      </m:sSub>
                      <m:r>
                        <a:rPr lang="en-US" sz="32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sz="32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sz="3200" i="1">
                              <a:latin typeface="Cambria Math" panose="02040503050406030204" pitchFamily="18" charset="0"/>
                              <a:ea typeface="Cambria Math" panose="02040503050406030204" pitchFamily="18" charset="0"/>
                              <a:cs typeface="Times New Roman" panose="02020603050405020304" pitchFamily="18" charset="0"/>
                            </a:rPr>
                            <m:t>𝑘</m:t>
                          </m:r>
                        </m:e>
                        <m:sub>
                          <m:r>
                            <a:rPr lang="en-US" sz="3200" i="1">
                              <a:latin typeface="Cambria Math" panose="02040503050406030204" pitchFamily="18" charset="0"/>
                              <a:ea typeface="Cambria Math" panose="02040503050406030204" pitchFamily="18" charset="0"/>
                              <a:cs typeface="Times New Roman" panose="02020603050405020304" pitchFamily="18" charset="0"/>
                            </a:rPr>
                            <m:t>𝑒</m:t>
                          </m:r>
                        </m:sub>
                        <m:sup>
                          <m:r>
                            <a:rPr lang="en-US" sz="3200" i="1">
                              <a:latin typeface="Cambria Math" panose="02040503050406030204" pitchFamily="18" charset="0"/>
                              <a:ea typeface="Cambria Math" panose="02040503050406030204" pitchFamily="18" charset="0"/>
                              <a:cs typeface="Times New Roman" panose="02020603050405020304" pitchFamily="18" charset="0"/>
                            </a:rPr>
                            <m:t>2</m:t>
                          </m:r>
                        </m:sup>
                      </m:sSubSup>
                      <m:sSub>
                        <m:sSubPr>
                          <m:ctrlPr>
                            <a:rPr lang="en-US" sz="32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3200" b="0" i="1" smtClean="0">
                              <a:latin typeface="Cambria Math" panose="02040503050406030204" pitchFamily="18" charset="0"/>
                              <a:ea typeface="Cambria Math" panose="02040503050406030204" pitchFamily="18" charset="0"/>
                              <a:cs typeface="Times New Roman" panose="02020603050405020304" pitchFamily="18" charset="0"/>
                            </a:rPr>
                            <m:t>𝑢</m:t>
                          </m:r>
                        </m:e>
                        <m:sub>
                          <m:r>
                            <a:rPr lang="en-US" sz="3200" b="0" i="1" smtClean="0">
                              <a:latin typeface="Cambria Math" panose="02040503050406030204" pitchFamily="18" charset="0"/>
                              <a:ea typeface="Cambria Math" panose="02040503050406030204" pitchFamily="18" charset="0"/>
                              <a:cs typeface="Times New Roman" panose="02020603050405020304" pitchFamily="18" charset="0"/>
                            </a:rPr>
                            <m:t>𝑒</m:t>
                          </m:r>
                        </m:sub>
                      </m:sSub>
                      <m:r>
                        <a:rPr lang="en-US" sz="3200" i="1">
                          <a:latin typeface="Cambria Math" panose="02040503050406030204" pitchFamily="18" charset="0"/>
                          <a:ea typeface="Cambria Math" panose="02040503050406030204" pitchFamily="18" charset="0"/>
                          <a:cs typeface="Times New Roman" panose="02020603050405020304" pitchFamily="18" charset="0"/>
                        </a:rPr>
                        <m:t>=0,  </m:t>
                      </m:r>
                      <m:r>
                        <a:rPr lang="en-US" sz="3200" i="1">
                          <a:latin typeface="Cambria Math" panose="02040503050406030204" pitchFamily="18" charset="0"/>
                          <a:ea typeface="Cambria Math" panose="02040503050406030204" pitchFamily="18" charset="0"/>
                          <a:cs typeface="Times New Roman" panose="02020603050405020304" pitchFamily="18" charset="0"/>
                        </a:rPr>
                        <m:t>𝑥</m:t>
                      </m:r>
                      <m:r>
                        <a:rPr lang="en-US" sz="3200" i="1">
                          <a:latin typeface="Cambria Math" panose="02040503050406030204" pitchFamily="18" charset="0"/>
                          <a:ea typeface="Cambria Math" panose="02040503050406030204" pitchFamily="18" charset="0"/>
                          <a:cs typeface="Times New Roman" panose="02020603050405020304" pitchFamily="18" charset="0"/>
                        </a:rPr>
                        <m:t>∈</m:t>
                      </m:r>
                      <m:r>
                        <a:rPr lang="en-US" sz="3200" i="1">
                          <a:latin typeface="Cambria Math" panose="02040503050406030204" pitchFamily="18" charset="0"/>
                          <a:ea typeface="Cambria Math" panose="02040503050406030204" pitchFamily="18" charset="0"/>
                          <a:cs typeface="Times New Roman" panose="02020603050405020304" pitchFamily="18" charset="0"/>
                        </a:rPr>
                        <m:t>𝐸</m:t>
                      </m:r>
                    </m:oMath>
                  </m:oMathPara>
                </a14:m>
                <a:endParaRPr lang="en-US" sz="3200" dirty="0">
                  <a:ea typeface="Cambria Math" panose="02040503050406030204" pitchFamily="18" charset="0"/>
                  <a:cs typeface="Times New Roman" panose="02020603050405020304" pitchFamily="18" charset="0"/>
                </a:endParaRPr>
              </a:p>
              <a:p>
                <a:pPr algn="ctr">
                  <a:spcAft>
                    <a:spcPts val="1200"/>
                  </a:spcAft>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ea typeface="Cambria Math" panose="02040503050406030204" pitchFamily="18" charset="0"/>
                              <a:cs typeface="Times New Roman" panose="02020603050405020304" pitchFamily="18" charset="0"/>
                            </a:rPr>
                            <m:t>𝑢</m:t>
                          </m:r>
                        </m:e>
                        <m:sub>
                          <m:r>
                            <a:rPr lang="en-US" sz="3200" i="1">
                              <a:latin typeface="Cambria Math" panose="02040503050406030204" pitchFamily="18" charset="0"/>
                              <a:ea typeface="Cambria Math" panose="02040503050406030204" pitchFamily="18" charset="0"/>
                              <a:cs typeface="Times New Roman" panose="02020603050405020304" pitchFamily="18" charset="0"/>
                            </a:rPr>
                            <m:t>𝑖</m:t>
                          </m:r>
                        </m:sub>
                      </m:sSub>
                      <m:r>
                        <a:rPr lang="en-US" sz="32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sz="32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sz="3200" i="1">
                              <a:latin typeface="Cambria Math" panose="02040503050406030204" pitchFamily="18" charset="0"/>
                              <a:ea typeface="Cambria Math" panose="02040503050406030204" pitchFamily="18" charset="0"/>
                              <a:cs typeface="Times New Roman" panose="02020603050405020304" pitchFamily="18" charset="0"/>
                            </a:rPr>
                            <m:t>𝑘</m:t>
                          </m:r>
                        </m:e>
                        <m:sub>
                          <m:r>
                            <a:rPr lang="en-US" sz="3200" i="1">
                              <a:latin typeface="Cambria Math" panose="02040503050406030204" pitchFamily="18" charset="0"/>
                              <a:ea typeface="Cambria Math" panose="02040503050406030204" pitchFamily="18" charset="0"/>
                              <a:cs typeface="Times New Roman" panose="02020603050405020304" pitchFamily="18" charset="0"/>
                            </a:rPr>
                            <m:t>𝑖</m:t>
                          </m:r>
                        </m:sub>
                        <m:sup>
                          <m:r>
                            <a:rPr lang="en-US" sz="3200" i="1">
                              <a:latin typeface="Cambria Math" panose="02040503050406030204" pitchFamily="18" charset="0"/>
                              <a:ea typeface="Cambria Math" panose="02040503050406030204" pitchFamily="18" charset="0"/>
                              <a:cs typeface="Times New Roman" panose="02020603050405020304" pitchFamily="18" charset="0"/>
                            </a:rPr>
                            <m:t>2</m:t>
                          </m:r>
                        </m:sup>
                      </m:sSubSup>
                      <m:sSub>
                        <m:sSubPr>
                          <m:ctrlPr>
                            <a:rPr lang="en-US" sz="32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3200" b="0" i="1" smtClean="0">
                              <a:latin typeface="Cambria Math" panose="02040503050406030204" pitchFamily="18" charset="0"/>
                              <a:ea typeface="Cambria Math" panose="02040503050406030204" pitchFamily="18" charset="0"/>
                              <a:cs typeface="Times New Roman" panose="02020603050405020304" pitchFamily="18" charset="0"/>
                            </a:rPr>
                            <m:t>𝑢</m:t>
                          </m:r>
                        </m:e>
                        <m:sub>
                          <m:r>
                            <a:rPr lang="en-US" sz="3200" b="0" i="1"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en-US" sz="3200" i="1">
                          <a:latin typeface="Cambria Math" panose="02040503050406030204" pitchFamily="18" charset="0"/>
                          <a:ea typeface="Cambria Math" panose="02040503050406030204" pitchFamily="18" charset="0"/>
                          <a:cs typeface="Times New Roman" panose="02020603050405020304" pitchFamily="18" charset="0"/>
                        </a:rPr>
                        <m:t>=0,  </m:t>
                      </m:r>
                      <m:r>
                        <a:rPr lang="en-US" sz="3200" i="1">
                          <a:latin typeface="Cambria Math" panose="02040503050406030204" pitchFamily="18" charset="0"/>
                          <a:ea typeface="Cambria Math" panose="02040503050406030204" pitchFamily="18" charset="0"/>
                          <a:cs typeface="Times New Roman" panose="02020603050405020304" pitchFamily="18" charset="0"/>
                        </a:rPr>
                        <m:t>𝑥</m:t>
                      </m:r>
                      <m:r>
                        <a:rPr lang="en-US" sz="3200" i="1">
                          <a:latin typeface="Cambria Math" panose="02040503050406030204" pitchFamily="18" charset="0"/>
                          <a:ea typeface="Cambria Math" panose="02040503050406030204" pitchFamily="18" charset="0"/>
                          <a:cs typeface="Times New Roman" panose="02020603050405020304" pitchFamily="18" charset="0"/>
                        </a:rPr>
                        <m:t>∈</m:t>
                      </m:r>
                      <m:r>
                        <a:rPr lang="en-US" sz="3200" i="1">
                          <a:latin typeface="Cambria Math" panose="02040503050406030204" pitchFamily="18" charset="0"/>
                          <a:ea typeface="Cambria Math" panose="02040503050406030204" pitchFamily="18" charset="0"/>
                          <a:cs typeface="Times New Roman" panose="02020603050405020304" pitchFamily="18" charset="0"/>
                        </a:rPr>
                        <m:t>𝐼</m:t>
                      </m:r>
                    </m:oMath>
                  </m:oMathPara>
                </a14:m>
                <a:endParaRPr lang="en-US" sz="3200" dirty="0">
                  <a:ea typeface="Cambria Math" panose="02040503050406030204" pitchFamily="18" charset="0"/>
                  <a:cs typeface="Times New Roman" panose="02020603050405020304" pitchFamily="18" charset="0"/>
                </a:endParaRPr>
              </a:p>
              <a:p>
                <a:pPr algn="ctr">
                  <a:spcAft>
                    <a:spcPts val="1200"/>
                  </a:spcAft>
                </a:pPr>
                <a:endParaRPr lang="en-US" sz="3200" dirty="0">
                  <a:ea typeface="Cambria Math" panose="02040503050406030204" pitchFamily="18" charset="0"/>
                  <a:cs typeface="Times New Roman" panose="02020603050405020304" pitchFamily="18" charset="0"/>
                </a:endParaRPr>
              </a:p>
              <a:p>
                <a:pPr algn="ctr">
                  <a:spcAft>
                    <a:spcPts val="1200"/>
                  </a:spcAft>
                </a:pPr>
                <a:r>
                  <a:rPr lang="en-US" sz="3200" b="1" dirty="0">
                    <a:cs typeface="Times New Roman" panose="02020603050405020304" pitchFamily="18" charset="0"/>
                  </a:rPr>
                  <a:t>Transmission Conditions</a:t>
                </a:r>
                <a:endParaRPr lang="en-US" sz="3200" b="1" dirty="0">
                  <a:ea typeface="Cambria Math" panose="02040503050406030204" pitchFamily="18" charset="0"/>
                  <a:cs typeface="Times New Roman" panose="02020603050405020304" pitchFamily="18" charset="0"/>
                </a:endParaRPr>
              </a:p>
              <a:p>
                <a:pPr algn="ctr">
                  <a:spcAft>
                    <a:spcPts val="600"/>
                  </a:spcAft>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𝑢</m:t>
                          </m:r>
                        </m:e>
                        <m:sub>
                          <m:r>
                            <a:rPr lang="en-US" sz="3200" i="1">
                              <a:latin typeface="Cambria Math" panose="02040503050406030204" pitchFamily="18" charset="0"/>
                              <a:cs typeface="Times New Roman" panose="02020603050405020304" pitchFamily="18" charset="0"/>
                            </a:rPr>
                            <m:t>𝑒</m:t>
                          </m:r>
                        </m:sub>
                      </m:sSub>
                      <m:r>
                        <a:rPr lang="en-US" sz="3200" i="1">
                          <a:latin typeface="Cambria Math" panose="02040503050406030204" pitchFamily="18" charset="0"/>
                          <a:cs typeface="Times New Roman" panose="02020603050405020304" pitchFamily="18" charset="0"/>
                        </a:rPr>
                        <m:t>=</m:t>
                      </m:r>
                      <m:sSub>
                        <m:sSubPr>
                          <m:ctrlPr>
                            <a:rPr lang="en-US"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𝑢</m:t>
                          </m:r>
                        </m:e>
                        <m:sub>
                          <m:r>
                            <a:rPr lang="en-US" sz="3200" i="1">
                              <a:latin typeface="Cambria Math" panose="02040503050406030204" pitchFamily="18" charset="0"/>
                              <a:cs typeface="Times New Roman" panose="02020603050405020304" pitchFamily="18" charset="0"/>
                            </a:rPr>
                            <m:t>𝑖</m:t>
                          </m:r>
                        </m:sub>
                      </m:sSub>
                      <m:r>
                        <a:rPr lang="en-US" sz="3200" i="1">
                          <a:latin typeface="Cambria Math" panose="02040503050406030204" pitchFamily="18" charset="0"/>
                          <a:cs typeface="Times New Roman" panose="02020603050405020304" pitchFamily="18" charset="0"/>
                        </a:rPr>
                        <m:t>,  </m:t>
                      </m:r>
                      <m:r>
                        <a:rPr lang="en-US" sz="3200" i="1">
                          <a:latin typeface="Cambria Math" panose="02040503050406030204" pitchFamily="18" charset="0"/>
                          <a:cs typeface="Times New Roman" panose="02020603050405020304" pitchFamily="18" charset="0"/>
                        </a:rPr>
                        <m:t>𝑥</m:t>
                      </m:r>
                      <m:r>
                        <a:rPr lang="en-US" sz="3200" i="1">
                          <a:latin typeface="Cambria Math" panose="02040503050406030204" pitchFamily="18" charset="0"/>
                          <a:cs typeface="Times New Roman" panose="02020603050405020304" pitchFamily="18" charset="0"/>
                        </a:rPr>
                        <m:t> ∈</m:t>
                      </m:r>
                      <m:r>
                        <a:rPr lang="en-US" sz="3200" i="1">
                          <a:latin typeface="Cambria Math" panose="02040503050406030204" pitchFamily="18" charset="0"/>
                          <a:ea typeface="Cambria Math" panose="02040503050406030204" pitchFamily="18" charset="0"/>
                          <a:cs typeface="Times New Roman" panose="02020603050405020304" pitchFamily="18" charset="0"/>
                        </a:rPr>
                        <m:t>𝐵</m:t>
                      </m:r>
                    </m:oMath>
                  </m:oMathPara>
                </a14:m>
                <a:endParaRPr lang="en-US" sz="3200" dirty="0">
                  <a:cs typeface="Times New Roman" panose="02020603050405020304" pitchFamily="18" charset="0"/>
                </a:endParaRPr>
              </a:p>
              <a:p>
                <a:pPr algn="ctr">
                  <a:spcAft>
                    <a:spcPts val="600"/>
                  </a:spcAft>
                </a:pPr>
                <a14:m>
                  <m:oMathPara xmlns:m="http://schemas.openxmlformats.org/officeDocument/2006/math">
                    <m:oMathParaPr>
                      <m:jc m:val="centerGroup"/>
                    </m:oMathParaPr>
                    <m:oMath xmlns:m="http://schemas.openxmlformats.org/officeDocument/2006/math">
                      <m:f>
                        <m:fPr>
                          <m:ctrlPr>
                            <a:rPr lang="en-US" sz="3200" i="1">
                              <a:latin typeface="Cambria Math" panose="02040503050406030204" pitchFamily="18" charset="0"/>
                              <a:cs typeface="Times New Roman" panose="02020603050405020304" pitchFamily="18" charset="0"/>
                            </a:rPr>
                          </m:ctrlPr>
                        </m:fPr>
                        <m:num>
                          <m:r>
                            <a:rPr lang="en-US" sz="3200" i="1">
                              <a:latin typeface="Cambria Math" panose="02040503050406030204" pitchFamily="18" charset="0"/>
                              <a:cs typeface="Times New Roman" panose="02020603050405020304" pitchFamily="18" charset="0"/>
                            </a:rPr>
                            <m:t>1</m:t>
                          </m:r>
                        </m:num>
                        <m:den>
                          <m:sSub>
                            <m:sSubPr>
                              <m:ctrlPr>
                                <a:rPr lang="en-US"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𝑘</m:t>
                              </m:r>
                            </m:e>
                            <m:sub>
                              <m:r>
                                <a:rPr lang="en-US" sz="3200" i="1">
                                  <a:latin typeface="Cambria Math" panose="02040503050406030204" pitchFamily="18" charset="0"/>
                                  <a:cs typeface="Times New Roman" panose="02020603050405020304" pitchFamily="18" charset="0"/>
                                </a:rPr>
                                <m:t>𝑖</m:t>
                              </m:r>
                            </m:sub>
                          </m:sSub>
                        </m:den>
                      </m:f>
                      <m:f>
                        <m:fPr>
                          <m:ctrlPr>
                            <a:rPr lang="en-US" sz="3200" i="1">
                              <a:latin typeface="Cambria Math" panose="02040503050406030204" pitchFamily="18" charset="0"/>
                              <a:cs typeface="Times New Roman" panose="02020603050405020304" pitchFamily="18" charset="0"/>
                            </a:rPr>
                          </m:ctrlPr>
                        </m:fPr>
                        <m:num>
                          <m:r>
                            <a:rPr lang="en-US" sz="3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ea typeface="Cambria Math" panose="02040503050406030204" pitchFamily="18" charset="0"/>
                                  <a:cs typeface="Times New Roman" panose="02020603050405020304" pitchFamily="18" charset="0"/>
                                </a:rPr>
                                <m:t>𝑢</m:t>
                              </m:r>
                            </m:e>
                            <m:sub>
                              <m:r>
                                <a:rPr lang="en-US" sz="3200" i="1">
                                  <a:latin typeface="Cambria Math" panose="02040503050406030204" pitchFamily="18" charset="0"/>
                                  <a:ea typeface="Cambria Math" panose="02040503050406030204" pitchFamily="18" charset="0"/>
                                  <a:cs typeface="Times New Roman" panose="02020603050405020304" pitchFamily="18" charset="0"/>
                                </a:rPr>
                                <m:t>𝑖</m:t>
                              </m:r>
                            </m:sub>
                          </m:sSub>
                        </m:num>
                        <m:den>
                          <m:r>
                            <a:rPr lang="en-US" sz="3200" i="1">
                              <a:latin typeface="Cambria Math" panose="02040503050406030204" pitchFamily="18" charset="0"/>
                              <a:cs typeface="Times New Roman" panose="02020603050405020304" pitchFamily="18" charset="0"/>
                            </a:rPr>
                            <m:t>𝑑</m:t>
                          </m:r>
                          <m:r>
                            <a:rPr lang="en-US" sz="3200" i="1">
                              <a:latin typeface="Cambria Math" panose="02040503050406030204" pitchFamily="18" charset="0"/>
                              <a:ea typeface="Cambria Math" panose="02040503050406030204" pitchFamily="18" charset="0"/>
                              <a:cs typeface="Times New Roman" panose="02020603050405020304" pitchFamily="18" charset="0"/>
                            </a:rPr>
                            <m:t>𝜈</m:t>
                          </m:r>
                        </m:den>
                      </m:f>
                      <m:r>
                        <a:rPr lang="en-US" sz="3200" i="1">
                          <a:latin typeface="Cambria Math" panose="02040503050406030204" pitchFamily="18" charset="0"/>
                          <a:cs typeface="Times New Roman" panose="02020603050405020304" pitchFamily="18" charset="0"/>
                        </a:rPr>
                        <m:t>=</m:t>
                      </m:r>
                      <m:f>
                        <m:fPr>
                          <m:ctrlPr>
                            <a:rPr lang="en-US" sz="3200" i="1">
                              <a:latin typeface="Cambria Math" panose="02040503050406030204" pitchFamily="18" charset="0"/>
                              <a:cs typeface="Times New Roman" panose="02020603050405020304" pitchFamily="18" charset="0"/>
                            </a:rPr>
                          </m:ctrlPr>
                        </m:fPr>
                        <m:num>
                          <m:r>
                            <a:rPr lang="en-US" sz="3200" i="1">
                              <a:latin typeface="Cambria Math" panose="02040503050406030204" pitchFamily="18" charset="0"/>
                              <a:cs typeface="Times New Roman" panose="02020603050405020304" pitchFamily="18" charset="0"/>
                            </a:rPr>
                            <m:t>1</m:t>
                          </m:r>
                        </m:num>
                        <m:den>
                          <m:sSub>
                            <m:sSubPr>
                              <m:ctrlPr>
                                <a:rPr lang="en-US"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𝑘</m:t>
                              </m:r>
                            </m:e>
                            <m:sub>
                              <m:r>
                                <a:rPr lang="en-US" sz="3200" i="1">
                                  <a:latin typeface="Cambria Math" panose="02040503050406030204" pitchFamily="18" charset="0"/>
                                  <a:cs typeface="Times New Roman" panose="02020603050405020304" pitchFamily="18" charset="0"/>
                                </a:rPr>
                                <m:t>𝑒</m:t>
                              </m:r>
                            </m:sub>
                          </m:sSub>
                        </m:den>
                      </m:f>
                      <m:f>
                        <m:fPr>
                          <m:ctrlPr>
                            <a:rPr lang="en-US" sz="3200" i="1">
                              <a:latin typeface="Cambria Math" panose="02040503050406030204" pitchFamily="18" charset="0"/>
                              <a:cs typeface="Times New Roman" panose="02020603050405020304" pitchFamily="18" charset="0"/>
                            </a:rPr>
                          </m:ctrlPr>
                        </m:fPr>
                        <m:num>
                          <m:r>
                            <a:rPr lang="en-US" sz="3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ea typeface="Cambria Math" panose="02040503050406030204" pitchFamily="18" charset="0"/>
                                  <a:cs typeface="Times New Roman" panose="02020603050405020304" pitchFamily="18" charset="0"/>
                                </a:rPr>
                                <m:t>𝑢</m:t>
                              </m:r>
                            </m:e>
                            <m:sub>
                              <m:r>
                                <a:rPr lang="en-US" sz="3200" i="1">
                                  <a:latin typeface="Cambria Math" panose="02040503050406030204" pitchFamily="18" charset="0"/>
                                  <a:ea typeface="Cambria Math" panose="02040503050406030204" pitchFamily="18" charset="0"/>
                                  <a:cs typeface="Times New Roman" panose="02020603050405020304" pitchFamily="18" charset="0"/>
                                </a:rPr>
                                <m:t>𝑒</m:t>
                              </m:r>
                            </m:sub>
                          </m:sSub>
                        </m:num>
                        <m:den>
                          <m:r>
                            <a:rPr lang="en-US" sz="3200" i="1">
                              <a:latin typeface="Cambria Math" panose="02040503050406030204" pitchFamily="18" charset="0"/>
                              <a:cs typeface="Times New Roman" panose="02020603050405020304" pitchFamily="18" charset="0"/>
                            </a:rPr>
                            <m:t>𝑑</m:t>
                          </m:r>
                          <m:r>
                            <a:rPr lang="en-US" sz="3200" i="1">
                              <a:latin typeface="Cambria Math" panose="02040503050406030204" pitchFamily="18" charset="0"/>
                              <a:cs typeface="Times New Roman" panose="02020603050405020304" pitchFamily="18" charset="0"/>
                            </a:rPr>
                            <m:t>𝜈</m:t>
                          </m:r>
                        </m:den>
                      </m:f>
                      <m:r>
                        <a:rPr lang="en-US" sz="3200" i="1">
                          <a:latin typeface="Cambria Math" panose="02040503050406030204" pitchFamily="18" charset="0"/>
                          <a:cs typeface="Times New Roman" panose="02020603050405020304" pitchFamily="18" charset="0"/>
                        </a:rPr>
                        <m:t>,  </m:t>
                      </m:r>
                      <m:r>
                        <a:rPr lang="en-US" sz="3200" i="1">
                          <a:latin typeface="Cambria Math" panose="02040503050406030204" pitchFamily="18" charset="0"/>
                          <a:cs typeface="Times New Roman" panose="02020603050405020304" pitchFamily="18" charset="0"/>
                        </a:rPr>
                        <m:t>𝑥</m:t>
                      </m:r>
                      <m:r>
                        <a:rPr lang="en-US" sz="3200" i="1">
                          <a:latin typeface="Cambria Math" panose="02040503050406030204" pitchFamily="18" charset="0"/>
                          <a:ea typeface="Cambria Math" panose="02040503050406030204" pitchFamily="18" charset="0"/>
                          <a:cs typeface="Times New Roman" panose="02020603050405020304" pitchFamily="18" charset="0"/>
                        </a:rPr>
                        <m:t>∈</m:t>
                      </m:r>
                      <m:r>
                        <a:rPr lang="en-US" sz="3200" i="1">
                          <a:latin typeface="Cambria Math" panose="02040503050406030204" pitchFamily="18" charset="0"/>
                          <a:ea typeface="Cambria Math" panose="02040503050406030204" pitchFamily="18" charset="0"/>
                          <a:cs typeface="Times New Roman" panose="02020603050405020304" pitchFamily="18" charset="0"/>
                        </a:rPr>
                        <m:t>𝐵</m:t>
                      </m:r>
                    </m:oMath>
                  </m:oMathPara>
                </a14:m>
                <a:endParaRPr lang="en-US" sz="3200" dirty="0">
                  <a:cs typeface="Times New Roman" panose="02020603050405020304" pitchFamily="18" charset="0"/>
                </a:endParaRPr>
              </a:p>
              <a:p>
                <a:endParaRPr lang="en-US" sz="3200" dirty="0"/>
              </a:p>
            </p:txBody>
          </p:sp>
        </mc:Choice>
        <mc:Fallback xmlns="">
          <p:sp>
            <p:nvSpPr>
              <p:cNvPr id="5" name="TextBox 4">
                <a:extLst>
                  <a:ext uri="{FF2B5EF4-FFF2-40B4-BE49-F238E27FC236}">
                    <a16:creationId xmlns:a16="http://schemas.microsoft.com/office/drawing/2014/main" id="{7F8E1867-C29D-4EDE-A5CB-D6F7AD2C843B}"/>
                  </a:ext>
                </a:extLst>
              </p:cNvPr>
              <p:cNvSpPr txBox="1">
                <a:spLocks noRot="1" noChangeAspect="1" noMove="1" noResize="1" noEditPoints="1" noAdjustHandles="1" noChangeArrowheads="1" noChangeShapeType="1" noTextEdit="1"/>
              </p:cNvSpPr>
              <p:nvPr/>
            </p:nvSpPr>
            <p:spPr>
              <a:xfrm>
                <a:off x="8382000" y="19112190"/>
                <a:ext cx="6093604" cy="5509072"/>
              </a:xfrm>
              <a:prstGeom prst="rect">
                <a:avLst/>
              </a:prstGeom>
              <a:blipFill>
                <a:blip r:embed="rId18"/>
                <a:stretch>
                  <a:fillRect t="-14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BA6089B3-3C7D-4FE2-94E7-C63C08541441}"/>
                  </a:ext>
                </a:extLst>
              </p:cNvPr>
              <p:cNvSpPr txBox="1"/>
              <p:nvPr/>
            </p:nvSpPr>
            <p:spPr>
              <a:xfrm>
                <a:off x="5057484" y="24245294"/>
                <a:ext cx="2788327" cy="523220"/>
              </a:xfrm>
              <a:prstGeom prst="rect">
                <a:avLst/>
              </a:prstGeom>
              <a:noFill/>
            </p:spPr>
            <p:txBody>
              <a:bodyPr wrap="none" rtlCol="0">
                <a:spAutoFit/>
              </a:bodyPr>
              <a:lstStyle/>
              <a:p>
                <a:r>
                  <a:rPr lang="en-US" sz="2800" dirty="0">
                    <a:solidFill>
                      <a:schemeClr val="accent2">
                        <a:lumMod val="50000"/>
                      </a:schemeClr>
                    </a:solidFill>
                  </a:rPr>
                  <a:t>Wave number </a:t>
                </a:r>
                <a14:m>
                  <m:oMath xmlns:m="http://schemas.openxmlformats.org/officeDocument/2006/math">
                    <m:sSub>
                      <m:sSubPr>
                        <m:ctrlPr>
                          <a:rPr lang="en-US" sz="2800" b="0" i="1" smtClean="0">
                            <a:solidFill>
                              <a:schemeClr val="accent2">
                                <a:lumMod val="50000"/>
                              </a:schemeClr>
                            </a:solidFill>
                            <a:latin typeface="Cambria Math" panose="02040503050406030204" pitchFamily="18" charset="0"/>
                          </a:rPr>
                        </m:ctrlPr>
                      </m:sSubPr>
                      <m:e>
                        <m:r>
                          <a:rPr lang="en-US" sz="2800" b="0" i="1" smtClean="0">
                            <a:solidFill>
                              <a:schemeClr val="accent2">
                                <a:lumMod val="50000"/>
                              </a:schemeClr>
                            </a:solidFill>
                            <a:latin typeface="Cambria Math" panose="02040503050406030204" pitchFamily="18" charset="0"/>
                          </a:rPr>
                          <m:t>𝑘</m:t>
                        </m:r>
                      </m:e>
                      <m:sub>
                        <m:r>
                          <a:rPr lang="en-US" sz="2800" b="0" i="1" smtClean="0">
                            <a:solidFill>
                              <a:schemeClr val="accent2">
                                <a:lumMod val="50000"/>
                              </a:schemeClr>
                            </a:solidFill>
                            <a:latin typeface="Cambria Math" panose="02040503050406030204" pitchFamily="18" charset="0"/>
                          </a:rPr>
                          <m:t>𝑒</m:t>
                        </m:r>
                      </m:sub>
                    </m:sSub>
                  </m:oMath>
                </a14:m>
                <a:r>
                  <a:rPr lang="en-US" sz="2800" dirty="0">
                    <a:solidFill>
                      <a:schemeClr val="accent2">
                        <a:lumMod val="50000"/>
                      </a:schemeClr>
                    </a:solidFill>
                  </a:rPr>
                  <a:t> </a:t>
                </a:r>
              </a:p>
            </p:txBody>
          </p:sp>
        </mc:Choice>
        <mc:Fallback xmlns="">
          <p:sp>
            <p:nvSpPr>
              <p:cNvPr id="38" name="TextBox 37">
                <a:extLst>
                  <a:ext uri="{FF2B5EF4-FFF2-40B4-BE49-F238E27FC236}">
                    <a16:creationId xmlns:a16="http://schemas.microsoft.com/office/drawing/2014/main" id="{BA6089B3-3C7D-4FE2-94E7-C63C08541441}"/>
                  </a:ext>
                </a:extLst>
              </p:cNvPr>
              <p:cNvSpPr txBox="1">
                <a:spLocks noRot="1" noChangeAspect="1" noMove="1" noResize="1" noEditPoints="1" noAdjustHandles="1" noChangeArrowheads="1" noChangeShapeType="1" noTextEdit="1"/>
              </p:cNvSpPr>
              <p:nvPr/>
            </p:nvSpPr>
            <p:spPr>
              <a:xfrm>
                <a:off x="5057484" y="24245294"/>
                <a:ext cx="2788327" cy="523220"/>
              </a:xfrm>
              <a:prstGeom prst="rect">
                <a:avLst/>
              </a:prstGeom>
              <a:blipFill>
                <a:blip r:embed="rId19"/>
                <a:stretch>
                  <a:fillRect l="-4595" t="-11628" b="-313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610577F-B40E-4689-A5DA-A9AF77EEF7FE}"/>
                  </a:ext>
                </a:extLst>
              </p:cNvPr>
              <p:cNvSpPr txBox="1"/>
              <p:nvPr/>
            </p:nvSpPr>
            <p:spPr>
              <a:xfrm>
                <a:off x="2727500" y="22161572"/>
                <a:ext cx="2032992" cy="954107"/>
              </a:xfrm>
              <a:prstGeom prst="rect">
                <a:avLst/>
              </a:prstGeom>
              <a:noFill/>
            </p:spPr>
            <p:txBody>
              <a:bodyPr wrap="square" rtlCol="0">
                <a:spAutoFit/>
              </a:bodyPr>
              <a:lstStyle/>
              <a:p>
                <a:pPr algn="ctr"/>
                <a:r>
                  <a:rPr lang="en-US" sz="2800" dirty="0">
                    <a:solidFill>
                      <a:schemeClr val="accent2">
                        <a:lumMod val="50000"/>
                      </a:schemeClr>
                    </a:solidFill>
                  </a:rPr>
                  <a:t>Wave number </a:t>
                </a:r>
                <a14:m>
                  <m:oMath xmlns:m="http://schemas.openxmlformats.org/officeDocument/2006/math">
                    <m:sSub>
                      <m:sSubPr>
                        <m:ctrlPr>
                          <a:rPr lang="en-US" sz="2800" b="0" i="1" smtClean="0">
                            <a:solidFill>
                              <a:schemeClr val="accent2">
                                <a:lumMod val="50000"/>
                              </a:schemeClr>
                            </a:solidFill>
                            <a:latin typeface="Cambria Math" panose="02040503050406030204" pitchFamily="18" charset="0"/>
                          </a:rPr>
                        </m:ctrlPr>
                      </m:sSubPr>
                      <m:e>
                        <m:r>
                          <a:rPr lang="en-US" sz="2800" b="0" i="1" smtClean="0">
                            <a:solidFill>
                              <a:schemeClr val="accent2">
                                <a:lumMod val="50000"/>
                              </a:schemeClr>
                            </a:solidFill>
                            <a:latin typeface="Cambria Math" panose="02040503050406030204" pitchFamily="18" charset="0"/>
                          </a:rPr>
                          <m:t>𝑘</m:t>
                        </m:r>
                      </m:e>
                      <m:sub>
                        <m:r>
                          <a:rPr lang="en-US" sz="2800" b="0" i="1" smtClean="0">
                            <a:solidFill>
                              <a:schemeClr val="accent2">
                                <a:lumMod val="50000"/>
                              </a:schemeClr>
                            </a:solidFill>
                            <a:latin typeface="Cambria Math" panose="02040503050406030204" pitchFamily="18" charset="0"/>
                          </a:rPr>
                          <m:t>𝑖</m:t>
                        </m:r>
                      </m:sub>
                    </m:sSub>
                  </m:oMath>
                </a14:m>
                <a:r>
                  <a:rPr lang="en-US" sz="2800" dirty="0">
                    <a:solidFill>
                      <a:schemeClr val="accent2">
                        <a:lumMod val="50000"/>
                      </a:schemeClr>
                    </a:solidFill>
                  </a:rPr>
                  <a:t> </a:t>
                </a:r>
              </a:p>
            </p:txBody>
          </p:sp>
        </mc:Choice>
        <mc:Fallback xmlns="">
          <p:sp>
            <p:nvSpPr>
              <p:cNvPr id="47" name="TextBox 46">
                <a:extLst>
                  <a:ext uri="{FF2B5EF4-FFF2-40B4-BE49-F238E27FC236}">
                    <a16:creationId xmlns:a16="http://schemas.microsoft.com/office/drawing/2014/main" id="{0610577F-B40E-4689-A5DA-A9AF77EEF7FE}"/>
                  </a:ext>
                </a:extLst>
              </p:cNvPr>
              <p:cNvSpPr txBox="1">
                <a:spLocks noRot="1" noChangeAspect="1" noMove="1" noResize="1" noEditPoints="1" noAdjustHandles="1" noChangeArrowheads="1" noChangeShapeType="1" noTextEdit="1"/>
              </p:cNvSpPr>
              <p:nvPr/>
            </p:nvSpPr>
            <p:spPr>
              <a:xfrm>
                <a:off x="2727500" y="22161572"/>
                <a:ext cx="2032992" cy="954107"/>
              </a:xfrm>
              <a:prstGeom prst="rect">
                <a:avLst/>
              </a:prstGeom>
              <a:blipFill>
                <a:blip r:embed="rId20"/>
                <a:stretch>
                  <a:fillRect t="-6369" b="-165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B6D6603E-AEAA-4593-9502-0647B30D3383}"/>
                  </a:ext>
                </a:extLst>
              </p:cNvPr>
              <p:cNvSpPr/>
              <p:nvPr/>
            </p:nvSpPr>
            <p:spPr>
              <a:xfrm>
                <a:off x="29435106" y="18453288"/>
                <a:ext cx="13299848" cy="5078313"/>
              </a:xfrm>
              <a:prstGeom prst="rect">
                <a:avLst/>
              </a:prstGeom>
              <a:ln w="12700">
                <a:noFill/>
              </a:ln>
            </p:spPr>
            <p:txBody>
              <a:bodyPr wrap="square">
                <a:spAutoFit/>
              </a:bodyPr>
              <a:lstStyle/>
              <a:p>
                <a:pPr marL="571500" indent="-571500" algn="just">
                  <a:spcAft>
                    <a:spcPts val="1200"/>
                  </a:spcAft>
                  <a:buFont typeface="Arial" panose="020B0604020202020204" pitchFamily="34" charset="0"/>
                  <a:buChar char="•"/>
                </a:pPr>
                <a:r>
                  <a:rPr lang="en-US" sz="3800" dirty="0">
                    <a:cs typeface="Times New Roman" panose="02020603050405020304" pitchFamily="18" charset="0"/>
                  </a:rPr>
                  <a:t>By applying PTR and the Kress Quadrature to the transmission problem, we were able to compute the effect of a source in layered media.</a:t>
                </a:r>
              </a:p>
              <a:p>
                <a:pPr marL="571500" indent="-571500" algn="just">
                  <a:spcAft>
                    <a:spcPts val="1200"/>
                  </a:spcAft>
                  <a:buFont typeface="Arial" panose="020B0604020202020204" pitchFamily="34" charset="0"/>
                  <a:buChar char="•"/>
                </a:pPr>
                <a:r>
                  <a:rPr lang="en-US" sz="3800" dirty="0">
                    <a:cs typeface="Times New Roman" panose="02020603050405020304" pitchFamily="18" charset="0"/>
                  </a:rPr>
                  <a:t>Because the integrals are nearly singular close to the boundary, we will seek an alternative method to reduce this error.</a:t>
                </a:r>
              </a:p>
              <a:p>
                <a:pPr marL="571500" indent="-571500" algn="just">
                  <a:spcAft>
                    <a:spcPts val="1200"/>
                  </a:spcAft>
                  <a:buFont typeface="Arial" panose="020B0604020202020204" pitchFamily="34" charset="0"/>
                  <a:buChar char="•"/>
                </a:pPr>
                <a:r>
                  <a:rPr lang="en-US" sz="3800" dirty="0">
                    <a:cs typeface="Times New Roman" panose="02020603050405020304" pitchFamily="18" charset="0"/>
                  </a:rPr>
                  <a:t>We can simulate cloaking by extending this method to multi-layered domains with different values of </a:t>
                </a:r>
                <a14:m>
                  <m:oMath xmlns:m="http://schemas.openxmlformats.org/officeDocument/2006/math">
                    <m:r>
                      <a:rPr lang="en-US" sz="3800" b="0" i="1" smtClean="0">
                        <a:latin typeface="Cambria Math" panose="02040503050406030204" pitchFamily="18" charset="0"/>
                        <a:cs typeface="Times New Roman" panose="02020603050405020304" pitchFamily="18" charset="0"/>
                      </a:rPr>
                      <m:t>𝑘</m:t>
                    </m:r>
                    <m:r>
                      <a:rPr lang="en-US" sz="3800" b="0" i="0" smtClean="0">
                        <a:latin typeface="Cambria Math" panose="02040503050406030204" pitchFamily="18" charset="0"/>
                        <a:cs typeface="Times New Roman" panose="02020603050405020304" pitchFamily="18" charset="0"/>
                      </a:rPr>
                      <m:t>.</m:t>
                    </m:r>
                  </m:oMath>
                </a14:m>
                <a:r>
                  <a:rPr lang="en-US" sz="3800" dirty="0">
                    <a:cs typeface="Times New Roman" panose="02020603050405020304" pitchFamily="18" charset="0"/>
                  </a:rPr>
                  <a:t>  In the future, we also intend to apply this method different boundary shapes.</a:t>
                </a:r>
              </a:p>
            </p:txBody>
          </p:sp>
        </mc:Choice>
        <mc:Fallback xmlns="">
          <p:sp>
            <p:nvSpPr>
              <p:cNvPr id="52" name="Rectangle 51">
                <a:extLst>
                  <a:ext uri="{FF2B5EF4-FFF2-40B4-BE49-F238E27FC236}">
                    <a16:creationId xmlns:a16="http://schemas.microsoft.com/office/drawing/2014/main" id="{B6D6603E-AEAA-4593-9502-0647B30D3383}"/>
                  </a:ext>
                </a:extLst>
              </p:cNvPr>
              <p:cNvSpPr>
                <a:spLocks noRot="1" noChangeAspect="1" noMove="1" noResize="1" noEditPoints="1" noAdjustHandles="1" noChangeArrowheads="1" noChangeShapeType="1" noTextEdit="1"/>
              </p:cNvSpPr>
              <p:nvPr/>
            </p:nvSpPr>
            <p:spPr>
              <a:xfrm>
                <a:off x="29435106" y="18453288"/>
                <a:ext cx="13299848" cy="5078313"/>
              </a:xfrm>
              <a:prstGeom prst="rect">
                <a:avLst/>
              </a:prstGeom>
              <a:blipFill>
                <a:blip r:embed="rId21"/>
                <a:stretch>
                  <a:fillRect l="-1376" t="-2041" r="-1559" b="-3962"/>
                </a:stretch>
              </a:blipFill>
              <a:ln w="127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0448F491-088E-48A1-842C-1891F1BEBD21}"/>
                  </a:ext>
                </a:extLst>
              </p:cNvPr>
              <p:cNvSpPr txBox="1"/>
              <p:nvPr/>
            </p:nvSpPr>
            <p:spPr>
              <a:xfrm>
                <a:off x="19735800" y="13169039"/>
                <a:ext cx="657488" cy="6987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600" b="1" i="1" smtClean="0">
                              <a:solidFill>
                                <a:schemeClr val="accent3">
                                  <a:lumMod val="75000"/>
                                </a:schemeClr>
                              </a:solidFill>
                              <a:latin typeface="Cambria Math" panose="02040503050406030204" pitchFamily="18" charset="0"/>
                            </a:rPr>
                          </m:ctrlPr>
                        </m:sSubPr>
                        <m:e>
                          <m:r>
                            <a:rPr lang="en-US" sz="3600" b="1" i="1" smtClean="0">
                              <a:solidFill>
                                <a:schemeClr val="accent3">
                                  <a:lumMod val="75000"/>
                                </a:schemeClr>
                              </a:solidFill>
                              <a:latin typeface="Cambria Math" panose="02040503050406030204" pitchFamily="18" charset="0"/>
                            </a:rPr>
                            <m:t>𝒕</m:t>
                          </m:r>
                        </m:e>
                        <m:sub>
                          <m:r>
                            <a:rPr lang="en-US" sz="3600" b="1" i="1" smtClean="0">
                              <a:solidFill>
                                <a:schemeClr val="accent3">
                                  <a:lumMod val="75000"/>
                                </a:schemeClr>
                              </a:solidFill>
                              <a:latin typeface="Cambria Math" panose="02040503050406030204" pitchFamily="18" charset="0"/>
                            </a:rPr>
                            <m:t>𝒋</m:t>
                          </m:r>
                        </m:sub>
                      </m:sSub>
                    </m:oMath>
                  </m:oMathPara>
                </a14:m>
                <a:endParaRPr lang="en-US" sz="3600" b="1" dirty="0">
                  <a:solidFill>
                    <a:schemeClr val="accent3">
                      <a:lumMod val="75000"/>
                    </a:schemeClr>
                  </a:solidFill>
                </a:endParaRPr>
              </a:p>
            </p:txBody>
          </p:sp>
        </mc:Choice>
        <mc:Fallback xmlns="">
          <p:sp>
            <p:nvSpPr>
              <p:cNvPr id="48" name="TextBox 47">
                <a:extLst>
                  <a:ext uri="{FF2B5EF4-FFF2-40B4-BE49-F238E27FC236}">
                    <a16:creationId xmlns:a16="http://schemas.microsoft.com/office/drawing/2014/main" id="{0448F491-088E-48A1-842C-1891F1BEBD21}"/>
                  </a:ext>
                </a:extLst>
              </p:cNvPr>
              <p:cNvSpPr txBox="1">
                <a:spLocks noRot="1" noChangeAspect="1" noMove="1" noResize="1" noEditPoints="1" noAdjustHandles="1" noChangeArrowheads="1" noChangeShapeType="1" noTextEdit="1"/>
              </p:cNvSpPr>
              <p:nvPr/>
            </p:nvSpPr>
            <p:spPr>
              <a:xfrm>
                <a:off x="19735800" y="13169039"/>
                <a:ext cx="657488" cy="698781"/>
              </a:xfrm>
              <a:prstGeom prst="rect">
                <a:avLst/>
              </a:prstGeom>
              <a:blipFill>
                <a:blip r:embed="rId22"/>
                <a:stretch>
                  <a:fillRect/>
                </a:stretch>
              </a:blipFill>
            </p:spPr>
            <p:txBody>
              <a:bodyPr/>
              <a:lstStyle/>
              <a:p>
                <a:r>
                  <a:rPr lang="en-US">
                    <a:noFill/>
                  </a:rPr>
                  <a:t> </a:t>
                </a:r>
              </a:p>
            </p:txBody>
          </p:sp>
        </mc:Fallback>
      </mc:AlternateContent>
      <p:sp>
        <p:nvSpPr>
          <p:cNvPr id="49" name="TextBox 48">
            <a:extLst>
              <a:ext uri="{FF2B5EF4-FFF2-40B4-BE49-F238E27FC236}">
                <a16:creationId xmlns:a16="http://schemas.microsoft.com/office/drawing/2014/main" id="{B8A68636-DC3E-45BD-8DBE-625FAED4D825}"/>
              </a:ext>
            </a:extLst>
          </p:cNvPr>
          <p:cNvSpPr txBox="1"/>
          <p:nvPr/>
        </p:nvSpPr>
        <p:spPr>
          <a:xfrm>
            <a:off x="18867183" y="11479594"/>
            <a:ext cx="3357009" cy="646331"/>
          </a:xfrm>
          <a:prstGeom prst="rect">
            <a:avLst/>
          </a:prstGeom>
          <a:noFill/>
        </p:spPr>
        <p:txBody>
          <a:bodyPr wrap="square" rtlCol="0">
            <a:spAutoFit/>
          </a:bodyPr>
          <a:lstStyle/>
          <a:p>
            <a:r>
              <a:rPr lang="en-US" sz="3600" dirty="0"/>
              <a:t>Body-Fitted Grid</a:t>
            </a:r>
          </a:p>
        </p:txBody>
      </p:sp>
      <p:sp>
        <p:nvSpPr>
          <p:cNvPr id="53" name="TextBox 52">
            <a:extLst>
              <a:ext uri="{FF2B5EF4-FFF2-40B4-BE49-F238E27FC236}">
                <a16:creationId xmlns:a16="http://schemas.microsoft.com/office/drawing/2014/main" id="{47A73E15-959C-46AC-B893-CB8910773FE2}"/>
              </a:ext>
            </a:extLst>
          </p:cNvPr>
          <p:cNvSpPr txBox="1"/>
          <p:nvPr/>
        </p:nvSpPr>
        <p:spPr>
          <a:xfrm>
            <a:off x="23678401" y="12998828"/>
            <a:ext cx="1354573" cy="1077218"/>
          </a:xfrm>
          <a:prstGeom prst="rect">
            <a:avLst/>
          </a:prstGeom>
          <a:noFill/>
        </p:spPr>
        <p:txBody>
          <a:bodyPr wrap="square" rtlCol="0">
            <a:spAutoFit/>
          </a:bodyPr>
          <a:lstStyle/>
          <a:p>
            <a:pPr algn="ctr"/>
            <a:r>
              <a:rPr lang="en-US" sz="3200" dirty="0">
                <a:solidFill>
                  <a:schemeClr val="accent6">
                    <a:lumMod val="75000"/>
                  </a:schemeClr>
                </a:solidFill>
              </a:rPr>
              <a:t>PTR sums</a:t>
            </a:r>
          </a:p>
        </p:txBody>
      </p:sp>
      <p:pic>
        <p:nvPicPr>
          <p:cNvPr id="18" name="Picture 17">
            <a:extLst>
              <a:ext uri="{FF2B5EF4-FFF2-40B4-BE49-F238E27FC236}">
                <a16:creationId xmlns:a16="http://schemas.microsoft.com/office/drawing/2014/main" id="{83770212-99E1-40B4-A3F4-12BBA47318CB}"/>
              </a:ext>
            </a:extLst>
          </p:cNvPr>
          <p:cNvPicPr>
            <a:picLocks noChangeAspect="1"/>
          </p:cNvPicPr>
          <p:nvPr/>
        </p:nvPicPr>
        <p:blipFill>
          <a:blip r:embed="rId23"/>
          <a:stretch>
            <a:fillRect/>
          </a:stretch>
        </p:blipFill>
        <p:spPr>
          <a:xfrm>
            <a:off x="21945600" y="20455939"/>
            <a:ext cx="5721080" cy="2508763"/>
          </a:xfrm>
          <a:prstGeom prst="rect">
            <a:avLst/>
          </a:prstGeom>
        </p:spPr>
      </p:pic>
      <p:pic>
        <p:nvPicPr>
          <p:cNvPr id="23" name="Picture 22">
            <a:extLst>
              <a:ext uri="{FF2B5EF4-FFF2-40B4-BE49-F238E27FC236}">
                <a16:creationId xmlns:a16="http://schemas.microsoft.com/office/drawing/2014/main" id="{162AE01D-D9D7-43E0-932E-EB747AA2062F}"/>
              </a:ext>
            </a:extLst>
          </p:cNvPr>
          <p:cNvPicPr>
            <a:picLocks noChangeAspect="1"/>
          </p:cNvPicPr>
          <p:nvPr/>
        </p:nvPicPr>
        <p:blipFill rotWithShape="1">
          <a:blip r:embed="rId24"/>
          <a:srcRect r="19920"/>
          <a:stretch/>
        </p:blipFill>
        <p:spPr>
          <a:xfrm>
            <a:off x="15985217" y="24258814"/>
            <a:ext cx="4731603" cy="2590987"/>
          </a:xfrm>
          <a:prstGeom prst="rect">
            <a:avLst/>
          </a:prstGeom>
        </p:spPr>
      </p:pic>
      <p:sp>
        <p:nvSpPr>
          <p:cNvPr id="51" name="TextBox 50">
            <a:extLst>
              <a:ext uri="{FF2B5EF4-FFF2-40B4-BE49-F238E27FC236}">
                <a16:creationId xmlns:a16="http://schemas.microsoft.com/office/drawing/2014/main" id="{BB325162-4559-4EE8-9443-57029E6B8BD9}"/>
              </a:ext>
            </a:extLst>
          </p:cNvPr>
          <p:cNvSpPr txBox="1"/>
          <p:nvPr/>
        </p:nvSpPr>
        <p:spPr>
          <a:xfrm>
            <a:off x="15346877" y="23079593"/>
            <a:ext cx="13267791" cy="954107"/>
          </a:xfrm>
          <a:prstGeom prst="rect">
            <a:avLst/>
          </a:prstGeom>
          <a:noFill/>
        </p:spPr>
        <p:txBody>
          <a:bodyPr wrap="square" rtlCol="0">
            <a:spAutoFit/>
          </a:bodyPr>
          <a:lstStyle/>
          <a:p>
            <a:r>
              <a:rPr lang="en-US" sz="2800" b="1" dirty="0"/>
              <a:t>Figure 3a.</a:t>
            </a:r>
            <a:r>
              <a:rPr lang="en-US" sz="2800" dirty="0"/>
              <a:t>  Top-down plot of the real part (left) and the imaginary part (right) of the PTR solution for an ellipse-shaped boundary with N = 300 points on the boundary.</a:t>
            </a:r>
            <a:r>
              <a:rPr lang="en-US" sz="2800" baseline="30000" dirty="0"/>
              <a:t>[3]</a:t>
            </a:r>
            <a:endParaRPr lang="en-US" sz="2800" b="1" dirty="0"/>
          </a:p>
        </p:txBody>
      </p:sp>
      <p:sp>
        <p:nvSpPr>
          <p:cNvPr id="55" name="TextBox 54">
            <a:extLst>
              <a:ext uri="{FF2B5EF4-FFF2-40B4-BE49-F238E27FC236}">
                <a16:creationId xmlns:a16="http://schemas.microsoft.com/office/drawing/2014/main" id="{AB5992AA-DF69-4BD6-881B-9A7B5D64B756}"/>
              </a:ext>
            </a:extLst>
          </p:cNvPr>
          <p:cNvSpPr txBox="1"/>
          <p:nvPr/>
        </p:nvSpPr>
        <p:spPr>
          <a:xfrm>
            <a:off x="15239999" y="27125956"/>
            <a:ext cx="13267791" cy="954107"/>
          </a:xfrm>
          <a:prstGeom prst="rect">
            <a:avLst/>
          </a:prstGeom>
          <a:noFill/>
        </p:spPr>
        <p:txBody>
          <a:bodyPr wrap="square" rtlCol="0">
            <a:spAutoFit/>
          </a:bodyPr>
          <a:lstStyle/>
          <a:p>
            <a:r>
              <a:rPr lang="en-US" sz="2800" b="1" dirty="0"/>
              <a:t>Figure 3b.</a:t>
            </a:r>
            <a:r>
              <a:rPr lang="en-US" sz="2800" dirty="0"/>
              <a:t>  Top-down plot of the real part (left) and the imaginary part (right) of the exact solution for a plane wave acting on an ellipse boundary.</a:t>
            </a:r>
            <a:r>
              <a:rPr lang="en-US" sz="2800" baseline="30000" dirty="0"/>
              <a:t>[3]</a:t>
            </a:r>
            <a:endParaRPr lang="en-US" sz="2800" b="1" dirty="0"/>
          </a:p>
        </p:txBody>
      </p:sp>
      <p:pic>
        <p:nvPicPr>
          <p:cNvPr id="27" name="Picture 26">
            <a:extLst>
              <a:ext uri="{FF2B5EF4-FFF2-40B4-BE49-F238E27FC236}">
                <a16:creationId xmlns:a16="http://schemas.microsoft.com/office/drawing/2014/main" id="{2F50F3BC-B411-4D51-B9E9-C00FE4BD4978}"/>
              </a:ext>
            </a:extLst>
          </p:cNvPr>
          <p:cNvPicPr>
            <a:picLocks noChangeAspect="1"/>
          </p:cNvPicPr>
          <p:nvPr/>
        </p:nvPicPr>
        <p:blipFill>
          <a:blip r:embed="rId25"/>
          <a:stretch>
            <a:fillRect/>
          </a:stretch>
        </p:blipFill>
        <p:spPr>
          <a:xfrm>
            <a:off x="15773400" y="20343728"/>
            <a:ext cx="5257800" cy="2781365"/>
          </a:xfrm>
          <a:prstGeom prst="rect">
            <a:avLst/>
          </a:prstGeom>
        </p:spPr>
      </p:pic>
      <p:pic>
        <p:nvPicPr>
          <p:cNvPr id="28" name="Picture 27">
            <a:extLst>
              <a:ext uri="{FF2B5EF4-FFF2-40B4-BE49-F238E27FC236}">
                <a16:creationId xmlns:a16="http://schemas.microsoft.com/office/drawing/2014/main" id="{CA21A3FB-AFA2-4174-8C92-892951FE2B70}"/>
              </a:ext>
            </a:extLst>
          </p:cNvPr>
          <p:cNvPicPr>
            <a:picLocks noChangeAspect="1"/>
          </p:cNvPicPr>
          <p:nvPr/>
        </p:nvPicPr>
        <p:blipFill>
          <a:blip r:embed="rId26"/>
          <a:stretch>
            <a:fillRect/>
          </a:stretch>
        </p:blipFill>
        <p:spPr>
          <a:xfrm>
            <a:off x="21794751" y="28472523"/>
            <a:ext cx="5865849" cy="3381219"/>
          </a:xfrm>
          <a:prstGeom prst="rect">
            <a:avLst/>
          </a:prstGeom>
        </p:spPr>
      </p:pic>
      <p:sp>
        <p:nvSpPr>
          <p:cNvPr id="56" name="TextBox 55">
            <a:extLst>
              <a:ext uri="{FF2B5EF4-FFF2-40B4-BE49-F238E27FC236}">
                <a16:creationId xmlns:a16="http://schemas.microsoft.com/office/drawing/2014/main" id="{877187A0-49C1-40D8-9C84-BAE3D4EA123B}"/>
              </a:ext>
            </a:extLst>
          </p:cNvPr>
          <p:cNvSpPr txBox="1"/>
          <p:nvPr/>
        </p:nvSpPr>
        <p:spPr>
          <a:xfrm>
            <a:off x="15245824" y="28590657"/>
            <a:ext cx="5621228" cy="3108543"/>
          </a:xfrm>
          <a:prstGeom prst="rect">
            <a:avLst/>
          </a:prstGeom>
          <a:noFill/>
        </p:spPr>
        <p:txBody>
          <a:bodyPr wrap="square" rtlCol="0">
            <a:spAutoFit/>
          </a:bodyPr>
          <a:lstStyle/>
          <a:p>
            <a:pPr algn="just"/>
            <a:r>
              <a:rPr lang="en-US" sz="2800" b="1" dirty="0"/>
              <a:t>Figure 4.</a:t>
            </a:r>
            <a:r>
              <a:rPr lang="en-US" sz="2800" dirty="0"/>
              <a:t> The log plot of the error between the PTR solution and the exact solution shown. There is a  significant increase in error around the defined boundary.  The reason is because we compute nearly singular integrals.</a:t>
            </a:r>
            <a:endParaRPr lang="en-US" sz="2800" b="1" dirty="0"/>
          </a:p>
        </p:txBody>
      </p:sp>
      <p:sp>
        <p:nvSpPr>
          <p:cNvPr id="8" name="TextBox 7">
            <a:extLst>
              <a:ext uri="{FF2B5EF4-FFF2-40B4-BE49-F238E27FC236}">
                <a16:creationId xmlns:a16="http://schemas.microsoft.com/office/drawing/2014/main" id="{49DBBD17-D34C-4F9D-A229-F5AAA791B5E0}"/>
              </a:ext>
            </a:extLst>
          </p:cNvPr>
          <p:cNvSpPr txBox="1"/>
          <p:nvPr/>
        </p:nvSpPr>
        <p:spPr>
          <a:xfrm>
            <a:off x="21488400" y="16002000"/>
            <a:ext cx="65" cy="276999"/>
          </a:xfrm>
          <a:prstGeom prst="rect">
            <a:avLst/>
          </a:prstGeom>
          <a:noFill/>
        </p:spPr>
        <p:txBody>
          <a:bodyPr wrap="none" lIns="0" tIns="0" rIns="0" bIns="0" rtlCol="0">
            <a:spAutoFit/>
          </a:bodyPr>
          <a:lstStyle/>
          <a:p>
            <a:endParaRPr lang="en-US"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E9C3D36-DBBE-4697-BEE9-B22D27D0BDF8}"/>
                  </a:ext>
                </a:extLst>
              </p:cNvPr>
              <p:cNvSpPr txBox="1"/>
              <p:nvPr/>
            </p:nvSpPr>
            <p:spPr>
              <a:xfrm>
                <a:off x="15263018" y="18364200"/>
                <a:ext cx="12319831" cy="1618520"/>
              </a:xfrm>
              <a:prstGeom prst="rect">
                <a:avLst/>
              </a:prstGeom>
              <a:noFill/>
            </p:spPr>
            <p:txBody>
              <a:bodyPr wrap="square" rtlCol="0">
                <a:spAutoFit/>
              </a:bodyPr>
              <a:lstStyle/>
              <a:p>
                <a:pPr algn="ctr">
                  <a:spcAft>
                    <a:spcPts val="600"/>
                  </a:spcAft>
                </a:pPr>
                <a:r>
                  <a:rPr lang="en-US" sz="2800" b="0" dirty="0"/>
                  <a:t>In order to validate our method, we computed the solution which is known for:</a:t>
                </a:r>
              </a:p>
              <a:p>
                <a:pPr algn="ct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𝑓</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e>
                      </m:d>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𝑒</m:t>
                          </m:r>
                        </m:e>
                        <m:sup>
                          <m:r>
                            <a:rPr lang="en-US" sz="3200" b="0" i="1" smtClean="0">
                              <a:latin typeface="Cambria Math" panose="02040503050406030204" pitchFamily="18" charset="0"/>
                            </a:rPr>
                            <m:t>𝑖</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𝑘</m:t>
                              </m:r>
                            </m:e>
                            <m:sub>
                              <m:r>
                                <a:rPr lang="en-US" sz="3200" b="0" i="1" smtClean="0">
                                  <a:latin typeface="Cambria Math" panose="02040503050406030204" pitchFamily="18" charset="0"/>
                                </a:rPr>
                                <m:t>𝑒</m:t>
                              </m:r>
                            </m:sub>
                          </m:sSub>
                          <m:d>
                            <m:dPr>
                              <m:ctrlPr>
                                <a:rPr lang="en-US" sz="3200" b="0" i="1" smtClean="0">
                                  <a:latin typeface="Cambria Math" panose="02040503050406030204" pitchFamily="18" charset="0"/>
                                </a:rPr>
                              </m:ctrlPr>
                            </m:dPr>
                            <m:e>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cos</m:t>
                                  </m:r>
                                </m:fName>
                                <m:e>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𝜋</m:t>
                                      </m:r>
                                      <m:r>
                                        <a:rPr lang="en-US" sz="3200" b="0" i="1" smtClean="0">
                                          <a:latin typeface="Cambria Math" panose="02040503050406030204" pitchFamily="18" charset="0"/>
                                        </a:rPr>
                                        <m:t>/4</m:t>
                                      </m:r>
                                    </m:e>
                                  </m:d>
                                </m:e>
                              </m:func>
                              <m:r>
                                <a:rPr lang="en-US" sz="3200" b="0" i="1" smtClean="0">
                                  <a:latin typeface="Cambria Math" panose="02040503050406030204" pitchFamily="18" charset="0"/>
                                </a:rPr>
                                <m:t>𝑥</m:t>
                              </m:r>
                              <m:r>
                                <a:rPr lang="en-US" sz="3200" b="0" i="1" smtClean="0">
                                  <a:latin typeface="Cambria Math" panose="02040503050406030204" pitchFamily="18" charset="0"/>
                                </a:rPr>
                                <m:t>+</m:t>
                              </m:r>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sin</m:t>
                                  </m:r>
                                </m:fName>
                                <m:e>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𝜋</m:t>
                                      </m:r>
                                      <m:r>
                                        <a:rPr lang="en-US" sz="3200" b="0" i="1" smtClean="0">
                                          <a:latin typeface="Cambria Math" panose="02040503050406030204" pitchFamily="18" charset="0"/>
                                        </a:rPr>
                                        <m:t>/4</m:t>
                                      </m:r>
                                    </m:e>
                                  </m:d>
                                </m:e>
                              </m:func>
                              <m:r>
                                <a:rPr lang="en-US" sz="3200" b="0" i="1" smtClean="0">
                                  <a:latin typeface="Cambria Math" panose="02040503050406030204" pitchFamily="18" charset="0"/>
                                </a:rPr>
                                <m:t>𝑦</m:t>
                              </m:r>
                            </m:e>
                          </m:d>
                        </m:sup>
                      </m:sSup>
                    </m:oMath>
                  </m:oMathPara>
                </a14:m>
                <a:endParaRPr lang="en-US" sz="3200" b="0" dirty="0"/>
              </a:p>
              <a:p>
                <a:pPr algn="ct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𝑘</m:t>
                          </m:r>
                        </m:e>
                        <m:sub>
                          <m:r>
                            <a:rPr lang="en-US" sz="3200" i="1">
                              <a:latin typeface="Cambria Math" panose="02040503050406030204" pitchFamily="18" charset="0"/>
                            </a:rPr>
                            <m:t>𝑒</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𝑘</m:t>
                          </m:r>
                        </m:e>
                        <m:sub>
                          <m:r>
                            <a:rPr lang="en-US" sz="3200" i="1">
                              <a:latin typeface="Cambria Math" panose="02040503050406030204" pitchFamily="18" charset="0"/>
                            </a:rPr>
                            <m:t>𝑖</m:t>
                          </m:r>
                          <m:r>
                            <a:rPr lang="en-US" sz="3200" i="1">
                              <a:latin typeface="Cambria Math" panose="02040503050406030204" pitchFamily="18" charset="0"/>
                            </a:rPr>
                            <m:t> </m:t>
                          </m:r>
                        </m:sub>
                      </m:sSub>
                      <m:r>
                        <a:rPr lang="en-US" sz="3200" b="0" i="1" smtClean="0">
                          <a:latin typeface="Cambria Math" panose="02040503050406030204" pitchFamily="18" charset="0"/>
                        </a:rPr>
                        <m:t>=3</m:t>
                      </m:r>
                    </m:oMath>
                  </m:oMathPara>
                </a14:m>
                <a:endParaRPr lang="en-US" sz="3200" dirty="0"/>
              </a:p>
            </p:txBody>
          </p:sp>
        </mc:Choice>
        <mc:Fallback xmlns="">
          <p:sp>
            <p:nvSpPr>
              <p:cNvPr id="14" name="TextBox 13">
                <a:extLst>
                  <a:ext uri="{FF2B5EF4-FFF2-40B4-BE49-F238E27FC236}">
                    <a16:creationId xmlns:a16="http://schemas.microsoft.com/office/drawing/2014/main" id="{BE9C3D36-DBBE-4697-BEE9-B22D27D0BDF8}"/>
                  </a:ext>
                </a:extLst>
              </p:cNvPr>
              <p:cNvSpPr txBox="1">
                <a:spLocks noRot="1" noChangeAspect="1" noMove="1" noResize="1" noEditPoints="1" noAdjustHandles="1" noChangeArrowheads="1" noChangeShapeType="1" noTextEdit="1"/>
              </p:cNvSpPr>
              <p:nvPr/>
            </p:nvSpPr>
            <p:spPr>
              <a:xfrm>
                <a:off x="15263018" y="18364200"/>
                <a:ext cx="12319831" cy="1618520"/>
              </a:xfrm>
              <a:prstGeom prst="rect">
                <a:avLst/>
              </a:prstGeom>
              <a:blipFill>
                <a:blip r:embed="rId27"/>
                <a:stretch>
                  <a:fillRect t="-4151"/>
                </a:stretch>
              </a:blipFill>
            </p:spPr>
            <p:txBody>
              <a:bodyPr/>
              <a:lstStyle/>
              <a:p>
                <a:r>
                  <a:rPr lang="en-US">
                    <a:noFill/>
                  </a:rPr>
                  <a:t> </a:t>
                </a:r>
              </a:p>
            </p:txBody>
          </p:sp>
        </mc:Fallback>
      </mc:AlternateContent>
      <p:cxnSp>
        <p:nvCxnSpPr>
          <p:cNvPr id="59" name="Straight Connector 58">
            <a:extLst>
              <a:ext uri="{FF2B5EF4-FFF2-40B4-BE49-F238E27FC236}">
                <a16:creationId xmlns:a16="http://schemas.microsoft.com/office/drawing/2014/main" id="{C7A3F30B-B4B9-4ECE-BF7A-7DC12A6AA12C}"/>
              </a:ext>
            </a:extLst>
          </p:cNvPr>
          <p:cNvCxnSpPr>
            <a:cxnSpLocks/>
          </p:cNvCxnSpPr>
          <p:nvPr/>
        </p:nvCxnSpPr>
        <p:spPr>
          <a:xfrm flipV="1">
            <a:off x="15346877" y="28214732"/>
            <a:ext cx="12548014" cy="17565"/>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pic>
        <p:nvPicPr>
          <p:cNvPr id="68" name="Picture 67">
            <a:extLst>
              <a:ext uri="{FF2B5EF4-FFF2-40B4-BE49-F238E27FC236}">
                <a16:creationId xmlns:a16="http://schemas.microsoft.com/office/drawing/2014/main" id="{21B1D5F1-FF00-4308-9E1C-5B2342EEDD04}"/>
              </a:ext>
            </a:extLst>
          </p:cNvPr>
          <p:cNvPicPr>
            <a:picLocks noChangeAspect="1"/>
          </p:cNvPicPr>
          <p:nvPr/>
        </p:nvPicPr>
        <p:blipFill>
          <a:blip r:embed="rId23"/>
          <a:stretch>
            <a:fillRect/>
          </a:stretch>
        </p:blipFill>
        <p:spPr>
          <a:xfrm>
            <a:off x="21945600" y="24245178"/>
            <a:ext cx="5721080" cy="2590987"/>
          </a:xfrm>
          <a:prstGeom prst="rect">
            <a:avLst/>
          </a:prstGeom>
        </p:spPr>
      </p:pic>
      <p:sp>
        <p:nvSpPr>
          <p:cNvPr id="63" name="TextBox 62">
            <a:extLst>
              <a:ext uri="{FF2B5EF4-FFF2-40B4-BE49-F238E27FC236}">
                <a16:creationId xmlns:a16="http://schemas.microsoft.com/office/drawing/2014/main" id="{F2C9D65E-9F40-44FF-98C1-3330CA53763A}"/>
              </a:ext>
            </a:extLst>
          </p:cNvPr>
          <p:cNvSpPr txBox="1"/>
          <p:nvPr/>
        </p:nvSpPr>
        <p:spPr>
          <a:xfrm>
            <a:off x="30753499" y="10209322"/>
            <a:ext cx="2613985" cy="523220"/>
          </a:xfrm>
          <a:prstGeom prst="rect">
            <a:avLst/>
          </a:prstGeom>
          <a:noFill/>
        </p:spPr>
        <p:txBody>
          <a:bodyPr wrap="none" rtlCol="0">
            <a:spAutoFit/>
          </a:bodyPr>
          <a:lstStyle/>
          <a:p>
            <a:r>
              <a:rPr lang="en-US" sz="2800" u="sng" dirty="0"/>
              <a:t>Real Part of PTR</a:t>
            </a:r>
          </a:p>
        </p:txBody>
      </p:sp>
      <p:sp>
        <p:nvSpPr>
          <p:cNvPr id="73" name="TextBox 72">
            <a:extLst>
              <a:ext uri="{FF2B5EF4-FFF2-40B4-BE49-F238E27FC236}">
                <a16:creationId xmlns:a16="http://schemas.microsoft.com/office/drawing/2014/main" id="{BB3B037F-F7B7-4D25-8F7F-9E79BDA40FBD}"/>
              </a:ext>
            </a:extLst>
          </p:cNvPr>
          <p:cNvSpPr txBox="1"/>
          <p:nvPr/>
        </p:nvSpPr>
        <p:spPr>
          <a:xfrm>
            <a:off x="37682565" y="10309691"/>
            <a:ext cx="3390928" cy="523220"/>
          </a:xfrm>
          <a:prstGeom prst="rect">
            <a:avLst/>
          </a:prstGeom>
          <a:noFill/>
        </p:spPr>
        <p:txBody>
          <a:bodyPr wrap="none" rtlCol="0">
            <a:spAutoFit/>
          </a:bodyPr>
          <a:lstStyle/>
          <a:p>
            <a:r>
              <a:rPr lang="en-US" sz="2800" u="sng" dirty="0"/>
              <a:t>Imaginary Part of PTR</a:t>
            </a:r>
          </a:p>
        </p:txBody>
      </p:sp>
      <p:cxnSp>
        <p:nvCxnSpPr>
          <p:cNvPr id="81" name="Straight Connector 80">
            <a:extLst>
              <a:ext uri="{FF2B5EF4-FFF2-40B4-BE49-F238E27FC236}">
                <a16:creationId xmlns:a16="http://schemas.microsoft.com/office/drawing/2014/main" id="{83D6AD5A-97E9-4B28-AD64-36CB30CC4908}"/>
              </a:ext>
            </a:extLst>
          </p:cNvPr>
          <p:cNvCxnSpPr>
            <a:cxnSpLocks/>
          </p:cNvCxnSpPr>
          <p:nvPr/>
        </p:nvCxnSpPr>
        <p:spPr>
          <a:xfrm flipV="1">
            <a:off x="15263018" y="20099235"/>
            <a:ext cx="12548014" cy="17565"/>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E0CFD5A9-0751-42BE-88F3-0B9E4615D2AA}"/>
              </a:ext>
            </a:extLst>
          </p:cNvPr>
          <p:cNvSpPr txBox="1"/>
          <p:nvPr/>
        </p:nvSpPr>
        <p:spPr>
          <a:xfrm>
            <a:off x="29418046" y="5396029"/>
            <a:ext cx="13218802" cy="1261884"/>
          </a:xfrm>
          <a:prstGeom prst="rect">
            <a:avLst/>
          </a:prstGeom>
          <a:noFill/>
        </p:spPr>
        <p:txBody>
          <a:bodyPr wrap="square" rtlCol="0">
            <a:spAutoFit/>
          </a:bodyPr>
          <a:lstStyle/>
          <a:p>
            <a:r>
              <a:rPr lang="en-US" sz="3800" dirty="0"/>
              <a:t>Our method can be extended to the transmission of a source in domains with different properties.</a:t>
            </a:r>
          </a:p>
        </p:txBody>
      </p:sp>
      <p:sp>
        <p:nvSpPr>
          <p:cNvPr id="86" name="TextBox 85">
            <a:extLst>
              <a:ext uri="{FF2B5EF4-FFF2-40B4-BE49-F238E27FC236}">
                <a16:creationId xmlns:a16="http://schemas.microsoft.com/office/drawing/2014/main" id="{FE700FA6-E77E-40DC-B7A2-EBB573B5ECF5}"/>
              </a:ext>
            </a:extLst>
          </p:cNvPr>
          <p:cNvSpPr txBox="1"/>
          <p:nvPr/>
        </p:nvSpPr>
        <p:spPr>
          <a:xfrm>
            <a:off x="31013400" y="14782800"/>
            <a:ext cx="2613985" cy="523220"/>
          </a:xfrm>
          <a:prstGeom prst="rect">
            <a:avLst/>
          </a:prstGeom>
          <a:noFill/>
        </p:spPr>
        <p:txBody>
          <a:bodyPr wrap="none" rtlCol="0">
            <a:spAutoFit/>
          </a:bodyPr>
          <a:lstStyle/>
          <a:p>
            <a:r>
              <a:rPr lang="en-US" sz="2800" u="sng" dirty="0"/>
              <a:t>Real Part of PTR</a:t>
            </a:r>
          </a:p>
        </p:txBody>
      </p:sp>
      <p:sp>
        <p:nvSpPr>
          <p:cNvPr id="87" name="TextBox 86">
            <a:extLst>
              <a:ext uri="{FF2B5EF4-FFF2-40B4-BE49-F238E27FC236}">
                <a16:creationId xmlns:a16="http://schemas.microsoft.com/office/drawing/2014/main" id="{66776CF4-7AE7-45A4-B44A-6BCB7BE70212}"/>
              </a:ext>
            </a:extLst>
          </p:cNvPr>
          <p:cNvSpPr txBox="1"/>
          <p:nvPr/>
        </p:nvSpPr>
        <p:spPr>
          <a:xfrm>
            <a:off x="37682565" y="14782800"/>
            <a:ext cx="3390928" cy="523220"/>
          </a:xfrm>
          <a:prstGeom prst="rect">
            <a:avLst/>
          </a:prstGeom>
          <a:noFill/>
        </p:spPr>
        <p:txBody>
          <a:bodyPr wrap="none" rtlCol="0">
            <a:spAutoFit/>
          </a:bodyPr>
          <a:lstStyle/>
          <a:p>
            <a:r>
              <a:rPr lang="en-US" sz="2800" u="sng" dirty="0"/>
              <a:t>Imaginary Part of PTR</a:t>
            </a:r>
          </a:p>
        </p:txBody>
      </p:sp>
      <p:sp>
        <p:nvSpPr>
          <p:cNvPr id="89" name="TextBox 88">
            <a:extLst>
              <a:ext uri="{FF2B5EF4-FFF2-40B4-BE49-F238E27FC236}">
                <a16:creationId xmlns:a16="http://schemas.microsoft.com/office/drawing/2014/main" id="{EBA431C9-82C3-445B-930A-3F1F570F2482}"/>
              </a:ext>
            </a:extLst>
          </p:cNvPr>
          <p:cNvSpPr txBox="1"/>
          <p:nvPr/>
        </p:nvSpPr>
        <p:spPr>
          <a:xfrm>
            <a:off x="29516152" y="15688615"/>
            <a:ext cx="13218802" cy="677108"/>
          </a:xfrm>
          <a:prstGeom prst="rect">
            <a:avLst/>
          </a:prstGeom>
          <a:noFill/>
        </p:spPr>
        <p:txBody>
          <a:bodyPr wrap="square" rtlCol="0">
            <a:spAutoFit/>
          </a:bodyPr>
          <a:lstStyle/>
          <a:p>
            <a:r>
              <a:rPr lang="en-US" sz="3800" dirty="0"/>
              <a:t>Different behaviors appear for different k values.</a:t>
            </a:r>
          </a:p>
        </p:txBody>
      </p:sp>
      <p:pic>
        <p:nvPicPr>
          <p:cNvPr id="10" name="Picture 9">
            <a:extLst>
              <a:ext uri="{FF2B5EF4-FFF2-40B4-BE49-F238E27FC236}">
                <a16:creationId xmlns:a16="http://schemas.microsoft.com/office/drawing/2014/main" id="{172397FE-B3D6-45FD-9C31-D53891A8BAE7}"/>
              </a:ext>
            </a:extLst>
          </p:cNvPr>
          <p:cNvPicPr>
            <a:picLocks noChangeAspect="1"/>
          </p:cNvPicPr>
          <p:nvPr/>
        </p:nvPicPr>
        <p:blipFill>
          <a:blip r:embed="rId28"/>
          <a:stretch>
            <a:fillRect/>
          </a:stretch>
        </p:blipFill>
        <p:spPr>
          <a:xfrm>
            <a:off x="29988803" y="7276741"/>
            <a:ext cx="5633799" cy="2920611"/>
          </a:xfrm>
          <a:prstGeom prst="rect">
            <a:avLst/>
          </a:prstGeom>
        </p:spPr>
      </p:pic>
      <p:pic>
        <p:nvPicPr>
          <p:cNvPr id="20" name="Picture 19">
            <a:extLst>
              <a:ext uri="{FF2B5EF4-FFF2-40B4-BE49-F238E27FC236}">
                <a16:creationId xmlns:a16="http://schemas.microsoft.com/office/drawing/2014/main" id="{F9CDC267-35B2-4C1D-AE93-D52B42BD5513}"/>
              </a:ext>
            </a:extLst>
          </p:cNvPr>
          <p:cNvPicPr>
            <a:picLocks noChangeAspect="1"/>
          </p:cNvPicPr>
          <p:nvPr/>
        </p:nvPicPr>
        <p:blipFill>
          <a:blip r:embed="rId29"/>
          <a:stretch>
            <a:fillRect/>
          </a:stretch>
        </p:blipFill>
        <p:spPr>
          <a:xfrm>
            <a:off x="36717514" y="7265660"/>
            <a:ext cx="5485975" cy="3045160"/>
          </a:xfrm>
          <a:prstGeom prst="rect">
            <a:avLst/>
          </a:prstGeom>
        </p:spPr>
      </p:pic>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1EDD62BF-5619-4F7D-AF0B-F8E6ED64C30A}"/>
                  </a:ext>
                </a:extLst>
              </p:cNvPr>
              <p:cNvSpPr txBox="1"/>
              <p:nvPr/>
            </p:nvSpPr>
            <p:spPr>
              <a:xfrm>
                <a:off x="34319896" y="6789258"/>
                <a:ext cx="3415102" cy="677108"/>
              </a:xfrm>
              <a:prstGeom prst="rect">
                <a:avLst/>
              </a:prstGeom>
              <a:noFill/>
              <a:ln>
                <a:solidFill>
                  <a:schemeClr val="accent1"/>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800" b="0" i="1" smtClean="0">
                              <a:latin typeface="Cambria Math" panose="02040503050406030204" pitchFamily="18" charset="0"/>
                            </a:rPr>
                          </m:ctrlPr>
                        </m:sSubPr>
                        <m:e>
                          <m:r>
                            <a:rPr lang="en-US" sz="3800" b="0" i="1" smtClean="0">
                              <a:latin typeface="Cambria Math" panose="02040503050406030204" pitchFamily="18" charset="0"/>
                            </a:rPr>
                            <m:t>𝑘</m:t>
                          </m:r>
                        </m:e>
                        <m:sub>
                          <m:r>
                            <a:rPr lang="en-US" sz="3800" b="0" i="1" smtClean="0">
                              <a:latin typeface="Cambria Math" panose="02040503050406030204" pitchFamily="18" charset="0"/>
                            </a:rPr>
                            <m:t>𝑒</m:t>
                          </m:r>
                        </m:sub>
                      </m:sSub>
                      <m:r>
                        <a:rPr lang="en-US" sz="3800" b="0" i="1" smtClean="0">
                          <a:latin typeface="Cambria Math" panose="02040503050406030204" pitchFamily="18" charset="0"/>
                        </a:rPr>
                        <m:t>=0.5</m:t>
                      </m:r>
                      <m:sSub>
                        <m:sSubPr>
                          <m:ctrlPr>
                            <a:rPr lang="en-US" sz="3800" b="0" i="1" smtClean="0">
                              <a:latin typeface="Cambria Math" panose="02040503050406030204" pitchFamily="18" charset="0"/>
                            </a:rPr>
                          </m:ctrlPr>
                        </m:sSubPr>
                        <m:e>
                          <m:r>
                            <a:rPr lang="en-US" sz="3800" b="0" i="1" smtClean="0">
                              <a:latin typeface="Cambria Math" panose="02040503050406030204" pitchFamily="18" charset="0"/>
                            </a:rPr>
                            <m:t>𝑘</m:t>
                          </m:r>
                        </m:e>
                        <m:sub>
                          <m:r>
                            <a:rPr lang="en-US" sz="3800" b="0" i="1" smtClean="0">
                              <a:latin typeface="Cambria Math" panose="02040503050406030204" pitchFamily="18" charset="0"/>
                            </a:rPr>
                            <m:t>𝑖</m:t>
                          </m:r>
                        </m:sub>
                      </m:sSub>
                      <m:r>
                        <a:rPr lang="en-US" sz="3800" b="0" i="1" smtClean="0">
                          <a:latin typeface="Cambria Math" panose="02040503050406030204" pitchFamily="18" charset="0"/>
                        </a:rPr>
                        <m:t>=2</m:t>
                      </m:r>
                    </m:oMath>
                  </m:oMathPara>
                </a14:m>
                <a:endParaRPr lang="en-US" sz="3800" dirty="0"/>
              </a:p>
            </p:txBody>
          </p:sp>
        </mc:Choice>
        <mc:Fallback xmlns="">
          <p:sp>
            <p:nvSpPr>
              <p:cNvPr id="88" name="TextBox 87">
                <a:extLst>
                  <a:ext uri="{FF2B5EF4-FFF2-40B4-BE49-F238E27FC236}">
                    <a16:creationId xmlns:a16="http://schemas.microsoft.com/office/drawing/2014/main" id="{1EDD62BF-5619-4F7D-AF0B-F8E6ED64C30A}"/>
                  </a:ext>
                </a:extLst>
              </p:cNvPr>
              <p:cNvSpPr txBox="1">
                <a:spLocks noRot="1" noChangeAspect="1" noMove="1" noResize="1" noEditPoints="1" noAdjustHandles="1" noChangeArrowheads="1" noChangeShapeType="1" noTextEdit="1"/>
              </p:cNvSpPr>
              <p:nvPr/>
            </p:nvSpPr>
            <p:spPr>
              <a:xfrm>
                <a:off x="34319896" y="6789258"/>
                <a:ext cx="3415102" cy="677108"/>
              </a:xfrm>
              <a:prstGeom prst="rect">
                <a:avLst/>
              </a:prstGeom>
              <a:blipFill>
                <a:blip r:embed="rId31"/>
                <a:stretch>
                  <a:fillRect/>
                </a:stretch>
              </a:blipFill>
              <a:ln>
                <a:solidFill>
                  <a:schemeClr val="accent1"/>
                </a:solidFill>
              </a:ln>
            </p:spPr>
            <p:txBody>
              <a:bodyPr/>
              <a:lstStyle/>
              <a:p>
                <a:r>
                  <a:rPr lang="en-US">
                    <a:noFill/>
                  </a:rPr>
                  <a:t> </a:t>
                </a:r>
              </a:p>
            </p:txBody>
          </p:sp>
        </mc:Fallback>
      </mc:AlternateContent>
      <p:pic>
        <p:nvPicPr>
          <p:cNvPr id="26" name="Picture 25">
            <a:extLst>
              <a:ext uri="{FF2B5EF4-FFF2-40B4-BE49-F238E27FC236}">
                <a16:creationId xmlns:a16="http://schemas.microsoft.com/office/drawing/2014/main" id="{987BDC86-0FCC-4823-9308-1E9460AB2FD2}"/>
              </a:ext>
            </a:extLst>
          </p:cNvPr>
          <p:cNvPicPr>
            <a:picLocks noChangeAspect="1"/>
          </p:cNvPicPr>
          <p:nvPr/>
        </p:nvPicPr>
        <p:blipFill>
          <a:blip r:embed="rId32"/>
          <a:stretch>
            <a:fillRect/>
          </a:stretch>
        </p:blipFill>
        <p:spPr>
          <a:xfrm>
            <a:off x="29870400" y="11416256"/>
            <a:ext cx="5633799" cy="2983950"/>
          </a:xfrm>
          <a:prstGeom prst="rect">
            <a:avLst/>
          </a:prstGeom>
        </p:spPr>
      </p:pic>
      <p:pic>
        <p:nvPicPr>
          <p:cNvPr id="31" name="Picture 30">
            <a:extLst>
              <a:ext uri="{FF2B5EF4-FFF2-40B4-BE49-F238E27FC236}">
                <a16:creationId xmlns:a16="http://schemas.microsoft.com/office/drawing/2014/main" id="{CEB81FBC-BAB6-4669-A989-5A293A08E562}"/>
              </a:ext>
            </a:extLst>
          </p:cNvPr>
          <p:cNvPicPr>
            <a:picLocks noChangeAspect="1"/>
          </p:cNvPicPr>
          <p:nvPr/>
        </p:nvPicPr>
        <p:blipFill>
          <a:blip r:embed="rId33"/>
          <a:stretch>
            <a:fillRect/>
          </a:stretch>
        </p:blipFill>
        <p:spPr>
          <a:xfrm>
            <a:off x="36717514" y="11479594"/>
            <a:ext cx="5485976" cy="2983951"/>
          </a:xfrm>
          <a:prstGeom prst="rect">
            <a:avLst/>
          </a:prstGeom>
        </p:spPr>
      </p:pic>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5DFE3997-915D-41D6-BE70-42F55C432814}"/>
                  </a:ext>
                </a:extLst>
              </p:cNvPr>
              <p:cNvSpPr txBox="1"/>
              <p:nvPr/>
            </p:nvSpPr>
            <p:spPr>
              <a:xfrm>
                <a:off x="34195538" y="11054637"/>
                <a:ext cx="3778983" cy="677108"/>
              </a:xfrm>
              <a:prstGeom prst="rect">
                <a:avLst/>
              </a:prstGeom>
              <a:solidFill>
                <a:schemeClr val="bg1"/>
              </a:solidFill>
              <a:ln>
                <a:solidFill>
                  <a:schemeClr val="accent1"/>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800" b="0" i="1" smtClean="0">
                              <a:latin typeface="Cambria Math" panose="02040503050406030204" pitchFamily="18" charset="0"/>
                            </a:rPr>
                          </m:ctrlPr>
                        </m:sSubPr>
                        <m:e>
                          <m:r>
                            <a:rPr lang="en-US" sz="3800" b="0" i="1" smtClean="0">
                              <a:latin typeface="Cambria Math" panose="02040503050406030204" pitchFamily="18" charset="0"/>
                            </a:rPr>
                            <m:t>𝑘</m:t>
                          </m:r>
                        </m:e>
                        <m:sub>
                          <m:r>
                            <a:rPr lang="en-US" sz="3800" b="0" i="1" smtClean="0">
                              <a:latin typeface="Cambria Math" panose="02040503050406030204" pitchFamily="18" charset="0"/>
                            </a:rPr>
                            <m:t>𝑒</m:t>
                          </m:r>
                        </m:sub>
                      </m:sSub>
                      <m:r>
                        <a:rPr lang="en-US" sz="3800" b="0" i="1" smtClean="0">
                          <a:latin typeface="Cambria Math" panose="02040503050406030204" pitchFamily="18" charset="0"/>
                        </a:rPr>
                        <m:t>=−0.5</m:t>
                      </m:r>
                      <m:sSub>
                        <m:sSubPr>
                          <m:ctrlPr>
                            <a:rPr lang="en-US" sz="3800" b="0" i="1" smtClean="0">
                              <a:latin typeface="Cambria Math" panose="02040503050406030204" pitchFamily="18" charset="0"/>
                            </a:rPr>
                          </m:ctrlPr>
                        </m:sSubPr>
                        <m:e>
                          <m:r>
                            <a:rPr lang="en-US" sz="3800" b="0" i="1" smtClean="0">
                              <a:latin typeface="Cambria Math" panose="02040503050406030204" pitchFamily="18" charset="0"/>
                            </a:rPr>
                            <m:t>𝑘</m:t>
                          </m:r>
                        </m:e>
                        <m:sub>
                          <m:r>
                            <a:rPr lang="en-US" sz="3800" b="0" i="1" smtClean="0">
                              <a:latin typeface="Cambria Math" panose="02040503050406030204" pitchFamily="18" charset="0"/>
                            </a:rPr>
                            <m:t>𝑖</m:t>
                          </m:r>
                        </m:sub>
                      </m:sSub>
                      <m:r>
                        <a:rPr lang="en-US" sz="3800" b="0" i="1" smtClean="0">
                          <a:latin typeface="Cambria Math" panose="02040503050406030204" pitchFamily="18" charset="0"/>
                        </a:rPr>
                        <m:t>=2</m:t>
                      </m:r>
                    </m:oMath>
                  </m:oMathPara>
                </a14:m>
                <a:endParaRPr lang="en-US" sz="3800" dirty="0"/>
              </a:p>
            </p:txBody>
          </p:sp>
        </mc:Choice>
        <mc:Fallback xmlns="">
          <p:sp>
            <p:nvSpPr>
              <p:cNvPr id="76" name="TextBox 75">
                <a:extLst>
                  <a:ext uri="{FF2B5EF4-FFF2-40B4-BE49-F238E27FC236}">
                    <a16:creationId xmlns:a16="http://schemas.microsoft.com/office/drawing/2014/main" id="{5DFE3997-915D-41D6-BE70-42F55C432814}"/>
                  </a:ext>
                </a:extLst>
              </p:cNvPr>
              <p:cNvSpPr txBox="1">
                <a:spLocks noRot="1" noChangeAspect="1" noMove="1" noResize="1" noEditPoints="1" noAdjustHandles="1" noChangeArrowheads="1" noChangeShapeType="1" noTextEdit="1"/>
              </p:cNvSpPr>
              <p:nvPr/>
            </p:nvSpPr>
            <p:spPr>
              <a:xfrm>
                <a:off x="34195538" y="11054637"/>
                <a:ext cx="3778983" cy="677108"/>
              </a:xfrm>
              <a:prstGeom prst="rect">
                <a:avLst/>
              </a:prstGeom>
              <a:blipFill>
                <a:blip r:embed="rId34"/>
                <a:stretch>
                  <a:fillRect/>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105249542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14526</TotalTime>
  <Words>760</Words>
  <Application>Microsoft Office PowerPoint</Application>
  <PresentationFormat>Custom</PresentationFormat>
  <Paragraphs>77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 Math</vt:lpstr>
      <vt:lpstr>Gill Sans MT</vt:lpstr>
      <vt:lpstr>Wingdings 2</vt:lpstr>
      <vt:lpstr>Dividend</vt:lpstr>
      <vt:lpstr>PowerPoint Presentation</vt:lpstr>
    </vt:vector>
  </TitlesOfParts>
  <Company>LLNL- PAT Art Team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McInnis</dc:creator>
  <cp:lastModifiedBy>Elsie Cortes</cp:lastModifiedBy>
  <cp:revision>252</cp:revision>
  <cp:lastPrinted>2005-04-27T23:33:42Z</cp:lastPrinted>
  <dcterms:created xsi:type="dcterms:W3CDTF">2003-10-27T22:49:51Z</dcterms:created>
  <dcterms:modified xsi:type="dcterms:W3CDTF">2019-08-07T16:34:18Z</dcterms:modified>
</cp:coreProperties>
</file>