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CC"/>
    <a:srgbClr val="2F6E2C"/>
    <a:srgbClr val="0D2A79"/>
    <a:srgbClr val="3882AE"/>
    <a:srgbClr val="010000"/>
    <a:srgbClr val="306E2B"/>
    <a:srgbClr val="D65540"/>
    <a:srgbClr val="FFBD42"/>
    <a:srgbClr val="D39936"/>
    <a:srgbClr val="DEA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2"/>
    <p:restoredTop sz="94665"/>
  </p:normalViewPr>
  <p:slideViewPr>
    <p:cSldViewPr snapToGrid="0" snapToObjects="1">
      <p:cViewPr>
        <p:scale>
          <a:sx n="115" d="100"/>
          <a:sy n="115" d="100"/>
        </p:scale>
        <p:origin x="1400" y="-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ubc-mds.github.io/py-pkgs/content/05-documentation.html#inline-comments" TargetMode="External"/><Relationship Id="rId18" Type="http://schemas.openxmlformats.org/officeDocument/2006/relationships/hyperlink" Target="https://ubc-mds.github.io/py-pkgs/content/06-releasing-versioning.html" TargetMode="External"/><Relationship Id="rId3" Type="http://schemas.openxmlformats.org/officeDocument/2006/relationships/hyperlink" Target="https://ubc-mds.github.io/py-pkgs/" TargetMode="External"/><Relationship Id="rId21" Type="http://schemas.openxmlformats.org/officeDocument/2006/relationships/hyperlink" Target="https://docs.github.com/en/actions" TargetMode="External"/><Relationship Id="rId7" Type="http://schemas.openxmlformats.org/officeDocument/2006/relationships/hyperlink" Target="https://python-poetry.org/" TargetMode="External"/><Relationship Id="rId12" Type="http://schemas.openxmlformats.org/officeDocument/2006/relationships/hyperlink" Target="https://ubc-mds.github.io/py-pkgs/content/04-testing.html#writing-tests" TargetMode="External"/><Relationship Id="rId17" Type="http://schemas.openxmlformats.org/officeDocument/2006/relationships/hyperlink" Target="https://semver.org/" TargetMode="External"/><Relationship Id="rId25" Type="http://schemas.openxmlformats.org/officeDocument/2006/relationships/hyperlink" Target="https://jupyterbook.org/intro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ubc-mds.github.io/py-pkgs/content/05-documentation.html#rendering-remotely" TargetMode="External"/><Relationship Id="rId20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hyperlink" Target="https://github.com/UBC-MDS/cookiecutter-ubc-mds" TargetMode="External"/><Relationship Id="rId24" Type="http://schemas.openxmlformats.org/officeDocument/2006/relationships/hyperlink" Target="https://cookiecutter.readthedocs.io/en/1.7.2/" TargetMode="External"/><Relationship Id="rId5" Type="http://schemas.openxmlformats.org/officeDocument/2006/relationships/hyperlink" Target="https://www.tomasbeuzen.com/" TargetMode="External"/><Relationship Id="rId15" Type="http://schemas.openxmlformats.org/officeDocument/2006/relationships/hyperlink" Target="https://ubc-mds.github.io/py-pkgs/content/05-documentation.html#docstrings" TargetMode="External"/><Relationship Id="rId23" Type="http://schemas.openxmlformats.org/officeDocument/2006/relationships/hyperlink" Target="https://rstudio.com/resources/cheatsheets/" TargetMode="External"/><Relationship Id="rId10" Type="http://schemas.openxmlformats.org/officeDocument/2006/relationships/hyperlink" Target="https://ubc-mds.github.io/py-pkgs/content/08-cli.html" TargetMode="External"/><Relationship Id="rId19" Type="http://schemas.openxmlformats.org/officeDocument/2006/relationships/hyperlink" Target="https://test.pypi.org/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cookiecutter.readthedocs.io/" TargetMode="External"/><Relationship Id="rId14" Type="http://schemas.openxmlformats.org/officeDocument/2006/relationships/hyperlink" Target="https://ubc-mds.github.io/py-pkgs/content/05-documentation.html#block-comments" TargetMode="External"/><Relationship Id="rId22" Type="http://schemas.openxmlformats.org/officeDocument/2006/relationships/hyperlink" Target="https://ubc-mds.github.io/py-pkgs/content/07-ci-cd.html#continuous-integration-and-continuous-deploy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26677C-2255-D048-8191-7A80E8782B2A}"/>
              </a:ext>
            </a:extLst>
          </p:cNvPr>
          <p:cNvSpPr/>
          <p:nvPr/>
        </p:nvSpPr>
        <p:spPr>
          <a:xfrm>
            <a:off x="207878" y="1204136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Rounded Rectangle 341">
            <a:extLst>
              <a:ext uri="{FF2B5EF4-FFF2-40B4-BE49-F238E27FC236}">
                <a16:creationId xmlns:a16="http://schemas.microsoft.com/office/drawing/2014/main" id="{294486E0-A9B0-914A-85EC-06B0208A4AFD}"/>
              </a:ext>
            </a:extLst>
          </p:cNvPr>
          <p:cNvSpPr/>
          <p:nvPr/>
        </p:nvSpPr>
        <p:spPr>
          <a:xfrm>
            <a:off x="315878" y="3654914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Cheatsheets make it easy for R users…">
            <a:extLst>
              <a:ext uri="{FF2B5EF4-FFF2-40B4-BE49-F238E27FC236}">
                <a16:creationId xmlns:a16="http://schemas.microsoft.com/office/drawing/2014/main" id="{236CBBF8-48C2-2C43-9660-9395AA92AC88}"/>
              </a:ext>
            </a:extLst>
          </p:cNvPr>
          <p:cNvSpPr txBox="1"/>
          <p:nvPr/>
        </p:nvSpPr>
        <p:spPr>
          <a:xfrm>
            <a:off x="765547" y="3670273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Package Structure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14F44CAE-C7AF-DE43-AF4D-79F0003D1813}"/>
              </a:ext>
            </a:extLst>
          </p:cNvPr>
          <p:cNvSpPr/>
          <p:nvPr/>
        </p:nvSpPr>
        <p:spPr>
          <a:xfrm>
            <a:off x="7083005" y="1179345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83EF1E6A-1C1D-A145-99C5-26F3EA63D62B}"/>
              </a:ext>
            </a:extLst>
          </p:cNvPr>
          <p:cNvSpPr/>
          <p:nvPr/>
        </p:nvSpPr>
        <p:spPr>
          <a:xfrm>
            <a:off x="3646995" y="1164523"/>
            <a:ext cx="3240000" cy="903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608D32CD-EB76-9E4B-AC82-B1A6A4922E80}"/>
              </a:ext>
            </a:extLst>
          </p:cNvPr>
          <p:cNvSpPr/>
          <p:nvPr/>
        </p:nvSpPr>
        <p:spPr>
          <a:xfrm>
            <a:off x="10506886" y="4056432"/>
            <a:ext cx="3240000" cy="6156000"/>
          </a:xfrm>
          <a:prstGeom prst="roundRect">
            <a:avLst>
              <a:gd name="adj" fmla="val 7878"/>
            </a:avLst>
          </a:prstGeom>
          <a:solidFill>
            <a:srgbClr val="E1E5EF"/>
          </a:solidFill>
          <a:ln w="12700" cap="flat">
            <a:noFill/>
            <a:miter lim="400000"/>
          </a:ln>
          <a:effectLst>
            <a:outerShdw blurRad="101600" dist="38100" dir="2700000" algn="tl" rotWithShape="0">
              <a:schemeClr val="bg2">
                <a:lumMod val="10000"/>
                <a:alpha val="2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sz="3200" b="1" dirty="0">
                <a:solidFill>
                  <a:srgbClr val="2F6E2C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 err="1">
                <a:solidFill>
                  <a:srgbClr val="3982AF"/>
                </a:solidFill>
                <a:hlinkClick r:id="rId3"/>
              </a:rPr>
              <a:t>py</a:t>
            </a:r>
            <a:r>
              <a:rPr lang="en-US" b="1" dirty="0">
                <a:solidFill>
                  <a:srgbClr val="3982AF"/>
                </a:solidFill>
                <a:hlinkClick r:id="rId3"/>
              </a:rPr>
              <a:t>-pkgs</a:t>
            </a:r>
            <a:r>
              <a:rPr dirty="0">
                <a:solidFill>
                  <a:srgbClr val="3982AF"/>
                </a:solidFill>
              </a:rPr>
              <a:t> </a:t>
            </a:r>
            <a:r>
              <a:rPr lang="en-US" sz="3200" b="1" dirty="0">
                <a:solidFill>
                  <a:srgbClr val="2F6E2C"/>
                </a:solidFill>
              </a:rPr>
              <a:t>import</a:t>
            </a:r>
            <a:r>
              <a:rPr lang="en-US" sz="3200" dirty="0"/>
              <a:t> </a:t>
            </a:r>
            <a:r>
              <a:rPr lang="en-CA" sz="3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200"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Tomas</a:t>
            </a:r>
            <a:r>
              <a:rPr dirty="0"/>
              <a:t> </a:t>
            </a:r>
            <a:r>
              <a:rPr lang="en-US" dirty="0" err="1"/>
              <a:t>Beuzen</a:t>
            </a:r>
            <a:r>
              <a:rPr lang="en-US" dirty="0"/>
              <a:t> (</a:t>
            </a:r>
            <a:r>
              <a:rPr lang="en-CA" sz="900" b="0" dirty="0">
                <a:hlinkClick r:id="rId5"/>
              </a:rPr>
              <a:t>https://www.tomasbeuzen.com/</a:t>
            </a:r>
            <a:r>
              <a:rPr lang="en-CA" sz="900" b="0" dirty="0"/>
              <a:t>)</a:t>
            </a:r>
            <a:r>
              <a:rPr dirty="0"/>
              <a:t>  • </a:t>
            </a:r>
            <a:r>
              <a:rPr lang="en-US" dirty="0"/>
              <a:t>Learn more at </a:t>
            </a:r>
            <a:r>
              <a:rPr lang="en-CA" sz="900" b="0" dirty="0">
                <a:hlinkClick r:id="rId3"/>
              </a:rPr>
              <a:t>https://ubc-mds.github.io/py-pkgs/</a:t>
            </a:r>
            <a:r>
              <a:rPr lang="en-CA" sz="900" b="0" dirty="0"/>
              <a:t> </a:t>
            </a:r>
            <a:r>
              <a:rPr dirty="0"/>
              <a:t> •  Updated: 20</a:t>
            </a:r>
            <a:r>
              <a:rPr lang="en-US" dirty="0"/>
              <a:t>20</a:t>
            </a:r>
            <a:r>
              <a:rPr dirty="0"/>
              <a:t>-0</a:t>
            </a:r>
            <a:r>
              <a:rPr lang="en-US" dirty="0"/>
              <a:t>8</a:t>
            </a:r>
            <a:endParaRPr dirty="0"/>
          </a:p>
        </p:txBody>
      </p:sp>
      <p:pic>
        <p:nvPicPr>
          <p:cNvPr id="290" name="rstudio.png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0875" y="433125"/>
            <a:ext cx="2736000" cy="315807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ounded Rectangle 294">
            <a:extLst>
              <a:ext uri="{FF2B5EF4-FFF2-40B4-BE49-F238E27FC236}">
                <a16:creationId xmlns:a16="http://schemas.microsoft.com/office/drawing/2014/main" id="{17C5DB87-E056-A948-96CD-3B2C2AB8FC52}"/>
              </a:ext>
            </a:extLst>
          </p:cNvPr>
          <p:cNvSpPr/>
          <p:nvPr/>
        </p:nvSpPr>
        <p:spPr>
          <a:xfrm>
            <a:off x="315878" y="1298167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Cheatsheets make it easy for R users…">
            <a:extLst>
              <a:ext uri="{FF2B5EF4-FFF2-40B4-BE49-F238E27FC236}">
                <a16:creationId xmlns:a16="http://schemas.microsoft.com/office/drawing/2014/main" id="{7869E9A6-5EBD-3C4B-A653-6146C1DDFB43}"/>
              </a:ext>
            </a:extLst>
          </p:cNvPr>
          <p:cNvSpPr txBox="1"/>
          <p:nvPr/>
        </p:nvSpPr>
        <p:spPr>
          <a:xfrm>
            <a:off x="765547" y="1313526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Packaging Tools</a:t>
            </a:r>
            <a:endParaRPr sz="2500" b="0" dirty="0">
              <a:solidFill>
                <a:srgbClr val="30486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08DDF-69B8-FC4F-95D1-615B650DB15C}"/>
              </a:ext>
            </a:extLst>
          </p:cNvPr>
          <p:cNvGrpSpPr/>
          <p:nvPr/>
        </p:nvGrpSpPr>
        <p:grpSpPr>
          <a:xfrm>
            <a:off x="406790" y="1308599"/>
            <a:ext cx="288000" cy="387205"/>
            <a:chOff x="406790" y="1308599"/>
            <a:chExt cx="288000" cy="3872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99A2DA-D33D-8D46-9983-04C0C66DD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0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29CCBB7A-268B-C146-8175-920D51FBB9D5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02" name="ggplot(mpg, aes(hwy, cty)) +…">
            <a:extLst>
              <a:ext uri="{FF2B5EF4-FFF2-40B4-BE49-F238E27FC236}">
                <a16:creationId xmlns:a16="http://schemas.microsoft.com/office/drawing/2014/main" id="{25D60431-07FC-3D46-96D9-54B28D4C3A3A}"/>
              </a:ext>
            </a:extLst>
          </p:cNvPr>
          <p:cNvSpPr txBox="1"/>
          <p:nvPr/>
        </p:nvSpPr>
        <p:spPr>
          <a:xfrm>
            <a:off x="314078" y="8205897"/>
            <a:ext cx="3027600" cy="1802977"/>
          </a:xfrm>
          <a:prstGeom prst="rect">
            <a:avLst/>
          </a:prstGeom>
          <a:solidFill>
            <a:srgbClr val="FFF2C6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 err="1"/>
              <a:t>mypkg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CONDUCT.rst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CONTRIBUTING.rst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docs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mypkg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.</a:t>
            </a:r>
            <a:r>
              <a:rPr lang="en-CA" sz="1000" dirty="0" err="1"/>
              <a:t>gitignore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.</a:t>
            </a:r>
            <a:r>
              <a:rPr lang="en-CA" sz="1000" dirty="0" err="1"/>
              <a:t>github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LICENSE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pyproject.toml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├── </a:t>
            </a:r>
            <a:r>
              <a:rPr lang="en-CA" sz="1000" dirty="0" err="1"/>
              <a:t>README.md</a:t>
            </a:r>
            <a:endParaRPr lang="en-CA" sz="10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/>
              <a:t>└── tests</a:t>
            </a:r>
          </a:p>
        </p:txBody>
      </p:sp>
      <p:sp>
        <p:nvSpPr>
          <p:cNvPr id="314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4798F416-1774-6740-8B34-E0BA33120A62}"/>
              </a:ext>
            </a:extLst>
          </p:cNvPr>
          <p:cNvSpPr txBox="1"/>
          <p:nvPr/>
        </p:nvSpPr>
        <p:spPr>
          <a:xfrm>
            <a:off x="315878" y="1778874"/>
            <a:ext cx="3024000" cy="54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This Python Packaging cheat sheet will help you build a Python Package in no time! It relies on the following requirements:</a:t>
            </a:r>
            <a:endParaRPr dirty="0"/>
          </a:p>
        </p:txBody>
      </p:sp>
      <p:graphicFrame>
        <p:nvGraphicFramePr>
          <p:cNvPr id="315" name="Table">
            <a:extLst>
              <a:ext uri="{FF2B5EF4-FFF2-40B4-BE49-F238E27FC236}">
                <a16:creationId xmlns:a16="http://schemas.microsoft.com/office/drawing/2014/main" id="{FF4EA059-3ADE-3E4A-914F-D853F3ECD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554751"/>
              </p:ext>
            </p:extLst>
          </p:nvPr>
        </p:nvGraphicFramePr>
        <p:xfrm>
          <a:off x="315878" y="2344445"/>
          <a:ext cx="3024000" cy="1197347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89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135">
                <a:tc>
                  <a:txBody>
                    <a:bodyPr/>
                    <a:lstStyle/>
                    <a:p>
                      <a:pPr marL="54000"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dirty="0">
                          <a:solidFill>
                            <a:srgbClr val="D6554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Tool</a:t>
                      </a:r>
                      <a:endParaRPr sz="1100" b="1" dirty="0">
                        <a:solidFill>
                          <a:srgbClr val="D6554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FE4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D6554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</a:t>
                      </a:r>
                      <a:r>
                        <a:rPr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D6554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scription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7"/>
                        </a:rPr>
                        <a:t>poetry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dirty="0">
                          <a:sym typeface="Source Sans Pro"/>
                        </a:rPr>
                        <a:t>Python dependency &amp; package management tool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8"/>
                        </a:rPr>
                        <a:t>GitHub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CA" sz="1000" dirty="0">
                          <a:sym typeface="Source Sans Pro"/>
                        </a:rPr>
                        <a:t>Online project management &amp; code version control system 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i="1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  <a:hlinkClick r:id="rId9"/>
                        </a:rPr>
                        <a:t>cookiecutter</a:t>
                      </a:r>
                      <a:endParaRPr sz="1000" i="1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tc>
                  <a:txBody>
                    <a:bodyPr/>
                    <a:lstStyle/>
                    <a:p>
                      <a:pPr marL="54000" indent="0" algn="l" defTabSz="914400"/>
                      <a:r>
                        <a:rPr lang="en-US" sz="1000" dirty="0">
                          <a:sym typeface="Source Sans Pro"/>
                        </a:rPr>
                        <a:t>Directory &amp; file templating tool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18972"/>
                  </a:ext>
                </a:extLst>
              </a:tr>
            </a:tbl>
          </a:graphicData>
        </a:graphic>
      </p:graphicFrame>
      <p:sp>
        <p:nvSpPr>
          <p:cNvPr id="316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8ECD17DB-FC35-BB47-8CE2-20D9634BF31E}"/>
              </a:ext>
            </a:extLst>
          </p:cNvPr>
          <p:cNvSpPr txBox="1"/>
          <p:nvPr/>
        </p:nvSpPr>
        <p:spPr>
          <a:xfrm>
            <a:off x="315878" y="4134006"/>
            <a:ext cx="3024000" cy="561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Python packages have a standard structure. </a:t>
            </a:r>
            <a:r>
              <a:rPr lang="en-US" i="1" dirty="0">
                <a:solidFill>
                  <a:srgbClr val="3882AE"/>
                </a:solidFill>
              </a:rPr>
              <a:t>poetry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3882AE"/>
                </a:solidFill>
              </a:rPr>
              <a:t>cookiecutter</a:t>
            </a:r>
            <a:r>
              <a:rPr lang="en-US" dirty="0"/>
              <a:t> can help you set up this structure quickly with the following steps:</a:t>
            </a:r>
          </a:p>
        </p:txBody>
      </p:sp>
      <p:sp>
        <p:nvSpPr>
          <p:cNvPr id="317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DFE9BCD-9068-8044-AFF7-58482B2B2F95}"/>
              </a:ext>
            </a:extLst>
          </p:cNvPr>
          <p:cNvSpPr txBox="1"/>
          <p:nvPr/>
        </p:nvSpPr>
        <p:spPr>
          <a:xfrm>
            <a:off x="315878" y="7441259"/>
            <a:ext cx="3024000" cy="72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 should end up with a directory structure similar to that shown below. If you’re after a package with a command line interface (CLI), see the </a:t>
            </a:r>
            <a:r>
              <a:rPr lang="en-US" dirty="0">
                <a:hlinkClick r:id="rId10"/>
              </a:rPr>
              <a:t>CLI package</a:t>
            </a:r>
            <a:r>
              <a:rPr lang="en-US" dirty="0"/>
              <a:t> chapter of </a:t>
            </a:r>
            <a:r>
              <a:rPr lang="en-US" dirty="0" err="1">
                <a:hlinkClick r:id="rId3"/>
              </a:rPr>
              <a:t>py</a:t>
            </a:r>
            <a:r>
              <a:rPr lang="en-US" dirty="0">
                <a:hlinkClick r:id="rId3"/>
              </a:rPr>
              <a:t>-pkgs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8" name="ggplot(mpg, aes(hwy, cty)) +…">
            <a:extLst>
              <a:ext uri="{FF2B5EF4-FFF2-40B4-BE49-F238E27FC236}">
                <a16:creationId xmlns:a16="http://schemas.microsoft.com/office/drawing/2014/main" id="{72612234-4889-E34F-9315-8D6EBB06AFDA}"/>
              </a:ext>
            </a:extLst>
          </p:cNvPr>
          <p:cNvSpPr txBox="1"/>
          <p:nvPr/>
        </p:nvSpPr>
        <p:spPr>
          <a:xfrm>
            <a:off x="314078" y="4892956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pip install </a:t>
            </a:r>
            <a:r>
              <a:rPr lang="en-CA" sz="1000" b="0" dirty="0" err="1">
                <a:sym typeface="Menlo"/>
              </a:rPr>
              <a:t>cookiecutter</a:t>
            </a:r>
            <a:endParaRPr lang="en-CA" sz="1000" b="0" dirty="0">
              <a:sym typeface="Menlo"/>
            </a:endParaRPr>
          </a:p>
        </p:txBody>
      </p:sp>
      <p:sp>
        <p:nvSpPr>
          <p:cNvPr id="321" name="Fit sections to content. Try several different layouts.…">
            <a:extLst>
              <a:ext uri="{FF2B5EF4-FFF2-40B4-BE49-F238E27FC236}">
                <a16:creationId xmlns:a16="http://schemas.microsoft.com/office/drawing/2014/main" id="{5F63D358-2EC9-6243-B939-CC15DE238CDA}"/>
              </a:ext>
            </a:extLst>
          </p:cNvPr>
          <p:cNvSpPr txBox="1"/>
          <p:nvPr/>
        </p:nvSpPr>
        <p:spPr>
          <a:xfrm>
            <a:off x="315878" y="4633737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Install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cookiecutter</a:t>
            </a:r>
            <a:r>
              <a:rPr b="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(if it is not installed):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gplot(mpg, aes(hwy, cty)) +…">
            <a:extLst>
              <a:ext uri="{FF2B5EF4-FFF2-40B4-BE49-F238E27FC236}">
                <a16:creationId xmlns:a16="http://schemas.microsoft.com/office/drawing/2014/main" id="{3D819655-A76F-B542-B9A0-EE1280080A08}"/>
              </a:ext>
            </a:extLst>
          </p:cNvPr>
          <p:cNvSpPr txBox="1"/>
          <p:nvPr/>
        </p:nvSpPr>
        <p:spPr>
          <a:xfrm>
            <a:off x="314078" y="5638353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</a:t>
            </a:r>
            <a:r>
              <a:rPr lang="en-CA" sz="1000" b="0" dirty="0" err="1">
                <a:sym typeface="Menlo"/>
              </a:rPr>
              <a:t>cookiecutter</a:t>
            </a:r>
            <a:r>
              <a:rPr lang="en-CA" sz="1000" b="0" dirty="0">
                <a:sym typeface="Menlo"/>
              </a:rPr>
              <a:t> https://github.com/UBC-MDS/cookiecutter-ubc-mds.git</a:t>
            </a:r>
          </a:p>
        </p:txBody>
      </p:sp>
      <p:sp>
        <p:nvSpPr>
          <p:cNvPr id="326" name="Fit sections to content. Try several different layouts.…">
            <a:extLst>
              <a:ext uri="{FF2B5EF4-FFF2-40B4-BE49-F238E27FC236}">
                <a16:creationId xmlns:a16="http://schemas.microsoft.com/office/drawing/2014/main" id="{36CA04F8-08D0-964F-A50B-5364E888D990}"/>
              </a:ext>
            </a:extLst>
          </p:cNvPr>
          <p:cNvSpPr txBox="1"/>
          <p:nvPr/>
        </p:nvSpPr>
        <p:spPr>
          <a:xfrm>
            <a:off x="315878" y="521342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Run the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UBC-MDS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cookiecutter</a:t>
            </a:r>
            <a:r>
              <a:rPr b="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template and follow the prompts: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gplot(mpg, aes(hwy, cty)) +…">
            <a:extLst>
              <a:ext uri="{FF2B5EF4-FFF2-40B4-BE49-F238E27FC236}">
                <a16:creationId xmlns:a16="http://schemas.microsoft.com/office/drawing/2014/main" id="{2F1A969F-4790-0047-9BC7-EA80EDB3D015}"/>
              </a:ext>
            </a:extLst>
          </p:cNvPr>
          <p:cNvSpPr txBox="1"/>
          <p:nvPr/>
        </p:nvSpPr>
        <p:spPr>
          <a:xfrm>
            <a:off x="314078" y="6532411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cd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328" name="Fit sections to content. Try several different layouts.…">
            <a:extLst>
              <a:ext uri="{FF2B5EF4-FFF2-40B4-BE49-F238E27FC236}">
                <a16:creationId xmlns:a16="http://schemas.microsoft.com/office/drawing/2014/main" id="{4C1C0E0D-9DCE-454C-B9DF-85417C34B319}"/>
              </a:ext>
            </a:extLst>
          </p:cNvPr>
          <p:cNvSpPr txBox="1"/>
          <p:nvPr/>
        </p:nvSpPr>
        <p:spPr>
          <a:xfrm>
            <a:off x="315878" y="6108332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Change into the root directory of your new package (here named “</a:t>
            </a:r>
            <a:r>
              <a:rPr lang="en-US" i="1" dirty="0" err="1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mypkg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”)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gplot(mpg, aes(hwy, cty)) +…">
            <a:extLst>
              <a:ext uri="{FF2B5EF4-FFF2-40B4-BE49-F238E27FC236}">
                <a16:creationId xmlns:a16="http://schemas.microsoft.com/office/drawing/2014/main" id="{FC4DCB96-C788-0140-8A68-70D3DCF09D31}"/>
              </a:ext>
            </a:extLst>
          </p:cNvPr>
          <p:cNvSpPr txBox="1"/>
          <p:nvPr/>
        </p:nvSpPr>
        <p:spPr>
          <a:xfrm>
            <a:off x="314078" y="7098120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</a:t>
            </a:r>
            <a:r>
              <a:rPr lang="en-CA" sz="1000" b="0" dirty="0" err="1">
                <a:sym typeface="Menlo"/>
              </a:rPr>
              <a:t>init</a:t>
            </a:r>
            <a:endParaRPr lang="en-CA" sz="1000" b="0" dirty="0">
              <a:sym typeface="Menlo"/>
            </a:endParaRPr>
          </a:p>
        </p:txBody>
      </p:sp>
      <p:sp>
        <p:nvSpPr>
          <p:cNvPr id="330" name="Fit sections to content. Try several different layouts.…">
            <a:extLst>
              <a:ext uri="{FF2B5EF4-FFF2-40B4-BE49-F238E27FC236}">
                <a16:creationId xmlns:a16="http://schemas.microsoft.com/office/drawing/2014/main" id="{01D5CDDE-EB79-5040-8435-885C4658D396}"/>
              </a:ext>
            </a:extLst>
          </p:cNvPr>
          <p:cNvSpPr txBox="1"/>
          <p:nvPr/>
        </p:nvSpPr>
        <p:spPr>
          <a:xfrm>
            <a:off x="315878" y="6838877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Initialize a </a:t>
            </a:r>
            <a:r>
              <a:rPr lang="en-US" i="1" dirty="0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poetry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project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5D2BC273-EE5C-5448-85C7-C556BFCF0918}"/>
              </a:ext>
            </a:extLst>
          </p:cNvPr>
          <p:cNvSpPr/>
          <p:nvPr/>
        </p:nvSpPr>
        <p:spPr>
          <a:xfrm>
            <a:off x="3754995" y="1293812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Cheatsheets make it easy for R users…">
            <a:extLst>
              <a:ext uri="{FF2B5EF4-FFF2-40B4-BE49-F238E27FC236}">
                <a16:creationId xmlns:a16="http://schemas.microsoft.com/office/drawing/2014/main" id="{63EA5508-A1EC-BA46-BDF4-3D97C3CF4086}"/>
              </a:ext>
            </a:extLst>
          </p:cNvPr>
          <p:cNvSpPr txBox="1"/>
          <p:nvPr/>
        </p:nvSpPr>
        <p:spPr>
          <a:xfrm>
            <a:off x="4204664" y="1309171"/>
            <a:ext cx="256908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Write Your Code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63C163AE-5085-F648-91D6-3A182353F612}"/>
              </a:ext>
            </a:extLst>
          </p:cNvPr>
          <p:cNvSpPr/>
          <p:nvPr/>
        </p:nvSpPr>
        <p:spPr>
          <a:xfrm>
            <a:off x="3754995" y="2698645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Cheatsheets make it easy for R users…">
            <a:extLst>
              <a:ext uri="{FF2B5EF4-FFF2-40B4-BE49-F238E27FC236}">
                <a16:creationId xmlns:a16="http://schemas.microsoft.com/office/drawing/2014/main" id="{C3227CDB-9C00-744B-A099-E3AF125C99C5}"/>
              </a:ext>
            </a:extLst>
          </p:cNvPr>
          <p:cNvSpPr txBox="1"/>
          <p:nvPr/>
        </p:nvSpPr>
        <p:spPr>
          <a:xfrm>
            <a:off x="4204664" y="2714004"/>
            <a:ext cx="256908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Tests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5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7428F0C8-D831-E24C-8C41-FB46EB0349D6}"/>
              </a:ext>
            </a:extLst>
          </p:cNvPr>
          <p:cNvSpPr txBox="1"/>
          <p:nvPr/>
        </p:nvSpPr>
        <p:spPr>
          <a:xfrm>
            <a:off x="3861570" y="2732776"/>
            <a:ext cx="576170" cy="38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2000" b="0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8159E151-610D-8B4C-BB9F-6ACFF5405C9E}"/>
              </a:ext>
            </a:extLst>
          </p:cNvPr>
          <p:cNvSpPr/>
          <p:nvPr/>
        </p:nvSpPr>
        <p:spPr>
          <a:xfrm>
            <a:off x="3754995" y="7125334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Cheatsheets make it easy for R users…">
            <a:extLst>
              <a:ext uri="{FF2B5EF4-FFF2-40B4-BE49-F238E27FC236}">
                <a16:creationId xmlns:a16="http://schemas.microsoft.com/office/drawing/2014/main" id="{5FAD3276-D096-5744-852A-D13398778B60}"/>
              </a:ext>
            </a:extLst>
          </p:cNvPr>
          <p:cNvSpPr txBox="1"/>
          <p:nvPr/>
        </p:nvSpPr>
        <p:spPr>
          <a:xfrm>
            <a:off x="4204664" y="7140693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Documentation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52CBF926-1EE5-064A-9206-DB4E3CD8FDB6}"/>
              </a:ext>
            </a:extLst>
          </p:cNvPr>
          <p:cNvSpPr/>
          <p:nvPr/>
        </p:nvSpPr>
        <p:spPr>
          <a:xfrm>
            <a:off x="7191005" y="4588081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Cheatsheets make it easy for R users…">
            <a:extLst>
              <a:ext uri="{FF2B5EF4-FFF2-40B4-BE49-F238E27FC236}">
                <a16:creationId xmlns:a16="http://schemas.microsoft.com/office/drawing/2014/main" id="{F899D04A-2277-E542-8905-7C2297C6DA70}"/>
              </a:ext>
            </a:extLst>
          </p:cNvPr>
          <p:cNvSpPr txBox="1"/>
          <p:nvPr/>
        </p:nvSpPr>
        <p:spPr>
          <a:xfrm>
            <a:off x="7640673" y="4603440"/>
            <a:ext cx="2560209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Releasing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94B7D48E-681A-7D44-9722-CB9607E1D29B}"/>
              </a:ext>
            </a:extLst>
          </p:cNvPr>
          <p:cNvSpPr/>
          <p:nvPr/>
        </p:nvSpPr>
        <p:spPr>
          <a:xfrm>
            <a:off x="10614886" y="4172606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Cheatsheets make it easy for R users…">
            <a:extLst>
              <a:ext uri="{FF2B5EF4-FFF2-40B4-BE49-F238E27FC236}">
                <a16:creationId xmlns:a16="http://schemas.microsoft.com/office/drawing/2014/main" id="{6FBEDD63-6D24-9440-832F-A7720B57C365}"/>
              </a:ext>
            </a:extLst>
          </p:cNvPr>
          <p:cNvSpPr txBox="1"/>
          <p:nvPr/>
        </p:nvSpPr>
        <p:spPr>
          <a:xfrm>
            <a:off x="11064555" y="4187965"/>
            <a:ext cx="2574332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CI/CD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BFF7AF66-1FE4-DF41-BFEA-E7CDB5DF4B37}"/>
              </a:ext>
            </a:extLst>
          </p:cNvPr>
          <p:cNvSpPr/>
          <p:nvPr/>
        </p:nvSpPr>
        <p:spPr>
          <a:xfrm>
            <a:off x="10614886" y="6610476"/>
            <a:ext cx="3024000" cy="396000"/>
          </a:xfrm>
          <a:prstGeom prst="roundRect">
            <a:avLst>
              <a:gd name="adj" fmla="val 3826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76200" dist="25400" dir="27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Cheatsheets make it easy for R users…">
            <a:extLst>
              <a:ext uri="{FF2B5EF4-FFF2-40B4-BE49-F238E27FC236}">
                <a16:creationId xmlns:a16="http://schemas.microsoft.com/office/drawing/2014/main" id="{9814C1A2-FDB9-E04B-97E7-1155123D5716}"/>
              </a:ext>
            </a:extLst>
          </p:cNvPr>
          <p:cNvSpPr txBox="1"/>
          <p:nvPr/>
        </p:nvSpPr>
        <p:spPr>
          <a:xfrm>
            <a:off x="11064555" y="6625835"/>
            <a:ext cx="2567466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2500" b="0" dirty="0">
                <a:solidFill>
                  <a:srgbClr val="304864"/>
                </a:solidFill>
              </a:rPr>
              <a:t>Acknowledgments</a:t>
            </a:r>
            <a:endParaRPr sz="2500" b="0" dirty="0">
              <a:solidFill>
                <a:srgbClr val="304864"/>
              </a:solidFill>
            </a:endParaRPr>
          </a:p>
        </p:txBody>
      </p:sp>
      <p:sp>
        <p:nvSpPr>
          <p:cNvPr id="6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5D040CEA-5B01-4242-9A2C-EB8193199026}"/>
              </a:ext>
            </a:extLst>
          </p:cNvPr>
          <p:cNvSpPr txBox="1"/>
          <p:nvPr/>
        </p:nvSpPr>
        <p:spPr>
          <a:xfrm>
            <a:off x="3754995" y="1778874"/>
            <a:ext cx="3024000" cy="8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Once your Python package is set up, you can start writing your code! Your package may consist of functions, classes, a command line interface, or anything other Python code you wish!</a:t>
            </a:r>
            <a:endParaRPr dirty="0"/>
          </a:p>
        </p:txBody>
      </p:sp>
      <p:sp>
        <p:nvSpPr>
          <p:cNvPr id="66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F0C44122-9B79-6745-9AB5-52E8810DB011}"/>
              </a:ext>
            </a:extLst>
          </p:cNvPr>
          <p:cNvSpPr txBox="1"/>
          <p:nvPr/>
        </p:nvSpPr>
        <p:spPr>
          <a:xfrm>
            <a:off x="3754995" y="3179734"/>
            <a:ext cx="3024000" cy="74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Your package should also contain tests to </a:t>
            </a:r>
            <a:r>
              <a:rPr lang="en-CA" b="0" dirty="0"/>
              <a:t>verify that code is working as expected.</a:t>
            </a:r>
            <a:r>
              <a:rPr lang="en-US" dirty="0"/>
              <a:t> </a:t>
            </a:r>
            <a:r>
              <a:rPr lang="en-US" b="0" i="1" dirty="0" err="1">
                <a:solidFill>
                  <a:srgbClr val="3882AE"/>
                </a:solidFill>
              </a:rPr>
              <a:t>pytest</a:t>
            </a:r>
            <a:r>
              <a:rPr lang="en-US" dirty="0"/>
              <a:t> is an easy to use testing framework, with a typical workflow of:</a:t>
            </a:r>
            <a:endParaRPr dirty="0"/>
          </a:p>
        </p:txBody>
      </p:sp>
      <p:sp>
        <p:nvSpPr>
          <p:cNvPr id="75" name="ggplot(mpg, aes(hwy, cty)) +…">
            <a:extLst>
              <a:ext uri="{FF2B5EF4-FFF2-40B4-BE49-F238E27FC236}">
                <a16:creationId xmlns:a16="http://schemas.microsoft.com/office/drawing/2014/main" id="{2AFD6F19-C930-934A-9DAC-A57263F5E49A}"/>
              </a:ext>
            </a:extLst>
          </p:cNvPr>
          <p:cNvSpPr txBox="1"/>
          <p:nvPr/>
        </p:nvSpPr>
        <p:spPr>
          <a:xfrm>
            <a:off x="3753195" y="4159302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--dev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76" name="Fit sections to content. Try several different layouts.…">
            <a:extLst>
              <a:ext uri="{FF2B5EF4-FFF2-40B4-BE49-F238E27FC236}">
                <a16:creationId xmlns:a16="http://schemas.microsoft.com/office/drawing/2014/main" id="{5851EF8A-4E58-AC42-B050-68D5B928711A}"/>
              </a:ext>
            </a:extLst>
          </p:cNvPr>
          <p:cNvSpPr txBox="1"/>
          <p:nvPr/>
        </p:nvSpPr>
        <p:spPr>
          <a:xfrm>
            <a:off x="3754995" y="3888399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Add </a:t>
            </a:r>
            <a:r>
              <a:rPr lang="en-US" b="0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pytest</a:t>
            </a:r>
            <a:r>
              <a:rPr lang="en-US" b="0" i="1" dirty="0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as a development dependency: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gplot(mpg, aes(hwy, cty)) +…">
            <a:extLst>
              <a:ext uri="{FF2B5EF4-FFF2-40B4-BE49-F238E27FC236}">
                <a16:creationId xmlns:a16="http://schemas.microsoft.com/office/drawing/2014/main" id="{C22BE45C-6924-734C-91D6-710860476C76}"/>
              </a:ext>
            </a:extLst>
          </p:cNvPr>
          <p:cNvSpPr txBox="1"/>
          <p:nvPr/>
        </p:nvSpPr>
        <p:spPr>
          <a:xfrm>
            <a:off x="3753195" y="5063803"/>
            <a:ext cx="3027600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dirty="0">
                <a:solidFill>
                  <a:srgbClr val="2F6E2C"/>
                </a:solidFill>
                <a:sym typeface="Menlo"/>
              </a:rPr>
              <a:t>def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olidFill>
                  <a:srgbClr val="0D2A79"/>
                </a:solidFill>
                <a:sym typeface="Menlo"/>
              </a:rPr>
              <a:t>test_myfunc</a:t>
            </a:r>
            <a:r>
              <a:rPr lang="en-CA" sz="1000" b="0" dirty="0">
                <a:sym typeface="Menlo"/>
              </a:rPr>
              <a:t>():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   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assert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ym typeface="Menlo"/>
              </a:rPr>
              <a:t>mypkg.myfunc</a:t>
            </a:r>
            <a:r>
              <a:rPr lang="en-CA" sz="1000" b="0" dirty="0">
                <a:sym typeface="Menlo"/>
              </a:rPr>
              <a:t>(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1</a:t>
            </a:r>
            <a:r>
              <a:rPr lang="en-CA" sz="1000" b="0" dirty="0">
                <a:sym typeface="Menlo"/>
              </a:rPr>
              <a:t>,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5</a:t>
            </a:r>
            <a:r>
              <a:rPr lang="en-CA" sz="1000" b="0" dirty="0">
                <a:sym typeface="Menlo"/>
              </a:rPr>
              <a:t>) ==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6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   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assert</a:t>
            </a:r>
            <a:r>
              <a:rPr lang="en-CA" sz="1000" b="0" dirty="0">
                <a:sym typeface="Menlo"/>
              </a:rPr>
              <a:t> </a:t>
            </a:r>
            <a:r>
              <a:rPr lang="en-CA" sz="1000" b="0" dirty="0" err="1">
                <a:sym typeface="Menlo"/>
              </a:rPr>
              <a:t>mypkg.myfunc</a:t>
            </a:r>
            <a:r>
              <a:rPr lang="en-CA" sz="1000" b="0" dirty="0">
                <a:sym typeface="Menlo"/>
              </a:rPr>
              <a:t>(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-1</a:t>
            </a:r>
            <a:r>
              <a:rPr lang="en-CA" sz="1000" b="0" dirty="0">
                <a:sym typeface="Menlo"/>
              </a:rPr>
              <a:t>,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-5</a:t>
            </a:r>
            <a:r>
              <a:rPr lang="en-CA" sz="1000" b="0" dirty="0">
                <a:sym typeface="Menlo"/>
              </a:rPr>
              <a:t>) == </a:t>
            </a:r>
            <a:r>
              <a:rPr lang="en-CA" sz="1000" b="0" dirty="0">
                <a:solidFill>
                  <a:srgbClr val="2F6E2C"/>
                </a:solidFill>
                <a:sym typeface="Menlo"/>
              </a:rPr>
              <a:t>-6</a:t>
            </a:r>
          </a:p>
        </p:txBody>
      </p:sp>
      <p:sp>
        <p:nvSpPr>
          <p:cNvPr id="78" name="Fit sections to content. Try several different layouts.…">
            <a:extLst>
              <a:ext uri="{FF2B5EF4-FFF2-40B4-BE49-F238E27FC236}">
                <a16:creationId xmlns:a16="http://schemas.microsoft.com/office/drawing/2014/main" id="{E674511E-D4D9-7945-B895-3E4AE5A6D305}"/>
              </a:ext>
            </a:extLst>
          </p:cNvPr>
          <p:cNvSpPr txBox="1"/>
          <p:nvPr/>
        </p:nvSpPr>
        <p:spPr>
          <a:xfrm>
            <a:off x="3700995" y="4473642"/>
            <a:ext cx="313200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Write tests in </a:t>
            </a:r>
            <a:r>
              <a:rPr lang="en-US" sz="1000" b="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mypkg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/tests/</a:t>
            </a:r>
            <a:r>
              <a:rPr lang="en-US" sz="1000" b="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test_mypkg.py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. Guidelines for writing tests can be found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here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, but they typically look something like this: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gplot(mpg, aes(hwy, cty)) +…">
            <a:extLst>
              <a:ext uri="{FF2B5EF4-FFF2-40B4-BE49-F238E27FC236}">
                <a16:creationId xmlns:a16="http://schemas.microsoft.com/office/drawing/2014/main" id="{0BC55672-3158-AA4B-8B8D-20B65CA97DA4}"/>
              </a:ext>
            </a:extLst>
          </p:cNvPr>
          <p:cNvSpPr txBox="1"/>
          <p:nvPr/>
        </p:nvSpPr>
        <p:spPr>
          <a:xfrm>
            <a:off x="3753195" y="5961395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80" name="Fit sections to content. Try several different layouts.…">
            <a:extLst>
              <a:ext uri="{FF2B5EF4-FFF2-40B4-BE49-F238E27FC236}">
                <a16:creationId xmlns:a16="http://schemas.microsoft.com/office/drawing/2014/main" id="{1F258EB6-5D1C-4C40-997D-E4741F1A4EF9}"/>
              </a:ext>
            </a:extLst>
          </p:cNvPr>
          <p:cNvSpPr txBox="1"/>
          <p:nvPr/>
        </p:nvSpPr>
        <p:spPr>
          <a:xfrm>
            <a:off x="3754995" y="5686076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Run tests and make sure they are passing: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gplot(mpg, aes(hwy, cty)) +…">
            <a:extLst>
              <a:ext uri="{FF2B5EF4-FFF2-40B4-BE49-F238E27FC236}">
                <a16:creationId xmlns:a16="http://schemas.microsoft.com/office/drawing/2014/main" id="{EBDD03FE-698C-7C4E-970C-5CE7FC7E5690}"/>
              </a:ext>
            </a:extLst>
          </p:cNvPr>
          <p:cNvSpPr txBox="1"/>
          <p:nvPr/>
        </p:nvSpPr>
        <p:spPr>
          <a:xfrm>
            <a:off x="3753195" y="6563300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–-dev </a:t>
            </a:r>
            <a:r>
              <a:rPr lang="en-CA" sz="1000" b="0" dirty="0" err="1">
                <a:sym typeface="Menlo"/>
              </a:rPr>
              <a:t>pytest-cov</a:t>
            </a:r>
            <a:endParaRPr lang="en-CA" sz="1000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r>
              <a:rPr lang="en-CA" sz="1000" b="0" dirty="0">
                <a:sym typeface="Menlo"/>
              </a:rPr>
              <a:t> --</a:t>
            </a:r>
            <a:r>
              <a:rPr lang="en-CA" sz="1000" b="0" dirty="0" err="1">
                <a:sym typeface="Menlo"/>
              </a:rPr>
              <a:t>cov</a:t>
            </a:r>
            <a:r>
              <a:rPr lang="en-CA" sz="1000" b="0" dirty="0">
                <a:sym typeface="Menlo"/>
              </a:rPr>
              <a:t>=</a:t>
            </a:r>
            <a:r>
              <a:rPr lang="en-CA" sz="1000" b="0" dirty="0" err="1">
                <a:sym typeface="Menlo"/>
              </a:rPr>
              <a:t>mypkg</a:t>
            </a:r>
            <a:r>
              <a:rPr lang="en-CA" sz="1000" b="0" dirty="0">
                <a:sym typeface="Menlo"/>
              </a:rPr>
              <a:t> tests/</a:t>
            </a:r>
          </a:p>
        </p:txBody>
      </p:sp>
      <p:sp>
        <p:nvSpPr>
          <p:cNvPr id="82" name="Fit sections to content. Try several different layouts.…">
            <a:extLst>
              <a:ext uri="{FF2B5EF4-FFF2-40B4-BE49-F238E27FC236}">
                <a16:creationId xmlns:a16="http://schemas.microsoft.com/office/drawing/2014/main" id="{9B331D02-51D0-1347-84EE-2C895679D080}"/>
              </a:ext>
            </a:extLst>
          </p:cNvPr>
          <p:cNvSpPr txBox="1"/>
          <p:nvPr/>
        </p:nvSpPr>
        <p:spPr>
          <a:xfrm>
            <a:off x="3754995" y="628232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Calculate test coverage with </a:t>
            </a:r>
            <a:r>
              <a:rPr lang="en-US" i="1" dirty="0" err="1">
                <a:solidFill>
                  <a:srgbClr val="3882A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pytest-cov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544A9203-7558-884B-96AF-0CED37726AA6}"/>
              </a:ext>
            </a:extLst>
          </p:cNvPr>
          <p:cNvSpPr txBox="1"/>
          <p:nvPr/>
        </p:nvSpPr>
        <p:spPr>
          <a:xfrm>
            <a:off x="3754995" y="7641182"/>
            <a:ext cx="3024000" cy="121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 UBC-MDS </a:t>
            </a:r>
            <a:r>
              <a:rPr lang="en-US" b="0" i="1" dirty="0" err="1">
                <a:solidFill>
                  <a:srgbClr val="3882AE"/>
                </a:solidFill>
              </a:rPr>
              <a:t>cookiecutter</a:t>
            </a:r>
            <a:r>
              <a:rPr lang="en-US" b="0" dirty="0"/>
              <a:t> template provides basic package documentation, such as a README, LICENSE, CONDUCT, CONTRIBUTING file and a populated 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docs</a:t>
            </a:r>
            <a:r>
              <a:rPr lang="en-US" b="0" dirty="0"/>
              <a:t> folder.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/>
              <a:t>You will still need to write documentation for your code as necessary, including: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4" name="Fit sections to content. Try several different layouts.…">
            <a:extLst>
              <a:ext uri="{FF2B5EF4-FFF2-40B4-BE49-F238E27FC236}">
                <a16:creationId xmlns:a16="http://schemas.microsoft.com/office/drawing/2014/main" id="{DBC644D0-A03A-5843-A2BD-B7A3D558F806}"/>
              </a:ext>
            </a:extLst>
          </p:cNvPr>
          <p:cNvSpPr txBox="1"/>
          <p:nvPr/>
        </p:nvSpPr>
        <p:spPr>
          <a:xfrm>
            <a:off x="3754995" y="8831961"/>
            <a:ext cx="3024000" cy="685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3"/>
              </a:rPr>
              <a:t>Inline comments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4"/>
              </a:rPr>
              <a:t>Block comments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  <a:hlinkClick r:id="rId15"/>
              </a:rPr>
              <a:t>Docstrings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8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9914AE5-047F-1B4A-8B94-3075ADC924AF}"/>
              </a:ext>
            </a:extLst>
          </p:cNvPr>
          <p:cNvSpPr txBox="1"/>
          <p:nvPr/>
        </p:nvSpPr>
        <p:spPr>
          <a:xfrm>
            <a:off x="7191005" y="1326087"/>
            <a:ext cx="3024000" cy="369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Documentation can be rendered using </a:t>
            </a:r>
            <a:r>
              <a:rPr lang="en-US" b="0" i="1" dirty="0">
                <a:solidFill>
                  <a:srgbClr val="3882AE"/>
                </a:solidFill>
              </a:rPr>
              <a:t>sphinx</a:t>
            </a:r>
            <a:r>
              <a:rPr lang="en-US" b="0" dirty="0"/>
              <a:t> and </a:t>
            </a:r>
            <a:r>
              <a:rPr lang="en-US" b="0" i="1" dirty="0" err="1">
                <a:solidFill>
                  <a:srgbClr val="3882AE"/>
                </a:solidFill>
              </a:rPr>
              <a:t>sphinxcontrib</a:t>
            </a:r>
            <a:r>
              <a:rPr lang="en-US" b="0" i="1" dirty="0">
                <a:solidFill>
                  <a:srgbClr val="3882AE"/>
                </a:solidFill>
              </a:rPr>
              <a:t>-napoleon</a:t>
            </a:r>
            <a:r>
              <a:rPr lang="en-US" b="0" dirty="0"/>
              <a:t>:</a:t>
            </a:r>
            <a:endParaRPr dirty="0"/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0F1D9F19-EA0E-B34E-B8B2-4A0321883F36}"/>
              </a:ext>
            </a:extLst>
          </p:cNvPr>
          <p:cNvSpPr txBox="1"/>
          <p:nvPr/>
        </p:nvSpPr>
        <p:spPr>
          <a:xfrm>
            <a:off x="7189205" y="1971418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add –-dev sphinx </a:t>
            </a:r>
            <a:r>
              <a:rPr lang="en-CA" sz="1000" b="0" dirty="0" err="1">
                <a:sym typeface="Menlo"/>
              </a:rPr>
              <a:t>sphinxcontrib</a:t>
            </a:r>
            <a:r>
              <a:rPr lang="en-CA" sz="1000" b="0" dirty="0">
                <a:sym typeface="Menlo"/>
              </a:rPr>
              <a:t>-napoleon</a:t>
            </a:r>
          </a:p>
        </p:txBody>
      </p:sp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6E8D0D14-E056-9B40-8ADD-13A86EB2F491}"/>
              </a:ext>
            </a:extLst>
          </p:cNvPr>
          <p:cNvSpPr txBox="1"/>
          <p:nvPr/>
        </p:nvSpPr>
        <p:spPr>
          <a:xfrm>
            <a:off x="7189205" y="2873942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sphinx-</a:t>
            </a:r>
            <a:r>
              <a:rPr lang="en-CA" sz="1000" b="0" dirty="0" err="1">
                <a:sym typeface="Menlo"/>
              </a:rPr>
              <a:t>apidoc</a:t>
            </a:r>
            <a:r>
              <a:rPr lang="en-CA" sz="1000" b="0" dirty="0">
                <a:sym typeface="Menlo"/>
              </a:rPr>
              <a:t> -f -o docs/source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88" name="Fit sections to content. Try several different layouts.…">
            <a:extLst>
              <a:ext uri="{FF2B5EF4-FFF2-40B4-BE49-F238E27FC236}">
                <a16:creationId xmlns:a16="http://schemas.microsoft.com/office/drawing/2014/main" id="{2266B35F-C195-B34C-AAAA-A0B2E4FA6264}"/>
              </a:ext>
            </a:extLst>
          </p:cNvPr>
          <p:cNvSpPr txBox="1"/>
          <p:nvPr/>
        </p:nvSpPr>
        <p:spPr>
          <a:xfrm>
            <a:off x="7191005" y="1698605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Add these tools as package dependencies: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Fit sections to content. Try several different layouts.…">
            <a:extLst>
              <a:ext uri="{FF2B5EF4-FFF2-40B4-BE49-F238E27FC236}">
                <a16:creationId xmlns:a16="http://schemas.microsoft.com/office/drawing/2014/main" id="{96BC3AE8-7DA3-D348-9D99-A77478C8F150}"/>
              </a:ext>
            </a:extLst>
          </p:cNvPr>
          <p:cNvSpPr txBox="1"/>
          <p:nvPr/>
        </p:nvSpPr>
        <p:spPr>
          <a:xfrm>
            <a:off x="7191005" y="243667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Render docstrings into documentation if required: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04245878-BDD3-8147-A956-2FC1487C92F7}"/>
              </a:ext>
            </a:extLst>
          </p:cNvPr>
          <p:cNvSpPr txBox="1"/>
          <p:nvPr/>
        </p:nvSpPr>
        <p:spPr>
          <a:xfrm>
            <a:off x="7189205" y="3629400"/>
            <a:ext cx="302760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cd docs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make html</a:t>
            </a:r>
          </a:p>
        </p:txBody>
      </p:sp>
      <p:sp>
        <p:nvSpPr>
          <p:cNvPr id="91" name="Fit sections to content. Try several different layouts.…">
            <a:extLst>
              <a:ext uri="{FF2B5EF4-FFF2-40B4-BE49-F238E27FC236}">
                <a16:creationId xmlns:a16="http://schemas.microsoft.com/office/drawing/2014/main" id="{CF21C981-A243-CB49-8427-4E63316F8FE4}"/>
              </a:ext>
            </a:extLst>
          </p:cNvPr>
          <p:cNvSpPr txBox="1"/>
          <p:nvPr/>
        </p:nvSpPr>
        <p:spPr>
          <a:xfrm>
            <a:off x="7191005" y="334803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Render package documentation in </a:t>
            </a:r>
            <a:r>
              <a:rPr lang="en-US" sz="1000" b="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docs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Fit sections to content. Try several different layouts.…">
            <a:extLst>
              <a:ext uri="{FF2B5EF4-FFF2-40B4-BE49-F238E27FC236}">
                <a16:creationId xmlns:a16="http://schemas.microsoft.com/office/drawing/2014/main" id="{F8A085C9-33B1-2047-BF3D-7EA20DBFAF51}"/>
              </a:ext>
            </a:extLst>
          </p:cNvPr>
          <p:cNvSpPr txBox="1"/>
          <p:nvPr/>
        </p:nvSpPr>
        <p:spPr>
          <a:xfrm>
            <a:off x="7191005" y="4096032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Upload to Read the Docs following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6"/>
              </a:rPr>
              <a:t>these instructions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desired.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002EC97B-F7DA-4040-B0C1-828C054016D6}"/>
              </a:ext>
            </a:extLst>
          </p:cNvPr>
          <p:cNvSpPr txBox="1"/>
          <p:nvPr/>
        </p:nvSpPr>
        <p:spPr>
          <a:xfrm>
            <a:off x="7191005" y="5064688"/>
            <a:ext cx="3024000" cy="121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Your package should ideally adopt the </a:t>
            </a:r>
            <a:r>
              <a:rPr lang="en-US" dirty="0">
                <a:solidFill>
                  <a:srgbClr val="010000"/>
                </a:solidFill>
                <a:hlinkClick r:id="rId17"/>
              </a:rPr>
              <a:t>semantic versioning scheme</a:t>
            </a:r>
            <a:r>
              <a:rPr lang="en-US" dirty="0">
                <a:solidFill>
                  <a:srgbClr val="010000"/>
                </a:solidFill>
              </a:rPr>
              <a:t>, e.g., </a:t>
            </a:r>
            <a:r>
              <a:rPr lang="en-US" i="1" dirty="0">
                <a:solidFill>
                  <a:srgbClr val="010000"/>
                </a:solidFill>
              </a:rPr>
              <a:t>v0.1.0</a:t>
            </a:r>
            <a:r>
              <a:rPr lang="en-US" dirty="0">
                <a:solidFill>
                  <a:srgbClr val="010000"/>
                </a:solidFill>
              </a:rPr>
              <a:t>. For help implementing versioning, deprecation,  or the release process in general, see the </a:t>
            </a:r>
            <a:r>
              <a:rPr lang="en-US" dirty="0">
                <a:solidFill>
                  <a:srgbClr val="010000"/>
                </a:solidFill>
                <a:hlinkClick r:id="rId18"/>
              </a:rPr>
              <a:t>Releasing and Versioning chapter</a:t>
            </a:r>
            <a:r>
              <a:rPr lang="en-US" dirty="0">
                <a:solidFill>
                  <a:srgbClr val="010000"/>
                </a:solidFill>
              </a:rPr>
              <a:t> of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. Releasing will typically involve the following:</a:t>
            </a:r>
            <a:endParaRPr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A5E2F8EE-AD66-4045-890F-DE1458B035ED}"/>
              </a:ext>
            </a:extLst>
          </p:cNvPr>
          <p:cNvSpPr txBox="1"/>
          <p:nvPr/>
        </p:nvSpPr>
        <p:spPr>
          <a:xfrm>
            <a:off x="7189205" y="6378094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version patch/minor/major</a:t>
            </a:r>
          </a:p>
        </p:txBody>
      </p:sp>
      <p:sp>
        <p:nvSpPr>
          <p:cNvPr id="95" name="Fit sections to content. Try several different layouts.…">
            <a:extLst>
              <a:ext uri="{FF2B5EF4-FFF2-40B4-BE49-F238E27FC236}">
                <a16:creationId xmlns:a16="http://schemas.microsoft.com/office/drawing/2014/main" id="{2574B197-353E-E24E-9565-2387DA87702C}"/>
              </a:ext>
            </a:extLst>
          </p:cNvPr>
          <p:cNvSpPr txBox="1"/>
          <p:nvPr/>
        </p:nvSpPr>
        <p:spPr>
          <a:xfrm>
            <a:off x="7191005" y="6107191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Bump package version if required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6810E3E8-AD15-094E-B1B6-C4352A6F556F}"/>
              </a:ext>
            </a:extLst>
          </p:cNvPr>
          <p:cNvSpPr txBox="1"/>
          <p:nvPr/>
        </p:nvSpPr>
        <p:spPr>
          <a:xfrm>
            <a:off x="7189205" y="6970211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run </a:t>
            </a:r>
            <a:r>
              <a:rPr lang="en-CA" sz="1000" b="0" dirty="0" err="1">
                <a:sym typeface="Menlo"/>
              </a:rPr>
              <a:t>pytest</a:t>
            </a:r>
            <a:endParaRPr lang="en-CA" sz="1000" b="0" dirty="0">
              <a:sym typeface="Menlo"/>
            </a:endParaRPr>
          </a:p>
        </p:txBody>
      </p:sp>
      <p:sp>
        <p:nvSpPr>
          <p:cNvPr id="97" name="Fit sections to content. Try several different layouts.…">
            <a:extLst>
              <a:ext uri="{FF2B5EF4-FFF2-40B4-BE49-F238E27FC236}">
                <a16:creationId xmlns:a16="http://schemas.microsoft.com/office/drawing/2014/main" id="{0C68A9BE-D1B9-5F44-88CC-CB93E300B921}"/>
              </a:ext>
            </a:extLst>
          </p:cNvPr>
          <p:cNvSpPr txBox="1"/>
          <p:nvPr/>
        </p:nvSpPr>
        <p:spPr>
          <a:xfrm>
            <a:off x="7191005" y="6699308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Ensure tests are passing: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48A08D9D-9765-304C-AA87-20AB813A0CF6}"/>
              </a:ext>
            </a:extLst>
          </p:cNvPr>
          <p:cNvSpPr txBox="1"/>
          <p:nvPr/>
        </p:nvSpPr>
        <p:spPr>
          <a:xfrm>
            <a:off x="7189205" y="7528745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build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ABCAA7F-13A7-7442-A99A-8F7986AB4418}"/>
              </a:ext>
            </a:extLst>
          </p:cNvPr>
          <p:cNvGrpSpPr/>
          <p:nvPr/>
        </p:nvGrpSpPr>
        <p:grpSpPr>
          <a:xfrm>
            <a:off x="3830244" y="1302963"/>
            <a:ext cx="288000" cy="387205"/>
            <a:chOff x="406790" y="1308599"/>
            <a:chExt cx="288000" cy="38720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00A6B2B-6FC4-B341-9823-EE3D1C01B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073AE004-CD32-2D4C-934D-39F15E52AD53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9" name="Fit sections to content. Try several different layouts.…">
            <a:extLst>
              <a:ext uri="{FF2B5EF4-FFF2-40B4-BE49-F238E27FC236}">
                <a16:creationId xmlns:a16="http://schemas.microsoft.com/office/drawing/2014/main" id="{86932045-7B8C-E549-BA77-038161708ED8}"/>
              </a:ext>
            </a:extLst>
          </p:cNvPr>
          <p:cNvSpPr txBox="1"/>
          <p:nvPr/>
        </p:nvSpPr>
        <p:spPr>
          <a:xfrm>
            <a:off x="7191005" y="7290116"/>
            <a:ext cx="3024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Build package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gplot(mpg, aes(hwy, cty)) +…">
            <a:extLst>
              <a:ext uri="{FF2B5EF4-FFF2-40B4-BE49-F238E27FC236}">
                <a16:creationId xmlns:a16="http://schemas.microsoft.com/office/drawing/2014/main" id="{CA4D0702-63AE-404F-9D71-522A7A851BAB}"/>
              </a:ext>
            </a:extLst>
          </p:cNvPr>
          <p:cNvSpPr txBox="1"/>
          <p:nvPr/>
        </p:nvSpPr>
        <p:spPr>
          <a:xfrm>
            <a:off x="7189205" y="8276459"/>
            <a:ext cx="3027600" cy="118742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config </a:t>
            </a:r>
            <a:r>
              <a:rPr lang="en-CA" sz="1000" b="0" dirty="0" err="1">
                <a:sym typeface="Menlo"/>
              </a:rPr>
              <a:t>repositories.test-pypi</a:t>
            </a:r>
            <a:r>
              <a:rPr lang="en-CA" sz="1000" b="0" dirty="0">
                <a:sym typeface="Menlo"/>
              </a:rPr>
              <a:t> https://test.pypi.org/legacy/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publish -r test-</a:t>
            </a:r>
            <a:r>
              <a:rPr lang="en-CA" sz="1000" b="0" dirty="0" err="1">
                <a:sym typeface="Menlo"/>
              </a:rPr>
              <a:t>pypi</a:t>
            </a:r>
            <a:endParaRPr lang="en-CA" sz="1000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pip install --index-</a:t>
            </a:r>
            <a:r>
              <a:rPr lang="en-CA" sz="1000" b="0" dirty="0" err="1">
                <a:sym typeface="Menlo"/>
              </a:rPr>
              <a:t>url</a:t>
            </a:r>
            <a:r>
              <a:rPr lang="en-CA" sz="1000" b="0" dirty="0">
                <a:sym typeface="Menlo"/>
              </a:rPr>
              <a:t> https://test.pypi.org/simple/ --extra-index-</a:t>
            </a:r>
            <a:r>
              <a:rPr lang="en-CA" sz="1000" b="0" dirty="0" err="1">
                <a:sym typeface="Menlo"/>
              </a:rPr>
              <a:t>url</a:t>
            </a:r>
            <a:r>
              <a:rPr lang="en-CA" sz="1000" b="0" dirty="0">
                <a:sym typeface="Menlo"/>
              </a:rPr>
              <a:t> https://pypi.org/simple </a:t>
            </a:r>
            <a:r>
              <a:rPr lang="en-CA" sz="1000" b="0" dirty="0" err="1">
                <a:sym typeface="Menlo"/>
              </a:rPr>
              <a:t>mypkg</a:t>
            </a:r>
            <a:endParaRPr lang="en-CA" sz="1000" b="0" dirty="0">
              <a:sym typeface="Menlo"/>
            </a:endParaRPr>
          </a:p>
        </p:txBody>
      </p:sp>
      <p:sp>
        <p:nvSpPr>
          <p:cNvPr id="101" name="Fit sections to content. Try several different layouts.…">
            <a:extLst>
              <a:ext uri="{FF2B5EF4-FFF2-40B4-BE49-F238E27FC236}">
                <a16:creationId xmlns:a16="http://schemas.microsoft.com/office/drawing/2014/main" id="{B027E2C0-2163-5845-8DD1-3BD09DF5AFBD}"/>
              </a:ext>
            </a:extLst>
          </p:cNvPr>
          <p:cNvSpPr txBox="1"/>
          <p:nvPr/>
        </p:nvSpPr>
        <p:spPr>
          <a:xfrm>
            <a:off x="7191005" y="7853774"/>
            <a:ext cx="30240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Release to 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9"/>
              </a:rPr>
              <a:t>TestPyPI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check you can install your package.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gplot(mpg, aes(hwy, cty)) +…">
            <a:extLst>
              <a:ext uri="{FF2B5EF4-FFF2-40B4-BE49-F238E27FC236}">
                <a16:creationId xmlns:a16="http://schemas.microsoft.com/office/drawing/2014/main" id="{7D87A95B-FD05-FD44-AC7A-9A12AC8FA022}"/>
              </a:ext>
            </a:extLst>
          </p:cNvPr>
          <p:cNvSpPr txBox="1"/>
          <p:nvPr/>
        </p:nvSpPr>
        <p:spPr>
          <a:xfrm>
            <a:off x="7189205" y="9751202"/>
            <a:ext cx="30276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1000" b="0" dirty="0">
                <a:sym typeface="Menlo"/>
              </a:rPr>
              <a:t>$ poetry publish</a:t>
            </a:r>
          </a:p>
        </p:txBody>
      </p:sp>
      <p:sp>
        <p:nvSpPr>
          <p:cNvPr id="103" name="Fit sections to content. Try several different layouts.…">
            <a:extLst>
              <a:ext uri="{FF2B5EF4-FFF2-40B4-BE49-F238E27FC236}">
                <a16:creationId xmlns:a16="http://schemas.microsoft.com/office/drawing/2014/main" id="{5DFD06C1-911A-3448-A78A-152847ABAA16}"/>
              </a:ext>
            </a:extLst>
          </p:cNvPr>
          <p:cNvSpPr txBox="1"/>
          <p:nvPr/>
        </p:nvSpPr>
        <p:spPr>
          <a:xfrm>
            <a:off x="7137005" y="9501815"/>
            <a:ext cx="31320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marL="7200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If all is working as expected, release to </a:t>
            </a:r>
            <a:r>
              <a:rPr lang="en-US" dirty="0" err="1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0"/>
              </a:rPr>
              <a:t>PyPI</a:t>
            </a:r>
            <a:r>
              <a:rPr lang="en-US" dirty="0">
                <a:solidFill>
                  <a:srgbClr val="01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EDCCD8D4-D8EC-8B47-B9B8-BBF5B4E33C63}"/>
              </a:ext>
            </a:extLst>
          </p:cNvPr>
          <p:cNvSpPr txBox="1"/>
          <p:nvPr/>
        </p:nvSpPr>
        <p:spPr>
          <a:xfrm>
            <a:off x="10614886" y="4649701"/>
            <a:ext cx="3024000" cy="196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There are many tools available for implementing CI/CD for your package. In </a:t>
            </a:r>
            <a:r>
              <a:rPr lang="en-US" dirty="0" err="1">
                <a:solidFill>
                  <a:srgbClr val="010000"/>
                </a:solidFill>
              </a:rPr>
              <a:t>py</a:t>
            </a:r>
            <a:r>
              <a:rPr lang="en-US" dirty="0">
                <a:solidFill>
                  <a:srgbClr val="010000"/>
                </a:solidFill>
              </a:rPr>
              <a:t>-pkgs, we advocate for </a:t>
            </a:r>
            <a:r>
              <a:rPr lang="en-US" dirty="0">
                <a:solidFill>
                  <a:srgbClr val="010000"/>
                </a:solidFill>
                <a:hlinkClick r:id="rId21"/>
              </a:rPr>
              <a:t>GitHub Actions</a:t>
            </a:r>
            <a:r>
              <a:rPr lang="en-US" dirty="0">
                <a:solidFill>
                  <a:srgbClr val="010000"/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The </a:t>
            </a:r>
            <a:r>
              <a:rPr lang="en-US" dirty="0">
                <a:solidFill>
                  <a:srgbClr val="010000"/>
                </a:solidFill>
                <a:hlinkClick r:id="rId11"/>
              </a:rPr>
              <a:t>UBC-MDS </a:t>
            </a:r>
            <a:r>
              <a:rPr lang="en-US" i="1" dirty="0" err="1">
                <a:solidFill>
                  <a:srgbClr val="010000"/>
                </a:solidFill>
                <a:hlinkClick r:id="rId11"/>
              </a:rPr>
              <a:t>cookiecutter</a:t>
            </a:r>
            <a:r>
              <a:rPr lang="en-US" dirty="0">
                <a:solidFill>
                  <a:srgbClr val="010000"/>
                </a:solidFill>
              </a:rPr>
              <a:t> used in Step 2 provides an option for including pre-</a:t>
            </a:r>
            <a:r>
              <a:rPr lang="en-US" dirty="0" err="1">
                <a:solidFill>
                  <a:srgbClr val="010000"/>
                </a:solidFill>
              </a:rPr>
              <a:t>mase</a:t>
            </a:r>
            <a:r>
              <a:rPr lang="en-US" dirty="0">
                <a:solidFill>
                  <a:srgbClr val="010000"/>
                </a:solidFill>
              </a:rPr>
              <a:t> CI and/or CD workflow files in your package structure, which can be modified as desired and are triggered when you push your package repository to GitHub. Take a look at the </a:t>
            </a:r>
            <a:r>
              <a:rPr lang="en-US" dirty="0">
                <a:solidFill>
                  <a:srgbClr val="010000"/>
                </a:solidFill>
                <a:hlinkClick r:id="rId22"/>
              </a:rPr>
              <a:t>CI/CD chapter</a:t>
            </a:r>
            <a:r>
              <a:rPr lang="en-US" dirty="0">
                <a:solidFill>
                  <a:srgbClr val="010000"/>
                </a:solidFill>
              </a:rPr>
              <a:t> of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 for more information.</a:t>
            </a:r>
            <a:endParaRPr dirty="0"/>
          </a:p>
        </p:txBody>
      </p:sp>
      <p:sp>
        <p:nvSpPr>
          <p:cNvPr id="105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8611BBB7-5E0A-2D49-9E31-AC0C85DF225B}"/>
              </a:ext>
            </a:extLst>
          </p:cNvPr>
          <p:cNvSpPr txBox="1"/>
          <p:nvPr/>
        </p:nvSpPr>
        <p:spPr>
          <a:xfrm>
            <a:off x="10614886" y="7116113"/>
            <a:ext cx="3024000" cy="196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10000"/>
                </a:solidFill>
              </a:rPr>
              <a:t>This cheat sheet was inspired by the </a:t>
            </a:r>
            <a:r>
              <a:rPr lang="en-US" dirty="0">
                <a:solidFill>
                  <a:srgbClr val="010000"/>
                </a:solidFill>
                <a:hlinkClick r:id="rId23"/>
              </a:rPr>
              <a:t>Rstudio Cheatsheets</a:t>
            </a:r>
            <a:r>
              <a:rPr lang="en-US" dirty="0">
                <a:solidFill>
                  <a:srgbClr val="010000"/>
                </a:solidFill>
              </a:rPr>
              <a:t>. Thanks also to </a:t>
            </a:r>
            <a:r>
              <a:rPr lang="en-US" dirty="0">
                <a:solidFill>
                  <a:srgbClr val="010000"/>
                </a:solidFill>
                <a:hlinkClick r:id="rId24"/>
              </a:rPr>
              <a:t>Cookiecutter</a:t>
            </a:r>
            <a:r>
              <a:rPr lang="en-US" dirty="0">
                <a:solidFill>
                  <a:srgbClr val="010000"/>
                </a:solidFill>
              </a:rPr>
              <a:t> and </a:t>
            </a:r>
            <a:r>
              <a:rPr lang="en-US" dirty="0">
                <a:solidFill>
                  <a:srgbClr val="010000"/>
                </a:solidFill>
                <a:hlinkClick r:id="rId25"/>
              </a:rPr>
              <a:t>Jupyter Book</a:t>
            </a:r>
            <a:r>
              <a:rPr lang="en-US" dirty="0">
                <a:solidFill>
                  <a:srgbClr val="010000"/>
                </a:solidFill>
              </a:rPr>
              <a:t> for providing the open-source frameworks to build and support </a:t>
            </a:r>
            <a:r>
              <a:rPr lang="en-US" dirty="0" err="1">
                <a:solidFill>
                  <a:srgbClr val="010000"/>
                </a:solidFill>
                <a:hlinkClick r:id="rId3"/>
              </a:rPr>
              <a:t>py</a:t>
            </a:r>
            <a:r>
              <a:rPr lang="en-US" dirty="0">
                <a:solidFill>
                  <a:srgbClr val="010000"/>
                </a:solidFill>
                <a:hlinkClick r:id="rId3"/>
              </a:rPr>
              <a:t>-pkgs</a:t>
            </a:r>
            <a:r>
              <a:rPr lang="en-US" dirty="0">
                <a:solidFill>
                  <a:srgbClr val="010000"/>
                </a:solidFill>
              </a:rPr>
              <a:t>.</a:t>
            </a:r>
            <a:endParaRPr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E7F0D6-BABD-8447-97CB-0F39C0D1E0A8}"/>
              </a:ext>
            </a:extLst>
          </p:cNvPr>
          <p:cNvGrpSpPr/>
          <p:nvPr/>
        </p:nvGrpSpPr>
        <p:grpSpPr>
          <a:xfrm>
            <a:off x="406790" y="3659312"/>
            <a:ext cx="288000" cy="387205"/>
            <a:chOff x="406790" y="1308599"/>
            <a:chExt cx="288000" cy="387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8A3348-E8A3-E140-A619-9CED76C26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A0A6E6E6-112E-854C-873B-77A43D888070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A668FF-4772-E640-96D0-B6A0EE5277CA}"/>
              </a:ext>
            </a:extLst>
          </p:cNvPr>
          <p:cNvGrpSpPr/>
          <p:nvPr/>
        </p:nvGrpSpPr>
        <p:grpSpPr>
          <a:xfrm>
            <a:off x="3830296" y="2705766"/>
            <a:ext cx="288000" cy="387205"/>
            <a:chOff x="406790" y="1308599"/>
            <a:chExt cx="288000" cy="38720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E039F-049E-A048-B89A-C0DF41226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A49A6EF3-4F48-134D-95F7-9D6B0B580B1B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F9D83C-E982-8743-8E9B-4245F9EDE390}"/>
              </a:ext>
            </a:extLst>
          </p:cNvPr>
          <p:cNvGrpSpPr/>
          <p:nvPr/>
        </p:nvGrpSpPr>
        <p:grpSpPr>
          <a:xfrm>
            <a:off x="3831144" y="7137494"/>
            <a:ext cx="288000" cy="387205"/>
            <a:chOff x="406790" y="1308599"/>
            <a:chExt cx="288000" cy="38720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22DE8BE-A7A6-8143-8AAF-155973216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F3A400F0-C09D-5345-AA8B-00B8938277DE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3D23B79-CACC-F94E-9F79-49DCFE0D6406}"/>
              </a:ext>
            </a:extLst>
          </p:cNvPr>
          <p:cNvGrpSpPr/>
          <p:nvPr/>
        </p:nvGrpSpPr>
        <p:grpSpPr>
          <a:xfrm>
            <a:off x="7266254" y="4598389"/>
            <a:ext cx="288000" cy="387205"/>
            <a:chOff x="406790" y="1308599"/>
            <a:chExt cx="288000" cy="387205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DE02F-E414-E64A-A1C5-F8202F991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B2824E70-F87E-6440-8BFE-5E7887AB7DA5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CB1E2D6-74C2-BE4B-B3FF-EBCA83953A48}"/>
              </a:ext>
            </a:extLst>
          </p:cNvPr>
          <p:cNvGrpSpPr/>
          <p:nvPr/>
        </p:nvGrpSpPr>
        <p:grpSpPr>
          <a:xfrm>
            <a:off x="10690135" y="4181401"/>
            <a:ext cx="288000" cy="387205"/>
            <a:chOff x="406790" y="1308599"/>
            <a:chExt cx="288000" cy="38720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9554DFC-06BE-B744-B770-2226B9224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49DC8404-986B-2945-8E9F-8216F0062746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D2FAC3-0A03-D448-BFF1-DB7792CE13E5}"/>
              </a:ext>
            </a:extLst>
          </p:cNvPr>
          <p:cNvGrpSpPr/>
          <p:nvPr/>
        </p:nvGrpSpPr>
        <p:grpSpPr>
          <a:xfrm>
            <a:off x="10682515" y="6619271"/>
            <a:ext cx="288000" cy="387205"/>
            <a:chOff x="406790" y="1308599"/>
            <a:chExt cx="288000" cy="38720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90CCA3C-3B5B-0448-95A8-66B8FECE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0" y="1350350"/>
              <a:ext cx="288000" cy="288000"/>
            </a:xfrm>
            <a:prstGeom prst="ellipse">
              <a:avLst/>
            </a:prstGeom>
            <a:solidFill>
              <a:srgbClr val="8CA0BE"/>
            </a:solidFill>
            <a:ln w="9525" cap="flat">
              <a:solidFill>
                <a:srgbClr val="30496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7F735FA0-671D-8149-92D3-19CB2817765D}"/>
                </a:ext>
              </a:extLst>
            </p:cNvPr>
            <p:cNvSpPr txBox="1"/>
            <p:nvPr/>
          </p:nvSpPr>
          <p:spPr>
            <a:xfrm>
              <a:off x="406790" y="1308599"/>
              <a:ext cx="288000" cy="3872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2000" b="0" dirty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  <a:endParaRPr sz="2000" b="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6A7CFB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851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from py-pkgs import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Tomas Beuzen</cp:lastModifiedBy>
  <cp:revision>28</cp:revision>
  <cp:lastPrinted>2020-08-10T22:13:51Z</cp:lastPrinted>
  <dcterms:modified xsi:type="dcterms:W3CDTF">2020-08-10T22:21:08Z</dcterms:modified>
</cp:coreProperties>
</file>