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20"/>
  </p:notesMasterIdLst>
  <p:sldIdLst>
    <p:sldId id="260" r:id="rId5"/>
    <p:sldId id="313" r:id="rId6"/>
    <p:sldId id="314" r:id="rId7"/>
    <p:sldId id="315" r:id="rId8"/>
    <p:sldId id="334" r:id="rId9"/>
    <p:sldId id="338" r:id="rId10"/>
    <p:sldId id="331" r:id="rId11"/>
    <p:sldId id="339" r:id="rId12"/>
    <p:sldId id="340" r:id="rId13"/>
    <p:sldId id="332" r:id="rId14"/>
    <p:sldId id="333" r:id="rId15"/>
    <p:sldId id="335" r:id="rId16"/>
    <p:sldId id="341" r:id="rId17"/>
    <p:sldId id="336" r:id="rId18"/>
    <p:sldId id="34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657375-5605-4020-8466-B9B05707816A}" v="26" dt="2024-01-03T23:32:46.8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368" autoAdjust="0"/>
    <p:restoredTop sz="93969" autoAdjust="0"/>
  </p:normalViewPr>
  <p:slideViewPr>
    <p:cSldViewPr snapToGrid="0">
      <p:cViewPr>
        <p:scale>
          <a:sx n="66" d="100"/>
          <a:sy n="66" d="100"/>
        </p:scale>
        <p:origin x="129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75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F774C-70F7-4ED4-813C-739E51CF8487}" type="datetimeFigureOut">
              <a:rPr lang="en-US" smtClean="0"/>
              <a:t>1/4/2024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4A772-5D94-4F12-8B86-44D4FB2636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E34D-57B0-41D5-A7AF-DF10D1068115}" type="datetime1">
              <a:rPr lang="en-US" smtClean="0"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8327-77F4-4A2B-9238-101C8E3404E4}" type="datetime1">
              <a:rPr lang="en-US" smtClean="0"/>
              <a:t>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327A-3B7B-4F18-AD00-4892CF91FF9D}" type="datetime1">
              <a:rPr lang="en-US" smtClean="0"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8241-E647-4007-AB01-BB30869910EB}" type="datetime1">
              <a:rPr lang="en-US" smtClean="0"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5554-C941-4C3B-A197-75ED448862A0}" type="datetime1">
              <a:rPr lang="en-US" smtClean="0"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44A0-C3F8-4023-9352-7CF7C034B2C8}" type="datetime1">
              <a:rPr lang="en-US" smtClean="0"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DC5B-471F-47EA-B884-FE923235A560}" type="datetime1">
              <a:rPr lang="en-US" smtClean="0"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8C408-3247-4796-93FF-B91D6887AEC0}" type="datetime1">
              <a:rPr lang="en-US" smtClean="0"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D282-CC74-49F4-B876-75084EFB56F1}" type="datetime1">
              <a:rPr lang="en-US" smtClean="0"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EAF9-2583-4989-8D87-13F548ED6E0C}" type="datetime1">
              <a:rPr lang="en-US" smtClean="0"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3CFB-BB1B-4B2A-ADF6-B1A4609854C4}" type="datetime1">
              <a:rPr lang="en-US" smtClean="0"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EAA8-1A97-412E-935C-2E918F139579}" type="datetime1">
              <a:rPr lang="en-US" smtClean="0"/>
              <a:t>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0DF1-CA1F-4E36-8C65-C52A9896A8FB}" type="datetime1">
              <a:rPr lang="en-US" smtClean="0"/>
              <a:t>1/4/2024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73FD-197A-4AD6-8D60-38B6A76F0734}" type="datetime1">
              <a:rPr lang="en-US" smtClean="0"/>
              <a:t>1/4/2024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3949-07FA-4C7A-A990-D6D1043EED71}" type="datetime1">
              <a:rPr lang="en-US" smtClean="0"/>
              <a:t>1/4/2024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2DE8-6D13-4218-A974-D45AA7B6E4FF}" type="datetime1">
              <a:rPr lang="en-US" smtClean="0"/>
              <a:t>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B7D7-4BDA-4ABC-B31D-66201C69A314}" type="datetime1">
              <a:rPr lang="en-US" smtClean="0"/>
              <a:t>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3F0A0B-291C-4112-A023-023C51AB2E85}" type="datetime1">
              <a:rPr lang="en-US" smtClean="0"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1731" y="2690532"/>
            <a:ext cx="4359568" cy="904832"/>
          </a:xfrm>
        </p:spPr>
        <p:txBody>
          <a:bodyPr>
            <a:noAutofit/>
          </a:bodyPr>
          <a:lstStyle/>
          <a:p>
            <a:pPr algn="l"/>
            <a:r>
              <a:rPr lang="en-US" sz="9600" dirty="0">
                <a:solidFill>
                  <a:srgbClr val="FF0000"/>
                </a:solidFill>
              </a:rPr>
              <a:t>HUBOT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9A9538-BAAB-99DC-4538-3DEC89629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373" y="133643"/>
            <a:ext cx="3163253" cy="659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754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896464C-177C-2F98-4D34-F0215ACFC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233" y="145143"/>
            <a:ext cx="3163253" cy="6110514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EC3623C-18C8-1EA1-D9CC-2E470829E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9315" y="145143"/>
            <a:ext cx="3163253" cy="6110514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555976-FE45-BF75-F766-DDB1E707C4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6397" y="145143"/>
            <a:ext cx="3163253" cy="611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742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alendar&#10;&#10;Description automatically generated">
            <a:extLst>
              <a:ext uri="{FF2B5EF4-FFF2-40B4-BE49-F238E27FC236}">
                <a16:creationId xmlns:a16="http://schemas.microsoft.com/office/drawing/2014/main" id="{D7BB1051-C6CF-24D0-753D-78052396C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747" y="254000"/>
            <a:ext cx="3163253" cy="6350000"/>
          </a:xfrm>
          <a:prstGeom prst="rect">
            <a:avLst/>
          </a:prstGeom>
        </p:spPr>
      </p:pic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11951A38-1B98-E89A-B02D-D845637E8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551" y="254000"/>
            <a:ext cx="3163253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824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 shot of a map&#10;&#10;Description automatically generated">
            <a:extLst>
              <a:ext uri="{FF2B5EF4-FFF2-40B4-BE49-F238E27FC236}">
                <a16:creationId xmlns:a16="http://schemas.microsoft.com/office/drawing/2014/main" id="{600BEE1D-4DC3-CBF3-36D1-A6A347C17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747" y="203200"/>
            <a:ext cx="3163253" cy="6451600"/>
          </a:xfrm>
          <a:prstGeom prst="rect">
            <a:avLst/>
          </a:prstGeom>
        </p:spPr>
      </p:pic>
      <p:pic>
        <p:nvPicPr>
          <p:cNvPr id="6" name="Picture 5" descr="A map of a city&#10;&#10;Description automatically generated">
            <a:extLst>
              <a:ext uri="{FF2B5EF4-FFF2-40B4-BE49-F238E27FC236}">
                <a16:creationId xmlns:a16="http://schemas.microsoft.com/office/drawing/2014/main" id="{9AE0B4D8-D7C4-0669-7BC0-14030C0DD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6030" y="206829"/>
            <a:ext cx="3163253" cy="645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554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627017"/>
            <a:ext cx="10018713" cy="5164183"/>
          </a:xfrm>
        </p:spPr>
        <p:txBody>
          <a:bodyPr/>
          <a:lstStyle/>
          <a:p>
            <a:r>
              <a:rPr lang="en-US" sz="4000" dirty="0"/>
              <a:t>Used Technology :</a:t>
            </a:r>
          </a:p>
          <a:p>
            <a:pPr>
              <a:buFontTx/>
              <a:buChar char="-"/>
            </a:pPr>
            <a:r>
              <a:rPr lang="en-US" sz="2800" dirty="0"/>
              <a:t>Programming Language (JAVA)</a:t>
            </a:r>
          </a:p>
          <a:p>
            <a:pPr>
              <a:buFontTx/>
              <a:buChar char="-"/>
            </a:pPr>
            <a:r>
              <a:rPr lang="en-US" sz="2800" dirty="0"/>
              <a:t>IDE (</a:t>
            </a:r>
            <a:r>
              <a:rPr lang="en-US" sz="2800" dirty="0" err="1"/>
              <a:t>Intellij</a:t>
            </a:r>
            <a:r>
              <a:rPr lang="en-US" sz="2800" dirty="0"/>
              <a:t>, VS code, android studio)</a:t>
            </a:r>
          </a:p>
          <a:p>
            <a:pPr>
              <a:buFontTx/>
              <a:buChar char="-"/>
            </a:pPr>
            <a:r>
              <a:rPr lang="en-US" sz="2800" dirty="0"/>
              <a:t>Framework (Flutter , </a:t>
            </a:r>
            <a:r>
              <a:rPr lang="en-US" sz="2800" dirty="0" err="1"/>
              <a:t>Srping</a:t>
            </a:r>
            <a:r>
              <a:rPr lang="en-US" sz="2800" dirty="0"/>
              <a:t> boot)</a:t>
            </a:r>
          </a:p>
          <a:p>
            <a:pPr>
              <a:buFontTx/>
              <a:buChar char="-"/>
            </a:pPr>
            <a:r>
              <a:rPr lang="en-US" sz="2800" dirty="0"/>
              <a:t>API (REST API)</a:t>
            </a:r>
          </a:p>
          <a:p>
            <a:pPr>
              <a:buFontTx/>
              <a:buChar char="-"/>
            </a:pPr>
            <a:r>
              <a:rPr lang="en-US" sz="2800" dirty="0" err="1"/>
              <a:t>DataBase</a:t>
            </a:r>
            <a:r>
              <a:rPr lang="en-US" sz="2800" dirty="0"/>
              <a:t> (Mongo DB)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346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1730" y="2690532"/>
            <a:ext cx="5337469" cy="904832"/>
          </a:xfrm>
        </p:spPr>
        <p:txBody>
          <a:bodyPr>
            <a:noAutofit/>
          </a:bodyPr>
          <a:lstStyle/>
          <a:p>
            <a:pPr algn="l"/>
            <a:r>
              <a:rPr lang="en-US" sz="9600" dirty="0">
                <a:solidFill>
                  <a:srgbClr val="FF0000"/>
                </a:solidFill>
              </a:rPr>
              <a:t>THE END.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574503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0218" y="2325187"/>
            <a:ext cx="10018713" cy="4458789"/>
          </a:xfrm>
        </p:spPr>
        <p:txBody>
          <a:bodyPr/>
          <a:lstStyle/>
          <a:p>
            <a:r>
              <a:rPr lang="en-US" sz="4000" dirty="0"/>
              <a:t>What is HUBOT ?</a:t>
            </a:r>
          </a:p>
          <a:p>
            <a:pPr>
              <a:buFontTx/>
              <a:buChar char="-"/>
            </a:pPr>
            <a:r>
              <a:rPr lang="en-US" sz="2800" dirty="0">
                <a:latin typeface="Söhne"/>
              </a:rPr>
              <a:t>A</a:t>
            </a:r>
            <a:r>
              <a:rPr lang="en-US" sz="2800" b="0" i="0" dirty="0">
                <a:effectLst/>
                <a:latin typeface="Söhne"/>
              </a:rPr>
              <a:t> </a:t>
            </a:r>
            <a:r>
              <a:rPr lang="en-US" sz="2800" dirty="0">
                <a:latin typeface="Söhne"/>
              </a:rPr>
              <a:t>C</a:t>
            </a:r>
            <a:r>
              <a:rPr lang="en-US" sz="2800" b="0" i="0" dirty="0">
                <a:effectLst/>
                <a:latin typeface="Söhne"/>
              </a:rPr>
              <a:t>hatbot application aims to provide assistance to students in various aspects of their university days and provide relevant and personalized support, help, information</a:t>
            </a:r>
            <a:r>
              <a:rPr lang="en-US" b="0" i="0" dirty="0">
                <a:effectLst/>
                <a:latin typeface="Söhne"/>
              </a:rPr>
              <a:t>.</a:t>
            </a:r>
            <a:endParaRPr lang="en-US" dirty="0"/>
          </a:p>
          <a:p>
            <a:pPr marL="0" indent="0">
              <a:buNone/>
            </a:pPr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02909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7635" y="866774"/>
            <a:ext cx="10018713" cy="5229226"/>
          </a:xfrm>
        </p:spPr>
        <p:txBody>
          <a:bodyPr>
            <a:normAutofit/>
          </a:bodyPr>
          <a:lstStyle/>
          <a:p>
            <a:r>
              <a:rPr lang="en-US" sz="4000" dirty="0"/>
              <a:t>Motivation behind HUBOT :</a:t>
            </a:r>
          </a:p>
          <a:p>
            <a:pPr>
              <a:buFontTx/>
              <a:buChar char="-"/>
            </a:pPr>
            <a:r>
              <a:rPr lang="en-US" sz="2800" dirty="0"/>
              <a:t>Easy to use UI</a:t>
            </a:r>
          </a:p>
          <a:p>
            <a:pPr>
              <a:buFontTx/>
              <a:buChar char="-"/>
            </a:pPr>
            <a:r>
              <a:rPr lang="en-US" sz="2800" dirty="0"/>
              <a:t>Personalized and general assistance</a:t>
            </a:r>
          </a:p>
          <a:p>
            <a:r>
              <a:rPr lang="en-US" sz="4000" dirty="0"/>
              <a:t>What’s new?</a:t>
            </a:r>
          </a:p>
          <a:p>
            <a:pPr marL="0" indent="0">
              <a:buNone/>
            </a:pPr>
            <a:r>
              <a:rPr lang="en-US" sz="4000" dirty="0"/>
              <a:t>-</a:t>
            </a:r>
            <a:r>
              <a:rPr lang="en-US" sz="2800" dirty="0"/>
              <a:t> Not only </a:t>
            </a:r>
            <a:r>
              <a:rPr lang="en-US" sz="2800" dirty="0" err="1"/>
              <a:t>chatbot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19843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7635" y="866774"/>
            <a:ext cx="10018713" cy="5229226"/>
          </a:xfrm>
        </p:spPr>
        <p:txBody>
          <a:bodyPr/>
          <a:lstStyle/>
          <a:p>
            <a:r>
              <a:rPr lang="en-US" sz="4000" dirty="0"/>
              <a:t>Problems after project 1:</a:t>
            </a:r>
          </a:p>
          <a:p>
            <a:pPr>
              <a:buFontTx/>
              <a:buChar char="-"/>
            </a:pPr>
            <a:r>
              <a:rPr lang="en-US" sz="2800" dirty="0"/>
              <a:t>ChatBot : Data, BackEnd </a:t>
            </a:r>
          </a:p>
          <a:p>
            <a:pPr>
              <a:buFontTx/>
              <a:buChar char="-"/>
            </a:pPr>
            <a:r>
              <a:rPr lang="en-US" sz="2800" dirty="0"/>
              <a:t>Navigation map : Data, Money</a:t>
            </a:r>
          </a:p>
          <a:p>
            <a:pPr>
              <a:buFontTx/>
              <a:buChar char="-"/>
            </a:pPr>
            <a:r>
              <a:rPr lang="en-US" sz="2800" dirty="0"/>
              <a:t>Personalized academic assistance 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007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355" y="290285"/>
            <a:ext cx="2944674" cy="603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103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login form&#10;&#10;Description automatically generated">
            <a:extLst>
              <a:ext uri="{FF2B5EF4-FFF2-40B4-BE49-F238E27FC236}">
                <a16:creationId xmlns:a16="http://schemas.microsoft.com/office/drawing/2014/main" id="{9D069B10-E21F-61D9-1457-DC9ED3F17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747" y="552156"/>
            <a:ext cx="3163253" cy="6031524"/>
          </a:xfrm>
          <a:prstGeom prst="rect">
            <a:avLst/>
          </a:prstGeom>
        </p:spPr>
      </p:pic>
      <p:pic>
        <p:nvPicPr>
          <p:cNvPr id="6" name="Picture 5" descr="A screenshot of a phone&#10;&#10;Description automatically generated">
            <a:extLst>
              <a:ext uri="{FF2B5EF4-FFF2-40B4-BE49-F238E27FC236}">
                <a16:creationId xmlns:a16="http://schemas.microsoft.com/office/drawing/2014/main" id="{7A7D741C-7D05-475C-6549-6CA8F0919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097" y="552156"/>
            <a:ext cx="3163253" cy="603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462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hat&#10;&#10;Description automatically generated">
            <a:extLst>
              <a:ext uri="{FF2B5EF4-FFF2-40B4-BE49-F238E27FC236}">
                <a16:creationId xmlns:a16="http://schemas.microsoft.com/office/drawing/2014/main" id="{153E8B73-8465-C677-0F38-032E1C26A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047" y="298938"/>
            <a:ext cx="3163253" cy="6260123"/>
          </a:xfrm>
          <a:prstGeom prst="rect">
            <a:avLst/>
          </a:prstGeom>
        </p:spPr>
      </p:pic>
      <p:pic>
        <p:nvPicPr>
          <p:cNvPr id="13" name="Picture 12" descr="A screenshot of a chat&#10;&#10;Description automatically generated">
            <a:extLst>
              <a:ext uri="{FF2B5EF4-FFF2-40B4-BE49-F238E27FC236}">
                <a16:creationId xmlns:a16="http://schemas.microsoft.com/office/drawing/2014/main" id="{36615B41-0381-7F04-3E7E-9EEFAC84E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479" y="298938"/>
            <a:ext cx="3088837" cy="626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65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hat&#10;&#10;Description automatically generated">
            <a:extLst>
              <a:ext uri="{FF2B5EF4-FFF2-40B4-BE49-F238E27FC236}">
                <a16:creationId xmlns:a16="http://schemas.microsoft.com/office/drawing/2014/main" id="{4D2CC447-DEF4-5C63-28E7-10B5581DC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609" y="151228"/>
            <a:ext cx="3163253" cy="6555544"/>
          </a:xfrm>
          <a:prstGeom prst="rect">
            <a:avLst/>
          </a:prstGeom>
        </p:spPr>
      </p:pic>
      <p:pic>
        <p:nvPicPr>
          <p:cNvPr id="6" name="Picture 5" descr="A screenshot of a chat&#10;&#10;Description automatically generated">
            <a:extLst>
              <a:ext uri="{FF2B5EF4-FFF2-40B4-BE49-F238E27FC236}">
                <a16:creationId xmlns:a16="http://schemas.microsoft.com/office/drawing/2014/main" id="{3EC5741C-8EBF-0A83-6DE8-E8957098B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912" y="151228"/>
            <a:ext cx="3163253" cy="655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102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hat&#10;&#10;Description automatically generated">
            <a:extLst>
              <a:ext uri="{FF2B5EF4-FFF2-40B4-BE49-F238E27FC236}">
                <a16:creationId xmlns:a16="http://schemas.microsoft.com/office/drawing/2014/main" id="{EB9E80CA-D1EF-9834-E0A5-C2BD50C75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745" y="193431"/>
            <a:ext cx="3163253" cy="6471138"/>
          </a:xfrm>
          <a:prstGeom prst="rect">
            <a:avLst/>
          </a:prstGeom>
        </p:spPr>
      </p:pic>
      <p:pic>
        <p:nvPicPr>
          <p:cNvPr id="9" name="Picture 8" descr="A screenshot of a chat&#10;&#10;Description automatically generated">
            <a:extLst>
              <a:ext uri="{FF2B5EF4-FFF2-40B4-BE49-F238E27FC236}">
                <a16:creationId xmlns:a16="http://schemas.microsoft.com/office/drawing/2014/main" id="{FB2AB7BB-01CC-BF18-E54E-0E60969D7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747" y="193430"/>
            <a:ext cx="3163253" cy="647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5608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7023227-530E-4024-91EF-312A851A758C}">
  <ds:schemaRefs>
    <ds:schemaRef ds:uri="http://purl.org/dc/dcmitype/"/>
    <ds:schemaRef ds:uri="16c05727-aa75-4e4a-9b5f-8a80a1165891"/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2006/documentManagement/types"/>
    <ds:schemaRef ds:uri="71af3243-3dd4-4a8d-8c0d-dd76da1f02a5"/>
    <ds:schemaRef ds:uri="http://schemas.openxmlformats.org/package/2006/metadata/core-properties"/>
    <ds:schemaRef ds:uri="http://schemas.microsoft.com/office/infopath/2007/PartnerControl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Parallax design</Template>
  <TotalTime>0</TotalTime>
  <Words>109</Words>
  <Application>Microsoft Office PowerPoint</Application>
  <PresentationFormat>Widescreen</PresentationFormat>
  <Paragraphs>22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Corbel</vt:lpstr>
      <vt:lpstr>Söhne</vt:lpstr>
      <vt:lpstr>Parallax</vt:lpstr>
      <vt:lpstr>HUBOT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END.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2023-05-22T01:20:30Z</dcterms:created>
  <dcterms:modified xsi:type="dcterms:W3CDTF">2024-01-03T23:33:13Z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