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70" r:id="rId13"/>
    <p:sldId id="267" r:id="rId14"/>
    <p:sldId id="269" r:id="rId15"/>
    <p:sldId id="271" r:id="rId16"/>
    <p:sldId id="272" r:id="rId17"/>
    <p:sldId id="273" r:id="rId18"/>
    <p:sldId id="274" r:id="rId19"/>
    <p:sldId id="276" r:id="rId20"/>
    <p:sldId id="278" r:id="rId21"/>
    <p:sldId id="277" r:id="rId22"/>
    <p:sldId id="279" r:id="rId23"/>
    <p:sldId id="275" r:id="rId24"/>
    <p:sldId id="256" r:id="rId25"/>
    <p:sldId id="280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the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AFF9-D2AD-49BB-8121-EB7162122F1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D4B0D-DF17-495B-9174-BBF49D800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032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the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9A6C8-A2C4-401C-8D5E-7534BAB73D1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FD2B-F5C0-4C95-A278-D5121682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67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5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3EFA-201A-432D-A0D9-A30D08D3C2C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FA03-806E-4257-AD17-CB0BFF2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4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72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94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309" y="2422389"/>
            <a:ext cx="1174865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us see an example!</a:t>
            </a:r>
          </a:p>
        </p:txBody>
      </p:sp>
    </p:spTree>
    <p:extLst>
      <p:ext uri="{BB962C8B-B14F-4D97-AF65-F5344CB8AC3E}">
        <p14:creationId xmlns:p14="http://schemas.microsoft.com/office/powerpoint/2010/main" val="36193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328988" y="1296955"/>
            <a:ext cx="163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506952" y="923330"/>
            <a:ext cx="822036" cy="803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2" idx="3"/>
            <a:endCxn id="29" idx="7"/>
          </p:cNvCxnSpPr>
          <p:nvPr/>
        </p:nvCxnSpPr>
        <p:spPr>
          <a:xfrm flipH="1">
            <a:off x="8183107" y="1609214"/>
            <a:ext cx="1444229" cy="102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81455" y="2516770"/>
            <a:ext cx="822036" cy="803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2" idx="2"/>
          </p:cNvCxnSpPr>
          <p:nvPr/>
        </p:nvCxnSpPr>
        <p:spPr>
          <a:xfrm flipH="1" flipV="1">
            <a:off x="8220364" y="1325111"/>
            <a:ext cx="1286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402380" y="955779"/>
            <a:ext cx="822036" cy="803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700273" y="1545125"/>
            <a:ext cx="5116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16329" y="1609214"/>
            <a:ext cx="6319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80061" y="3286211"/>
            <a:ext cx="5421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sz="4400" b="1" dirty="0"/>
          </a:p>
        </p:txBody>
      </p:sp>
      <p:sp>
        <p:nvSpPr>
          <p:cNvPr id="40" name="Rectangle 39"/>
          <p:cNvSpPr/>
          <p:nvPr/>
        </p:nvSpPr>
        <p:spPr>
          <a:xfrm>
            <a:off x="110837" y="1239882"/>
            <a:ext cx="693414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is our example let us see</a:t>
            </a:r>
          </a:p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its gone work </a:t>
            </a:r>
            <a:endParaRPr lang="en-US" sz="4400" dirty="0"/>
          </a:p>
        </p:txBody>
      </p:sp>
      <p:sp>
        <p:nvSpPr>
          <p:cNvPr id="41" name="Rectangle 40"/>
          <p:cNvSpPr/>
          <p:nvPr/>
        </p:nvSpPr>
        <p:spPr>
          <a:xfrm>
            <a:off x="110837" y="3101545"/>
            <a:ext cx="7585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node will check if there is any adjacent nodes </a:t>
            </a: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Connected with if there is no more adjacent node A finish</a:t>
            </a: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will be initialized and it will be colored black.</a:t>
            </a:r>
            <a:endParaRPr lang="en-US" sz="2400" b="1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9506952" y="1325111"/>
            <a:ext cx="82203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542519" y="927623"/>
            <a:ext cx="750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n/>
                <a:solidFill>
                  <a:schemeClr val="accent3"/>
                </a:solidFill>
              </a:rPr>
              <a:t>Dtime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905221" y="2211233"/>
            <a:ext cx="28157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 Is there any more adjacent ?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742969" y="2195844"/>
            <a:ext cx="121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 there is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849885" y="2108920"/>
            <a:ext cx="30150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chose node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path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477486" y="2883737"/>
            <a:ext cx="829974" cy="118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516329" y="2538165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/>
                <a:solidFill>
                  <a:schemeClr val="accent3"/>
                </a:solidFill>
              </a:rPr>
              <a:t>Dtime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64" y="1324155"/>
            <a:ext cx="838200" cy="2857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7463673" y="932712"/>
            <a:ext cx="934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D35940"/>
                </a:solidFill>
                <a:latin typeface="Tw Cen MT" panose="020B0602020104020603" pitchFamily="34" charset="0"/>
              </a:rPr>
              <a:t>Dtime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005143" y="2173094"/>
            <a:ext cx="304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Is there any more adjacent ?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526739" y="217309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there is not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63658" y="2264756"/>
            <a:ext cx="3052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there is no more adjacent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will color the node in black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initialize a finish time.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502702" y="2853635"/>
            <a:ext cx="7697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3"/>
                </a:solidFill>
              </a:rPr>
              <a:t>Ft</a:t>
            </a:r>
            <a:r>
              <a:rPr lang="en-US" sz="2000" b="1" cap="none" spc="0" dirty="0" err="1">
                <a:ln/>
                <a:solidFill>
                  <a:schemeClr val="accent3"/>
                </a:solidFill>
                <a:effectLst/>
              </a:rPr>
              <a:t>ime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444568" y="2287431"/>
            <a:ext cx="3809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go through node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path</a:t>
            </a:r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8916268" y="2266198"/>
            <a:ext cx="304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Is there any more adjacent ?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9457487" y="2225582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there is not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435728" y="1317047"/>
            <a:ext cx="7697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3"/>
                </a:solidFill>
              </a:rPr>
              <a:t>Ft</a:t>
            </a:r>
            <a:r>
              <a:rPr lang="en-US" sz="2000" b="1" cap="none" spc="0" dirty="0" err="1">
                <a:ln/>
                <a:solidFill>
                  <a:schemeClr val="accent3"/>
                </a:solidFill>
                <a:effectLst/>
              </a:rPr>
              <a:t>ime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541481" y="2488231"/>
            <a:ext cx="35750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on node </a:t>
            </a:r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so 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543320" y="1248205"/>
            <a:ext cx="7697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3"/>
                </a:solidFill>
              </a:rPr>
              <a:t>Ft</a:t>
            </a:r>
            <a:r>
              <a:rPr lang="en-US" sz="2000" b="1" cap="none" spc="0" dirty="0" err="1">
                <a:ln/>
                <a:solidFill>
                  <a:schemeClr val="accent3"/>
                </a:solidFill>
                <a:effectLst/>
              </a:rPr>
              <a:t>ime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821886"/>
      </p:ext>
    </p:extLst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1" nodeType="click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1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1" nodeType="click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xit" presetSubtype="4" fill="hold" grpId="1" nodeType="click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1" nodeType="click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xit" presetSubtype="4" fill="hold" grpId="1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4" grpId="0" animBg="1"/>
      <p:bldP spid="37" grpId="0"/>
      <p:bldP spid="38" grpId="0"/>
      <p:bldP spid="39" grpId="0"/>
      <p:bldP spid="40" grpId="0"/>
      <p:bldP spid="41" grpId="0"/>
      <p:bldP spid="41" grpId="1"/>
      <p:bldP spid="44" grpId="0"/>
      <p:bldP spid="45" grpId="0"/>
      <p:bldP spid="45" grpId="1"/>
      <p:bldP spid="46" grpId="0"/>
      <p:bldP spid="46" grpId="1"/>
      <p:bldP spid="48" grpId="0"/>
      <p:bldP spid="48" grpId="1"/>
      <p:bldP spid="52" grpId="0"/>
      <p:bldP spid="56" grpId="0"/>
      <p:bldP spid="57" grpId="0"/>
      <p:bldP spid="57" grpId="1"/>
      <p:bldP spid="58" grpId="0"/>
      <p:bldP spid="58" grpId="1"/>
      <p:bldP spid="59" grpId="0"/>
      <p:bldP spid="59" grpId="1"/>
      <p:bldP spid="63" grpId="0"/>
      <p:bldP spid="63" grpId="1"/>
      <p:bldP spid="64" grpId="0"/>
      <p:bldP spid="64" grpId="1"/>
      <p:bldP spid="66" grpId="0"/>
      <p:bldP spid="66" grpId="1"/>
      <p:bldP spid="69" grpId="0"/>
      <p:bldP spid="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2" name="Rectangle 1"/>
          <p:cNvSpPr/>
          <p:nvPr/>
        </p:nvSpPr>
        <p:spPr>
          <a:xfrm>
            <a:off x="2503024" y="2108353"/>
            <a:ext cx="65578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that easy !</a:t>
            </a:r>
          </a:p>
        </p:txBody>
      </p:sp>
    </p:spTree>
    <p:extLst>
      <p:ext uri="{BB962C8B-B14F-4D97-AF65-F5344CB8AC3E}">
        <p14:creationId xmlns:p14="http://schemas.microsoft.com/office/powerpoint/2010/main" val="3774264159"/>
      </p:ext>
    </p:extLst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2" name="Rectangle 1"/>
          <p:cNvSpPr/>
          <p:nvPr/>
        </p:nvSpPr>
        <p:spPr>
          <a:xfrm>
            <a:off x="-67051" y="1674244"/>
            <a:ext cx="119751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a multiple type of edges we will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 with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9600" y="1674244"/>
            <a:ext cx="6586996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ladies and gentleman</a:t>
            </a:r>
            <a:endParaRPr lang="ar-JO" sz="5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me introduce for you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7316" y="1971716"/>
            <a:ext cx="73515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EDGE CLASSIFICATION!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18803683"/>
      </p:ext>
    </p:extLst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73" y="-83128"/>
            <a:ext cx="7804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EDGE CLASSIFICATION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50829" y="840202"/>
            <a:ext cx="1205688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Tree edge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will appear when you visit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                      a white node.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9910" y="2967335"/>
            <a:ext cx="5172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looks like this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013664"/>
      </p:ext>
    </p:extLst>
  </p:cSld>
  <p:clrMapOvr>
    <a:masterClrMapping/>
  </p:clrMapOvr>
  <p:transition spd="slow" advClick="0" advTm="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73" y="-83128"/>
            <a:ext cx="7804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EDGE CLASSIFICATION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50829" y="840202"/>
            <a:ext cx="1205688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Back edge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will appear when you visit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                      a gray node.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4493" y="2963860"/>
            <a:ext cx="5403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looks like this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--&gt;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929606"/>
      </p:ext>
    </p:extLst>
  </p:cSld>
  <p:clrMapOvr>
    <a:masterClrMapping/>
  </p:clrMapOvr>
  <p:transition spd="slow" advClick="0" advTm="8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73" y="-83128"/>
            <a:ext cx="7804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EDGE CLASSIFICATION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40202"/>
            <a:ext cx="1205688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edge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will appear when you visit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a black node.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4493" y="2963860"/>
            <a:ext cx="54030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looks like this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--&gt;</a:t>
            </a:r>
          </a:p>
          <a:p>
            <a:pPr algn="ctr"/>
            <a:r>
              <a:rPr lang="en-US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                     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97689" y="3517857"/>
            <a:ext cx="2616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43219" y="3841023"/>
            <a:ext cx="2648932" cy="127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4812454"/>
            <a:ext cx="5603906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Notice that we write an f Ander </a:t>
            </a:r>
          </a:p>
          <a:p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  The forward edge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                    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74408"/>
      </p:ext>
    </p:extLst>
  </p:cSld>
  <p:clrMapOvr>
    <a:masterClrMapping/>
  </p:clrMapOvr>
  <p:transition spd="slow" advClick="0" advTm="1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73" y="-83128"/>
            <a:ext cx="7804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EDGE CLASSIFICATION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87336"/>
            <a:ext cx="1205688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edge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will appear when you visit  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a node b from a node a. and d[a] &gt; d[b].</a:t>
            </a:r>
          </a:p>
          <a:p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4493" y="2963860"/>
            <a:ext cx="54030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looks like this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--&gt;</a:t>
            </a:r>
          </a:p>
          <a:p>
            <a:pPr algn="ctr"/>
            <a:r>
              <a:rPr lang="en-US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                     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66431" y="3517857"/>
            <a:ext cx="3241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43219" y="3841023"/>
            <a:ext cx="2648932" cy="127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716" y="4812454"/>
            <a:ext cx="5334474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Notice that we write an C Ander </a:t>
            </a:r>
          </a:p>
          <a:p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  The 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crros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edge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                    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464911"/>
      </p:ext>
    </p:extLst>
  </p:cSld>
  <p:clrMapOvr>
    <a:masterClrMapping/>
  </p:clrMapOvr>
  <p:transition spd="slow" advClick="0" advTm="9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4123" y="2108353"/>
            <a:ext cx="927721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lets get into the </a:t>
            </a:r>
          </a:p>
          <a:p>
            <a:pPr algn="ctr"/>
            <a:r>
              <a:rPr 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6100" y="2108353"/>
            <a:ext cx="60917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algorithm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9805948"/>
      </p:ext>
    </p:extLst>
  </p:cSld>
  <p:clrMapOvr>
    <a:masterClrMapping/>
  </p:clrMapOvr>
  <p:transition spd="slow" advClick="0" advTm="1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 build="allAtOnce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265" y="0"/>
            <a:ext cx="4168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3630" y="1129299"/>
            <a:ext cx="97166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two algorithm that will be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 here 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073" y="2967335"/>
            <a:ext cx="44518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DFS(V,E)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DFS-VISIT(U)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159681"/>
      </p:ext>
    </p:extLst>
  </p:cSld>
  <p:clrMapOvr>
    <a:masterClrMapping/>
  </p:clrMapOvr>
  <p:transition spd="slow" advClick="0" advTm="1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2925" y="-126847"/>
            <a:ext cx="7579767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depth first search?</a:t>
            </a:r>
          </a:p>
        </p:txBody>
      </p:sp>
      <p:sp>
        <p:nvSpPr>
          <p:cNvPr id="4" name="Rectangle 3"/>
          <p:cNvSpPr/>
          <p:nvPr/>
        </p:nvSpPr>
        <p:spPr>
          <a:xfrm>
            <a:off x="-120281" y="1157675"/>
            <a:ext cx="12259382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3200" dirty="0"/>
              <a:t>its an algorithm for traversing or searching tree or graph data structures.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6694" y="2100069"/>
            <a:ext cx="11698011" cy="1323439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3200" dirty="0"/>
              <a:t>The algorithm starts at the root node and explores as far as possible </a:t>
            </a:r>
          </a:p>
          <a:p>
            <a:r>
              <a:rPr lang="en-US" sz="3200" dirty="0"/>
              <a:t> along each branch before backtracking.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67954" y="3658015"/>
            <a:ext cx="12048042" cy="1323439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r>
              <a:rPr lang="en-US" sz="3200" dirty="0"/>
              <a:t> </a:t>
            </a:r>
            <a:r>
              <a:rPr lang="en-US" sz="4800" dirty="0"/>
              <a:t>-</a:t>
            </a:r>
            <a:r>
              <a:rPr lang="en-US" sz="3200" dirty="0"/>
              <a:t>usually, a stack is needed to keep track of the nodes discovered so far</a:t>
            </a:r>
          </a:p>
          <a:p>
            <a:r>
              <a:rPr lang="en-US" sz="3200" dirty="0"/>
              <a:t> along a specified branch which helps in backtracking of the graph.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0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7000">
        <p:wipe/>
      </p:transition>
    </mc:Choice>
    <mc:Fallback xmlns="">
      <p:transition spd="slow" advClick="0" advTm="17000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265" y="0"/>
            <a:ext cx="4168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63" y="1193068"/>
            <a:ext cx="45165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Arial" panose="020B0604020202020204" pitchFamily="34" charset="0"/>
              </a:rPr>
              <a:t>            </a:t>
            </a:r>
          </a:p>
          <a:p>
            <a:pPr fontAlgn="base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for </a:t>
            </a:r>
            <a:r>
              <a:rPr lang="en-US" sz="2400" dirty="0">
                <a:latin typeface="Arial" panose="020B0604020202020204" pitchFamily="34" charset="0"/>
              </a:rPr>
              <a:t>each </a:t>
            </a:r>
            <a:r>
              <a:rPr lang="en-US" sz="2400" dirty="0">
                <a:latin typeface="Comic Sans MS" panose="030F0702030302020204" pitchFamily="66" charset="0"/>
              </a:rPr>
              <a:t>u ∈ V</a:t>
            </a: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      do </a:t>
            </a:r>
            <a:r>
              <a:rPr lang="en-US" sz="2400" dirty="0">
                <a:latin typeface="Comic Sans MS" panose="030F0702030302020204" pitchFamily="66" charset="0"/>
              </a:rPr>
              <a:t>color[u]</a:t>
            </a:r>
            <a:r>
              <a:rPr lang="en-US" sz="2400" dirty="0">
                <a:latin typeface="Arial" panose="020B0604020202020204" pitchFamily="34" charset="0"/>
              </a:rPr>
              <a:t> ← WHITE</a:t>
            </a: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           </a:t>
            </a:r>
            <a:r>
              <a:rPr lang="en-US" sz="2400" dirty="0">
                <a:latin typeface="Comic Sans MS" panose="030F0702030302020204" pitchFamily="66" charset="0"/>
              </a:rPr>
              <a:t>π[u] </a:t>
            </a:r>
            <a:r>
              <a:rPr lang="en-US" sz="2400" dirty="0">
                <a:latin typeface="Arial" panose="020B0604020202020204" pitchFamily="34" charset="0"/>
              </a:rPr>
              <a:t>← NIL</a:t>
            </a: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time</a:t>
            </a:r>
            <a:r>
              <a:rPr lang="en-US" sz="2400" dirty="0">
                <a:latin typeface="Arial" panose="020B0604020202020204" pitchFamily="34" charset="0"/>
              </a:rPr>
              <a:t> ← 0</a:t>
            </a:r>
            <a:endParaRPr lang="en-US" sz="2400" dirty="0">
              <a:latin typeface="Comic Sans MS" panose="030F0702030302020204" pitchFamily="66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for </a:t>
            </a:r>
            <a:r>
              <a:rPr lang="en-US" sz="2400" dirty="0">
                <a:latin typeface="Arial" panose="020B0604020202020204" pitchFamily="34" charset="0"/>
              </a:rPr>
              <a:t>each </a:t>
            </a:r>
            <a:r>
              <a:rPr lang="en-US" sz="2400" dirty="0">
                <a:latin typeface="Comic Sans MS" panose="030F0702030302020204" pitchFamily="66" charset="0"/>
              </a:rPr>
              <a:t>u ∈ V</a:t>
            </a: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      do if </a:t>
            </a:r>
            <a:r>
              <a:rPr lang="en-US" sz="2400" dirty="0">
                <a:latin typeface="Comic Sans MS" panose="030F0702030302020204" pitchFamily="66" charset="0"/>
              </a:rPr>
              <a:t>color[u] = WHITE</a:t>
            </a: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               then </a:t>
            </a:r>
            <a:r>
              <a:rPr lang="en-US" sz="2400" dirty="0">
                <a:latin typeface="Comic Sans MS" panose="030F0702030302020204" pitchFamily="66" charset="0"/>
              </a:rPr>
              <a:t>DFS-VISIT(u)</a:t>
            </a:r>
            <a:br>
              <a:rPr lang="en-US" sz="2400" dirty="0"/>
            </a:br>
            <a:endParaRPr lang="en-US" sz="2400" b="0" i="0" u="none" strike="noStrike" dirty="0">
              <a:solidFill>
                <a:srgbClr val="3333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5964" y="1480066"/>
            <a:ext cx="55141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color[u]</a:t>
            </a:r>
            <a:r>
              <a:rPr lang="en-US" sz="2400" dirty="0">
                <a:latin typeface="Arial" panose="020B0604020202020204" pitchFamily="34" charset="0"/>
              </a:rPr>
              <a:t> ← GRAY           </a:t>
            </a:r>
            <a:endParaRPr lang="en-US" sz="2400" dirty="0">
              <a:latin typeface="Comic Sans MS" panose="030F0702030302020204" pitchFamily="66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time</a:t>
            </a:r>
            <a:r>
              <a:rPr lang="en-US" sz="2400" dirty="0">
                <a:latin typeface="Arial" panose="020B0604020202020204" pitchFamily="34" charset="0"/>
              </a:rPr>
              <a:t> ← </a:t>
            </a:r>
            <a:r>
              <a:rPr lang="en-US" sz="2400" dirty="0">
                <a:latin typeface="Comic Sans MS" panose="030F0702030302020204" pitchFamily="66" charset="0"/>
              </a:rPr>
              <a:t>time+1</a:t>
            </a: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d[u]</a:t>
            </a:r>
            <a:r>
              <a:rPr lang="en-US" sz="2400" dirty="0">
                <a:latin typeface="Arial" panose="020B0604020202020204" pitchFamily="34" charset="0"/>
              </a:rPr>
              <a:t> ← </a:t>
            </a:r>
            <a:r>
              <a:rPr lang="en-US" sz="2400" dirty="0">
                <a:latin typeface="Comic Sans MS" panose="030F0702030302020204" pitchFamily="66" charset="0"/>
              </a:rPr>
              <a:t>time</a:t>
            </a: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for </a:t>
            </a:r>
            <a:r>
              <a:rPr lang="en-US" sz="2400" dirty="0">
                <a:latin typeface="Arial" panose="020B0604020202020204" pitchFamily="34" charset="0"/>
              </a:rPr>
              <a:t>each </a:t>
            </a:r>
            <a:r>
              <a:rPr lang="en-US" sz="2400" dirty="0">
                <a:latin typeface="Comic Sans MS" panose="030F0702030302020204" pitchFamily="66" charset="0"/>
              </a:rPr>
              <a:t>v ∈ </a:t>
            </a:r>
            <a:r>
              <a:rPr lang="en-US" sz="2400" dirty="0" err="1">
                <a:latin typeface="Comic Sans MS" panose="030F0702030302020204" pitchFamily="66" charset="0"/>
              </a:rPr>
              <a:t>Adj</a:t>
            </a:r>
            <a:r>
              <a:rPr lang="en-US" sz="2400" dirty="0">
                <a:latin typeface="Comic Sans MS" panose="030F0702030302020204" pitchFamily="66" charset="0"/>
              </a:rPr>
              <a:t>[u]</a:t>
            </a:r>
            <a:r>
              <a:rPr lang="en-US" sz="2400" dirty="0">
                <a:latin typeface="Arial" panose="020B0604020202020204" pitchFamily="34" charset="0"/>
              </a:rPr>
              <a:t>        </a:t>
            </a: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      do if </a:t>
            </a:r>
            <a:r>
              <a:rPr lang="en-US" sz="2400" dirty="0">
                <a:latin typeface="Comic Sans MS" panose="030F0702030302020204" pitchFamily="66" charset="0"/>
              </a:rPr>
              <a:t>color[v]</a:t>
            </a:r>
            <a:r>
              <a:rPr lang="en-US" sz="2400" dirty="0">
                <a:latin typeface="Arial" panose="020B0604020202020204" pitchFamily="34" charset="0"/>
              </a:rPr>
              <a:t> = WHITE</a:t>
            </a: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               then </a:t>
            </a:r>
            <a:r>
              <a:rPr lang="en-US" sz="2400" dirty="0">
                <a:latin typeface="Comic Sans MS" panose="030F0702030302020204" pitchFamily="66" charset="0"/>
              </a:rPr>
              <a:t>π[v] </a:t>
            </a:r>
            <a:r>
              <a:rPr lang="en-US" sz="2400" dirty="0">
                <a:latin typeface="Arial" panose="020B0604020202020204" pitchFamily="34" charset="0"/>
              </a:rPr>
              <a:t>← </a:t>
            </a:r>
            <a:r>
              <a:rPr lang="en-US" sz="2400" dirty="0">
                <a:latin typeface="Comic Sans MS" panose="030F0702030302020204" pitchFamily="66" charset="0"/>
              </a:rPr>
              <a:t>u</a:t>
            </a: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                        DFS-VISIT(</a:t>
            </a:r>
            <a:r>
              <a:rPr lang="en-US" sz="2400" dirty="0">
                <a:latin typeface="Comic Sans MS" panose="030F0702030302020204" pitchFamily="66" charset="0"/>
              </a:rPr>
              <a:t>v</a:t>
            </a:r>
            <a:r>
              <a:rPr lang="en-US" sz="2400" dirty="0">
                <a:latin typeface="Arial" panose="020B0604020202020204" pitchFamily="34" charset="0"/>
              </a:rPr>
              <a:t>)</a:t>
            </a: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color[u]</a:t>
            </a:r>
            <a:r>
              <a:rPr lang="en-US" sz="2400" dirty="0">
                <a:latin typeface="Arial" panose="020B0604020202020204" pitchFamily="34" charset="0"/>
              </a:rPr>
              <a:t> ← BLACK</a:t>
            </a:r>
            <a:endParaRPr lang="en-US" sz="2400" dirty="0">
              <a:latin typeface="Comic Sans MS" panose="030F0702030302020204" pitchFamily="66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sz="2400" dirty="0">
                <a:latin typeface="Comic Sans MS" panose="030F0702030302020204" pitchFamily="66" charset="0"/>
              </a:rPr>
              <a:t>time</a:t>
            </a:r>
            <a:r>
              <a:rPr lang="en-US" sz="2400" dirty="0">
                <a:latin typeface="Arial" panose="020B0604020202020204" pitchFamily="34" charset="0"/>
              </a:rPr>
              <a:t> ← </a:t>
            </a:r>
            <a:r>
              <a:rPr lang="en-US" sz="2400" dirty="0">
                <a:latin typeface="Comic Sans MS" panose="030F0702030302020204" pitchFamily="66" charset="0"/>
              </a:rPr>
              <a:t>time + 1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    f[u]</a:t>
            </a:r>
            <a:r>
              <a:rPr lang="en-US" sz="2400" dirty="0">
                <a:latin typeface="Arial" panose="020B0604020202020204" pitchFamily="34" charset="0"/>
              </a:rPr>
              <a:t> ← </a:t>
            </a:r>
            <a:r>
              <a:rPr lang="en-US" sz="2400" dirty="0">
                <a:latin typeface="Comic Sans MS" panose="030F0702030302020204" pitchFamily="66" charset="0"/>
              </a:rPr>
              <a:t>time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2686" y="1110734"/>
            <a:ext cx="117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DFS(V,E)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4050" y="1110734"/>
            <a:ext cx="2036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DFS-VISIT(</a:t>
            </a:r>
            <a:r>
              <a:rPr lang="en-US" sz="2400" dirty="0">
                <a:latin typeface="Comic Sans MS" panose="030F0702030302020204" pitchFamily="66" charset="0"/>
              </a:rPr>
              <a:t>u</a:t>
            </a:r>
            <a:r>
              <a:rPr lang="en-US" sz="2400" dirty="0">
                <a:latin typeface="Arial" panose="020B0604020202020204" pitchFamily="34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805126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265" y="0"/>
            <a:ext cx="4168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63" y="1193069"/>
            <a:ext cx="362065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Arial" panose="020B0604020202020204" pitchFamily="34" charset="0"/>
              </a:rPr>
              <a:t>            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</a:rPr>
              <a:t>each </a:t>
            </a:r>
            <a:r>
              <a:rPr lang="en-US" dirty="0">
                <a:latin typeface="Comic Sans MS" panose="030F0702030302020204" pitchFamily="66" charset="0"/>
              </a:rPr>
              <a:t>u ∈ V</a:t>
            </a:r>
            <a:endParaRPr lang="en-US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      do </a:t>
            </a:r>
            <a:r>
              <a:rPr lang="en-US" dirty="0">
                <a:latin typeface="Comic Sans MS" panose="030F0702030302020204" pitchFamily="66" charset="0"/>
              </a:rPr>
              <a:t>color[u]</a:t>
            </a:r>
            <a:r>
              <a:rPr lang="en-US" dirty="0">
                <a:latin typeface="Arial" panose="020B0604020202020204" pitchFamily="34" charset="0"/>
              </a:rPr>
              <a:t> ← </a:t>
            </a:r>
            <a:r>
              <a:rPr lang="en-US" sz="1600" dirty="0">
                <a:latin typeface="Arial" panose="020B0604020202020204" pitchFamily="34" charset="0"/>
              </a:rPr>
              <a:t>WHITE</a:t>
            </a:r>
            <a:endParaRPr lang="en-US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           </a:t>
            </a:r>
            <a:r>
              <a:rPr lang="en-US" dirty="0">
                <a:latin typeface="Comic Sans MS" panose="030F0702030302020204" pitchFamily="66" charset="0"/>
              </a:rPr>
              <a:t>π[u] </a:t>
            </a:r>
            <a:r>
              <a:rPr lang="en-US" dirty="0">
                <a:latin typeface="Arial" panose="020B0604020202020204" pitchFamily="34" charset="0"/>
              </a:rPr>
              <a:t>← NIL</a:t>
            </a: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time</a:t>
            </a:r>
            <a:r>
              <a:rPr lang="en-US" dirty="0">
                <a:latin typeface="Arial" panose="020B0604020202020204" pitchFamily="34" charset="0"/>
              </a:rPr>
              <a:t> ← 0</a:t>
            </a:r>
            <a:endParaRPr lang="en-US" dirty="0">
              <a:latin typeface="Comic Sans MS" panose="030F0702030302020204" pitchFamily="66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</a:rPr>
              <a:t>each </a:t>
            </a:r>
            <a:r>
              <a:rPr lang="en-US" dirty="0">
                <a:latin typeface="Comic Sans MS" panose="030F0702030302020204" pitchFamily="66" charset="0"/>
              </a:rPr>
              <a:t>u ∈ V</a:t>
            </a:r>
            <a:endParaRPr lang="en-US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      do if </a:t>
            </a:r>
            <a:r>
              <a:rPr lang="en-US" dirty="0">
                <a:latin typeface="Comic Sans MS" panose="030F0702030302020204" pitchFamily="66" charset="0"/>
              </a:rPr>
              <a:t>color[u] = </a:t>
            </a:r>
            <a:r>
              <a:rPr lang="en-US" sz="1600" dirty="0">
                <a:latin typeface="Comic Sans MS" panose="030F0702030302020204" pitchFamily="66" charset="0"/>
              </a:rPr>
              <a:t>WHITE</a:t>
            </a:r>
            <a:endParaRPr lang="en-US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               then </a:t>
            </a:r>
            <a:r>
              <a:rPr lang="en-US" dirty="0">
                <a:latin typeface="Comic Sans MS" panose="030F0702030302020204" pitchFamily="66" charset="0"/>
              </a:rPr>
              <a:t>DFS-VISIT(u)</a:t>
            </a:r>
            <a:br>
              <a:rPr lang="en-US" dirty="0"/>
            </a:br>
            <a:endParaRPr lang="en-US" sz="1600" b="0" i="0" u="none" strike="noStrike" dirty="0">
              <a:solidFill>
                <a:srgbClr val="3333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6278" y="1110734"/>
            <a:ext cx="9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DFS(V,E)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90265" y="1309895"/>
            <a:ext cx="0" cy="5440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99696" y="1193069"/>
            <a:ext cx="851739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-The whole idea of this algorithm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to initialize every node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sure that every node have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Been visited.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9696" y="2499750"/>
            <a:ext cx="8275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-Every time </a:t>
            </a:r>
            <a:r>
              <a:rPr lang="en-US" sz="2400" dirty="0">
                <a:latin typeface="Comic Sans MS" panose="030F0702030302020204" pitchFamily="66" charset="0"/>
              </a:rPr>
              <a:t>DFS-VISIT(u) </a:t>
            </a:r>
            <a:r>
              <a:rPr lang="en-US" sz="2400" dirty="0">
                <a:latin typeface="Arial" panose="020B0604020202020204" pitchFamily="34" charset="0"/>
              </a:rPr>
              <a:t>is called, </a:t>
            </a:r>
            <a:r>
              <a:rPr lang="en-US" sz="2400" dirty="0">
                <a:latin typeface="Comic Sans MS" panose="030F0702030302020204" pitchFamily="66" charset="0"/>
              </a:rPr>
              <a:t>u</a:t>
            </a:r>
            <a:r>
              <a:rPr lang="en-US" sz="2400" dirty="0">
                <a:latin typeface="Arial" panose="020B0604020202020204" pitchFamily="34" charset="0"/>
              </a:rPr>
              <a:t> becomes the root of       a new tree in the depth-first forest.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99696" y="3371915"/>
            <a:ext cx="77629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-from 1to 4 its an initialization matter for every node.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7456" y="4030004"/>
            <a:ext cx="848187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-from 5 to 7 we create a path from a starter node where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It should be white.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9571757"/>
      </p:ext>
    </p:extLst>
  </p:cSld>
  <p:clrMapOvr>
    <a:masterClrMapping/>
  </p:clrMapOvr>
  <p:transition spd="slow" advClick="0" advTm="1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0265" y="0"/>
            <a:ext cx="4168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algorithm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90265" y="1309895"/>
            <a:ext cx="0" cy="5440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9369" y="2731934"/>
            <a:ext cx="862870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whole idea of this algorithm is to start a path from a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node we received from DFS(V,E) and apply the algorithm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on it 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5396" y="2773769"/>
            <a:ext cx="8275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-time is global variable increasing by 1 at every move and either we store it at discover time or finish time.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701753" y="2731934"/>
            <a:ext cx="830394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-from 1 to 3 its going to give the initial properties to the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Starter node.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3795" y="1193069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DFS-VISIT(</a:t>
            </a:r>
            <a:r>
              <a:rPr lang="en-US" dirty="0">
                <a:latin typeface="Comic Sans MS" panose="030F0702030302020204" pitchFamily="66" charset="0"/>
              </a:rPr>
              <a:t>u</a:t>
            </a:r>
            <a:r>
              <a:rPr lang="en-US" dirty="0"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9928" y="1591809"/>
            <a:ext cx="32803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color[u]</a:t>
            </a:r>
            <a:r>
              <a:rPr lang="en-US" dirty="0">
                <a:latin typeface="Arial" panose="020B0604020202020204" pitchFamily="34" charset="0"/>
              </a:rPr>
              <a:t> ← </a:t>
            </a:r>
            <a:r>
              <a:rPr lang="en-US" sz="1600" dirty="0">
                <a:latin typeface="Arial" panose="020B0604020202020204" pitchFamily="34" charset="0"/>
              </a:rPr>
              <a:t>GRAY</a:t>
            </a:r>
            <a:r>
              <a:rPr lang="en-US" dirty="0">
                <a:latin typeface="Arial" panose="020B0604020202020204" pitchFamily="34" charset="0"/>
              </a:rPr>
              <a:t>           </a:t>
            </a:r>
            <a:endParaRPr lang="en-US" dirty="0">
              <a:latin typeface="Comic Sans MS" panose="030F0702030302020204" pitchFamily="66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time</a:t>
            </a:r>
            <a:r>
              <a:rPr lang="en-US" dirty="0">
                <a:latin typeface="Arial" panose="020B0604020202020204" pitchFamily="34" charset="0"/>
              </a:rPr>
              <a:t> ← </a:t>
            </a:r>
            <a:r>
              <a:rPr lang="en-US" dirty="0">
                <a:latin typeface="Comic Sans MS" panose="030F0702030302020204" pitchFamily="66" charset="0"/>
              </a:rPr>
              <a:t>time+1</a:t>
            </a: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d[u]</a:t>
            </a:r>
            <a:r>
              <a:rPr lang="en-US" dirty="0">
                <a:latin typeface="Arial" panose="020B0604020202020204" pitchFamily="34" charset="0"/>
              </a:rPr>
              <a:t> ← </a:t>
            </a:r>
            <a:r>
              <a:rPr lang="en-US" dirty="0">
                <a:latin typeface="Comic Sans MS" panose="030F0702030302020204" pitchFamily="66" charset="0"/>
              </a:rPr>
              <a:t>time</a:t>
            </a: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</a:rPr>
              <a:t>each </a:t>
            </a:r>
            <a:r>
              <a:rPr lang="en-US" dirty="0">
                <a:latin typeface="Comic Sans MS" panose="030F0702030302020204" pitchFamily="66" charset="0"/>
              </a:rPr>
              <a:t>v ∈ </a:t>
            </a:r>
            <a:r>
              <a:rPr lang="en-US" dirty="0" err="1">
                <a:latin typeface="Comic Sans MS" panose="030F0702030302020204" pitchFamily="66" charset="0"/>
              </a:rPr>
              <a:t>Adj</a:t>
            </a:r>
            <a:r>
              <a:rPr lang="en-US" dirty="0">
                <a:latin typeface="Comic Sans MS" panose="030F0702030302020204" pitchFamily="66" charset="0"/>
              </a:rPr>
              <a:t>[u]</a:t>
            </a:r>
            <a:r>
              <a:rPr lang="en-US" dirty="0">
                <a:latin typeface="Arial" panose="020B0604020202020204" pitchFamily="34" charset="0"/>
              </a:rPr>
              <a:t>        </a:t>
            </a:r>
            <a:endParaRPr lang="en-US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      do if </a:t>
            </a:r>
            <a:r>
              <a:rPr lang="en-US" dirty="0">
                <a:latin typeface="Comic Sans MS" panose="030F0702030302020204" pitchFamily="66" charset="0"/>
              </a:rPr>
              <a:t>color[v]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sz="1600" dirty="0">
                <a:latin typeface="Arial" panose="020B0604020202020204" pitchFamily="34" charset="0"/>
              </a:rPr>
              <a:t>WHITE</a:t>
            </a:r>
            <a:endParaRPr lang="en-US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               then </a:t>
            </a:r>
            <a:r>
              <a:rPr lang="en-US" dirty="0">
                <a:latin typeface="Comic Sans MS" panose="030F0702030302020204" pitchFamily="66" charset="0"/>
              </a:rPr>
              <a:t>π[v] </a:t>
            </a:r>
            <a:r>
              <a:rPr lang="en-US" dirty="0">
                <a:latin typeface="Arial" panose="020B0604020202020204" pitchFamily="34" charset="0"/>
              </a:rPr>
              <a:t>← </a:t>
            </a:r>
            <a:r>
              <a:rPr lang="en-US" dirty="0">
                <a:latin typeface="Comic Sans MS" panose="030F0702030302020204" pitchFamily="66" charset="0"/>
              </a:rPr>
              <a:t>u</a:t>
            </a:r>
            <a:endParaRPr lang="en-US" b="1" dirty="0"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                        DFS-VISIT(</a:t>
            </a:r>
            <a:r>
              <a:rPr lang="en-US" dirty="0">
                <a:latin typeface="Comic Sans MS" panose="030F0702030302020204" pitchFamily="66" charset="0"/>
              </a:rPr>
              <a:t>v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color[u]</a:t>
            </a:r>
            <a:r>
              <a:rPr lang="en-US" dirty="0">
                <a:latin typeface="Arial" panose="020B0604020202020204" pitchFamily="34" charset="0"/>
              </a:rPr>
              <a:t> ← </a:t>
            </a:r>
            <a:r>
              <a:rPr lang="en-US" sz="1600" dirty="0">
                <a:latin typeface="Arial" panose="020B0604020202020204" pitchFamily="34" charset="0"/>
              </a:rPr>
              <a:t>BLACK</a:t>
            </a:r>
            <a:endParaRPr lang="en-US" dirty="0">
              <a:latin typeface="Comic Sans MS" panose="030F0702030302020204" pitchFamily="66" charset="0"/>
            </a:endParaRPr>
          </a:p>
          <a:p>
            <a:pPr fontAlgn="base">
              <a:spcBef>
                <a:spcPts val="560"/>
              </a:spcBef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time</a:t>
            </a:r>
            <a:r>
              <a:rPr lang="en-US" dirty="0">
                <a:latin typeface="Arial" panose="020B0604020202020204" pitchFamily="34" charset="0"/>
              </a:rPr>
              <a:t> ← </a:t>
            </a:r>
            <a:r>
              <a:rPr lang="en-US" dirty="0">
                <a:latin typeface="Comic Sans MS" panose="030F0702030302020204" pitchFamily="66" charset="0"/>
              </a:rPr>
              <a:t>time + 1</a:t>
            </a:r>
          </a:p>
          <a:p>
            <a:r>
              <a:rPr lang="en-US" dirty="0">
                <a:latin typeface="Comic Sans MS" panose="030F0702030302020204" pitchFamily="66" charset="0"/>
              </a:rPr>
              <a:t>    f[u]</a:t>
            </a:r>
            <a:r>
              <a:rPr lang="en-US" dirty="0">
                <a:latin typeface="Arial" panose="020B0604020202020204" pitchFamily="34" charset="0"/>
              </a:rPr>
              <a:t> ← </a:t>
            </a:r>
            <a:r>
              <a:rPr lang="en-US" dirty="0">
                <a:latin typeface="Comic Sans MS" panose="030F0702030302020204" pitchFamily="66" charset="0"/>
              </a:rPr>
              <a:t>time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97740" y="2201805"/>
            <a:ext cx="852130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-from 4 to 7 its going to walk in the paths of the adjacent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of the starter node , and every adjacent node we 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on by this algorithm it will be the starter node and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will do that again and again recursively until no more 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Adjacent node is available then 8 and 9 will execute and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back recursively until no more node available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418442"/>
      </p:ext>
    </p:extLst>
  </p:cSld>
  <p:clrMapOvr>
    <a:masterClrMapping/>
  </p:clrMapOvr>
  <p:transition spd="slow" advClick="0" advTm="1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grpId="1" nodeType="click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2" grpId="0"/>
      <p:bldP spid="12" grpId="1"/>
      <p:bldP spid="14" grpId="0"/>
      <p:bldP spid="15" grpId="0"/>
      <p:bldP spid="16" grpId="0"/>
      <p:bldP spid="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7695" y="2690244"/>
            <a:ext cx="8458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lets see a real example !</a:t>
            </a:r>
          </a:p>
        </p:txBody>
      </p:sp>
    </p:spTree>
    <p:extLst>
      <p:ext uri="{BB962C8B-B14F-4D97-AF65-F5344CB8AC3E}">
        <p14:creationId xmlns:p14="http://schemas.microsoft.com/office/powerpoint/2010/main" val="17352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 flipH="1">
            <a:off x="8088573" y="3605936"/>
            <a:ext cx="900649" cy="814252"/>
          </a:xfrm>
          <a:prstGeom prst="flowChartConnector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0421" y="2330332"/>
            <a:ext cx="8191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39040" y="4480130"/>
            <a:ext cx="3898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</a:p>
        </p:txBody>
      </p:sp>
      <p:cxnSp>
        <p:nvCxnSpPr>
          <p:cNvPr id="18" name="Straight Arrow Connector 17"/>
          <p:cNvCxnSpPr>
            <a:endCxn id="21" idx="2"/>
          </p:cNvCxnSpPr>
          <p:nvPr/>
        </p:nvCxnSpPr>
        <p:spPr>
          <a:xfrm flipH="1">
            <a:off x="6236075" y="4080607"/>
            <a:ext cx="1852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 flipH="1">
            <a:off x="5335426" y="3673481"/>
            <a:ext cx="900649" cy="8142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2" name="Flowchart: Connector 21"/>
          <p:cNvSpPr/>
          <p:nvPr/>
        </p:nvSpPr>
        <p:spPr>
          <a:xfrm flipH="1">
            <a:off x="2163103" y="3673481"/>
            <a:ext cx="900649" cy="8142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3" name="Flowchart: Connector 22"/>
          <p:cNvSpPr/>
          <p:nvPr/>
        </p:nvSpPr>
        <p:spPr>
          <a:xfrm flipH="1">
            <a:off x="5335426" y="1865019"/>
            <a:ext cx="900649" cy="8142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4" name="Flowchart: Connector 23"/>
          <p:cNvSpPr/>
          <p:nvPr/>
        </p:nvSpPr>
        <p:spPr>
          <a:xfrm flipH="1">
            <a:off x="2163103" y="1838036"/>
            <a:ext cx="900649" cy="8142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29" name="Straight Arrow Connector 28"/>
          <p:cNvCxnSpPr>
            <a:endCxn id="23" idx="6"/>
          </p:cNvCxnSpPr>
          <p:nvPr/>
        </p:nvCxnSpPr>
        <p:spPr>
          <a:xfrm>
            <a:off x="3095962" y="2245163"/>
            <a:ext cx="2239464" cy="2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6"/>
            <a:endCxn id="22" idx="2"/>
          </p:cNvCxnSpPr>
          <p:nvPr/>
        </p:nvCxnSpPr>
        <p:spPr>
          <a:xfrm flipH="1">
            <a:off x="3063752" y="4080607"/>
            <a:ext cx="2271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1"/>
            <a:endCxn id="23" idx="5"/>
          </p:cNvCxnSpPr>
          <p:nvPr/>
        </p:nvCxnSpPr>
        <p:spPr>
          <a:xfrm flipV="1">
            <a:off x="2931855" y="2560027"/>
            <a:ext cx="2535468" cy="123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4"/>
            <a:endCxn id="21" idx="0"/>
          </p:cNvCxnSpPr>
          <p:nvPr/>
        </p:nvCxnSpPr>
        <p:spPr>
          <a:xfrm>
            <a:off x="5785750" y="2679271"/>
            <a:ext cx="0" cy="99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2" idx="0"/>
          </p:cNvCxnSpPr>
          <p:nvPr/>
        </p:nvCxnSpPr>
        <p:spPr>
          <a:xfrm>
            <a:off x="2613427" y="2652288"/>
            <a:ext cx="0" cy="102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50421" y="4480130"/>
            <a:ext cx="2968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60981" y="4487733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50421" y="1523142"/>
            <a:ext cx="3161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55" name="Rectangle 54"/>
          <p:cNvSpPr/>
          <p:nvPr/>
        </p:nvSpPr>
        <p:spPr>
          <a:xfrm flipH="1">
            <a:off x="2285583" y="1523142"/>
            <a:ext cx="66278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3677" y="512631"/>
            <a:ext cx="4534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is a graph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3232" y="502073"/>
            <a:ext cx="106535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lets apply the algorithm on this graph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Flowchart: Connector 25"/>
          <p:cNvSpPr/>
          <p:nvPr/>
        </p:nvSpPr>
        <p:spPr>
          <a:xfrm flipH="1">
            <a:off x="8083640" y="1865019"/>
            <a:ext cx="900649" cy="814252"/>
          </a:xfrm>
          <a:prstGeom prst="flowChartConnector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/>
          <p:cNvCxnSpPr>
            <a:stCxn id="6" idx="0"/>
            <a:endCxn id="26" idx="4"/>
          </p:cNvCxnSpPr>
          <p:nvPr/>
        </p:nvCxnSpPr>
        <p:spPr>
          <a:xfrm flipH="1" flipV="1">
            <a:off x="8533964" y="2679271"/>
            <a:ext cx="4933" cy="92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 flipH="1">
            <a:off x="9938124" y="1273922"/>
            <a:ext cx="900649" cy="814252"/>
          </a:xfrm>
          <a:prstGeom prst="flowChartConnector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Arrow Connector 29"/>
          <p:cNvCxnSpPr>
            <a:stCxn id="28" idx="6"/>
            <a:endCxn id="26" idx="1"/>
          </p:cNvCxnSpPr>
          <p:nvPr/>
        </p:nvCxnSpPr>
        <p:spPr>
          <a:xfrm flipH="1">
            <a:off x="8852392" y="1681048"/>
            <a:ext cx="1085732" cy="30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07666" y="206049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357707" y="1523142"/>
            <a:ext cx="3000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345066"/>
      </p:ext>
    </p:extLst>
  </p:cSld>
  <p:clrMapOvr>
    <a:masterClrMapping/>
  </p:clrMapOvr>
  <p:transition spd="slow" advClick="0" advTm="17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xit" presetSubtype="0" fill="hold" grpId="1" nodeType="click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7" presetClass="exit" presetSubtype="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21" grpId="0" animBg="1"/>
      <p:bldP spid="22" grpId="0" animBg="1"/>
      <p:bldP spid="23" grpId="0" animBg="1"/>
      <p:bldP spid="24" grpId="0" animBg="1"/>
      <p:bldP spid="50" grpId="0"/>
      <p:bldP spid="51" grpId="0"/>
      <p:bldP spid="54" grpId="0"/>
      <p:bldP spid="55" grpId="0"/>
      <p:bldP spid="20" grpId="0"/>
      <p:bldP spid="20" grpId="1"/>
      <p:bldP spid="25" grpId="0"/>
      <p:bldP spid="25" grpId="1"/>
      <p:bldP spid="26" grpId="0" animBg="1"/>
      <p:bldP spid="28" grpId="0" animBg="1"/>
      <p:bldP spid="12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7436" y="1729662"/>
            <a:ext cx="5987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we need a stack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2892"/>
              </p:ext>
            </p:extLst>
          </p:nvPr>
        </p:nvGraphicFramePr>
        <p:xfrm>
          <a:off x="5514113" y="2779375"/>
          <a:ext cx="55418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02101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1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2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8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0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8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7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0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41256"/>
              </p:ext>
            </p:extLst>
          </p:nvPr>
        </p:nvGraphicFramePr>
        <p:xfrm>
          <a:off x="11499276" y="4007811"/>
          <a:ext cx="55418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02101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1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2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8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0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88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7628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" y="610134"/>
            <a:ext cx="4996362" cy="19043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6860" y="3884691"/>
            <a:ext cx="34369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Assume A is a starter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40741" y="3546146"/>
            <a:ext cx="8512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440218" y="618836"/>
            <a:ext cx="701965" cy="7019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5893" y="251584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9381" y="3834943"/>
            <a:ext cx="3187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node A to stack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82243" y="6234359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13121" y="3921371"/>
            <a:ext cx="433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node B path as an adjacent of A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6" idx="6"/>
            <a:endCxn id="6" idx="2"/>
          </p:cNvCxnSpPr>
          <p:nvPr/>
        </p:nvCxnSpPr>
        <p:spPr>
          <a:xfrm flipH="1">
            <a:off x="5440218" y="969819"/>
            <a:ext cx="701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</p:cNvCxnSpPr>
          <p:nvPr/>
        </p:nvCxnSpPr>
        <p:spPr>
          <a:xfrm flipH="1">
            <a:off x="5791200" y="1320801"/>
            <a:ext cx="1" cy="6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40218" y="1954250"/>
            <a:ext cx="701965" cy="7019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05893" y="261933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90727" y="2074399"/>
            <a:ext cx="2776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30739" y="646654"/>
            <a:ext cx="320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1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8416" y="3847610"/>
            <a:ext cx="3150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node B to stack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1627527" y="5779975"/>
            <a:ext cx="2776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Connector 33"/>
          <p:cNvCxnSpPr>
            <a:endCxn id="17" idx="6"/>
          </p:cNvCxnSpPr>
          <p:nvPr/>
        </p:nvCxnSpPr>
        <p:spPr>
          <a:xfrm>
            <a:off x="5443791" y="2305231"/>
            <a:ext cx="69839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33834" y="1952314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2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87915" y="3908304"/>
            <a:ext cx="433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node B path as an adjacent of A</a:t>
            </a: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-122279" y="3963956"/>
            <a:ext cx="4623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no more adjacent nodes for node B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5644836" y="227521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3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20738" y="3834943"/>
            <a:ext cx="44778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node B from stack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41" y="3766224"/>
            <a:ext cx="28857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on node 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30739" y="931368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4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66408" y="3342501"/>
            <a:ext cx="55948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the algorithm now we will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for a white node and</a:t>
            </a:r>
          </a:p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a new path , assume it is W</a:t>
            </a:r>
          </a:p>
        </p:txBody>
      </p:sp>
      <p:sp>
        <p:nvSpPr>
          <p:cNvPr id="46" name="Oval 45"/>
          <p:cNvSpPr/>
          <p:nvPr/>
        </p:nvSpPr>
        <p:spPr>
          <a:xfrm>
            <a:off x="6770969" y="618835"/>
            <a:ext cx="701965" cy="7019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75730" y="251584"/>
            <a:ext cx="492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416" y="3520003"/>
            <a:ext cx="348845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so on applying 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algorithm</a:t>
            </a:r>
          </a:p>
        </p:txBody>
      </p:sp>
      <p:cxnSp>
        <p:nvCxnSpPr>
          <p:cNvPr id="51" name="Straight Connector 50"/>
          <p:cNvCxnSpPr>
            <a:stCxn id="46" idx="2"/>
            <a:endCxn id="46" idx="6"/>
          </p:cNvCxnSpPr>
          <p:nvPr/>
        </p:nvCxnSpPr>
        <p:spPr>
          <a:xfrm>
            <a:off x="6770969" y="969818"/>
            <a:ext cx="701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61490" y="646654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5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58078" y="6188192"/>
            <a:ext cx="492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121951" y="1331478"/>
            <a:ext cx="1" cy="6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791763" y="1952314"/>
            <a:ext cx="701965" cy="7019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68814" y="2018067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cxnSp>
        <p:nvCxnSpPr>
          <p:cNvPr id="59" name="Straight Connector 58"/>
          <p:cNvCxnSpPr>
            <a:stCxn id="57" idx="2"/>
            <a:endCxn id="57" idx="6"/>
          </p:cNvCxnSpPr>
          <p:nvPr/>
        </p:nvCxnSpPr>
        <p:spPr>
          <a:xfrm>
            <a:off x="6791763" y="2303297"/>
            <a:ext cx="701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981702" y="193773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6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561889" y="5753251"/>
            <a:ext cx="4289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68" name="Oval 67"/>
          <p:cNvSpPr/>
          <p:nvPr/>
        </p:nvSpPr>
        <p:spPr>
          <a:xfrm>
            <a:off x="6804168" y="3263067"/>
            <a:ext cx="701965" cy="7019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8" idx="2"/>
            <a:endCxn id="68" idx="6"/>
          </p:cNvCxnSpPr>
          <p:nvPr/>
        </p:nvCxnSpPr>
        <p:spPr>
          <a:xfrm>
            <a:off x="6804168" y="3614050"/>
            <a:ext cx="701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982284" y="331361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7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7155151" y="2661295"/>
            <a:ext cx="1" cy="6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445745" y="3316375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595431" y="5396974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6804168" y="4573820"/>
            <a:ext cx="701965" cy="7019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2"/>
            <a:endCxn id="75" idx="6"/>
          </p:cNvCxnSpPr>
          <p:nvPr/>
        </p:nvCxnSpPr>
        <p:spPr>
          <a:xfrm>
            <a:off x="6804168" y="4924803"/>
            <a:ext cx="701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994689" y="454831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8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7157431" y="3964132"/>
            <a:ext cx="1" cy="6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455810" y="4647656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566807" y="5074115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Straight Connector 84"/>
          <p:cNvCxnSpPr>
            <a:endCxn id="75" idx="6"/>
          </p:cNvCxnSpPr>
          <p:nvPr/>
        </p:nvCxnSpPr>
        <p:spPr>
          <a:xfrm flipH="1">
            <a:off x="7506133" y="2352424"/>
            <a:ext cx="723467" cy="2572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8" idx="1"/>
          </p:cNvCxnSpPr>
          <p:nvPr/>
        </p:nvCxnSpPr>
        <p:spPr>
          <a:xfrm>
            <a:off x="7468814" y="2248900"/>
            <a:ext cx="782293" cy="1370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981702" y="4882691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9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913575" y="3571938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10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926562" y="2252139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11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96" name="Straight Connector 95"/>
          <p:cNvCxnSpPr>
            <a:stCxn id="17" idx="7"/>
            <a:endCxn id="46" idx="2"/>
          </p:cNvCxnSpPr>
          <p:nvPr/>
        </p:nvCxnSpPr>
        <p:spPr>
          <a:xfrm flipV="1">
            <a:off x="6039383" y="969818"/>
            <a:ext cx="731586" cy="1087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151975" y="1100645"/>
            <a:ext cx="4284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93363" y="939525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12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1" name="Flowchart: Connector 100"/>
          <p:cNvSpPr/>
          <p:nvPr/>
        </p:nvSpPr>
        <p:spPr>
          <a:xfrm flipH="1">
            <a:off x="9439007" y="2733549"/>
            <a:ext cx="827286" cy="814252"/>
          </a:xfrm>
          <a:prstGeom prst="flowChartConnector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667343" y="2302377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0" name="Straight Connector 109"/>
          <p:cNvCxnSpPr>
            <a:stCxn id="101" idx="6"/>
            <a:endCxn id="101" idx="2"/>
          </p:cNvCxnSpPr>
          <p:nvPr/>
        </p:nvCxnSpPr>
        <p:spPr>
          <a:xfrm>
            <a:off x="9439007" y="3140675"/>
            <a:ext cx="827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1618992" y="6165109"/>
            <a:ext cx="3706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624062" y="2764042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13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13" name="Straight Connector 112"/>
          <p:cNvCxnSpPr>
            <a:stCxn id="82" idx="1"/>
          </p:cNvCxnSpPr>
          <p:nvPr/>
        </p:nvCxnSpPr>
        <p:spPr>
          <a:xfrm flipV="1">
            <a:off x="7455810" y="3420516"/>
            <a:ext cx="2076989" cy="14579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432527" y="4058612"/>
            <a:ext cx="4284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6" name="Straight Connector 115"/>
          <p:cNvCxnSpPr>
            <a:stCxn id="57" idx="6"/>
          </p:cNvCxnSpPr>
          <p:nvPr/>
        </p:nvCxnSpPr>
        <p:spPr>
          <a:xfrm>
            <a:off x="7493728" y="2303297"/>
            <a:ext cx="1983694" cy="6681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8506696" y="2564146"/>
            <a:ext cx="4284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652474" y="3106558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14</a:t>
            </a:r>
            <a:endParaRPr lang="en-US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838358" y="3111669"/>
            <a:ext cx="4284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070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xit" presetSubtype="0" fill="hold" grpId="1" nodeType="click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1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9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45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46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4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" presetClass="exit" presetSubtype="8" fill="hold" grpId="1" nodeType="click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 animBg="1"/>
      <p:bldP spid="8" grpId="0"/>
      <p:bldP spid="9" grpId="0"/>
      <p:bldP spid="9" grpId="1"/>
      <p:bldP spid="10" grpId="0"/>
      <p:bldP spid="10" grpId="1"/>
      <p:bldP spid="11" grpId="0"/>
      <p:bldP spid="11" grpId="1"/>
      <p:bldP spid="17" grpId="0" animBg="1"/>
      <p:bldP spid="18" grpId="0"/>
      <p:bldP spid="20" grpId="0"/>
      <p:bldP spid="24" grpId="0"/>
      <p:bldP spid="29" grpId="0"/>
      <p:bldP spid="29" grpId="1"/>
      <p:bldP spid="30" grpId="0"/>
      <p:bldP spid="30" grpId="1"/>
      <p:bldP spid="36" grpId="0"/>
      <p:bldP spid="38" grpId="0"/>
      <p:bldP spid="38" grpId="1"/>
      <p:bldP spid="39" grpId="0"/>
      <p:bldP spid="39" grpId="1"/>
      <p:bldP spid="40" grpId="0"/>
      <p:bldP spid="41" grpId="0"/>
      <p:bldP spid="41" grpId="1"/>
      <p:bldP spid="42" grpId="0"/>
      <p:bldP spid="42" grpId="1"/>
      <p:bldP spid="43" grpId="0"/>
      <p:bldP spid="45" grpId="0"/>
      <p:bldP spid="45" grpId="1"/>
      <p:bldP spid="46" grpId="0" animBg="1"/>
      <p:bldP spid="47" grpId="0"/>
      <p:bldP spid="48" grpId="0"/>
      <p:bldP spid="54" grpId="0"/>
      <p:bldP spid="55" grpId="0"/>
      <p:bldP spid="55" grpId="1"/>
      <p:bldP spid="57" grpId="0" animBg="1"/>
      <p:bldP spid="58" grpId="0"/>
      <p:bldP spid="62" grpId="0"/>
      <p:bldP spid="67" grpId="0"/>
      <p:bldP spid="67" grpId="1"/>
      <p:bldP spid="68" grpId="0" animBg="1"/>
      <p:bldP spid="70" grpId="0"/>
      <p:bldP spid="73" grpId="0"/>
      <p:bldP spid="74" grpId="0"/>
      <p:bldP spid="74" grpId="1"/>
      <p:bldP spid="75" grpId="0" animBg="1"/>
      <p:bldP spid="77" grpId="0"/>
      <p:bldP spid="82" grpId="0"/>
      <p:bldP spid="83" grpId="0"/>
      <p:bldP spid="83" grpId="1"/>
      <p:bldP spid="90" grpId="0"/>
      <p:bldP spid="91" grpId="0"/>
      <p:bldP spid="92" grpId="0"/>
      <p:bldP spid="99" grpId="0"/>
      <p:bldP spid="100" grpId="0"/>
      <p:bldP spid="101" grpId="0" animBg="1"/>
      <p:bldP spid="102" grpId="0"/>
      <p:bldP spid="111" grpId="0"/>
      <p:bldP spid="111" grpId="1"/>
      <p:bldP spid="112" grpId="0"/>
      <p:bldP spid="115" grpId="0"/>
      <p:bldP spid="118" grpId="0"/>
      <p:bldP spid="119" grpId="0"/>
      <p:bldP spid="1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3405" y="1713570"/>
            <a:ext cx="1036405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that’s it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Just that easy ,we hope you enjoyed 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16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ash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5735" y="1246603"/>
            <a:ext cx="12423466" cy="126188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4800" i="1" dirty="0"/>
              <a:t>-</a:t>
            </a:r>
            <a:r>
              <a:rPr lang="en-US" sz="2800" i="1" dirty="0"/>
              <a:t>start from the root or any arbitrary node and mark the node and move to the adjacent </a:t>
            </a:r>
          </a:p>
          <a:p>
            <a:pPr algn="ctr"/>
            <a:r>
              <a:rPr lang="en-US" sz="2800" i="1" dirty="0"/>
              <a:t>unmarked node</a:t>
            </a: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(there is no source vertex).</a:t>
            </a:r>
            <a:endParaRPr lang="en-US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-115735" y="2619324"/>
            <a:ext cx="9105121" cy="1661993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4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DFS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every node has a discovery time and a finished time. 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39068" y="3650375"/>
            <a:ext cx="12331068" cy="126188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d[u]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discovery time : </a:t>
            </a:r>
            <a:r>
              <a:rPr lang="en-US" sz="2800" dirty="0"/>
              <a:t>The discovery time d[v] is </a:t>
            </a:r>
            <a:r>
              <a:rPr lang="en-US" sz="2800" b="1" dirty="0"/>
              <a:t>the number of nodes Discovered</a:t>
            </a:r>
          </a:p>
          <a:p>
            <a:pPr algn="ctr"/>
            <a:r>
              <a:rPr lang="en-US" sz="2800" b="1" dirty="0"/>
              <a:t> or finished before first seeing v</a:t>
            </a:r>
            <a:r>
              <a:rPr lang="en-US" dirty="0"/>
              <a:t> </a:t>
            </a:r>
            <a:r>
              <a:rPr lang="en-US" sz="2800" dirty="0"/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9068" y="5109166"/>
            <a:ext cx="11904541" cy="1261884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f[u] 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 finishing time :</a:t>
            </a:r>
            <a:r>
              <a:rPr lang="en-US" sz="2800" dirty="0"/>
              <a:t> The finishing time f[v] is the number of nodes discovered or</a:t>
            </a:r>
          </a:p>
          <a:p>
            <a:pPr algn="ctr"/>
            <a:r>
              <a:rPr lang="en-US" sz="2800" dirty="0"/>
              <a:t> finished before finishing the expansion of v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 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876577"/>
      </p:ext>
    </p:extLst>
  </p:cSld>
  <p:clrMapOvr>
    <a:masterClrMapping/>
  </p:clrMapOvr>
  <p:transition spd="slow" advClick="0" advTm="18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5" name="Rectangle 4"/>
          <p:cNvSpPr/>
          <p:nvPr/>
        </p:nvSpPr>
        <p:spPr>
          <a:xfrm>
            <a:off x="-77228" y="655476"/>
            <a:ext cx="112020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node have a color either its white , gray or black.</a:t>
            </a:r>
          </a:p>
        </p:txBody>
      </p:sp>
    </p:spTree>
    <p:extLst>
      <p:ext uri="{BB962C8B-B14F-4D97-AF65-F5344CB8AC3E}">
        <p14:creationId xmlns:p14="http://schemas.microsoft.com/office/powerpoint/2010/main" val="307771795"/>
      </p:ext>
    </p:extLst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2" name="Rectangle 1"/>
          <p:cNvSpPr/>
          <p:nvPr/>
        </p:nvSpPr>
        <p:spPr>
          <a:xfrm>
            <a:off x="-75250" y="923330"/>
            <a:ext cx="8204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-Every color have a meaning.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93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309" y="2422389"/>
            <a:ext cx="1174865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us see an example!</a:t>
            </a:r>
          </a:p>
        </p:txBody>
      </p:sp>
    </p:spTree>
    <p:extLst>
      <p:ext uri="{BB962C8B-B14F-4D97-AF65-F5344CB8AC3E}">
        <p14:creationId xmlns:p14="http://schemas.microsoft.com/office/powerpoint/2010/main" val="172484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2" name="Oval 1"/>
          <p:cNvSpPr/>
          <p:nvPr/>
        </p:nvSpPr>
        <p:spPr>
          <a:xfrm>
            <a:off x="9208655" y="1108364"/>
            <a:ext cx="822036" cy="803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2" idx="7"/>
          </p:cNvCxnSpPr>
          <p:nvPr/>
        </p:nvCxnSpPr>
        <p:spPr>
          <a:xfrm flipH="1">
            <a:off x="9910307" y="406400"/>
            <a:ext cx="1330348" cy="81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2592" y="1108134"/>
            <a:ext cx="1060624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node will be 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colored white when </a:t>
            </a:r>
          </a:p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its not visited yet.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592" y="2948862"/>
            <a:ext cx="89471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Notice there is no discovery time or </a:t>
            </a:r>
          </a:p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Finishing time in the node.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94744"/>
      </p:ext>
    </p:extLst>
  </p:cSld>
  <p:clrMapOvr>
    <a:masterClrMapping/>
  </p:clrMapOvr>
  <p:transition spd="slow" advClick="0" advTm="1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/>
      <p:bldP spid="8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6" name="Oval 5"/>
          <p:cNvSpPr/>
          <p:nvPr/>
        </p:nvSpPr>
        <p:spPr>
          <a:xfrm>
            <a:off x="9590739" y="1005727"/>
            <a:ext cx="822036" cy="803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6" idx="7"/>
          </p:cNvCxnSpPr>
          <p:nvPr/>
        </p:nvCxnSpPr>
        <p:spPr>
          <a:xfrm flipH="1">
            <a:off x="10292391" y="223935"/>
            <a:ext cx="1501504" cy="89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4428" y="923330"/>
            <a:ext cx="845880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node will be colored gray when its visited for the first time.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428" y="2591082"/>
            <a:ext cx="957877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its first visited an discovery time</a:t>
            </a:r>
          </a:p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initialized to that node.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53230" y="4485788"/>
            <a:ext cx="822036" cy="803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6"/>
          </p:cNvCxnSpPr>
          <p:nvPr/>
        </p:nvCxnSpPr>
        <p:spPr>
          <a:xfrm flipH="1">
            <a:off x="9775266" y="3791410"/>
            <a:ext cx="1509442" cy="109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53507" y="4485788"/>
            <a:ext cx="822036" cy="803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6"/>
          </p:cNvCxnSpPr>
          <p:nvPr/>
        </p:nvCxnSpPr>
        <p:spPr>
          <a:xfrm flipH="1" flipV="1">
            <a:off x="6375543" y="4887570"/>
            <a:ext cx="2569749" cy="11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6"/>
            <a:endCxn id="15" idx="2"/>
          </p:cNvCxnSpPr>
          <p:nvPr/>
        </p:nvCxnSpPr>
        <p:spPr>
          <a:xfrm flipH="1">
            <a:off x="8953230" y="4887570"/>
            <a:ext cx="82203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065929" y="4502013"/>
            <a:ext cx="5966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chemeClr val="accent3"/>
                </a:solidFill>
                <a:effectLst/>
              </a:rPr>
              <a:t>time</a:t>
            </a:r>
          </a:p>
        </p:txBody>
      </p:sp>
      <p:cxnSp>
        <p:nvCxnSpPr>
          <p:cNvPr id="27" name="Straight Connector 26"/>
          <p:cNvCxnSpPr>
            <a:stCxn id="17" idx="6"/>
          </p:cNvCxnSpPr>
          <p:nvPr/>
        </p:nvCxnSpPr>
        <p:spPr>
          <a:xfrm flipH="1">
            <a:off x="5545569" y="4887570"/>
            <a:ext cx="829974" cy="118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45569" y="4561459"/>
            <a:ext cx="8579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400" b="1" cap="none" spc="0" dirty="0">
                <a:ln/>
                <a:solidFill>
                  <a:schemeClr val="accent3"/>
                </a:solidFill>
                <a:effectLst/>
              </a:rPr>
              <a:t>Time + 1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558" y="4315846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that easy!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607329"/>
      </p:ext>
    </p:extLst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7" grpId="0" animBg="1"/>
      <p:bldP spid="17" grpId="1" animBg="1"/>
      <p:bldP spid="24" grpId="0"/>
      <p:bldP spid="24" grpId="1"/>
      <p:bldP spid="28" grpId="0"/>
      <p:bldP spid="28" grpId="1"/>
      <p:bldP spid="28" grpId="2"/>
      <p:bldP spid="29" grpId="0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3532354" y="0"/>
            <a:ext cx="416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hings to know</a:t>
            </a:r>
          </a:p>
        </p:txBody>
      </p:sp>
      <p:sp>
        <p:nvSpPr>
          <p:cNvPr id="5" name="Oval 4"/>
          <p:cNvSpPr/>
          <p:nvPr/>
        </p:nvSpPr>
        <p:spPr>
          <a:xfrm>
            <a:off x="9590739" y="1005727"/>
            <a:ext cx="822036" cy="803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7"/>
          </p:cNvCxnSpPr>
          <p:nvPr/>
        </p:nvCxnSpPr>
        <p:spPr>
          <a:xfrm flipH="1">
            <a:off x="10292391" y="223935"/>
            <a:ext cx="1501504" cy="89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4355" y="911494"/>
            <a:ext cx="874560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node will be colored black when all of its adjacent has been visit.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428" y="2591082"/>
            <a:ext cx="9414244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a reached node have no more </a:t>
            </a:r>
          </a:p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Adjacent then it will be colored black</a:t>
            </a:r>
          </a:p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a finish time will be initialized.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336420"/>
      </p:ext>
    </p:extLst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7" grpId="1"/>
      <p:bldP spid="8" grpId="0"/>
      <p:bldP spid="8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1277</Words>
  <Application>Microsoft Office PowerPoint</Application>
  <PresentationFormat>Widescreen</PresentationFormat>
  <Paragraphs>231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Comic Sans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MOHAMMAD ABDELNASER ABDALLAH KHATTAB</cp:lastModifiedBy>
  <cp:revision>79</cp:revision>
  <dcterms:created xsi:type="dcterms:W3CDTF">2022-11-14T20:21:28Z</dcterms:created>
  <dcterms:modified xsi:type="dcterms:W3CDTF">2023-06-08T17:03:17Z</dcterms:modified>
</cp:coreProperties>
</file>