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7"/>
  </p:notesMasterIdLst>
  <p:handoutMasterIdLst>
    <p:handoutMasterId r:id="rId28"/>
  </p:handoutMasterIdLst>
  <p:sldIdLst>
    <p:sldId id="256" r:id="rId2"/>
    <p:sldId id="257" r:id="rId3"/>
    <p:sldId id="329" r:id="rId4"/>
    <p:sldId id="260" r:id="rId5"/>
    <p:sldId id="263" r:id="rId6"/>
    <p:sldId id="309" r:id="rId7"/>
    <p:sldId id="310" r:id="rId8"/>
    <p:sldId id="333" r:id="rId9"/>
    <p:sldId id="311" r:id="rId10"/>
    <p:sldId id="330" r:id="rId11"/>
    <p:sldId id="314" r:id="rId12"/>
    <p:sldId id="315" r:id="rId13"/>
    <p:sldId id="318" r:id="rId14"/>
    <p:sldId id="319" r:id="rId15"/>
    <p:sldId id="320" r:id="rId16"/>
    <p:sldId id="321" r:id="rId17"/>
    <p:sldId id="331" r:id="rId18"/>
    <p:sldId id="323" r:id="rId19"/>
    <p:sldId id="335" r:id="rId20"/>
    <p:sldId id="325" r:id="rId21"/>
    <p:sldId id="332" r:id="rId22"/>
    <p:sldId id="322" r:id="rId23"/>
    <p:sldId id="324" r:id="rId24"/>
    <p:sldId id="327" r:id="rId25"/>
    <p:sldId id="287" r:id="rId26"/>
  </p:sldIdLst>
  <p:sldSz cx="9144000" cy="5143500" type="screen16x9"/>
  <p:notesSz cx="9144000" cy="6858000"/>
  <p:embeddedFontLst>
    <p:embeddedFont>
      <p:font typeface="Barlow Condensed"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Barlow Condensed Light" panose="020B0604020202020204" charset="0"/>
      <p:regular r:id="rId38"/>
      <p:bold r:id="rId39"/>
      <p:italic r:id="rId40"/>
      <p:boldItalic r:id="rId41"/>
    </p:embeddedFont>
    <p:embeddedFont>
      <p:font typeface="Questrial" panose="020B0604020202020204" charset="0"/>
      <p:regular r:id="rId42"/>
    </p:embeddedFont>
    <p:embeddedFont>
      <p:font typeface="SimSun" panose="02010600030101010101" pitchFamily="2" charset="-122"/>
      <p:regular r:id="rId43"/>
    </p:embeddedFont>
    <p:embeddedFont>
      <p:font typeface="Barlow Condensed ExtraLight" panose="020B0604020202020204" charset="0"/>
      <p:regular r:id="rId44"/>
      <p:bold r:id="rId45"/>
      <p:italic r:id="rId46"/>
      <p:boldItalic r:id="rId47"/>
    </p:embeddedFont>
    <p:embeddedFont>
      <p:font typeface="Abadi" panose="020B0604020202020204" charset="0"/>
      <p:regular r:id="rId48"/>
    </p:embeddedFont>
    <p:embeddedFont>
      <p:font typeface="Quire Sans"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1A1131-A56B-4F8D-8DDB-F0FBC69B3BED}">
  <a:tblStyle styleId="{2B1A1131-A56B-4F8D-8DDB-F0FBC69B3B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141" autoAdjust="0"/>
  </p:normalViewPr>
  <p:slideViewPr>
    <p:cSldViewPr snapToGrid="0">
      <p:cViewPr varScale="1">
        <p:scale>
          <a:sx n="150" d="100"/>
          <a:sy n="150" d="100"/>
        </p:scale>
        <p:origin x="474" y="120"/>
      </p:cViewPr>
      <p:guideLst/>
    </p:cSldViewPr>
  </p:slideViewPr>
  <p:notesTextViewPr>
    <p:cViewPr>
      <p:scale>
        <a:sx n="1" d="1"/>
        <a:sy n="1" d="1"/>
      </p:scale>
      <p:origin x="0" y="0"/>
    </p:cViewPr>
  </p:notesTextViewPr>
  <p:notesViewPr>
    <p:cSldViewPr snapToGrid="0">
      <p:cViewPr varScale="1">
        <p:scale>
          <a:sx n="111" d="100"/>
          <a:sy n="111" d="100"/>
        </p:scale>
        <p:origin x="244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font" Target="fonts/font2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2903C1-4C7A-4CDF-A28A-C9DEFD349F8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9D0813A5-EA7A-4B2A-80CA-A32C904B224E}"/>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33E01E1B-4B35-4C8E-B7FE-F4F1C174E3D5}" type="datetimeFigureOut">
              <a:rPr lang="en-SG" smtClean="0"/>
              <a:t>18/1/2022</a:t>
            </a:fld>
            <a:endParaRPr lang="en-SG"/>
          </a:p>
        </p:txBody>
      </p:sp>
      <p:sp>
        <p:nvSpPr>
          <p:cNvPr id="4" name="Footer Placeholder 3">
            <a:extLst>
              <a:ext uri="{FF2B5EF4-FFF2-40B4-BE49-F238E27FC236}">
                <a16:creationId xmlns:a16="http://schemas.microsoft.com/office/drawing/2014/main" id="{DA0C017C-3C75-4035-978D-BDEDB82798B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98D4AE9B-3CF4-4829-AC62-9AA0489D1E57}"/>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7A7FD16-3872-4928-B776-140CD7578EE3}" type="slidenum">
              <a:rPr lang="en-SG" smtClean="0"/>
              <a:t>‹#›</a:t>
            </a:fld>
            <a:endParaRPr lang="en-SG"/>
          </a:p>
        </p:txBody>
      </p:sp>
    </p:spTree>
    <p:extLst>
      <p:ext uri="{BB962C8B-B14F-4D97-AF65-F5344CB8AC3E}">
        <p14:creationId xmlns:p14="http://schemas.microsoft.com/office/powerpoint/2010/main" val="255868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p: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41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97712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b="0" i="0" u="none" strike="noStrike" baseline="0" dirty="0">
              <a:latin typeface="F26"/>
            </a:endParaRPr>
          </a:p>
        </p:txBody>
      </p:sp>
    </p:spTree>
    <p:extLst>
      <p:ext uri="{BB962C8B-B14F-4D97-AF65-F5344CB8AC3E}">
        <p14:creationId xmlns:p14="http://schemas.microsoft.com/office/powerpoint/2010/main" val="1044939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62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SG" dirty="0"/>
          </a:p>
        </p:txBody>
      </p:sp>
    </p:spTree>
    <p:extLst>
      <p:ext uri="{BB962C8B-B14F-4D97-AF65-F5344CB8AC3E}">
        <p14:creationId xmlns:p14="http://schemas.microsoft.com/office/powerpoint/2010/main" val="363698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842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75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276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4706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lgn="l">
              <a:buNone/>
            </a:pPr>
            <a:endParaRPr lang="en-US" dirty="0"/>
          </a:p>
        </p:txBody>
      </p:sp>
    </p:spTree>
    <p:extLst>
      <p:ext uri="{BB962C8B-B14F-4D97-AF65-F5344CB8AC3E}">
        <p14:creationId xmlns:p14="http://schemas.microsoft.com/office/powerpoint/2010/main" val="87216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a7930b7bc2_0_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a7930b7bc2_0_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b07665e180_0_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b07665e180_0_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659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69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2988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SG" dirty="0"/>
          </a:p>
        </p:txBody>
      </p:sp>
    </p:spTree>
    <p:extLst>
      <p:ext uri="{BB962C8B-B14F-4D97-AF65-F5344CB8AC3E}">
        <p14:creationId xmlns:p14="http://schemas.microsoft.com/office/powerpoint/2010/main" val="1257043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a7930b7bc2_0_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a7930b7bc2_0_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850181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4"/>
        <p:cNvGrpSpPr/>
        <p:nvPr/>
      </p:nvGrpSpPr>
      <p:grpSpPr>
        <a:xfrm>
          <a:off x="0" y="0"/>
          <a:ext cx="0" cy="0"/>
          <a:chOff x="0" y="0"/>
          <a:chExt cx="0" cy="0"/>
        </a:xfrm>
      </p:grpSpPr>
      <p:sp>
        <p:nvSpPr>
          <p:cNvPr id="2805" name="Google Shape;2805;gb07665e180_0_9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6" name="Google Shape;2806;gb07665e180_0_9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a7930b7bc2_0_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a7930b7bc2_0_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501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b07665e180_0_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b07665e180_0_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55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836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a816a0a1c0_0_5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a816a0a1c0_0_5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800" b="0" i="0" u="none" strike="noStrike" baseline="0" dirty="0">
              <a:latin typeface="CMR10"/>
            </a:endParaRPr>
          </a:p>
        </p:txBody>
      </p:sp>
    </p:spTree>
    <p:extLst>
      <p:ext uri="{BB962C8B-B14F-4D97-AF65-F5344CB8AC3E}">
        <p14:creationId xmlns:p14="http://schemas.microsoft.com/office/powerpoint/2010/main" val="178408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b07665e180_0_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b07665e180_0_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770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16001" y="2395150"/>
            <a:ext cx="4311900" cy="131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12000">
                <a:solidFill>
                  <a:srgbClr val="EC446D"/>
                </a:solidFill>
                <a:latin typeface="Barlow Condensed ExtraLight"/>
                <a:ea typeface="Barlow Condensed ExtraLight"/>
                <a:cs typeface="Barlow Condensed ExtraLight"/>
                <a:sym typeface="Barlow Condensed Extra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2700751" y="3898900"/>
            <a:ext cx="3742500" cy="33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3995700" y="1919950"/>
            <a:ext cx="1152600" cy="21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rgbClr val="EC446D"/>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dirty="0"/>
          </a:p>
        </p:txBody>
      </p:sp>
      <p:grpSp>
        <p:nvGrpSpPr>
          <p:cNvPr id="12" name="Google Shape;12;p2"/>
          <p:cNvGrpSpPr/>
          <p:nvPr/>
        </p:nvGrpSpPr>
        <p:grpSpPr>
          <a:xfrm>
            <a:off x="8269726" y="3204125"/>
            <a:ext cx="1456500" cy="562500"/>
            <a:chOff x="8269725" y="3204125"/>
            <a:chExt cx="1456500" cy="562500"/>
          </a:xfrm>
        </p:grpSpPr>
        <p:sp>
          <p:nvSpPr>
            <p:cNvPr id="13" name="Google Shape;13;p2"/>
            <p:cNvSpPr/>
            <p:nvPr/>
          </p:nvSpPr>
          <p:spPr>
            <a:xfrm>
              <a:off x="8269725" y="3204125"/>
              <a:ext cx="1456500" cy="5625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4" name="Google Shape;14;p2"/>
            <p:cNvSpPr/>
            <p:nvPr/>
          </p:nvSpPr>
          <p:spPr>
            <a:xfrm>
              <a:off x="8357475" y="3272100"/>
              <a:ext cx="1281000" cy="4266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cxnSp>
        <p:nvCxnSpPr>
          <p:cNvPr id="15" name="Google Shape;15;p2"/>
          <p:cNvCxnSpPr/>
          <p:nvPr/>
        </p:nvCxnSpPr>
        <p:spPr>
          <a:xfrm>
            <a:off x="-15151" y="2100"/>
            <a:ext cx="9172800" cy="0"/>
          </a:xfrm>
          <a:prstGeom prst="straightConnector1">
            <a:avLst/>
          </a:prstGeom>
          <a:noFill/>
          <a:ln w="19050" cap="flat" cmpd="sng">
            <a:solidFill>
              <a:srgbClr val="8875B0"/>
            </a:solidFill>
            <a:prstDash val="solid"/>
            <a:round/>
            <a:headEnd type="none" w="med" len="med"/>
            <a:tailEnd type="none" w="med" len="med"/>
          </a:ln>
        </p:spPr>
      </p:cxnSp>
      <p:cxnSp>
        <p:nvCxnSpPr>
          <p:cNvPr id="16" name="Google Shape;16;p2"/>
          <p:cNvCxnSpPr/>
          <p:nvPr/>
        </p:nvCxnSpPr>
        <p:spPr>
          <a:xfrm>
            <a:off x="961651" y="9725"/>
            <a:ext cx="0" cy="5134200"/>
          </a:xfrm>
          <a:prstGeom prst="straightConnector1">
            <a:avLst/>
          </a:prstGeom>
          <a:noFill/>
          <a:ln w="9525" cap="flat" cmpd="sng">
            <a:solidFill>
              <a:srgbClr val="8875B0"/>
            </a:solidFill>
            <a:prstDash val="solid"/>
            <a:round/>
            <a:headEnd type="none" w="med" len="med"/>
            <a:tailEnd type="none" w="med" len="med"/>
          </a:ln>
        </p:spPr>
      </p:cxnSp>
      <p:cxnSp>
        <p:nvCxnSpPr>
          <p:cNvPr id="17" name="Google Shape;17;p2"/>
          <p:cNvCxnSpPr/>
          <p:nvPr/>
        </p:nvCxnSpPr>
        <p:spPr>
          <a:xfrm>
            <a:off x="-15151" y="1230725"/>
            <a:ext cx="976800" cy="0"/>
          </a:xfrm>
          <a:prstGeom prst="straightConnector1">
            <a:avLst/>
          </a:prstGeom>
          <a:noFill/>
          <a:ln w="9525" cap="flat" cmpd="sng">
            <a:solidFill>
              <a:srgbClr val="8875B0"/>
            </a:solidFill>
            <a:prstDash val="solid"/>
            <a:round/>
            <a:headEnd type="none" w="med" len="med"/>
            <a:tailEnd type="none" w="med" len="med"/>
          </a:ln>
        </p:spPr>
      </p:cxnSp>
      <p:cxnSp>
        <p:nvCxnSpPr>
          <p:cNvPr id="18" name="Google Shape;18;p2"/>
          <p:cNvCxnSpPr/>
          <p:nvPr/>
        </p:nvCxnSpPr>
        <p:spPr>
          <a:xfrm>
            <a:off x="407475" y="1230725"/>
            <a:ext cx="0" cy="3912300"/>
          </a:xfrm>
          <a:prstGeom prst="straightConnector1">
            <a:avLst/>
          </a:prstGeom>
          <a:noFill/>
          <a:ln w="9525" cap="flat" cmpd="sng">
            <a:solidFill>
              <a:srgbClr val="8875B0"/>
            </a:solidFill>
            <a:prstDash val="solid"/>
            <a:round/>
            <a:headEnd type="none" w="med" len="med"/>
            <a:tailEnd type="none" w="med" len="med"/>
          </a:ln>
        </p:spPr>
      </p:cxnSp>
      <p:cxnSp>
        <p:nvCxnSpPr>
          <p:cNvPr id="19" name="Google Shape;19;p2"/>
          <p:cNvCxnSpPr/>
          <p:nvPr/>
        </p:nvCxnSpPr>
        <p:spPr>
          <a:xfrm>
            <a:off x="8178200" y="-6950"/>
            <a:ext cx="0" cy="5156400"/>
          </a:xfrm>
          <a:prstGeom prst="straightConnector1">
            <a:avLst/>
          </a:prstGeom>
          <a:noFill/>
          <a:ln w="9525" cap="flat" cmpd="sng">
            <a:solidFill>
              <a:srgbClr val="8875B0"/>
            </a:solidFill>
            <a:prstDash val="solid"/>
            <a:round/>
            <a:headEnd type="none" w="med" len="med"/>
            <a:tailEnd type="none" w="med" len="med"/>
          </a:ln>
        </p:spPr>
      </p:cxnSp>
      <p:cxnSp>
        <p:nvCxnSpPr>
          <p:cNvPr id="20" name="Google Shape;20;p2"/>
          <p:cNvCxnSpPr/>
          <p:nvPr/>
        </p:nvCxnSpPr>
        <p:spPr>
          <a:xfrm>
            <a:off x="8673825" y="1234325"/>
            <a:ext cx="0" cy="561300"/>
          </a:xfrm>
          <a:prstGeom prst="straightConnector1">
            <a:avLst/>
          </a:prstGeom>
          <a:noFill/>
          <a:ln w="9525" cap="flat" cmpd="sng">
            <a:solidFill>
              <a:srgbClr val="8875B0"/>
            </a:solidFill>
            <a:prstDash val="solid"/>
            <a:round/>
            <a:headEnd type="none" w="med" len="med"/>
            <a:tailEnd type="none" w="med" len="med"/>
          </a:ln>
        </p:spPr>
      </p:cxnSp>
      <p:grpSp>
        <p:nvGrpSpPr>
          <p:cNvPr id="21" name="Google Shape;21;p2"/>
          <p:cNvGrpSpPr/>
          <p:nvPr/>
        </p:nvGrpSpPr>
        <p:grpSpPr>
          <a:xfrm>
            <a:off x="463751" y="1856075"/>
            <a:ext cx="441600" cy="441600"/>
            <a:chOff x="1016100" y="4225950"/>
            <a:chExt cx="441600" cy="441600"/>
          </a:xfrm>
        </p:grpSpPr>
        <p:sp>
          <p:nvSpPr>
            <p:cNvPr id="22" name="Google Shape;22;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23" name="Google Shape;23;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cxnSp>
        <p:nvCxnSpPr>
          <p:cNvPr id="24" name="Google Shape;24;p2"/>
          <p:cNvCxnSpPr/>
          <p:nvPr/>
        </p:nvCxnSpPr>
        <p:spPr>
          <a:xfrm>
            <a:off x="-15151" y="1795625"/>
            <a:ext cx="976800" cy="0"/>
          </a:xfrm>
          <a:prstGeom prst="straightConnector1">
            <a:avLst/>
          </a:prstGeom>
          <a:noFill/>
          <a:ln w="9525" cap="flat" cmpd="sng">
            <a:solidFill>
              <a:srgbClr val="8875B0"/>
            </a:solidFill>
            <a:prstDash val="solid"/>
            <a:round/>
            <a:headEnd type="none" w="med" len="med"/>
            <a:tailEnd type="none" w="med" len="med"/>
          </a:ln>
        </p:spPr>
      </p:cxnSp>
      <p:cxnSp>
        <p:nvCxnSpPr>
          <p:cNvPr id="25" name="Google Shape;25;p2"/>
          <p:cNvCxnSpPr/>
          <p:nvPr/>
        </p:nvCxnSpPr>
        <p:spPr>
          <a:xfrm>
            <a:off x="-15150" y="2358125"/>
            <a:ext cx="976500" cy="0"/>
          </a:xfrm>
          <a:prstGeom prst="straightConnector1">
            <a:avLst/>
          </a:prstGeom>
          <a:noFill/>
          <a:ln w="9525" cap="flat" cmpd="sng">
            <a:solidFill>
              <a:srgbClr val="8875B0"/>
            </a:solidFill>
            <a:prstDash val="solid"/>
            <a:round/>
            <a:headEnd type="none" w="med" len="med"/>
            <a:tailEnd type="none" w="med" len="med"/>
          </a:ln>
        </p:spPr>
      </p:cxnSp>
      <p:grpSp>
        <p:nvGrpSpPr>
          <p:cNvPr id="26" name="Google Shape;26;p2"/>
          <p:cNvGrpSpPr/>
          <p:nvPr/>
        </p:nvGrpSpPr>
        <p:grpSpPr>
          <a:xfrm>
            <a:off x="8392547" y="347416"/>
            <a:ext cx="562555" cy="562554"/>
            <a:chOff x="1016100" y="4225950"/>
            <a:chExt cx="441600" cy="441600"/>
          </a:xfrm>
        </p:grpSpPr>
        <p:sp>
          <p:nvSpPr>
            <p:cNvPr id="27" name="Google Shape;27;p2"/>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28" name="Google Shape;28;p2"/>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cxnSp>
        <p:nvCxnSpPr>
          <p:cNvPr id="29" name="Google Shape;29;p2"/>
          <p:cNvCxnSpPr/>
          <p:nvPr/>
        </p:nvCxnSpPr>
        <p:spPr>
          <a:xfrm>
            <a:off x="-15150" y="29206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0" name="Google Shape;30;p2"/>
          <p:cNvCxnSpPr/>
          <p:nvPr/>
        </p:nvCxnSpPr>
        <p:spPr>
          <a:xfrm>
            <a:off x="-15150" y="34831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1" name="Google Shape;31;p2"/>
          <p:cNvCxnSpPr/>
          <p:nvPr/>
        </p:nvCxnSpPr>
        <p:spPr>
          <a:xfrm>
            <a:off x="-15150" y="4045625"/>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2" name="Google Shape;32;p2"/>
          <p:cNvCxnSpPr/>
          <p:nvPr/>
        </p:nvCxnSpPr>
        <p:spPr>
          <a:xfrm>
            <a:off x="-15150" y="4604000"/>
            <a:ext cx="976500" cy="0"/>
          </a:xfrm>
          <a:prstGeom prst="straightConnector1">
            <a:avLst/>
          </a:prstGeom>
          <a:noFill/>
          <a:ln w="9525" cap="flat" cmpd="sng">
            <a:solidFill>
              <a:srgbClr val="8875B0"/>
            </a:solidFill>
            <a:prstDash val="solid"/>
            <a:round/>
            <a:headEnd type="none" w="med" len="med"/>
            <a:tailEnd type="none" w="med" len="med"/>
          </a:ln>
        </p:spPr>
      </p:cxnSp>
      <p:cxnSp>
        <p:nvCxnSpPr>
          <p:cNvPr id="33" name="Google Shape;33;p2"/>
          <p:cNvCxnSpPr/>
          <p:nvPr/>
        </p:nvCxnSpPr>
        <p:spPr>
          <a:xfrm>
            <a:off x="-15151" y="5142450"/>
            <a:ext cx="9172800" cy="0"/>
          </a:xfrm>
          <a:prstGeom prst="straightConnector1">
            <a:avLst/>
          </a:prstGeom>
          <a:noFill/>
          <a:ln w="19050" cap="flat" cmpd="sng">
            <a:solidFill>
              <a:srgbClr val="8875B0"/>
            </a:solidFill>
            <a:prstDash val="solid"/>
            <a:round/>
            <a:headEnd type="none" w="med" len="med"/>
            <a:tailEnd type="none" w="med" len="med"/>
          </a:ln>
        </p:spPr>
      </p:cxnSp>
      <p:cxnSp>
        <p:nvCxnSpPr>
          <p:cNvPr id="34" name="Google Shape;34;p2"/>
          <p:cNvCxnSpPr/>
          <p:nvPr/>
        </p:nvCxnSpPr>
        <p:spPr>
          <a:xfrm>
            <a:off x="8182529" y="1230725"/>
            <a:ext cx="974400" cy="0"/>
          </a:xfrm>
          <a:prstGeom prst="straightConnector1">
            <a:avLst/>
          </a:prstGeom>
          <a:noFill/>
          <a:ln w="9525" cap="flat" cmpd="sng">
            <a:solidFill>
              <a:srgbClr val="8875B0"/>
            </a:solidFill>
            <a:prstDash val="solid"/>
            <a:round/>
            <a:headEnd type="none" w="med" len="med"/>
            <a:tailEnd type="none" w="med" len="med"/>
          </a:ln>
        </p:spPr>
      </p:cxnSp>
      <p:cxnSp>
        <p:nvCxnSpPr>
          <p:cNvPr id="35" name="Google Shape;35;p2"/>
          <p:cNvCxnSpPr/>
          <p:nvPr/>
        </p:nvCxnSpPr>
        <p:spPr>
          <a:xfrm>
            <a:off x="8182529" y="1795625"/>
            <a:ext cx="974400" cy="0"/>
          </a:xfrm>
          <a:prstGeom prst="straightConnector1">
            <a:avLst/>
          </a:prstGeom>
          <a:noFill/>
          <a:ln w="9525" cap="flat" cmpd="sng">
            <a:solidFill>
              <a:srgbClr val="8875B0"/>
            </a:solidFill>
            <a:prstDash val="solid"/>
            <a:round/>
            <a:headEnd type="none" w="med" len="med"/>
            <a:tailEnd type="none" w="med" len="med"/>
          </a:ln>
        </p:spPr>
      </p:cxnSp>
      <p:cxnSp>
        <p:nvCxnSpPr>
          <p:cNvPr id="36" name="Google Shape;36;p2"/>
          <p:cNvCxnSpPr/>
          <p:nvPr/>
        </p:nvCxnSpPr>
        <p:spPr>
          <a:xfrm>
            <a:off x="8183523" y="23581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37" name="Google Shape;37;p2"/>
          <p:cNvGrpSpPr/>
          <p:nvPr/>
        </p:nvGrpSpPr>
        <p:grpSpPr>
          <a:xfrm>
            <a:off x="8269726" y="2452625"/>
            <a:ext cx="1456500" cy="562500"/>
            <a:chOff x="8269725" y="2452625"/>
            <a:chExt cx="1456500" cy="562500"/>
          </a:xfrm>
        </p:grpSpPr>
        <p:sp>
          <p:nvSpPr>
            <p:cNvPr id="38" name="Google Shape;38;p2"/>
            <p:cNvSpPr/>
            <p:nvPr/>
          </p:nvSpPr>
          <p:spPr>
            <a:xfrm>
              <a:off x="8269725" y="2452625"/>
              <a:ext cx="1456500" cy="5625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39" name="Google Shape;39;p2"/>
            <p:cNvSpPr/>
            <p:nvPr/>
          </p:nvSpPr>
          <p:spPr>
            <a:xfrm>
              <a:off x="8357475" y="2520600"/>
              <a:ext cx="1281000" cy="426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cxnSp>
        <p:nvCxnSpPr>
          <p:cNvPr id="40" name="Google Shape;40;p2"/>
          <p:cNvCxnSpPr/>
          <p:nvPr/>
        </p:nvCxnSpPr>
        <p:spPr>
          <a:xfrm>
            <a:off x="8183523" y="3109625"/>
            <a:ext cx="975900" cy="0"/>
          </a:xfrm>
          <a:prstGeom prst="straightConnector1">
            <a:avLst/>
          </a:prstGeom>
          <a:noFill/>
          <a:ln w="9525" cap="flat" cmpd="sng">
            <a:solidFill>
              <a:srgbClr val="8875B0"/>
            </a:solidFill>
            <a:prstDash val="solid"/>
            <a:round/>
            <a:headEnd type="none" w="med" len="med"/>
            <a:tailEnd type="none" w="med" len="med"/>
          </a:ln>
        </p:spPr>
      </p:cxnSp>
      <p:cxnSp>
        <p:nvCxnSpPr>
          <p:cNvPr id="41" name="Google Shape;41;p2"/>
          <p:cNvCxnSpPr/>
          <p:nvPr/>
        </p:nvCxnSpPr>
        <p:spPr>
          <a:xfrm>
            <a:off x="8183523" y="38611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42" name="Google Shape;42;p2"/>
          <p:cNvGrpSpPr/>
          <p:nvPr/>
        </p:nvGrpSpPr>
        <p:grpSpPr>
          <a:xfrm>
            <a:off x="8269726" y="3955625"/>
            <a:ext cx="1456500" cy="562500"/>
            <a:chOff x="8269725" y="3955625"/>
            <a:chExt cx="1456500" cy="562500"/>
          </a:xfrm>
        </p:grpSpPr>
        <p:sp>
          <p:nvSpPr>
            <p:cNvPr id="43" name="Google Shape;43;p2"/>
            <p:cNvSpPr/>
            <p:nvPr/>
          </p:nvSpPr>
          <p:spPr>
            <a:xfrm>
              <a:off x="8269725" y="3955625"/>
              <a:ext cx="1456500" cy="5625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44" name="Google Shape;44;p2"/>
            <p:cNvSpPr/>
            <p:nvPr/>
          </p:nvSpPr>
          <p:spPr>
            <a:xfrm>
              <a:off x="8357475" y="4023600"/>
              <a:ext cx="1281000" cy="426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cxnSp>
        <p:nvCxnSpPr>
          <p:cNvPr id="45" name="Google Shape;45;p2"/>
          <p:cNvCxnSpPr/>
          <p:nvPr/>
        </p:nvCxnSpPr>
        <p:spPr>
          <a:xfrm>
            <a:off x="8183523" y="4612625"/>
            <a:ext cx="975900" cy="0"/>
          </a:xfrm>
          <a:prstGeom prst="straightConnector1">
            <a:avLst/>
          </a:prstGeom>
          <a:noFill/>
          <a:ln w="9525" cap="flat" cmpd="sng">
            <a:solidFill>
              <a:srgbClr val="8875B0"/>
            </a:solidFill>
            <a:prstDash val="solid"/>
            <a:round/>
            <a:headEnd type="none" w="med" len="med"/>
            <a:tailEnd type="none" w="med" len="med"/>
          </a:ln>
        </p:spPr>
      </p:cxnSp>
      <p:grpSp>
        <p:nvGrpSpPr>
          <p:cNvPr id="46" name="Google Shape;46;p2"/>
          <p:cNvGrpSpPr/>
          <p:nvPr/>
        </p:nvGrpSpPr>
        <p:grpSpPr>
          <a:xfrm>
            <a:off x="8269726" y="4707275"/>
            <a:ext cx="1456500" cy="562500"/>
            <a:chOff x="8269725" y="4707275"/>
            <a:chExt cx="1456500" cy="562500"/>
          </a:xfrm>
        </p:grpSpPr>
        <p:sp>
          <p:nvSpPr>
            <p:cNvPr id="47" name="Google Shape;47;p2"/>
            <p:cNvSpPr/>
            <p:nvPr/>
          </p:nvSpPr>
          <p:spPr>
            <a:xfrm>
              <a:off x="8269725" y="4707275"/>
              <a:ext cx="1456500" cy="5625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48" name="Google Shape;48;p2"/>
            <p:cNvSpPr/>
            <p:nvPr/>
          </p:nvSpPr>
          <p:spPr>
            <a:xfrm>
              <a:off x="8357475" y="4775250"/>
              <a:ext cx="1281000" cy="426600"/>
            </a:xfrm>
            <a:prstGeom prst="roundRect">
              <a:avLst>
                <a:gd name="adj" fmla="val 50000"/>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49" name="Google Shape;49;p2"/>
          <p:cNvGrpSpPr/>
          <p:nvPr/>
        </p:nvGrpSpPr>
        <p:grpSpPr>
          <a:xfrm>
            <a:off x="-86275" y="2418575"/>
            <a:ext cx="441600" cy="441600"/>
            <a:chOff x="1016100" y="4225950"/>
            <a:chExt cx="441600" cy="441600"/>
          </a:xfrm>
        </p:grpSpPr>
        <p:sp>
          <p:nvSpPr>
            <p:cNvPr id="50" name="Google Shape;50;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51" name="Google Shape;51;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52" name="Google Shape;52;p2"/>
          <p:cNvGrpSpPr/>
          <p:nvPr/>
        </p:nvGrpSpPr>
        <p:grpSpPr>
          <a:xfrm>
            <a:off x="-86287" y="3543575"/>
            <a:ext cx="441600" cy="441600"/>
            <a:chOff x="1016100" y="4225950"/>
            <a:chExt cx="441600" cy="441600"/>
          </a:xfrm>
        </p:grpSpPr>
        <p:sp>
          <p:nvSpPr>
            <p:cNvPr id="53" name="Google Shape;53;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54" name="Google Shape;54;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55" name="Google Shape;55;p2"/>
          <p:cNvGrpSpPr/>
          <p:nvPr/>
        </p:nvGrpSpPr>
        <p:grpSpPr>
          <a:xfrm>
            <a:off x="463751" y="4104013"/>
            <a:ext cx="441600" cy="441600"/>
            <a:chOff x="1016100" y="4225950"/>
            <a:chExt cx="441600" cy="441600"/>
          </a:xfrm>
        </p:grpSpPr>
        <p:sp>
          <p:nvSpPr>
            <p:cNvPr id="56" name="Google Shape;56;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57" name="Google Shape;57;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58" name="Google Shape;58;p2"/>
          <p:cNvGrpSpPr/>
          <p:nvPr/>
        </p:nvGrpSpPr>
        <p:grpSpPr>
          <a:xfrm>
            <a:off x="-86275" y="4652413"/>
            <a:ext cx="441600" cy="441600"/>
            <a:chOff x="1016100" y="4225950"/>
            <a:chExt cx="441600" cy="441600"/>
          </a:xfrm>
        </p:grpSpPr>
        <p:sp>
          <p:nvSpPr>
            <p:cNvPr id="59" name="Google Shape;59;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60" name="Google Shape;60;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61" name="Google Shape;61;p2"/>
          <p:cNvGrpSpPr/>
          <p:nvPr/>
        </p:nvGrpSpPr>
        <p:grpSpPr>
          <a:xfrm>
            <a:off x="219197" y="347416"/>
            <a:ext cx="562555" cy="562554"/>
            <a:chOff x="1016100" y="4225950"/>
            <a:chExt cx="441600" cy="441600"/>
          </a:xfrm>
        </p:grpSpPr>
        <p:sp>
          <p:nvSpPr>
            <p:cNvPr id="62" name="Google Shape;62;p2"/>
            <p:cNvSpPr/>
            <p:nvPr/>
          </p:nvSpPr>
          <p:spPr>
            <a:xfrm>
              <a:off x="1016100" y="4225950"/>
              <a:ext cx="441600" cy="4416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63" name="Google Shape;63;p2"/>
            <p:cNvSpPr/>
            <p:nvPr/>
          </p:nvSpPr>
          <p:spPr>
            <a:xfrm>
              <a:off x="1077175" y="4287025"/>
              <a:ext cx="319500" cy="319500"/>
            </a:xfrm>
            <a:prstGeom prst="ellipse">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64" name="Google Shape;64;p2"/>
          <p:cNvGrpSpPr/>
          <p:nvPr/>
        </p:nvGrpSpPr>
        <p:grpSpPr>
          <a:xfrm>
            <a:off x="8777175" y="1292375"/>
            <a:ext cx="441600" cy="441600"/>
            <a:chOff x="1016100" y="4225950"/>
            <a:chExt cx="441600" cy="441600"/>
          </a:xfrm>
        </p:grpSpPr>
        <p:sp>
          <p:nvSpPr>
            <p:cNvPr id="65" name="Google Shape;65;p2"/>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66" name="Google Shape;66;p2"/>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sp>
        <p:nvSpPr>
          <p:cNvPr id="2" name="Slide Number Placeholder 1">
            <a:extLst>
              <a:ext uri="{FF2B5EF4-FFF2-40B4-BE49-F238E27FC236}">
                <a16:creationId xmlns:a16="http://schemas.microsoft.com/office/drawing/2014/main" id="{15830C8D-A516-4891-A975-3723154F8171}"/>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67"/>
        <p:cNvGrpSpPr/>
        <p:nvPr/>
      </p:nvGrpSpPr>
      <p:grpSpPr>
        <a:xfrm>
          <a:off x="0" y="0"/>
          <a:ext cx="0" cy="0"/>
          <a:chOff x="0" y="0"/>
          <a:chExt cx="0" cy="0"/>
        </a:xfrm>
      </p:grpSpPr>
      <p:sp>
        <p:nvSpPr>
          <p:cNvPr id="69" name="Google Shape;69;p3"/>
          <p:cNvSpPr/>
          <p:nvPr/>
        </p:nvSpPr>
        <p:spPr>
          <a:xfrm>
            <a:off x="630500" y="0"/>
            <a:ext cx="7873800" cy="245550"/>
          </a:xfrm>
          <a:custGeom>
            <a:avLst/>
            <a:gdLst/>
            <a:ahLst/>
            <a:cxnLst/>
            <a:rect l="l" t="t" r="r" b="b"/>
            <a:pathLst>
              <a:path w="314952" h="9822" extrusionOk="0">
                <a:moveTo>
                  <a:pt x="0" y="0"/>
                </a:moveTo>
                <a:lnTo>
                  <a:pt x="64475" y="9822"/>
                </a:lnTo>
                <a:lnTo>
                  <a:pt x="250070" y="9822"/>
                </a:lnTo>
                <a:lnTo>
                  <a:pt x="314952" y="0"/>
                </a:lnTo>
              </a:path>
            </a:pathLst>
          </a:custGeom>
          <a:noFill/>
          <a:ln w="9525" cap="flat" cmpd="sng">
            <a:solidFill>
              <a:schemeClr val="accent4"/>
            </a:solidFill>
            <a:prstDash val="solid"/>
            <a:round/>
            <a:headEnd type="none" w="med" len="med"/>
            <a:tailEnd type="none" w="med" len="med"/>
          </a:ln>
        </p:spPr>
      </p:sp>
      <p:sp>
        <p:nvSpPr>
          <p:cNvPr id="127" name="Google Shape;127;p3"/>
          <p:cNvSpPr txBox="1">
            <a:spLocks noGrp="1"/>
          </p:cNvSpPr>
          <p:nvPr>
            <p:ph type="title" idx="2"/>
          </p:nvPr>
        </p:nvSpPr>
        <p:spPr>
          <a:xfrm>
            <a:off x="3795301" y="977092"/>
            <a:ext cx="2799300" cy="365100"/>
          </a:xfrm>
          <a:prstGeom prst="rect">
            <a:avLst/>
          </a:prstGeom>
        </p:spPr>
        <p:txBody>
          <a:bodyPr spcFirstLastPara="1" wrap="square" lIns="91425" tIns="91425" rIns="91425" bIns="91425" anchor="ctr" anchorCtr="0">
            <a:noAutofit/>
          </a:bodyPr>
          <a:lstStyle>
            <a:lvl1pPr lvl="0" rtl="0">
              <a:lnSpc>
                <a:spcPct val="85000"/>
              </a:lnSpc>
              <a:spcBef>
                <a:spcPts val="0"/>
              </a:spcBef>
              <a:spcAft>
                <a:spcPts val="0"/>
              </a:spcAft>
              <a:buSzPts val="3000"/>
              <a:buFont typeface="Barlow Condensed"/>
              <a:buNone/>
              <a:defRPr>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128" name="Google Shape;128;p3"/>
          <p:cNvSpPr txBox="1">
            <a:spLocks noGrp="1"/>
          </p:cNvSpPr>
          <p:nvPr>
            <p:ph type="subTitle" idx="1"/>
          </p:nvPr>
        </p:nvSpPr>
        <p:spPr>
          <a:xfrm>
            <a:off x="3821495" y="1623633"/>
            <a:ext cx="2575800" cy="51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 name="Slide Number Placeholder 1">
            <a:extLst>
              <a:ext uri="{FF2B5EF4-FFF2-40B4-BE49-F238E27FC236}">
                <a16:creationId xmlns:a16="http://schemas.microsoft.com/office/drawing/2014/main" id="{7D3C7B40-2A6A-421E-A8AD-9CF80D488CF0}"/>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713226"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atin typeface="Barlow Condensed"/>
                <a:ea typeface="Barlow Condensed"/>
                <a:cs typeface="Barlow Condensed"/>
                <a:sym typeface="Barlow Condensed"/>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31" name="Google Shape;131;p4"/>
          <p:cNvSpPr txBox="1">
            <a:spLocks noGrp="1"/>
          </p:cNvSpPr>
          <p:nvPr>
            <p:ph type="body" idx="1"/>
          </p:nvPr>
        </p:nvSpPr>
        <p:spPr>
          <a:xfrm>
            <a:off x="713226" y="1122300"/>
            <a:ext cx="7717500" cy="3481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2" name="Google Shape;132;p4"/>
          <p:cNvGrpSpPr/>
          <p:nvPr/>
        </p:nvGrpSpPr>
        <p:grpSpPr>
          <a:xfrm rot="5400000">
            <a:off x="4425600" y="4586850"/>
            <a:ext cx="292800" cy="609600"/>
            <a:chOff x="231400" y="2266950"/>
            <a:chExt cx="292800" cy="609600"/>
          </a:xfrm>
        </p:grpSpPr>
        <p:cxnSp>
          <p:nvCxnSpPr>
            <p:cNvPr id="133" name="Google Shape;133;p4"/>
            <p:cNvCxnSpPr/>
            <p:nvPr/>
          </p:nvCxnSpPr>
          <p:spPr>
            <a:xfrm>
              <a:off x="313000" y="22669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4" name="Google Shape;134;p4"/>
            <p:cNvCxnSpPr/>
            <p:nvPr/>
          </p:nvCxnSpPr>
          <p:spPr>
            <a:xfrm>
              <a:off x="313000" y="24193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5" name="Google Shape;135;p4"/>
            <p:cNvCxnSpPr/>
            <p:nvPr/>
          </p:nvCxnSpPr>
          <p:spPr>
            <a:xfrm>
              <a:off x="231400" y="2571750"/>
              <a:ext cx="292800" cy="0"/>
            </a:xfrm>
            <a:prstGeom prst="straightConnector1">
              <a:avLst/>
            </a:prstGeom>
            <a:noFill/>
            <a:ln w="9525" cap="flat" cmpd="sng">
              <a:solidFill>
                <a:srgbClr val="16DB93"/>
              </a:solidFill>
              <a:prstDash val="solid"/>
              <a:round/>
              <a:headEnd type="none" w="med" len="med"/>
              <a:tailEnd type="none" w="med" len="med"/>
            </a:ln>
          </p:spPr>
        </p:cxnSp>
        <p:cxnSp>
          <p:nvCxnSpPr>
            <p:cNvPr id="136" name="Google Shape;136;p4"/>
            <p:cNvCxnSpPr/>
            <p:nvPr/>
          </p:nvCxnSpPr>
          <p:spPr>
            <a:xfrm>
              <a:off x="313000" y="2724150"/>
              <a:ext cx="129600" cy="0"/>
            </a:xfrm>
            <a:prstGeom prst="straightConnector1">
              <a:avLst/>
            </a:prstGeom>
            <a:noFill/>
            <a:ln w="9525" cap="flat" cmpd="sng">
              <a:solidFill>
                <a:srgbClr val="16DB93"/>
              </a:solidFill>
              <a:prstDash val="solid"/>
              <a:round/>
              <a:headEnd type="none" w="med" len="med"/>
              <a:tailEnd type="none" w="med" len="med"/>
            </a:ln>
          </p:spPr>
        </p:cxnSp>
        <p:cxnSp>
          <p:nvCxnSpPr>
            <p:cNvPr id="137" name="Google Shape;137;p4"/>
            <p:cNvCxnSpPr/>
            <p:nvPr/>
          </p:nvCxnSpPr>
          <p:spPr>
            <a:xfrm>
              <a:off x="313000" y="2876550"/>
              <a:ext cx="129600" cy="0"/>
            </a:xfrm>
            <a:prstGeom prst="straightConnector1">
              <a:avLst/>
            </a:prstGeom>
            <a:noFill/>
            <a:ln w="9525" cap="flat" cmpd="sng">
              <a:solidFill>
                <a:srgbClr val="16DB93"/>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0A686D3C-1BA0-4211-B911-A291583230CF}"/>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AAEC8C-D1D6-427E-B0B1-954FB5DBC803}"/>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610B-A614-43D5-B3E6-A5E5710490BD}"/>
              </a:ext>
            </a:extLst>
          </p:cNvPr>
          <p:cNvSpPr>
            <a:spLocks noGrp="1"/>
          </p:cNvSpPr>
          <p:nvPr>
            <p:ph type="title"/>
          </p:nvPr>
        </p:nvSpPr>
        <p:spPr/>
        <p:txBody>
          <a:bodyPr/>
          <a:lstStyle/>
          <a:p>
            <a:r>
              <a:rPr lang="en-US"/>
              <a:t>Click to edit Master title style</a:t>
            </a:r>
            <a:endParaRPr lang="en-SG"/>
          </a:p>
        </p:txBody>
      </p:sp>
      <p:sp>
        <p:nvSpPr>
          <p:cNvPr id="3" name="Slide Number Placeholder 2">
            <a:extLst>
              <a:ext uri="{FF2B5EF4-FFF2-40B4-BE49-F238E27FC236}">
                <a16:creationId xmlns:a16="http://schemas.microsoft.com/office/drawing/2014/main" id="{30896202-7410-430A-9936-60C990846695}"/>
              </a:ext>
            </a:extLst>
          </p:cNvPr>
          <p:cNvSpPr>
            <a:spLocks noGrp="1"/>
          </p:cNvSpPr>
          <p:nvPr>
            <p:ph type="sldNum" sz="quarter" idx="10"/>
          </p:nvPr>
        </p:nvSpPr>
        <p:spPr/>
        <p:txBody>
          <a:bodyPr/>
          <a:lstStyle/>
          <a:p>
            <a:fld id="{63D15BE9-93EB-4963-A9E0-70183FF898FB}" type="slidenum">
              <a:rPr lang="en-SG" smtClean="0"/>
              <a:t>‹#›</a:t>
            </a:fld>
            <a:endParaRPr lang="en-SG"/>
          </a:p>
        </p:txBody>
      </p:sp>
    </p:spTree>
    <p:extLst>
      <p:ext uri="{BB962C8B-B14F-4D97-AF65-F5344CB8AC3E}">
        <p14:creationId xmlns:p14="http://schemas.microsoft.com/office/powerpoint/2010/main" val="7953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userDrawn="1">
  <p:cSld name="CUSTOM">
    <p:spTree>
      <p:nvGrpSpPr>
        <p:cNvPr id="1" name="Shape 324"/>
        <p:cNvGrpSpPr/>
        <p:nvPr/>
      </p:nvGrpSpPr>
      <p:grpSpPr>
        <a:xfrm>
          <a:off x="0" y="0"/>
          <a:ext cx="0" cy="0"/>
          <a:chOff x="0" y="0"/>
          <a:chExt cx="0" cy="0"/>
        </a:xfrm>
      </p:grpSpPr>
      <p:sp>
        <p:nvSpPr>
          <p:cNvPr id="327" name="Google Shape;327;p13"/>
          <p:cNvSpPr txBox="1">
            <a:spLocks noGrp="1"/>
          </p:cNvSpPr>
          <p:nvPr>
            <p:ph type="title" idx="3"/>
          </p:nvPr>
        </p:nvSpPr>
        <p:spPr>
          <a:xfrm>
            <a:off x="921425" y="2845391"/>
            <a:ext cx="1485600" cy="622500"/>
          </a:xfrm>
          <a:prstGeom prst="rect">
            <a:avLst/>
          </a:prstGeom>
        </p:spPr>
        <p:txBody>
          <a:bodyPr spcFirstLastPara="1" wrap="square" lIns="91425" tIns="91425" rIns="91425" bIns="91425" anchor="ctr" anchorCtr="0">
            <a:noAutofit/>
          </a:bodyPr>
          <a:lstStyle>
            <a:lvl1pPr lvl="0" algn="ctr">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a:spcBef>
                <a:spcPts val="0"/>
              </a:spcBef>
              <a:spcAft>
                <a:spcPts val="0"/>
              </a:spcAft>
              <a:buSzPts val="3000"/>
              <a:buFont typeface="Barlow Condensed"/>
              <a:buNone/>
              <a:defRPr>
                <a:latin typeface="Barlow Condensed"/>
                <a:ea typeface="Barlow Condensed"/>
                <a:cs typeface="Barlow Condensed"/>
                <a:sym typeface="Barlow Condensed"/>
              </a:defRPr>
            </a:lvl2pPr>
            <a:lvl3pPr lvl="2">
              <a:spcBef>
                <a:spcPts val="0"/>
              </a:spcBef>
              <a:spcAft>
                <a:spcPts val="0"/>
              </a:spcAft>
              <a:buSzPts val="3000"/>
              <a:buFont typeface="Barlow Condensed"/>
              <a:buNone/>
              <a:defRPr>
                <a:latin typeface="Barlow Condensed"/>
                <a:ea typeface="Barlow Condensed"/>
                <a:cs typeface="Barlow Condensed"/>
                <a:sym typeface="Barlow Condensed"/>
              </a:defRPr>
            </a:lvl3pPr>
            <a:lvl4pPr lvl="3">
              <a:spcBef>
                <a:spcPts val="0"/>
              </a:spcBef>
              <a:spcAft>
                <a:spcPts val="0"/>
              </a:spcAft>
              <a:buSzPts val="3000"/>
              <a:buFont typeface="Barlow Condensed"/>
              <a:buNone/>
              <a:defRPr>
                <a:latin typeface="Barlow Condensed"/>
                <a:ea typeface="Barlow Condensed"/>
                <a:cs typeface="Barlow Condensed"/>
                <a:sym typeface="Barlow Condensed"/>
              </a:defRPr>
            </a:lvl4pPr>
            <a:lvl5pPr lvl="4">
              <a:spcBef>
                <a:spcPts val="0"/>
              </a:spcBef>
              <a:spcAft>
                <a:spcPts val="0"/>
              </a:spcAft>
              <a:buSzPts val="3000"/>
              <a:buFont typeface="Barlow Condensed"/>
              <a:buNone/>
              <a:defRPr>
                <a:latin typeface="Barlow Condensed"/>
                <a:ea typeface="Barlow Condensed"/>
                <a:cs typeface="Barlow Condensed"/>
                <a:sym typeface="Barlow Condensed"/>
              </a:defRPr>
            </a:lvl5pPr>
            <a:lvl6pPr lvl="5">
              <a:spcBef>
                <a:spcPts val="0"/>
              </a:spcBef>
              <a:spcAft>
                <a:spcPts val="0"/>
              </a:spcAft>
              <a:buSzPts val="3000"/>
              <a:buFont typeface="Barlow Condensed"/>
              <a:buNone/>
              <a:defRPr>
                <a:latin typeface="Barlow Condensed"/>
                <a:ea typeface="Barlow Condensed"/>
                <a:cs typeface="Barlow Condensed"/>
                <a:sym typeface="Barlow Condensed"/>
              </a:defRPr>
            </a:lvl6pPr>
            <a:lvl7pPr lvl="6">
              <a:spcBef>
                <a:spcPts val="0"/>
              </a:spcBef>
              <a:spcAft>
                <a:spcPts val="0"/>
              </a:spcAft>
              <a:buSzPts val="3000"/>
              <a:buFont typeface="Barlow Condensed"/>
              <a:buNone/>
              <a:defRPr>
                <a:latin typeface="Barlow Condensed"/>
                <a:ea typeface="Barlow Condensed"/>
                <a:cs typeface="Barlow Condensed"/>
                <a:sym typeface="Barlow Condensed"/>
              </a:defRPr>
            </a:lvl7pPr>
            <a:lvl8pPr lvl="7">
              <a:spcBef>
                <a:spcPts val="0"/>
              </a:spcBef>
              <a:spcAft>
                <a:spcPts val="0"/>
              </a:spcAft>
              <a:buSzPts val="3000"/>
              <a:buFont typeface="Barlow Condensed"/>
              <a:buNone/>
              <a:defRPr>
                <a:latin typeface="Barlow Condensed"/>
                <a:ea typeface="Barlow Condensed"/>
                <a:cs typeface="Barlow Condensed"/>
                <a:sym typeface="Barlow Condensed"/>
              </a:defRPr>
            </a:lvl8pPr>
            <a:lvl9pPr lvl="8">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28" name="Google Shape;328;p13"/>
          <p:cNvSpPr txBox="1">
            <a:spLocks noGrp="1"/>
          </p:cNvSpPr>
          <p:nvPr>
            <p:ph type="subTitle" idx="1"/>
          </p:nvPr>
        </p:nvSpPr>
        <p:spPr>
          <a:xfrm>
            <a:off x="746225" y="3590650"/>
            <a:ext cx="1836000" cy="702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0F0E1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29" name="Google Shape;329;p13"/>
          <p:cNvSpPr txBox="1">
            <a:spLocks noGrp="1"/>
          </p:cNvSpPr>
          <p:nvPr>
            <p:ph type="title" idx="4" hasCustomPrompt="1"/>
          </p:nvPr>
        </p:nvSpPr>
        <p:spPr>
          <a:xfrm>
            <a:off x="3377854" y="2084538"/>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0" name="Google Shape;330;p13"/>
          <p:cNvSpPr txBox="1">
            <a:spLocks noGrp="1"/>
          </p:cNvSpPr>
          <p:nvPr>
            <p:ph type="title" idx="5"/>
          </p:nvPr>
        </p:nvSpPr>
        <p:spPr>
          <a:xfrm>
            <a:off x="2899787" y="2845600"/>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1" name="Google Shape;331;p13"/>
          <p:cNvSpPr txBox="1">
            <a:spLocks noGrp="1"/>
          </p:cNvSpPr>
          <p:nvPr>
            <p:ph type="subTitle" idx="6"/>
          </p:nvPr>
        </p:nvSpPr>
        <p:spPr>
          <a:xfrm>
            <a:off x="2722801"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2" name="Google Shape;332;p13"/>
          <p:cNvSpPr txBox="1">
            <a:spLocks noGrp="1"/>
          </p:cNvSpPr>
          <p:nvPr>
            <p:ph type="title" idx="7" hasCustomPrompt="1"/>
          </p:nvPr>
        </p:nvSpPr>
        <p:spPr>
          <a:xfrm>
            <a:off x="5354429" y="2084550"/>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3" name="Google Shape;333;p13"/>
          <p:cNvSpPr txBox="1">
            <a:spLocks noGrp="1"/>
          </p:cNvSpPr>
          <p:nvPr>
            <p:ph type="title" idx="8"/>
          </p:nvPr>
        </p:nvSpPr>
        <p:spPr>
          <a:xfrm>
            <a:off x="4874575" y="2845398"/>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4" name="Google Shape;334;p13"/>
          <p:cNvSpPr txBox="1">
            <a:spLocks noGrp="1"/>
          </p:cNvSpPr>
          <p:nvPr>
            <p:ph type="subTitle" idx="9"/>
          </p:nvPr>
        </p:nvSpPr>
        <p:spPr>
          <a:xfrm>
            <a:off x="4699375"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5" name="Google Shape;335;p13"/>
          <p:cNvSpPr txBox="1">
            <a:spLocks noGrp="1"/>
          </p:cNvSpPr>
          <p:nvPr>
            <p:ph type="title" idx="13" hasCustomPrompt="1"/>
          </p:nvPr>
        </p:nvSpPr>
        <p:spPr>
          <a:xfrm>
            <a:off x="7331003" y="2084550"/>
            <a:ext cx="5259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arlow Condensed"/>
              <a:buNone/>
              <a:defRPr sz="3200">
                <a:latin typeface="Barlow Condensed"/>
                <a:ea typeface="Barlow Condensed"/>
                <a:cs typeface="Barlow Condensed"/>
                <a:sym typeface="Barlow Condensed"/>
              </a:defRPr>
            </a:lvl1pPr>
            <a:lvl2pPr lvl="1" algn="ctr"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algn="ctr"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algn="ctr"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algn="ctr"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algn="ctr"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algn="ctr"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algn="ctr"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algn="ctr"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r>
              <a:t>xx%</a:t>
            </a:r>
          </a:p>
        </p:txBody>
      </p:sp>
      <p:sp>
        <p:nvSpPr>
          <p:cNvPr id="336" name="Google Shape;336;p13"/>
          <p:cNvSpPr txBox="1">
            <a:spLocks noGrp="1"/>
          </p:cNvSpPr>
          <p:nvPr>
            <p:ph type="title" idx="14"/>
          </p:nvPr>
        </p:nvSpPr>
        <p:spPr>
          <a:xfrm>
            <a:off x="6851151" y="2845398"/>
            <a:ext cx="1485600" cy="622500"/>
          </a:xfrm>
          <a:prstGeom prst="rect">
            <a:avLst/>
          </a:prstGeom>
        </p:spPr>
        <p:txBody>
          <a:bodyPr spcFirstLastPara="1" wrap="square" lIns="91425" tIns="91425" rIns="91425" bIns="91425" anchor="ctr" anchorCtr="0">
            <a:noAutofit/>
          </a:bodyPr>
          <a:lstStyle>
            <a:lvl1pPr lvl="0" algn="ctr" rtl="0">
              <a:lnSpc>
                <a:spcPct val="85000"/>
              </a:lnSpc>
              <a:spcBef>
                <a:spcPts val="0"/>
              </a:spcBef>
              <a:spcAft>
                <a:spcPts val="0"/>
              </a:spcAft>
              <a:buSzPts val="3000"/>
              <a:buFont typeface="Barlow Condensed"/>
              <a:buNone/>
              <a:defRPr sz="2200">
                <a:solidFill>
                  <a:srgbClr val="8875B0"/>
                </a:solidFill>
                <a:latin typeface="Barlow Condensed"/>
                <a:ea typeface="Barlow Condensed"/>
                <a:cs typeface="Barlow Condensed"/>
                <a:sym typeface="Barlow Condensed"/>
              </a:defRPr>
            </a:lvl1pPr>
            <a:lvl2pPr lvl="1" rtl="0">
              <a:spcBef>
                <a:spcPts val="0"/>
              </a:spcBef>
              <a:spcAft>
                <a:spcPts val="0"/>
              </a:spcAft>
              <a:buSzPts val="3000"/>
              <a:buFont typeface="Barlow Condensed"/>
              <a:buNone/>
              <a:defRPr>
                <a:latin typeface="Barlow Condensed"/>
                <a:ea typeface="Barlow Condensed"/>
                <a:cs typeface="Barlow Condensed"/>
                <a:sym typeface="Barlow Condensed"/>
              </a:defRPr>
            </a:lvl2pPr>
            <a:lvl3pPr lvl="2" rtl="0">
              <a:spcBef>
                <a:spcPts val="0"/>
              </a:spcBef>
              <a:spcAft>
                <a:spcPts val="0"/>
              </a:spcAft>
              <a:buSzPts val="3000"/>
              <a:buFont typeface="Barlow Condensed"/>
              <a:buNone/>
              <a:defRPr>
                <a:latin typeface="Barlow Condensed"/>
                <a:ea typeface="Barlow Condensed"/>
                <a:cs typeface="Barlow Condensed"/>
                <a:sym typeface="Barlow Condensed"/>
              </a:defRPr>
            </a:lvl3pPr>
            <a:lvl4pPr lvl="3" rtl="0">
              <a:spcBef>
                <a:spcPts val="0"/>
              </a:spcBef>
              <a:spcAft>
                <a:spcPts val="0"/>
              </a:spcAft>
              <a:buSzPts val="3000"/>
              <a:buFont typeface="Barlow Condensed"/>
              <a:buNone/>
              <a:defRPr>
                <a:latin typeface="Barlow Condensed"/>
                <a:ea typeface="Barlow Condensed"/>
                <a:cs typeface="Barlow Condensed"/>
                <a:sym typeface="Barlow Condensed"/>
              </a:defRPr>
            </a:lvl4pPr>
            <a:lvl5pPr lvl="4" rtl="0">
              <a:spcBef>
                <a:spcPts val="0"/>
              </a:spcBef>
              <a:spcAft>
                <a:spcPts val="0"/>
              </a:spcAft>
              <a:buSzPts val="3000"/>
              <a:buFont typeface="Barlow Condensed"/>
              <a:buNone/>
              <a:defRPr>
                <a:latin typeface="Barlow Condensed"/>
                <a:ea typeface="Barlow Condensed"/>
                <a:cs typeface="Barlow Condensed"/>
                <a:sym typeface="Barlow Condensed"/>
              </a:defRPr>
            </a:lvl5pPr>
            <a:lvl6pPr lvl="5" rtl="0">
              <a:spcBef>
                <a:spcPts val="0"/>
              </a:spcBef>
              <a:spcAft>
                <a:spcPts val="0"/>
              </a:spcAft>
              <a:buSzPts val="3000"/>
              <a:buFont typeface="Barlow Condensed"/>
              <a:buNone/>
              <a:defRPr>
                <a:latin typeface="Barlow Condensed"/>
                <a:ea typeface="Barlow Condensed"/>
                <a:cs typeface="Barlow Condensed"/>
                <a:sym typeface="Barlow Condensed"/>
              </a:defRPr>
            </a:lvl6pPr>
            <a:lvl7pPr lvl="6" rtl="0">
              <a:spcBef>
                <a:spcPts val="0"/>
              </a:spcBef>
              <a:spcAft>
                <a:spcPts val="0"/>
              </a:spcAft>
              <a:buSzPts val="3000"/>
              <a:buFont typeface="Barlow Condensed"/>
              <a:buNone/>
              <a:defRPr>
                <a:latin typeface="Barlow Condensed"/>
                <a:ea typeface="Barlow Condensed"/>
                <a:cs typeface="Barlow Condensed"/>
                <a:sym typeface="Barlow Condensed"/>
              </a:defRPr>
            </a:lvl7pPr>
            <a:lvl8pPr lvl="7" rtl="0">
              <a:spcBef>
                <a:spcPts val="0"/>
              </a:spcBef>
              <a:spcAft>
                <a:spcPts val="0"/>
              </a:spcAft>
              <a:buSzPts val="3000"/>
              <a:buFont typeface="Barlow Condensed"/>
              <a:buNone/>
              <a:defRPr>
                <a:latin typeface="Barlow Condensed"/>
                <a:ea typeface="Barlow Condensed"/>
                <a:cs typeface="Barlow Condensed"/>
                <a:sym typeface="Barlow Condensed"/>
              </a:defRPr>
            </a:lvl8pPr>
            <a:lvl9pPr lvl="8" rtl="0">
              <a:spcBef>
                <a:spcPts val="0"/>
              </a:spcBef>
              <a:spcAft>
                <a:spcPts val="0"/>
              </a:spcAft>
              <a:buSzPts val="3000"/>
              <a:buFont typeface="Barlow Condensed"/>
              <a:buNone/>
              <a:defRPr>
                <a:latin typeface="Barlow Condensed"/>
                <a:ea typeface="Barlow Condensed"/>
                <a:cs typeface="Barlow Condensed"/>
                <a:sym typeface="Barlow Condensed"/>
              </a:defRPr>
            </a:lvl9pPr>
          </a:lstStyle>
          <a:p>
            <a:endParaRPr/>
          </a:p>
        </p:txBody>
      </p:sp>
      <p:sp>
        <p:nvSpPr>
          <p:cNvPr id="337" name="Google Shape;337;p13"/>
          <p:cNvSpPr txBox="1">
            <a:spLocks noGrp="1"/>
          </p:cNvSpPr>
          <p:nvPr>
            <p:ph type="subTitle" idx="15"/>
          </p:nvPr>
        </p:nvSpPr>
        <p:spPr>
          <a:xfrm>
            <a:off x="6675951" y="3590650"/>
            <a:ext cx="1836000" cy="7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F0E1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 name="Slide Number Placeholder 1">
            <a:extLst>
              <a:ext uri="{FF2B5EF4-FFF2-40B4-BE49-F238E27FC236}">
                <a16:creationId xmlns:a16="http://schemas.microsoft.com/office/drawing/2014/main" id="{405DE9E2-E4A0-48F2-8C7C-D556E9927876}"/>
              </a:ext>
            </a:extLst>
          </p:cNvPr>
          <p:cNvSpPr>
            <a:spLocks noGrp="1"/>
          </p:cNvSpPr>
          <p:nvPr>
            <p:ph type="sldNum" sz="quarter" idx="16"/>
          </p:nvPr>
        </p:nvSpPr>
        <p:spPr/>
        <p:txBody>
          <a:bodyPr/>
          <a:lstStyle/>
          <a:p>
            <a:fld id="{63D15BE9-93EB-4963-A9E0-70183FF898FB}"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397"/>
        <p:cNvGrpSpPr/>
        <p:nvPr/>
      </p:nvGrpSpPr>
      <p:grpSpPr>
        <a:xfrm>
          <a:off x="0" y="0"/>
          <a:ext cx="0" cy="0"/>
          <a:chOff x="0" y="0"/>
          <a:chExt cx="0" cy="0"/>
        </a:xfrm>
      </p:grpSpPr>
      <p:sp>
        <p:nvSpPr>
          <p:cNvPr id="398" name="Google Shape;398;p15"/>
          <p:cNvSpPr txBox="1">
            <a:spLocks noGrp="1"/>
          </p:cNvSpPr>
          <p:nvPr>
            <p:ph type="title"/>
          </p:nvPr>
        </p:nvSpPr>
        <p:spPr>
          <a:xfrm>
            <a:off x="713226"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9" name="Google Shape;399;p15"/>
          <p:cNvSpPr txBox="1">
            <a:spLocks noGrp="1"/>
          </p:cNvSpPr>
          <p:nvPr>
            <p:ph type="subTitle" idx="1"/>
          </p:nvPr>
        </p:nvSpPr>
        <p:spPr>
          <a:xfrm>
            <a:off x="4904525" y="2661375"/>
            <a:ext cx="3525000" cy="116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F0E12"/>
              </a:buClr>
              <a:buSzPts val="2800"/>
              <a:buNone/>
              <a:defRPr sz="1600">
                <a:solidFill>
                  <a:srgbClr val="0F0E12"/>
                </a:solidFill>
                <a:latin typeface="Questrial"/>
                <a:ea typeface="Questrial"/>
                <a:cs typeface="Questrial"/>
                <a:sym typeface="Questria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 name="Slide Number Placeholder 1">
            <a:extLst>
              <a:ext uri="{FF2B5EF4-FFF2-40B4-BE49-F238E27FC236}">
                <a16:creationId xmlns:a16="http://schemas.microsoft.com/office/drawing/2014/main" id="{58FCC5DF-026E-4548-9F41-A6EF4F446A1D}"/>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hanks">
  <p:cSld name="CUSTOM_8">
    <p:spTree>
      <p:nvGrpSpPr>
        <p:cNvPr id="1" name="Shape 1152"/>
        <p:cNvGrpSpPr/>
        <p:nvPr/>
      </p:nvGrpSpPr>
      <p:grpSpPr>
        <a:xfrm>
          <a:off x="0" y="0"/>
          <a:ext cx="0" cy="0"/>
          <a:chOff x="0" y="0"/>
          <a:chExt cx="0" cy="0"/>
        </a:xfrm>
      </p:grpSpPr>
      <p:sp>
        <p:nvSpPr>
          <p:cNvPr id="1153" name="Google Shape;1153;p34"/>
          <p:cNvSpPr/>
          <p:nvPr/>
        </p:nvSpPr>
        <p:spPr>
          <a:xfrm>
            <a:off x="1342313" y="539500"/>
            <a:ext cx="817200" cy="1625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54" name="Google Shape;1154;p34"/>
          <p:cNvSpPr/>
          <p:nvPr/>
        </p:nvSpPr>
        <p:spPr>
          <a:xfrm>
            <a:off x="1342313" y="3700975"/>
            <a:ext cx="817200" cy="903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55" name="Google Shape;1155;p34"/>
          <p:cNvSpPr/>
          <p:nvPr/>
        </p:nvSpPr>
        <p:spPr>
          <a:xfrm>
            <a:off x="1342313" y="2933101"/>
            <a:ext cx="817200" cy="768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56" name="Google Shape;1156;p34"/>
          <p:cNvSpPr/>
          <p:nvPr/>
        </p:nvSpPr>
        <p:spPr>
          <a:xfrm>
            <a:off x="1342313" y="2165250"/>
            <a:ext cx="817200" cy="7680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nvGrpSpPr>
          <p:cNvPr id="1157" name="Google Shape;1157;p34"/>
          <p:cNvGrpSpPr/>
          <p:nvPr/>
        </p:nvGrpSpPr>
        <p:grpSpPr>
          <a:xfrm>
            <a:off x="1433029" y="2224267"/>
            <a:ext cx="638244" cy="638377"/>
            <a:chOff x="1016100" y="4225950"/>
            <a:chExt cx="441600" cy="441600"/>
          </a:xfrm>
        </p:grpSpPr>
        <p:sp>
          <p:nvSpPr>
            <p:cNvPr id="1158" name="Google Shape;1158;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59" name="Google Shape;1159;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60" name="Google Shape;1160;p34"/>
          <p:cNvGrpSpPr/>
          <p:nvPr/>
        </p:nvGrpSpPr>
        <p:grpSpPr>
          <a:xfrm>
            <a:off x="1433029" y="2997922"/>
            <a:ext cx="638244" cy="638377"/>
            <a:chOff x="1016100" y="4225950"/>
            <a:chExt cx="441600" cy="441600"/>
          </a:xfrm>
        </p:grpSpPr>
        <p:sp>
          <p:nvSpPr>
            <p:cNvPr id="1161" name="Google Shape;1161;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62" name="Google Shape;1162;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63" name="Google Shape;1163;p34"/>
          <p:cNvGrpSpPr/>
          <p:nvPr/>
        </p:nvGrpSpPr>
        <p:grpSpPr>
          <a:xfrm>
            <a:off x="1380639" y="3780999"/>
            <a:ext cx="743036" cy="743213"/>
            <a:chOff x="1016100" y="4225950"/>
            <a:chExt cx="441600" cy="441600"/>
          </a:xfrm>
        </p:grpSpPr>
        <p:sp>
          <p:nvSpPr>
            <p:cNvPr id="1164" name="Google Shape;1164;p34"/>
            <p:cNvSpPr/>
            <p:nvPr/>
          </p:nvSpPr>
          <p:spPr>
            <a:xfrm>
              <a:off x="1016100" y="4225950"/>
              <a:ext cx="441600" cy="441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65" name="Google Shape;1165;p34"/>
            <p:cNvSpPr/>
            <p:nvPr/>
          </p:nvSpPr>
          <p:spPr>
            <a:xfrm>
              <a:off x="1077175" y="4287025"/>
              <a:ext cx="319500" cy="319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66" name="Google Shape;1166;p34"/>
          <p:cNvGrpSpPr/>
          <p:nvPr/>
        </p:nvGrpSpPr>
        <p:grpSpPr>
          <a:xfrm>
            <a:off x="1446790" y="683332"/>
            <a:ext cx="607327" cy="1338037"/>
            <a:chOff x="2714138" y="4177325"/>
            <a:chExt cx="265800" cy="585600"/>
          </a:xfrm>
        </p:grpSpPr>
        <p:sp>
          <p:nvSpPr>
            <p:cNvPr id="1167" name="Google Shape;1167;p34"/>
            <p:cNvSpPr/>
            <p:nvPr/>
          </p:nvSpPr>
          <p:spPr>
            <a:xfrm>
              <a:off x="2714138" y="4177325"/>
              <a:ext cx="265800" cy="585600"/>
            </a:xfrm>
            <a:prstGeom prst="roundRect">
              <a:avLst>
                <a:gd name="adj" fmla="val 50000"/>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68" name="Google Shape;1168;p34"/>
            <p:cNvSpPr/>
            <p:nvPr/>
          </p:nvSpPr>
          <p:spPr>
            <a:xfrm>
              <a:off x="2743250" y="4213175"/>
              <a:ext cx="207600" cy="513900"/>
            </a:xfrm>
            <a:prstGeom prst="roundRect">
              <a:avLst>
                <a:gd name="adj" fmla="val 49952"/>
              </a:avLst>
            </a:prstGeom>
            <a:noFill/>
            <a:ln w="9525" cap="flat" cmpd="sng">
              <a:solidFill>
                <a:srgbClr val="16DB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sp>
        <p:nvSpPr>
          <p:cNvPr id="1169" name="Google Shape;1169;p34"/>
          <p:cNvSpPr/>
          <p:nvPr/>
        </p:nvSpPr>
        <p:spPr>
          <a:xfrm>
            <a:off x="6984488" y="539500"/>
            <a:ext cx="817200" cy="1046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70" name="Google Shape;1170;p34"/>
          <p:cNvSpPr/>
          <p:nvPr/>
        </p:nvSpPr>
        <p:spPr>
          <a:xfrm>
            <a:off x="6984488" y="1586200"/>
            <a:ext cx="817200" cy="3017700"/>
          </a:xfrm>
          <a:prstGeom prst="rect">
            <a:avLst/>
          </a:prstGeom>
          <a:noFill/>
          <a:ln w="9525" cap="flat" cmpd="sng">
            <a:solidFill>
              <a:srgbClr val="8875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nvGrpSpPr>
          <p:cNvPr id="1171" name="Google Shape;1171;p34"/>
          <p:cNvGrpSpPr/>
          <p:nvPr/>
        </p:nvGrpSpPr>
        <p:grpSpPr>
          <a:xfrm>
            <a:off x="7075203" y="1678942"/>
            <a:ext cx="638244" cy="638377"/>
            <a:chOff x="1016100" y="4225950"/>
            <a:chExt cx="441600" cy="441600"/>
          </a:xfrm>
        </p:grpSpPr>
        <p:sp>
          <p:nvSpPr>
            <p:cNvPr id="1172" name="Google Shape;1172;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73" name="Google Shape;1173;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74" name="Google Shape;1174;p34"/>
          <p:cNvGrpSpPr/>
          <p:nvPr/>
        </p:nvGrpSpPr>
        <p:grpSpPr>
          <a:xfrm>
            <a:off x="7022814" y="691249"/>
            <a:ext cx="743036" cy="743213"/>
            <a:chOff x="1016100" y="4225950"/>
            <a:chExt cx="441600" cy="441600"/>
          </a:xfrm>
        </p:grpSpPr>
        <p:sp>
          <p:nvSpPr>
            <p:cNvPr id="1175" name="Google Shape;1175;p34"/>
            <p:cNvSpPr/>
            <p:nvPr/>
          </p:nvSpPr>
          <p:spPr>
            <a:xfrm>
              <a:off x="1016100" y="4225950"/>
              <a:ext cx="441600" cy="441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76" name="Google Shape;1176;p34"/>
            <p:cNvSpPr/>
            <p:nvPr/>
          </p:nvSpPr>
          <p:spPr>
            <a:xfrm>
              <a:off x="1077175" y="4287025"/>
              <a:ext cx="319500" cy="319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77" name="Google Shape;1177;p34"/>
          <p:cNvGrpSpPr/>
          <p:nvPr/>
        </p:nvGrpSpPr>
        <p:grpSpPr>
          <a:xfrm>
            <a:off x="7075203" y="2410217"/>
            <a:ext cx="638244" cy="638377"/>
            <a:chOff x="1016100" y="4225950"/>
            <a:chExt cx="441600" cy="441600"/>
          </a:xfrm>
        </p:grpSpPr>
        <p:sp>
          <p:nvSpPr>
            <p:cNvPr id="1178" name="Google Shape;1178;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79" name="Google Shape;1179;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80" name="Google Shape;1180;p34"/>
          <p:cNvGrpSpPr/>
          <p:nvPr/>
        </p:nvGrpSpPr>
        <p:grpSpPr>
          <a:xfrm>
            <a:off x="7075203" y="3141492"/>
            <a:ext cx="638244" cy="638377"/>
            <a:chOff x="1016100" y="4225950"/>
            <a:chExt cx="441600" cy="441600"/>
          </a:xfrm>
        </p:grpSpPr>
        <p:sp>
          <p:nvSpPr>
            <p:cNvPr id="1181" name="Google Shape;1181;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82" name="Google Shape;1182;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grpSp>
        <p:nvGrpSpPr>
          <p:cNvPr id="1183" name="Google Shape;1183;p34"/>
          <p:cNvGrpSpPr/>
          <p:nvPr/>
        </p:nvGrpSpPr>
        <p:grpSpPr>
          <a:xfrm>
            <a:off x="7075203" y="3872767"/>
            <a:ext cx="638244" cy="638377"/>
            <a:chOff x="1016100" y="4225950"/>
            <a:chExt cx="441600" cy="441600"/>
          </a:xfrm>
        </p:grpSpPr>
        <p:sp>
          <p:nvSpPr>
            <p:cNvPr id="1184" name="Google Shape;1184;p34"/>
            <p:cNvSpPr/>
            <p:nvPr/>
          </p:nvSpPr>
          <p:spPr>
            <a:xfrm>
              <a:off x="1016100" y="4225950"/>
              <a:ext cx="441600" cy="4416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sp>
          <p:nvSpPr>
            <p:cNvPr id="1185" name="Google Shape;1185;p34"/>
            <p:cNvSpPr/>
            <p:nvPr/>
          </p:nvSpPr>
          <p:spPr>
            <a:xfrm>
              <a:off x="1077175" y="4287025"/>
              <a:ext cx="319500" cy="319500"/>
            </a:xfrm>
            <a:prstGeom prst="ellipse">
              <a:avLst/>
            </a:prstGeom>
            <a:noFill/>
            <a:ln w="9525" cap="flat" cmpd="sng">
              <a:solidFill>
                <a:srgbClr val="EC44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latin typeface="Abadi" panose="020B0604020104020204" pitchFamily="34" charset="0"/>
              </a:endParaRPr>
            </a:p>
          </p:txBody>
        </p:sp>
      </p:grpSp>
      <p:sp>
        <p:nvSpPr>
          <p:cNvPr id="1186" name="Google Shape;1186;p34"/>
          <p:cNvSpPr txBox="1">
            <a:spLocks noGrp="1"/>
          </p:cNvSpPr>
          <p:nvPr>
            <p:ph type="title"/>
          </p:nvPr>
        </p:nvSpPr>
        <p:spPr>
          <a:xfrm>
            <a:off x="2682788" y="655749"/>
            <a:ext cx="3778200" cy="81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7000">
                <a:solidFill>
                  <a:schemeClr val="accent1"/>
                </a:solidFill>
              </a:defRPr>
            </a:lvl1pPr>
            <a:lvl2pPr lvl="1" algn="ctr" rtl="0">
              <a:spcBef>
                <a:spcPts val="0"/>
              </a:spcBef>
              <a:spcAft>
                <a:spcPts val="0"/>
              </a:spcAft>
              <a:buClr>
                <a:schemeClr val="accent1"/>
              </a:buClr>
              <a:buSzPts val="3000"/>
              <a:buNone/>
              <a:defRPr>
                <a:solidFill>
                  <a:schemeClr val="accent1"/>
                </a:solidFill>
              </a:defRPr>
            </a:lvl2pPr>
            <a:lvl3pPr lvl="2" algn="ctr" rtl="0">
              <a:spcBef>
                <a:spcPts val="0"/>
              </a:spcBef>
              <a:spcAft>
                <a:spcPts val="0"/>
              </a:spcAft>
              <a:buClr>
                <a:schemeClr val="accent1"/>
              </a:buClr>
              <a:buSzPts val="3000"/>
              <a:buNone/>
              <a:defRPr>
                <a:solidFill>
                  <a:schemeClr val="accent1"/>
                </a:solidFill>
              </a:defRPr>
            </a:lvl3pPr>
            <a:lvl4pPr lvl="3" algn="ctr" rtl="0">
              <a:spcBef>
                <a:spcPts val="0"/>
              </a:spcBef>
              <a:spcAft>
                <a:spcPts val="0"/>
              </a:spcAft>
              <a:buClr>
                <a:schemeClr val="accent1"/>
              </a:buClr>
              <a:buSzPts val="3000"/>
              <a:buNone/>
              <a:defRPr>
                <a:solidFill>
                  <a:schemeClr val="accent1"/>
                </a:solidFill>
              </a:defRPr>
            </a:lvl4pPr>
            <a:lvl5pPr lvl="4" algn="ctr" rtl="0">
              <a:spcBef>
                <a:spcPts val="0"/>
              </a:spcBef>
              <a:spcAft>
                <a:spcPts val="0"/>
              </a:spcAft>
              <a:buClr>
                <a:schemeClr val="accent1"/>
              </a:buClr>
              <a:buSzPts val="3000"/>
              <a:buNone/>
              <a:defRPr>
                <a:solidFill>
                  <a:schemeClr val="accent1"/>
                </a:solidFill>
              </a:defRPr>
            </a:lvl5pPr>
            <a:lvl6pPr lvl="5" algn="ctr" rtl="0">
              <a:spcBef>
                <a:spcPts val="0"/>
              </a:spcBef>
              <a:spcAft>
                <a:spcPts val="0"/>
              </a:spcAft>
              <a:buClr>
                <a:schemeClr val="accent1"/>
              </a:buClr>
              <a:buSzPts val="3000"/>
              <a:buNone/>
              <a:defRPr>
                <a:solidFill>
                  <a:schemeClr val="accent1"/>
                </a:solidFill>
              </a:defRPr>
            </a:lvl6pPr>
            <a:lvl7pPr lvl="6" algn="ctr" rtl="0">
              <a:spcBef>
                <a:spcPts val="0"/>
              </a:spcBef>
              <a:spcAft>
                <a:spcPts val="0"/>
              </a:spcAft>
              <a:buClr>
                <a:schemeClr val="accent1"/>
              </a:buClr>
              <a:buSzPts val="3000"/>
              <a:buNone/>
              <a:defRPr>
                <a:solidFill>
                  <a:schemeClr val="accent1"/>
                </a:solidFill>
              </a:defRPr>
            </a:lvl7pPr>
            <a:lvl8pPr lvl="7" algn="ctr" rtl="0">
              <a:spcBef>
                <a:spcPts val="0"/>
              </a:spcBef>
              <a:spcAft>
                <a:spcPts val="0"/>
              </a:spcAft>
              <a:buClr>
                <a:schemeClr val="accent1"/>
              </a:buClr>
              <a:buSzPts val="3000"/>
              <a:buNone/>
              <a:defRPr>
                <a:solidFill>
                  <a:schemeClr val="accent1"/>
                </a:solidFill>
              </a:defRPr>
            </a:lvl8pPr>
            <a:lvl9pPr lvl="8" algn="ctr" rtl="0">
              <a:spcBef>
                <a:spcPts val="0"/>
              </a:spcBef>
              <a:spcAft>
                <a:spcPts val="0"/>
              </a:spcAft>
              <a:buClr>
                <a:schemeClr val="accent1"/>
              </a:buClr>
              <a:buSzPts val="3000"/>
              <a:buNone/>
              <a:defRPr>
                <a:solidFill>
                  <a:schemeClr val="accent1"/>
                </a:solidFill>
              </a:defRPr>
            </a:lvl9pPr>
          </a:lstStyle>
          <a:p>
            <a:endParaRPr/>
          </a:p>
        </p:txBody>
      </p:sp>
      <p:sp>
        <p:nvSpPr>
          <p:cNvPr id="1187" name="Google Shape;1187;p34"/>
          <p:cNvSpPr txBox="1"/>
          <p:nvPr/>
        </p:nvSpPr>
        <p:spPr>
          <a:xfrm>
            <a:off x="2688501" y="3526050"/>
            <a:ext cx="3528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chemeClr val="accent5"/>
                </a:solidFill>
                <a:latin typeface="Questrial"/>
                <a:ea typeface="Questrial"/>
                <a:cs typeface="Questrial"/>
                <a:sym typeface="Questrial"/>
              </a:rPr>
              <a:t>CREDITS: This presentation template was created by </a:t>
            </a:r>
            <a:r>
              <a:rPr lang="en" sz="1200">
                <a:solidFill>
                  <a:schemeClr val="accent5"/>
                </a:solidFill>
                <a:uFill>
                  <a:noFill/>
                </a:uFill>
                <a:latin typeface="Questrial"/>
                <a:ea typeface="Questrial"/>
                <a:cs typeface="Questrial"/>
                <a:sym typeface="Questrial"/>
                <a:hlinkClick r:id="rId2">
                  <a:extLst>
                    <a:ext uri="{A12FA001-AC4F-418D-AE19-62706E023703}">
                      <ahyp:hlinkClr xmlns:ahyp="http://schemas.microsoft.com/office/drawing/2018/hyperlinkcolor" xmlns="" val="tx"/>
                    </a:ext>
                  </a:extLst>
                </a:hlinkClick>
              </a:rPr>
              <a:t>Slidesgo</a:t>
            </a:r>
            <a:r>
              <a:rPr lang="en" sz="1200">
                <a:solidFill>
                  <a:schemeClr val="accent5"/>
                </a:solidFill>
                <a:latin typeface="Questrial"/>
                <a:ea typeface="Questrial"/>
                <a:cs typeface="Questrial"/>
                <a:sym typeface="Questrial"/>
              </a:rPr>
              <a:t>, including icons by </a:t>
            </a:r>
            <a:r>
              <a:rPr lang="en" sz="1200">
                <a:solidFill>
                  <a:schemeClr val="accent5"/>
                </a:solidFill>
                <a:uFill>
                  <a:noFill/>
                </a:uFill>
                <a:latin typeface="Questrial"/>
                <a:ea typeface="Questrial"/>
                <a:cs typeface="Questrial"/>
                <a:sym typeface="Questrial"/>
                <a:hlinkClick r:id="rId3">
                  <a:extLst>
                    <a:ext uri="{A12FA001-AC4F-418D-AE19-62706E023703}">
                      <ahyp:hlinkClr xmlns:ahyp="http://schemas.microsoft.com/office/drawing/2018/hyperlinkcolor" xmlns="" val="tx"/>
                    </a:ext>
                  </a:extLst>
                </a:hlinkClick>
              </a:rPr>
              <a:t>Flaticon</a:t>
            </a:r>
            <a:r>
              <a:rPr lang="en" sz="1200">
                <a:solidFill>
                  <a:schemeClr val="accent5"/>
                </a:solidFill>
                <a:latin typeface="Questrial"/>
                <a:ea typeface="Questrial"/>
                <a:cs typeface="Questrial"/>
                <a:sym typeface="Questrial"/>
              </a:rPr>
              <a:t>, infographics &amp; images by </a:t>
            </a:r>
            <a:r>
              <a:rPr lang="en" sz="1200">
                <a:solidFill>
                  <a:schemeClr val="accent5"/>
                </a:solidFill>
                <a:uFill>
                  <a:noFill/>
                </a:uFill>
                <a:latin typeface="Questrial"/>
                <a:ea typeface="Questrial"/>
                <a:cs typeface="Questrial"/>
                <a:sym typeface="Questrial"/>
                <a:hlinkClick r:id="rId4">
                  <a:extLst>
                    <a:ext uri="{A12FA001-AC4F-418D-AE19-62706E023703}">
                      <ahyp:hlinkClr xmlns:ahyp="http://schemas.microsoft.com/office/drawing/2018/hyperlinkcolor" xmlns="" val="tx"/>
                    </a:ext>
                  </a:extLst>
                </a:hlinkClick>
              </a:rPr>
              <a:t>Freepik</a:t>
            </a:r>
            <a:r>
              <a:rPr lang="en" sz="1200">
                <a:solidFill>
                  <a:schemeClr val="accent5"/>
                </a:solidFill>
                <a:latin typeface="Questrial"/>
                <a:ea typeface="Questrial"/>
                <a:cs typeface="Questrial"/>
                <a:sym typeface="Questrial"/>
              </a:rPr>
              <a:t> </a:t>
            </a:r>
            <a:endParaRPr sz="1200">
              <a:solidFill>
                <a:schemeClr val="accent5"/>
              </a:solidFill>
              <a:latin typeface="Questrial"/>
              <a:ea typeface="Questrial"/>
              <a:cs typeface="Questrial"/>
              <a:sym typeface="Questrial"/>
            </a:endParaRPr>
          </a:p>
        </p:txBody>
      </p:sp>
      <p:sp>
        <p:nvSpPr>
          <p:cNvPr id="1188" name="Google Shape;1188;p34"/>
          <p:cNvSpPr txBox="1">
            <a:spLocks noGrp="1"/>
          </p:cNvSpPr>
          <p:nvPr>
            <p:ph type="subTitle" idx="1"/>
          </p:nvPr>
        </p:nvSpPr>
        <p:spPr>
          <a:xfrm>
            <a:off x="2682663" y="1679100"/>
            <a:ext cx="3778200" cy="117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1400"/>
              <a:buNone/>
              <a:defRPr sz="1600">
                <a:solidFill>
                  <a:schemeClr val="accent5"/>
                </a:solidFill>
              </a:defRPr>
            </a:lvl1pPr>
            <a:lvl2pPr lvl="1" algn="ctr" rtl="0">
              <a:spcBef>
                <a:spcPts val="1600"/>
              </a:spcBef>
              <a:spcAft>
                <a:spcPts val="0"/>
              </a:spcAft>
              <a:buClr>
                <a:schemeClr val="accent5"/>
              </a:buClr>
              <a:buSzPts val="1400"/>
              <a:buNone/>
              <a:defRPr>
                <a:solidFill>
                  <a:schemeClr val="accent5"/>
                </a:solidFill>
              </a:defRPr>
            </a:lvl2pPr>
            <a:lvl3pPr lvl="2" algn="ctr" rtl="0">
              <a:spcBef>
                <a:spcPts val="1600"/>
              </a:spcBef>
              <a:spcAft>
                <a:spcPts val="0"/>
              </a:spcAft>
              <a:buClr>
                <a:schemeClr val="accent5"/>
              </a:buClr>
              <a:buSzPts val="1400"/>
              <a:buNone/>
              <a:defRPr>
                <a:solidFill>
                  <a:schemeClr val="accent5"/>
                </a:solidFill>
              </a:defRPr>
            </a:lvl3pPr>
            <a:lvl4pPr lvl="3" algn="ctr" rtl="0">
              <a:spcBef>
                <a:spcPts val="1600"/>
              </a:spcBef>
              <a:spcAft>
                <a:spcPts val="0"/>
              </a:spcAft>
              <a:buClr>
                <a:schemeClr val="accent5"/>
              </a:buClr>
              <a:buSzPts val="1400"/>
              <a:buNone/>
              <a:defRPr>
                <a:solidFill>
                  <a:schemeClr val="accent5"/>
                </a:solidFill>
              </a:defRPr>
            </a:lvl4pPr>
            <a:lvl5pPr lvl="4" algn="ctr" rtl="0">
              <a:spcBef>
                <a:spcPts val="1600"/>
              </a:spcBef>
              <a:spcAft>
                <a:spcPts val="0"/>
              </a:spcAft>
              <a:buClr>
                <a:schemeClr val="accent5"/>
              </a:buClr>
              <a:buSzPts val="1400"/>
              <a:buNone/>
              <a:defRPr>
                <a:solidFill>
                  <a:schemeClr val="accent5"/>
                </a:solidFill>
              </a:defRPr>
            </a:lvl5pPr>
            <a:lvl6pPr lvl="5" algn="ctr" rtl="0">
              <a:spcBef>
                <a:spcPts val="1600"/>
              </a:spcBef>
              <a:spcAft>
                <a:spcPts val="0"/>
              </a:spcAft>
              <a:buClr>
                <a:schemeClr val="accent5"/>
              </a:buClr>
              <a:buSzPts val="1400"/>
              <a:buNone/>
              <a:defRPr>
                <a:solidFill>
                  <a:schemeClr val="accent5"/>
                </a:solidFill>
              </a:defRPr>
            </a:lvl6pPr>
            <a:lvl7pPr lvl="6" algn="ctr" rtl="0">
              <a:spcBef>
                <a:spcPts val="1600"/>
              </a:spcBef>
              <a:spcAft>
                <a:spcPts val="0"/>
              </a:spcAft>
              <a:buClr>
                <a:schemeClr val="accent5"/>
              </a:buClr>
              <a:buSzPts val="1400"/>
              <a:buNone/>
              <a:defRPr>
                <a:solidFill>
                  <a:schemeClr val="accent5"/>
                </a:solidFill>
              </a:defRPr>
            </a:lvl7pPr>
            <a:lvl8pPr lvl="7" algn="ctr" rtl="0">
              <a:spcBef>
                <a:spcPts val="1600"/>
              </a:spcBef>
              <a:spcAft>
                <a:spcPts val="0"/>
              </a:spcAft>
              <a:buClr>
                <a:schemeClr val="accent5"/>
              </a:buClr>
              <a:buSzPts val="1400"/>
              <a:buNone/>
              <a:defRPr>
                <a:solidFill>
                  <a:schemeClr val="accent5"/>
                </a:solidFill>
              </a:defRPr>
            </a:lvl8pPr>
            <a:lvl9pPr lvl="8" algn="ctr" rtl="0">
              <a:spcBef>
                <a:spcPts val="1600"/>
              </a:spcBef>
              <a:spcAft>
                <a:spcPts val="1600"/>
              </a:spcAft>
              <a:buClr>
                <a:schemeClr val="accent5"/>
              </a:buClr>
              <a:buSzPts val="1400"/>
              <a:buNone/>
              <a:defRPr>
                <a:solidFill>
                  <a:schemeClr val="accent5"/>
                </a:solidFill>
              </a:defRPr>
            </a:lvl9pPr>
          </a:lstStyle>
          <a:p>
            <a:endParaRPr/>
          </a:p>
        </p:txBody>
      </p:sp>
      <p:sp>
        <p:nvSpPr>
          <p:cNvPr id="2" name="Slide Number Placeholder 1">
            <a:extLst>
              <a:ext uri="{FF2B5EF4-FFF2-40B4-BE49-F238E27FC236}">
                <a16:creationId xmlns:a16="http://schemas.microsoft.com/office/drawing/2014/main" id="{88097477-CF40-4814-8C14-F0DBF4204F93}"/>
              </a:ext>
            </a:extLst>
          </p:cNvPr>
          <p:cNvSpPr>
            <a:spLocks noGrp="1"/>
          </p:cNvSpPr>
          <p:nvPr>
            <p:ph type="sldNum" sz="quarter" idx="10"/>
          </p:nvPr>
        </p:nvSpPr>
        <p:spPr/>
        <p:txBody>
          <a:bodyPr/>
          <a:lstStyle/>
          <a:p>
            <a:fld id="{63D15BE9-93EB-4963-A9E0-70183FF898FB}"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27FD-2565-4F10-88B0-E9766DA05B82}"/>
              </a:ext>
            </a:extLst>
          </p:cNvPr>
          <p:cNvSpPr>
            <a:spLocks noGrp="1"/>
          </p:cNvSpPr>
          <p:nvPr>
            <p:ph type="title"/>
          </p:nvPr>
        </p:nvSpPr>
        <p:spPr/>
        <p:txBody>
          <a:bodyPr/>
          <a:lstStyle/>
          <a:p>
            <a:r>
              <a:rPr lang="en-US"/>
              <a:t>Click to edit Master title style</a:t>
            </a:r>
            <a:endParaRPr lang="en-SG"/>
          </a:p>
        </p:txBody>
      </p:sp>
      <p:sp>
        <p:nvSpPr>
          <p:cNvPr id="3" name="Slide Number Placeholder 2">
            <a:extLst>
              <a:ext uri="{FF2B5EF4-FFF2-40B4-BE49-F238E27FC236}">
                <a16:creationId xmlns:a16="http://schemas.microsoft.com/office/drawing/2014/main" id="{4D7E8A5A-9D38-4863-87CE-CACCC47355A2}"/>
              </a:ext>
            </a:extLst>
          </p:cNvPr>
          <p:cNvSpPr>
            <a:spLocks noGrp="1"/>
          </p:cNvSpPr>
          <p:nvPr>
            <p:ph type="sldNum" sz="quarter" idx="10"/>
          </p:nvPr>
        </p:nvSpPr>
        <p:spPr/>
        <p:txBody>
          <a:bodyPr/>
          <a:lstStyle/>
          <a:p>
            <a:fld id="{63D15BE9-93EB-4963-A9E0-70183FF898FB}" type="slidenum">
              <a:rPr lang="en-SG" smtClean="0"/>
              <a:t>‹#›</a:t>
            </a:fld>
            <a:endParaRPr lang="en-SG"/>
          </a:p>
        </p:txBody>
      </p:sp>
    </p:spTree>
    <p:extLst>
      <p:ext uri="{BB962C8B-B14F-4D97-AF65-F5344CB8AC3E}">
        <p14:creationId xmlns:p14="http://schemas.microsoft.com/office/powerpoint/2010/main" val="312146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99000">
              <a:schemeClr val="bg1"/>
            </a:gs>
            <a:gs pos="100000">
              <a:srgbClr val="D7E1EC"/>
            </a:gs>
          </a:gsLst>
          <a:lin ang="1350003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1pPr>
            <a:lvl2pPr lvl="1">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2pPr>
            <a:lvl3pPr lvl="2">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3pPr>
            <a:lvl4pPr lvl="3">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4pPr>
            <a:lvl5pPr lvl="4">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5pPr>
            <a:lvl6pPr lvl="5">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6pPr>
            <a:lvl7pPr lvl="6">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7pPr>
            <a:lvl8pPr lvl="7">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8pPr>
            <a:lvl9pPr lvl="8">
              <a:spcBef>
                <a:spcPts val="0"/>
              </a:spcBef>
              <a:spcAft>
                <a:spcPts val="0"/>
              </a:spcAft>
              <a:buClr>
                <a:srgbClr val="EC446D"/>
              </a:buClr>
              <a:buSzPts val="3000"/>
              <a:buFont typeface="Barlow Condensed Light"/>
              <a:buNone/>
              <a:defRPr sz="3000">
                <a:solidFill>
                  <a:srgbClr val="EC446D"/>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6"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1pPr>
            <a:lvl2pPr marL="914400" lvl="1"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2pPr>
            <a:lvl3pPr marL="1371600" lvl="2"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3pPr>
            <a:lvl4pPr marL="1828800" lvl="3"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4pPr>
            <a:lvl5pPr marL="2286000" lvl="4"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5pPr>
            <a:lvl6pPr marL="2743200" lvl="5"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6pPr>
            <a:lvl7pPr marL="3200400" lvl="6"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7pPr>
            <a:lvl8pPr marL="3657600" lvl="7" indent="-317500">
              <a:lnSpc>
                <a:spcPct val="115000"/>
              </a:lnSpc>
              <a:spcBef>
                <a:spcPts val="1600"/>
              </a:spcBef>
              <a:spcAft>
                <a:spcPts val="0"/>
              </a:spcAft>
              <a:buClr>
                <a:srgbClr val="0F0E12"/>
              </a:buClr>
              <a:buSzPts val="1400"/>
              <a:buFont typeface="Questrial"/>
              <a:buChar char="○"/>
              <a:defRPr>
                <a:solidFill>
                  <a:srgbClr val="0F0E12"/>
                </a:solidFill>
                <a:latin typeface="Questrial"/>
                <a:ea typeface="Questrial"/>
                <a:cs typeface="Questrial"/>
                <a:sym typeface="Questrial"/>
              </a:defRPr>
            </a:lvl8pPr>
            <a:lvl9pPr marL="4114800" lvl="8" indent="-317500">
              <a:lnSpc>
                <a:spcPct val="115000"/>
              </a:lnSpc>
              <a:spcBef>
                <a:spcPts val="1600"/>
              </a:spcBef>
              <a:spcAft>
                <a:spcPts val="1600"/>
              </a:spcAft>
              <a:buClr>
                <a:srgbClr val="0F0E12"/>
              </a:buClr>
              <a:buSzPts val="1400"/>
              <a:buFont typeface="Questrial"/>
              <a:buChar char="■"/>
              <a:defRPr>
                <a:solidFill>
                  <a:srgbClr val="0F0E12"/>
                </a:solidFill>
                <a:latin typeface="Questrial"/>
                <a:ea typeface="Questrial"/>
                <a:cs typeface="Questrial"/>
                <a:sym typeface="Questrial"/>
              </a:defRPr>
            </a:lvl9pPr>
          </a:lstStyle>
          <a:p>
            <a:endParaRPr/>
          </a:p>
        </p:txBody>
      </p:sp>
      <p:sp>
        <p:nvSpPr>
          <p:cNvPr id="2" name="Slide Number Placeholder 1">
            <a:extLst>
              <a:ext uri="{FF2B5EF4-FFF2-40B4-BE49-F238E27FC236}">
                <a16:creationId xmlns:a16="http://schemas.microsoft.com/office/drawing/2014/main" id="{08617E86-28DC-4980-8873-365B98F77DE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63D15BE9-93EB-4963-A9E0-70183FF898FB}" type="slidenum">
              <a:rPr lang="en-SG" smtClean="0"/>
              <a:t>‹#›</a:t>
            </a:fld>
            <a:endParaRPr lang="en-SG"/>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81" r:id="rId5"/>
    <p:sldLayoutId id="2147483659" r:id="rId6"/>
    <p:sldLayoutId id="2147483661" r:id="rId7"/>
    <p:sldLayoutId id="2147483680" r:id="rId8"/>
    <p:sldLayoutId id="214748368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1"/>
          <p:cNvSpPr txBox="1">
            <a:spLocks noGrp="1"/>
          </p:cNvSpPr>
          <p:nvPr>
            <p:ph type="ctrTitle"/>
          </p:nvPr>
        </p:nvSpPr>
        <p:spPr>
          <a:xfrm>
            <a:off x="1517073" y="2885482"/>
            <a:ext cx="5985164" cy="826032"/>
          </a:xfrm>
          <a:prstGeom prst="rect">
            <a:avLst/>
          </a:prstGeom>
        </p:spPr>
        <p:txBody>
          <a:bodyPr spcFirstLastPara="1" wrap="square" lIns="91425" tIns="91425" rIns="91425" bIns="91425" anchor="ctr" anchorCtr="0">
            <a:noAutofit/>
          </a:bodyPr>
          <a:lstStyle/>
          <a:p>
            <a:r>
              <a:rPr lang="en" sz="4000" dirty="0">
                <a:latin typeface="Abadi" panose="020B0604020104020204" pitchFamily="34" charset="0"/>
                <a:cs typeface="Arial" panose="020B0604020202020204" pitchFamily="34" charset="0"/>
              </a:rPr>
              <a:t>Networked Life: Project</a:t>
            </a:r>
            <a:endParaRPr sz="4000" dirty="0">
              <a:latin typeface="Abadi" panose="020B0604020104020204" pitchFamily="34" charset="0"/>
              <a:cs typeface="Arial" panose="020B0604020202020204" pitchFamily="34" charset="0"/>
            </a:endParaRPr>
          </a:p>
        </p:txBody>
      </p:sp>
      <p:sp>
        <p:nvSpPr>
          <p:cNvPr id="1208" name="Google Shape;1208;p41"/>
          <p:cNvSpPr txBox="1">
            <a:spLocks noGrp="1"/>
          </p:cNvSpPr>
          <p:nvPr>
            <p:ph type="subTitle" idx="1"/>
          </p:nvPr>
        </p:nvSpPr>
        <p:spPr>
          <a:xfrm>
            <a:off x="2700750" y="3898900"/>
            <a:ext cx="3742500" cy="335700"/>
          </a:xfrm>
          <a:prstGeom prst="rect">
            <a:avLst/>
          </a:prstGeom>
        </p:spPr>
        <p:txBody>
          <a:bodyPr spcFirstLastPara="1" wrap="square" lIns="91425" tIns="91425" rIns="91425" bIns="91425" anchor="ctr" anchorCtr="0">
            <a:noAutofit/>
          </a:bodyPr>
          <a:lstStyle/>
          <a:p>
            <a:pPr marL="0" indent="0"/>
            <a:r>
              <a:rPr lang="en" dirty="0" smtClean="0">
                <a:latin typeface="Abadi" panose="020B0604020104020204" pitchFamily="34" charset="0"/>
              </a:rPr>
              <a:t>18/01/2022</a:t>
            </a:r>
            <a:endParaRPr dirty="0">
              <a:latin typeface="Abadi" panose="020B0604020104020204" pitchFamily="34" charset="0"/>
            </a:endParaRPr>
          </a:p>
        </p:txBody>
      </p:sp>
      <p:pic>
        <p:nvPicPr>
          <p:cNvPr id="2" name="Picture 1">
            <a:extLst>
              <a:ext uri="{FF2B5EF4-FFF2-40B4-BE49-F238E27FC236}">
                <a16:creationId xmlns:a16="http://schemas.microsoft.com/office/drawing/2014/main" id="{8561DB42-6902-4AA8-82C9-63B01E98A5D5}"/>
              </a:ext>
            </a:extLst>
          </p:cNvPr>
          <p:cNvPicPr>
            <a:picLocks noChangeAspect="1"/>
          </p:cNvPicPr>
          <p:nvPr/>
        </p:nvPicPr>
        <p:blipFill>
          <a:blip r:embed="rId3"/>
          <a:stretch>
            <a:fillRect/>
          </a:stretch>
        </p:blipFill>
        <p:spPr>
          <a:xfrm>
            <a:off x="2393420" y="352270"/>
            <a:ext cx="3709507" cy="2032968"/>
          </a:xfrm>
          <a:prstGeom prst="rect">
            <a:avLst/>
          </a:prstGeom>
        </p:spPr>
      </p:pic>
      <p:sp>
        <p:nvSpPr>
          <p:cNvPr id="3" name="Slide Number Placeholder 2">
            <a:extLst>
              <a:ext uri="{FF2B5EF4-FFF2-40B4-BE49-F238E27FC236}">
                <a16:creationId xmlns:a16="http://schemas.microsoft.com/office/drawing/2014/main" id="{7A58876B-DCE0-480C-8F8D-405520A62CD8}"/>
              </a:ext>
            </a:extLst>
          </p:cNvPr>
          <p:cNvSpPr>
            <a:spLocks noGrp="1"/>
          </p:cNvSpPr>
          <p:nvPr>
            <p:ph type="sldNum" sz="quarter" idx="10"/>
          </p:nvPr>
        </p:nvSpPr>
        <p:spPr/>
        <p:txBody>
          <a:bodyPr/>
          <a:lstStyle/>
          <a:p>
            <a:fld id="{63D15BE9-93EB-4963-A9E0-70183FF898FB}" type="slidenum">
              <a:rPr lang="en-SG" smtClean="0"/>
              <a:t>1</a:t>
            </a:fld>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Quire Sans" panose="020B0502040400020003" pitchFamily="34" charset="0"/>
                <a:cs typeface="Quire Sans" panose="020B0502040400020003" pitchFamily="34" charset="0"/>
              </a:rPr>
              <a:t>RMB model</a:t>
            </a:r>
            <a:endParaRPr dirty="0">
              <a:latin typeface="Quire Sans" panose="020B0502040400020003" pitchFamily="34" charset="0"/>
              <a:cs typeface="Quire Sans" panose="020B0502040400020003" pitchFamily="34" charset="0"/>
            </a:endParaRPr>
          </a:p>
        </p:txBody>
      </p:sp>
      <p:cxnSp>
        <p:nvCxnSpPr>
          <p:cNvPr id="1458" name="Google Shape;1458;p48"/>
          <p:cNvCxnSpPr>
            <a:cxnSpLocks/>
          </p:cNvCxnSpPr>
          <p:nvPr/>
        </p:nvCxnSpPr>
        <p:spPr>
          <a:xfrm flipH="1">
            <a:off x="713275" y="778600"/>
            <a:ext cx="2915324" cy="6925"/>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515403" y="785525"/>
            <a:ext cx="2914122"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pic>
        <p:nvPicPr>
          <p:cNvPr id="51" name="Picture 50">
            <a:extLst>
              <a:ext uri="{FF2B5EF4-FFF2-40B4-BE49-F238E27FC236}">
                <a16:creationId xmlns:a16="http://schemas.microsoft.com/office/drawing/2014/main" id="{1ABBC50E-BE04-49B2-9079-3B8FA12E5527}"/>
              </a:ext>
            </a:extLst>
          </p:cNvPr>
          <p:cNvPicPr>
            <a:picLocks noChangeAspect="1"/>
          </p:cNvPicPr>
          <p:nvPr/>
        </p:nvPicPr>
        <p:blipFill rotWithShape="1">
          <a:blip r:embed="rId3">
            <a:extLst>
              <a:ext uri="{28A0092B-C50C-407E-A947-70E740481C1C}">
                <a14:useLocalDpi xmlns:a14="http://schemas.microsoft.com/office/drawing/2010/main" val="0"/>
              </a:ext>
            </a:extLst>
          </a:blip>
          <a:srcRect l="10866" t="7788" r="3591"/>
          <a:stretch/>
        </p:blipFill>
        <p:spPr>
          <a:xfrm>
            <a:off x="1830077" y="2647691"/>
            <a:ext cx="3597047" cy="1896744"/>
          </a:xfrm>
          <a:prstGeom prst="rect">
            <a:avLst/>
          </a:prstGeom>
        </p:spPr>
      </p:pic>
      <p:sp>
        <p:nvSpPr>
          <p:cNvPr id="53" name="TextBox 52">
            <a:extLst>
              <a:ext uri="{FF2B5EF4-FFF2-40B4-BE49-F238E27FC236}">
                <a16:creationId xmlns:a16="http://schemas.microsoft.com/office/drawing/2014/main" id="{80DFB051-57CE-4179-8F29-BC237F4E3FE7}"/>
              </a:ext>
            </a:extLst>
          </p:cNvPr>
          <p:cNvSpPr txBox="1"/>
          <p:nvPr/>
        </p:nvSpPr>
        <p:spPr>
          <a:xfrm>
            <a:off x="713225" y="849889"/>
            <a:ext cx="4572000" cy="923330"/>
          </a:xfrm>
          <a:prstGeom prst="rect">
            <a:avLst/>
          </a:prstGeom>
          <a:noFill/>
        </p:spPr>
        <p:txBody>
          <a:bodyPr wrap="square">
            <a:spAutoFit/>
          </a:bodyPr>
          <a:lstStyle/>
          <a:p>
            <a:pPr marL="342900" indent="-342900">
              <a:buClrTx/>
              <a:buFont typeface="Wingdings" panose="05000000000000000000" pitchFamily="2" charset="2"/>
              <a:buChar char="§"/>
            </a:pPr>
            <a:r>
              <a:rPr lang="en-US" sz="2000" dirty="0">
                <a:solidFill>
                  <a:schemeClr val="tx1"/>
                </a:solidFill>
                <a:latin typeface="Quire Sans" panose="020B0502040400020003" pitchFamily="34" charset="0"/>
                <a:cs typeface="Quire Sans" panose="020B0502040400020003" pitchFamily="34" charset="0"/>
              </a:rPr>
              <a:t>Visible layer V</a:t>
            </a:r>
          </a:p>
          <a:p>
            <a:pPr marL="374650" lvl="1" indent="-196850">
              <a:buClr>
                <a:schemeClr val="tx1"/>
              </a:buClr>
              <a:buFont typeface="Arial" panose="020B0604020202020204" pitchFamily="34" charset="0"/>
              <a:buChar char="•"/>
            </a:pPr>
            <a:r>
              <a:rPr lang="en-US" sz="1700" dirty="0">
                <a:solidFill>
                  <a:schemeClr val="tx1"/>
                </a:solidFill>
                <a:latin typeface="Abadi" panose="020B0604020104020204" pitchFamily="34" charset="0"/>
                <a:cs typeface="Quire Sans" panose="020B0502040400020003" pitchFamily="34" charset="0"/>
              </a:rPr>
              <a:t>Each node is corresponding to a movie</a:t>
            </a:r>
          </a:p>
          <a:p>
            <a:pPr marL="374650" lvl="1" indent="-196850">
              <a:buClr>
                <a:schemeClr val="tx1"/>
              </a:buClr>
              <a:buFont typeface="Arial" panose="020B0604020202020204" pitchFamily="34" charset="0"/>
              <a:buChar char="•"/>
            </a:pPr>
            <a:r>
              <a:rPr lang="en-US" sz="1700" dirty="0">
                <a:solidFill>
                  <a:schemeClr val="tx1"/>
                </a:solidFill>
                <a:latin typeface="Abadi" panose="020B0604020104020204" pitchFamily="34" charset="0"/>
                <a:cs typeface="Quire Sans" panose="020B0502040400020003" pitchFamily="34" charset="0"/>
              </a:rPr>
              <a:t>Receives input (e.g., user’s ratings)</a:t>
            </a:r>
          </a:p>
        </p:txBody>
      </p:sp>
      <p:sp>
        <p:nvSpPr>
          <p:cNvPr id="55" name="TextBox 54">
            <a:extLst>
              <a:ext uri="{FF2B5EF4-FFF2-40B4-BE49-F238E27FC236}">
                <a16:creationId xmlns:a16="http://schemas.microsoft.com/office/drawing/2014/main" id="{23F52F50-BE18-4D1F-A78A-FDEB233F3E78}"/>
              </a:ext>
            </a:extLst>
          </p:cNvPr>
          <p:cNvSpPr txBox="1"/>
          <p:nvPr/>
        </p:nvSpPr>
        <p:spPr>
          <a:xfrm>
            <a:off x="738696" y="1752256"/>
            <a:ext cx="8382001" cy="677108"/>
          </a:xfrm>
          <a:prstGeom prst="rect">
            <a:avLst/>
          </a:prstGeom>
          <a:noFill/>
        </p:spPr>
        <p:txBody>
          <a:bodyPr wrap="square">
            <a:spAutoFit/>
          </a:bodyPr>
          <a:lstStyle/>
          <a:p>
            <a:pPr marL="342900" indent="-342900">
              <a:buClrTx/>
              <a:buFont typeface="Wingdings" panose="05000000000000000000" pitchFamily="2" charset="2"/>
              <a:buChar char="§"/>
            </a:pPr>
            <a:r>
              <a:rPr lang="en-US" sz="2000" dirty="0">
                <a:solidFill>
                  <a:schemeClr val="tx1"/>
                </a:solidFill>
                <a:latin typeface="Quire Sans" panose="020B0502040400020003" pitchFamily="34" charset="0"/>
                <a:cs typeface="Quire Sans" panose="020B0502040400020003" pitchFamily="34" charset="0"/>
              </a:rPr>
              <a:t>Hidden layer H</a:t>
            </a:r>
          </a:p>
          <a:p>
            <a:pPr marL="374650" lvl="1" indent="-196850">
              <a:buClrTx/>
              <a:buFont typeface="Arial" panose="020B0604020202020204" pitchFamily="34" charset="0"/>
              <a:buChar char="•"/>
            </a:pPr>
            <a:r>
              <a:rPr lang="en-US" sz="1700" dirty="0">
                <a:solidFill>
                  <a:schemeClr val="tx1"/>
                </a:solidFill>
                <a:latin typeface="Abadi" panose="020B0604020104020204" pitchFamily="34" charset="0"/>
                <a:cs typeface="Quire Sans" panose="020B0502040400020003" pitchFamily="34" charset="0"/>
              </a:rPr>
              <a:t>Each node represents a feature (e.g., whether user likes action movie or not)</a:t>
            </a:r>
          </a:p>
        </p:txBody>
      </p:sp>
      <p:sp>
        <p:nvSpPr>
          <p:cNvPr id="57" name="TextBox 56">
            <a:extLst>
              <a:ext uri="{FF2B5EF4-FFF2-40B4-BE49-F238E27FC236}">
                <a16:creationId xmlns:a16="http://schemas.microsoft.com/office/drawing/2014/main" id="{97B53A28-7C72-4A69-B9E2-8F4FDA9804AF}"/>
              </a:ext>
            </a:extLst>
          </p:cNvPr>
          <p:cNvSpPr txBox="1"/>
          <p:nvPr/>
        </p:nvSpPr>
        <p:spPr>
          <a:xfrm>
            <a:off x="801020" y="4018419"/>
            <a:ext cx="1229832" cy="307777"/>
          </a:xfrm>
          <a:prstGeom prst="rect">
            <a:avLst/>
          </a:prstGeom>
          <a:noFill/>
        </p:spPr>
        <p:txBody>
          <a:bodyPr wrap="square">
            <a:spAutoFit/>
          </a:bodyPr>
          <a:lstStyle/>
          <a:p>
            <a:r>
              <a:rPr lang="en-SG" dirty="0">
                <a:solidFill>
                  <a:schemeClr val="accent4">
                    <a:lumMod val="75000"/>
                  </a:schemeClr>
                </a:solidFill>
                <a:latin typeface="Abadi" panose="020B0604020104020204" pitchFamily="34" charset="0"/>
              </a:rPr>
              <a:t>visible layer </a:t>
            </a:r>
          </a:p>
        </p:txBody>
      </p:sp>
      <p:sp>
        <p:nvSpPr>
          <p:cNvPr id="59" name="TextBox 58">
            <a:extLst>
              <a:ext uri="{FF2B5EF4-FFF2-40B4-BE49-F238E27FC236}">
                <a16:creationId xmlns:a16="http://schemas.microsoft.com/office/drawing/2014/main" id="{3465A9CA-BCB1-452A-A72D-19454B5F04A6}"/>
              </a:ext>
            </a:extLst>
          </p:cNvPr>
          <p:cNvSpPr txBox="1"/>
          <p:nvPr/>
        </p:nvSpPr>
        <p:spPr>
          <a:xfrm>
            <a:off x="1527270" y="2774106"/>
            <a:ext cx="1541721" cy="307777"/>
          </a:xfrm>
          <a:prstGeom prst="rect">
            <a:avLst/>
          </a:prstGeom>
          <a:noFill/>
        </p:spPr>
        <p:txBody>
          <a:bodyPr wrap="square">
            <a:spAutoFit/>
          </a:bodyPr>
          <a:lstStyle/>
          <a:p>
            <a:r>
              <a:rPr lang="en-SG" dirty="0">
                <a:solidFill>
                  <a:schemeClr val="accent4">
                    <a:lumMod val="75000"/>
                  </a:schemeClr>
                </a:solidFill>
                <a:latin typeface="Abadi" panose="020B0604020104020204" pitchFamily="34" charset="0"/>
              </a:rPr>
              <a:t>hidden layer </a:t>
            </a:r>
          </a:p>
        </p:txBody>
      </p:sp>
      <p:cxnSp>
        <p:nvCxnSpPr>
          <p:cNvPr id="5" name="Straight Arrow Connector 4">
            <a:extLst>
              <a:ext uri="{FF2B5EF4-FFF2-40B4-BE49-F238E27FC236}">
                <a16:creationId xmlns:a16="http://schemas.microsoft.com/office/drawing/2014/main" id="{9AA991DA-0CC9-4A29-A78F-318AD20451DB}"/>
              </a:ext>
            </a:extLst>
          </p:cNvPr>
          <p:cNvCxnSpPr/>
          <p:nvPr/>
        </p:nvCxnSpPr>
        <p:spPr>
          <a:xfrm flipV="1">
            <a:off x="2098069" y="4479278"/>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D94896-4245-4ADB-AD4D-5A60AF4A6156}"/>
              </a:ext>
            </a:extLst>
          </p:cNvPr>
          <p:cNvCxnSpPr/>
          <p:nvPr/>
        </p:nvCxnSpPr>
        <p:spPr>
          <a:xfrm flipV="1">
            <a:off x="2864423" y="4461154"/>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11283C-47F3-4AE7-939A-8816A1EC7CEB}"/>
              </a:ext>
            </a:extLst>
          </p:cNvPr>
          <p:cNvCxnSpPr/>
          <p:nvPr/>
        </p:nvCxnSpPr>
        <p:spPr>
          <a:xfrm flipV="1">
            <a:off x="3617018" y="4479896"/>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A975E2-4E6B-498F-BE73-7713E74DDB0E}"/>
              </a:ext>
            </a:extLst>
          </p:cNvPr>
          <p:cNvCxnSpPr/>
          <p:nvPr/>
        </p:nvCxnSpPr>
        <p:spPr>
          <a:xfrm flipV="1">
            <a:off x="4333994" y="4479278"/>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FFE26F-A511-4F48-96EE-2D09B394D5CA}"/>
              </a:ext>
            </a:extLst>
          </p:cNvPr>
          <p:cNvCxnSpPr/>
          <p:nvPr/>
        </p:nvCxnSpPr>
        <p:spPr>
          <a:xfrm flipV="1">
            <a:off x="5098171" y="4461154"/>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E310A0-1223-465B-861C-2DEF35282997}"/>
                  </a:ext>
                </a:extLst>
              </p:cNvPr>
              <p:cNvSpPr txBox="1"/>
              <p:nvPr/>
            </p:nvSpPr>
            <p:spPr>
              <a:xfrm>
                <a:off x="5427124" y="2886060"/>
                <a:ext cx="2776594" cy="391646"/>
              </a:xfrm>
              <a:prstGeom prst="rect">
                <a:avLst/>
              </a:prstGeom>
              <a:noFill/>
            </p:spPr>
            <p:txBody>
              <a:bodyPr wrap="none" rtlCol="0">
                <a:spAutoFit/>
              </a:bodyPr>
              <a:lstStyle/>
              <a:p>
                <a14:m>
                  <m:oMath xmlns:m="http://schemas.openxmlformats.org/officeDocument/2006/math">
                    <m:sSub>
                      <m:sSubPr>
                        <m:ctrlPr>
                          <a:rPr lang="en-SG" sz="1800" i="1" smtClean="0">
                            <a:solidFill>
                              <a:schemeClr val="accent4">
                                <a:lumMod val="75000"/>
                              </a:schemeClr>
                            </a:solidFill>
                            <a:latin typeface="Cambria Math" panose="02040503050406030204" pitchFamily="18" charset="0"/>
                          </a:rPr>
                        </m:ctrlPr>
                      </m:sSubPr>
                      <m:e>
                        <m:r>
                          <a:rPr lang="en-SG" sz="1800" b="0" i="1" smtClean="0">
                            <a:solidFill>
                              <a:schemeClr val="accent4">
                                <a:lumMod val="75000"/>
                              </a:schemeClr>
                            </a:solidFill>
                            <a:latin typeface="Cambria Math" panose="02040503050406030204" pitchFamily="18" charset="0"/>
                          </a:rPr>
                          <m:t>𝑣</m:t>
                        </m:r>
                      </m:e>
                      <m:sub>
                        <m:r>
                          <a:rPr lang="en-SG" sz="1800" b="0" i="1" smtClean="0">
                            <a:solidFill>
                              <a:schemeClr val="accent4">
                                <a:lumMod val="75000"/>
                              </a:schemeClr>
                            </a:solidFill>
                            <a:latin typeface="Cambria Math" panose="02040503050406030204" pitchFamily="18" charset="0"/>
                          </a:rPr>
                          <m:t>𝑖</m:t>
                        </m:r>
                      </m:sub>
                    </m:sSub>
                  </m:oMath>
                </a14:m>
                <a:r>
                  <a:rPr lang="en-SG" sz="1800" dirty="0">
                    <a:solidFill>
                      <a:schemeClr val="accent4">
                        <a:lumMod val="75000"/>
                      </a:schemeClr>
                    </a:solidFill>
                    <a:latin typeface="Abadi" panose="020B0604020104020204" pitchFamily="34" charset="0"/>
                  </a:rPr>
                  <a:t>,</a:t>
                </a:r>
                <a14:m>
                  <m:oMath xmlns:m="http://schemas.openxmlformats.org/officeDocument/2006/math">
                    <m:sSub>
                      <m:sSubPr>
                        <m:ctrlPr>
                          <a:rPr lang="en-SG" sz="1800" i="1" dirty="0" smtClean="0">
                            <a:solidFill>
                              <a:schemeClr val="accent4">
                                <a:lumMod val="75000"/>
                              </a:schemeClr>
                            </a:solidFill>
                            <a:latin typeface="Cambria Math" panose="02040503050406030204" pitchFamily="18" charset="0"/>
                          </a:rPr>
                        </m:ctrlPr>
                      </m:sSubPr>
                      <m:e>
                        <m:r>
                          <a:rPr lang="en-SG" sz="1800" b="0" i="1" dirty="0" smtClean="0">
                            <a:solidFill>
                              <a:schemeClr val="accent4">
                                <a:lumMod val="75000"/>
                              </a:schemeClr>
                            </a:solidFill>
                            <a:latin typeface="Cambria Math" panose="02040503050406030204" pitchFamily="18" charset="0"/>
                          </a:rPr>
                          <m:t>h</m:t>
                        </m:r>
                      </m:e>
                      <m:sub>
                        <m:r>
                          <a:rPr lang="en-SG" sz="1800" b="0" i="1" dirty="0" smtClean="0">
                            <a:solidFill>
                              <a:schemeClr val="accent4">
                                <a:lumMod val="75000"/>
                              </a:schemeClr>
                            </a:solidFill>
                            <a:latin typeface="Cambria Math" panose="02040503050406030204" pitchFamily="18" charset="0"/>
                          </a:rPr>
                          <m:t>𝑗</m:t>
                        </m:r>
                      </m:sub>
                    </m:sSub>
                  </m:oMath>
                </a14:m>
                <a:r>
                  <a:rPr lang="en-SG" sz="1800" dirty="0">
                    <a:solidFill>
                      <a:schemeClr val="accent4">
                        <a:lumMod val="75000"/>
                      </a:schemeClr>
                    </a:solidFill>
                    <a:latin typeface="Abadi" panose="020B0604020104020204" pitchFamily="34" charset="0"/>
                  </a:rPr>
                  <a:t> are binary, i.e.  {0,1}</a:t>
                </a:r>
                <a:endParaRPr lang="en-SG" sz="1800" dirty="0">
                  <a:latin typeface="Abadi" panose="020B0604020104020204" pitchFamily="34" charset="0"/>
                </a:endParaRPr>
              </a:p>
            </p:txBody>
          </p:sp>
        </mc:Choice>
        <mc:Fallback xmlns="">
          <p:sp>
            <p:nvSpPr>
              <p:cNvPr id="6" name="TextBox 5">
                <a:extLst>
                  <a:ext uri="{FF2B5EF4-FFF2-40B4-BE49-F238E27FC236}">
                    <a16:creationId xmlns:a16="http://schemas.microsoft.com/office/drawing/2014/main" id="{E2E310A0-1223-465B-861C-2DEF35282997}"/>
                  </a:ext>
                </a:extLst>
              </p:cNvPr>
              <p:cNvSpPr txBox="1">
                <a:spLocks noRot="1" noChangeAspect="1" noMove="1" noResize="1" noEditPoints="1" noAdjustHandles="1" noChangeArrowheads="1" noChangeShapeType="1" noTextEdit="1"/>
              </p:cNvSpPr>
              <p:nvPr/>
            </p:nvSpPr>
            <p:spPr>
              <a:xfrm>
                <a:off x="5427124" y="2886060"/>
                <a:ext cx="2776594" cy="391646"/>
              </a:xfrm>
              <a:prstGeom prst="rect">
                <a:avLst/>
              </a:prstGeom>
              <a:blipFill>
                <a:blip r:embed="rId4"/>
                <a:stretch>
                  <a:fillRect t="-6154" b="-18462"/>
                </a:stretch>
              </a:blipFill>
            </p:spPr>
            <p:txBody>
              <a:bodyPr/>
              <a:lstStyle/>
              <a:p>
                <a:r>
                  <a:rPr lang="en-SG">
                    <a:noFill/>
                  </a:rPr>
                  <a:t> </a:t>
                </a:r>
              </a:p>
            </p:txBody>
          </p:sp>
        </mc:Fallback>
      </mc:AlternateContent>
      <p:sp>
        <p:nvSpPr>
          <p:cNvPr id="7" name="TextBox 6">
            <a:extLst>
              <a:ext uri="{FF2B5EF4-FFF2-40B4-BE49-F238E27FC236}">
                <a16:creationId xmlns:a16="http://schemas.microsoft.com/office/drawing/2014/main" id="{0040C302-56BF-4DD5-94C6-7FAFDB0A68ED}"/>
              </a:ext>
            </a:extLst>
          </p:cNvPr>
          <p:cNvSpPr txBox="1"/>
          <p:nvPr/>
        </p:nvSpPr>
        <p:spPr>
          <a:xfrm>
            <a:off x="3068991" y="4637428"/>
            <a:ext cx="1119217" cy="307777"/>
          </a:xfrm>
          <a:prstGeom prst="rect">
            <a:avLst/>
          </a:prstGeom>
          <a:noFill/>
        </p:spPr>
        <p:txBody>
          <a:bodyPr wrap="none" rtlCol="0">
            <a:spAutoFit/>
          </a:bodyPr>
          <a:lstStyle/>
          <a:p>
            <a:r>
              <a:rPr lang="en-SG" dirty="0">
                <a:latin typeface="Abadi" panose="020B0604020104020204" pitchFamily="34" charset="0"/>
              </a:rPr>
              <a:t>input: rating</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AA5A04C-BEFA-4E3C-9B82-EB21ECD1D510}"/>
                  </a:ext>
                </a:extLst>
              </p:cNvPr>
              <p:cNvSpPr txBox="1"/>
              <p:nvPr/>
            </p:nvSpPr>
            <p:spPr>
              <a:xfrm>
                <a:off x="5553331" y="3372088"/>
                <a:ext cx="3048560" cy="646331"/>
              </a:xfrm>
              <a:prstGeom prst="rect">
                <a:avLst/>
              </a:prstGeom>
              <a:noFill/>
            </p:spPr>
            <p:txBody>
              <a:bodyPr wrap="square">
                <a:spAutoFit/>
              </a:bodyPr>
              <a:lstStyle/>
              <a:p>
                <a:pPr marL="285750" indent="-285750">
                  <a:buClr>
                    <a:srgbClr val="FF0000"/>
                  </a:buClr>
                  <a:buFont typeface="Wingdings" panose="05000000000000000000" pitchFamily="2" charset="2"/>
                  <a:buChar char="ü"/>
                </a:pPr>
                <a:r>
                  <a:rPr lang="en-US" sz="1800" dirty="0">
                    <a:solidFill>
                      <a:schemeClr val="accent1"/>
                    </a:solidFill>
                    <a:latin typeface="Abadi" panose="020B0604020104020204" pitchFamily="34" charset="0"/>
                  </a:rPr>
                  <a:t>Find the best weights </a:t>
                </a:r>
                <a14:m>
                  <m:oMath xmlns:m="http://schemas.openxmlformats.org/officeDocument/2006/math">
                    <m:r>
                      <a:rPr lang="en-SG" sz="1800" b="0" i="1" smtClean="0">
                        <a:solidFill>
                          <a:schemeClr val="accent1"/>
                        </a:solidFill>
                        <a:latin typeface="Cambria Math" panose="02040503050406030204" pitchFamily="18" charset="0"/>
                      </a:rPr>
                      <m:t>𝑊</m:t>
                    </m:r>
                  </m:oMath>
                </a14:m>
                <a:r>
                  <a:rPr lang="en-US" sz="1800" dirty="0">
                    <a:solidFill>
                      <a:schemeClr val="accent1"/>
                    </a:solidFill>
                    <a:latin typeface="Abadi" panose="020B0604020104020204" pitchFamily="34" charset="0"/>
                  </a:rPr>
                  <a:t> to represent our data</a:t>
                </a:r>
                <a:endParaRPr lang="en-SG" sz="1800" dirty="0">
                  <a:solidFill>
                    <a:schemeClr val="accent1"/>
                  </a:solidFill>
                  <a:latin typeface="Abadi" panose="020B0604020104020204" pitchFamily="34" charset="0"/>
                </a:endParaRPr>
              </a:p>
            </p:txBody>
          </p:sp>
        </mc:Choice>
        <mc:Fallback xmlns="">
          <p:sp>
            <p:nvSpPr>
              <p:cNvPr id="22" name="TextBox 21">
                <a:extLst>
                  <a:ext uri="{FF2B5EF4-FFF2-40B4-BE49-F238E27FC236}">
                    <a16:creationId xmlns:a16="http://schemas.microsoft.com/office/drawing/2014/main" id="{8AA5A04C-BEFA-4E3C-9B82-EB21ECD1D510}"/>
                  </a:ext>
                </a:extLst>
              </p:cNvPr>
              <p:cNvSpPr txBox="1">
                <a:spLocks noRot="1" noChangeAspect="1" noMove="1" noResize="1" noEditPoints="1" noAdjustHandles="1" noChangeArrowheads="1" noChangeShapeType="1" noTextEdit="1"/>
              </p:cNvSpPr>
              <p:nvPr/>
            </p:nvSpPr>
            <p:spPr>
              <a:xfrm>
                <a:off x="5553331" y="3372088"/>
                <a:ext cx="3048560" cy="646331"/>
              </a:xfrm>
              <a:prstGeom prst="rect">
                <a:avLst/>
              </a:prstGeom>
              <a:blipFill>
                <a:blip r:embed="rId5"/>
                <a:stretch>
                  <a:fillRect l="-1400" t="-4717" b="-14151"/>
                </a:stretch>
              </a:blipFill>
            </p:spPr>
            <p:txBody>
              <a:bodyPr/>
              <a:lstStyle/>
              <a:p>
                <a:r>
                  <a:rPr lang="en-SG">
                    <a:noFill/>
                  </a:rPr>
                  <a:t> </a:t>
                </a:r>
              </a:p>
            </p:txBody>
          </p:sp>
        </mc:Fallback>
      </mc:AlternateContent>
      <p:sp>
        <p:nvSpPr>
          <p:cNvPr id="2" name="Slide Number Placeholder 1">
            <a:extLst>
              <a:ext uri="{FF2B5EF4-FFF2-40B4-BE49-F238E27FC236}">
                <a16:creationId xmlns:a16="http://schemas.microsoft.com/office/drawing/2014/main" id="{672AA218-C166-4856-9400-40F0A6A8DD1F}"/>
              </a:ext>
            </a:extLst>
          </p:cNvPr>
          <p:cNvSpPr>
            <a:spLocks noGrp="1"/>
          </p:cNvSpPr>
          <p:nvPr>
            <p:ph type="sldNum" sz="quarter" idx="10"/>
          </p:nvPr>
        </p:nvSpPr>
        <p:spPr/>
        <p:txBody>
          <a:bodyPr/>
          <a:lstStyle/>
          <a:p>
            <a:fld id="{63D15BE9-93EB-4963-A9E0-70183FF898FB}" type="slidenum">
              <a:rPr lang="en-SG" smtClean="0"/>
              <a:t>10</a:t>
            </a:fld>
            <a:endParaRPr lang="en-SG"/>
          </a:p>
        </p:txBody>
      </p:sp>
      <p:sp>
        <p:nvSpPr>
          <p:cNvPr id="4" name="TextBox 3">
            <a:extLst>
              <a:ext uri="{FF2B5EF4-FFF2-40B4-BE49-F238E27FC236}">
                <a16:creationId xmlns:a16="http://schemas.microsoft.com/office/drawing/2014/main" id="{EB162B5A-193D-4638-BD5F-FDD3ECDCBC69}"/>
              </a:ext>
            </a:extLst>
          </p:cNvPr>
          <p:cNvSpPr txBox="1"/>
          <p:nvPr/>
        </p:nvSpPr>
        <p:spPr>
          <a:xfrm>
            <a:off x="2533242" y="2439406"/>
            <a:ext cx="662361" cy="307777"/>
          </a:xfrm>
          <a:prstGeom prst="rect">
            <a:avLst/>
          </a:prstGeom>
          <a:noFill/>
        </p:spPr>
        <p:txBody>
          <a:bodyPr wrap="none" rtlCol="0">
            <a:spAutoFit/>
          </a:bodyPr>
          <a:lstStyle/>
          <a:p>
            <a:r>
              <a:rPr lang="en-SG" dirty="0">
                <a:solidFill>
                  <a:schemeClr val="accent4"/>
                </a:solidFill>
                <a:latin typeface="Abadi" panose="020B0604020104020204" pitchFamily="34" charset="0"/>
              </a:rPr>
              <a:t>action</a:t>
            </a:r>
          </a:p>
        </p:txBody>
      </p:sp>
      <p:sp>
        <p:nvSpPr>
          <p:cNvPr id="23" name="TextBox 22">
            <a:extLst>
              <a:ext uri="{FF2B5EF4-FFF2-40B4-BE49-F238E27FC236}">
                <a16:creationId xmlns:a16="http://schemas.microsoft.com/office/drawing/2014/main" id="{BDA8C2B3-11F8-482A-A744-284C38387BEE}"/>
              </a:ext>
            </a:extLst>
          </p:cNvPr>
          <p:cNvSpPr txBox="1"/>
          <p:nvPr/>
        </p:nvSpPr>
        <p:spPr>
          <a:xfrm>
            <a:off x="3296617" y="2417861"/>
            <a:ext cx="663964" cy="307777"/>
          </a:xfrm>
          <a:prstGeom prst="rect">
            <a:avLst/>
          </a:prstGeom>
          <a:noFill/>
        </p:spPr>
        <p:txBody>
          <a:bodyPr wrap="none" rtlCol="0">
            <a:spAutoFit/>
          </a:bodyPr>
          <a:lstStyle/>
          <a:p>
            <a:r>
              <a:rPr lang="en-SG" dirty="0">
                <a:solidFill>
                  <a:schemeClr val="accent4"/>
                </a:solidFill>
                <a:latin typeface="Abadi" panose="020B0604020104020204" pitchFamily="34" charset="0"/>
              </a:rPr>
              <a:t>drama</a:t>
            </a:r>
          </a:p>
        </p:txBody>
      </p:sp>
      <p:sp>
        <p:nvSpPr>
          <p:cNvPr id="24" name="TextBox 23">
            <a:extLst>
              <a:ext uri="{FF2B5EF4-FFF2-40B4-BE49-F238E27FC236}">
                <a16:creationId xmlns:a16="http://schemas.microsoft.com/office/drawing/2014/main" id="{A70D751A-10BD-4680-BEC2-99F737548E6A}"/>
              </a:ext>
            </a:extLst>
          </p:cNvPr>
          <p:cNvSpPr txBox="1"/>
          <p:nvPr/>
        </p:nvSpPr>
        <p:spPr>
          <a:xfrm>
            <a:off x="4153389" y="2427680"/>
            <a:ext cx="553357" cy="307777"/>
          </a:xfrm>
          <a:prstGeom prst="rect">
            <a:avLst/>
          </a:prstGeom>
          <a:noFill/>
        </p:spPr>
        <p:txBody>
          <a:bodyPr wrap="none" rtlCol="0">
            <a:spAutoFit/>
          </a:bodyPr>
          <a:lstStyle/>
          <a:p>
            <a:r>
              <a:rPr lang="en-SG" dirty="0">
                <a:solidFill>
                  <a:schemeClr val="accent4"/>
                </a:solidFill>
                <a:latin typeface="Abadi" panose="020B0604020104020204" pitchFamily="34" charset="0"/>
              </a:rPr>
              <a:t>Sci-fi</a:t>
            </a:r>
          </a:p>
        </p:txBody>
      </p:sp>
    </p:spTree>
    <p:extLst>
      <p:ext uri="{BB962C8B-B14F-4D97-AF65-F5344CB8AC3E}">
        <p14:creationId xmlns:p14="http://schemas.microsoft.com/office/powerpoint/2010/main" val="105180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cs typeface="Quire Sans" panose="020B0502040400020003" pitchFamily="34" charset="0"/>
              </a:rPr>
              <a:t>Question 2.1</a:t>
            </a:r>
            <a:endParaRPr dirty="0">
              <a:latin typeface="Abadi" panose="020B0604020104020204" pitchFamily="34" charset="0"/>
              <a:cs typeface="Quire Sans" panose="020B0502040400020003" pitchFamily="34" charset="0"/>
            </a:endParaRPr>
          </a:p>
        </p:txBody>
      </p:sp>
      <p:cxnSp>
        <p:nvCxnSpPr>
          <p:cNvPr id="1458" name="Google Shape;1458;p48"/>
          <p:cNvCxnSpPr>
            <a:cxnSpLocks/>
          </p:cNvCxnSpPr>
          <p:nvPr/>
        </p:nvCxnSpPr>
        <p:spPr>
          <a:xfrm flipH="1">
            <a:off x="713275" y="785525"/>
            <a:ext cx="2735319"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695408" y="785525"/>
            <a:ext cx="2734117"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53" name="TextBox 52">
            <a:extLst>
              <a:ext uri="{FF2B5EF4-FFF2-40B4-BE49-F238E27FC236}">
                <a16:creationId xmlns:a16="http://schemas.microsoft.com/office/drawing/2014/main" id="{80DFB051-57CE-4179-8F29-BC237F4E3FE7}"/>
              </a:ext>
            </a:extLst>
          </p:cNvPr>
          <p:cNvSpPr txBox="1"/>
          <p:nvPr/>
        </p:nvSpPr>
        <p:spPr>
          <a:xfrm>
            <a:off x="167419" y="1102760"/>
            <a:ext cx="8629251" cy="646331"/>
          </a:xfrm>
          <a:prstGeom prst="rect">
            <a:avLst/>
          </a:prstGeom>
          <a:noFill/>
        </p:spPr>
        <p:txBody>
          <a:bodyPr wrap="square">
            <a:spAutoFit/>
          </a:bodyPr>
          <a:lstStyle/>
          <a:p>
            <a:pPr marL="342900" indent="-342900">
              <a:buClrTx/>
              <a:buFont typeface="Wingdings" panose="05000000000000000000" pitchFamily="2" charset="2"/>
              <a:buChar char="§"/>
            </a:pPr>
            <a:r>
              <a:rPr lang="en-US" sz="1800" dirty="0">
                <a:solidFill>
                  <a:schemeClr val="tx1"/>
                </a:solidFill>
                <a:latin typeface="Abadi" panose="020B0604020104020204" pitchFamily="34" charset="0"/>
                <a:cs typeface="Quire Sans" panose="020B0502040400020003" pitchFamily="34" charset="0"/>
              </a:rPr>
              <a:t>When visible layer receives input, the input is transformed to the hidden layer and passed through an activation function to produce the node’s output</a:t>
            </a:r>
            <a:r>
              <a:rPr lang="en-US" sz="1800" dirty="0">
                <a:solidFill>
                  <a:schemeClr val="tx1"/>
                </a:solidFill>
                <a:latin typeface="Questrial" panose="020B0604020202020204" charset="0"/>
                <a:cs typeface="Quire Sans" panose="020B0502040400020003" pitchFamily="34" charset="0"/>
              </a:rPr>
              <a:t>:</a:t>
            </a:r>
          </a:p>
        </p:txBody>
      </p:sp>
      <p:pic>
        <p:nvPicPr>
          <p:cNvPr id="9" name="Picture 8">
            <a:extLst>
              <a:ext uri="{FF2B5EF4-FFF2-40B4-BE49-F238E27FC236}">
                <a16:creationId xmlns:a16="http://schemas.microsoft.com/office/drawing/2014/main" id="{98A22F0F-B78F-4BD5-8A32-19D86627A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6" y="1814326"/>
            <a:ext cx="5473700" cy="876300"/>
          </a:xfrm>
          <a:prstGeom prst="rect">
            <a:avLst/>
          </a:prstGeom>
        </p:spPr>
      </p:pic>
      <p:sp>
        <p:nvSpPr>
          <p:cNvPr id="12" name="TextBox 11">
            <a:extLst>
              <a:ext uri="{FF2B5EF4-FFF2-40B4-BE49-F238E27FC236}">
                <a16:creationId xmlns:a16="http://schemas.microsoft.com/office/drawing/2014/main" id="{0E0B0C70-0466-4E40-B6C6-3CEDE2189E4F}"/>
              </a:ext>
            </a:extLst>
          </p:cNvPr>
          <p:cNvSpPr txBox="1"/>
          <p:nvPr/>
        </p:nvSpPr>
        <p:spPr>
          <a:xfrm>
            <a:off x="713225" y="2650158"/>
            <a:ext cx="4572000" cy="307777"/>
          </a:xfrm>
          <a:prstGeom prst="rect">
            <a:avLst/>
          </a:prstGeom>
          <a:noFill/>
        </p:spPr>
        <p:txBody>
          <a:bodyPr wrap="square">
            <a:spAutoFit/>
          </a:bodyPr>
          <a:lstStyle/>
          <a:p>
            <a:r>
              <a:rPr lang="en-US" dirty="0">
                <a:solidFill>
                  <a:schemeClr val="accent4">
                    <a:lumMod val="75000"/>
                  </a:schemeClr>
                </a:solidFill>
                <a:latin typeface="Abadi" panose="020B0604020104020204" pitchFamily="34" charset="0"/>
              </a:rPr>
              <a:t> the probability of feature j to be active. </a:t>
            </a:r>
          </a:p>
        </p:txBody>
      </p:sp>
      <p:sp>
        <p:nvSpPr>
          <p:cNvPr id="11" name="TextBox 10">
            <a:extLst>
              <a:ext uri="{FF2B5EF4-FFF2-40B4-BE49-F238E27FC236}">
                <a16:creationId xmlns:a16="http://schemas.microsoft.com/office/drawing/2014/main" id="{42C520CD-8EF4-4FF5-9788-FAE6F3001892}"/>
              </a:ext>
            </a:extLst>
          </p:cNvPr>
          <p:cNvSpPr txBox="1"/>
          <p:nvPr/>
        </p:nvSpPr>
        <p:spPr>
          <a:xfrm>
            <a:off x="-298625" y="3351511"/>
            <a:ext cx="6184605" cy="369332"/>
          </a:xfrm>
          <a:prstGeom prst="rect">
            <a:avLst/>
          </a:prstGeom>
          <a:noFill/>
        </p:spPr>
        <p:txBody>
          <a:bodyPr wrap="square">
            <a:spAutoFit/>
          </a:bodyPr>
          <a:lstStyle/>
          <a:p>
            <a:pPr marL="469900">
              <a:buFont typeface="Wingdings" panose="05000000000000000000" pitchFamily="2" charset="2"/>
              <a:buChar char="§"/>
            </a:pPr>
            <a:r>
              <a:rPr lang="en-SG" sz="1800" dirty="0">
                <a:latin typeface="Abadi" panose="020B0604020104020204" pitchFamily="34" charset="0"/>
                <a:cs typeface="Times New Roman" panose="02020603050405020304" pitchFamily="18" charset="0"/>
              </a:rPr>
              <a:t>    In the </a:t>
            </a:r>
            <a:r>
              <a:rPr lang="en-SG" sz="1800" i="1" dirty="0">
                <a:solidFill>
                  <a:srgbClr val="00B0F0"/>
                </a:solidFill>
                <a:latin typeface="Times New Roman" panose="02020603050405020304" pitchFamily="18" charset="0"/>
                <a:cs typeface="Times New Roman" panose="02020603050405020304" pitchFamily="18" charset="0"/>
              </a:rPr>
              <a:t>rbm.py </a:t>
            </a:r>
            <a:r>
              <a:rPr lang="en-SG" sz="1800" dirty="0">
                <a:latin typeface="Abadi" panose="020B0604020104020204" pitchFamily="34" charset="0"/>
                <a:cs typeface="Times New Roman" panose="02020603050405020304" pitchFamily="18" charset="0"/>
              </a:rPr>
              <a:t>file, complete the function </a:t>
            </a:r>
            <a:r>
              <a:rPr lang="en-SG" sz="1800" i="1" dirty="0">
                <a:solidFill>
                  <a:srgbClr val="00B050"/>
                </a:solidFill>
                <a:latin typeface="Times New Roman" panose="02020603050405020304" pitchFamily="18" charset="0"/>
                <a:cs typeface="Times New Roman" panose="02020603050405020304" pitchFamily="18" charset="0"/>
              </a:rPr>
              <a:t>sig.</a:t>
            </a:r>
            <a:r>
              <a:rPr lang="en-SG" sz="1800" i="1" dirty="0">
                <a:solidFill>
                  <a:schemeClr val="accent2"/>
                </a:solidFill>
                <a:latin typeface="Times New Roman" panose="02020603050405020304" pitchFamily="18" charset="0"/>
                <a:cs typeface="Times New Roman" panose="02020603050405020304" pitchFamily="18" charset="0"/>
              </a:rPr>
              <a:t> </a:t>
            </a:r>
            <a:endParaRPr lang="en-US" sz="1800" i="1" dirty="0">
              <a:solidFill>
                <a:schemeClr val="accent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51CBE95-915F-436E-9994-A7A5F178A02D}"/>
              </a:ext>
            </a:extLst>
          </p:cNvPr>
          <p:cNvSpPr>
            <a:spLocks noGrp="1"/>
          </p:cNvSpPr>
          <p:nvPr>
            <p:ph type="sldNum" sz="quarter" idx="10"/>
          </p:nvPr>
        </p:nvSpPr>
        <p:spPr/>
        <p:txBody>
          <a:bodyPr/>
          <a:lstStyle/>
          <a:p>
            <a:fld id="{63D15BE9-93EB-4963-A9E0-70183FF898FB}" type="slidenum">
              <a:rPr lang="en-SG" smtClean="0"/>
              <a:t>11</a:t>
            </a:fld>
            <a:endParaRPr lang="en-SG"/>
          </a:p>
        </p:txBody>
      </p:sp>
      <p:pic>
        <p:nvPicPr>
          <p:cNvPr id="3" name="Picture 2">
            <a:extLst>
              <a:ext uri="{FF2B5EF4-FFF2-40B4-BE49-F238E27FC236}">
                <a16:creationId xmlns:a16="http://schemas.microsoft.com/office/drawing/2014/main" id="{D45EB1F3-579A-475C-9E5A-9C9157074814}"/>
              </a:ext>
            </a:extLst>
          </p:cNvPr>
          <p:cNvPicPr>
            <a:picLocks noChangeAspect="1"/>
          </p:cNvPicPr>
          <p:nvPr/>
        </p:nvPicPr>
        <p:blipFill rotWithShape="1">
          <a:blip r:embed="rId4"/>
          <a:srcRect l="21603" t="13021" r="34221" b="4424"/>
          <a:stretch/>
        </p:blipFill>
        <p:spPr>
          <a:xfrm>
            <a:off x="6290919" y="2240212"/>
            <a:ext cx="1446000" cy="1938313"/>
          </a:xfrm>
          <a:prstGeom prst="rect">
            <a:avLst/>
          </a:prstGeom>
        </p:spPr>
      </p:pic>
      <p:pic>
        <p:nvPicPr>
          <p:cNvPr id="1028" name="Picture 4" descr="Explainable Restricted Boltzmann Machine for Collaborative Filtering | by  Tanay Karmarkar | Medium">
            <a:extLst>
              <a:ext uri="{FF2B5EF4-FFF2-40B4-BE49-F238E27FC236}">
                <a16:creationId xmlns:a16="http://schemas.microsoft.com/office/drawing/2014/main" id="{264A1C65-CE63-4944-A197-CB487E3A05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650" t="14226" r="5669" b="3843"/>
          <a:stretch/>
        </p:blipFill>
        <p:spPr bwMode="auto">
          <a:xfrm>
            <a:off x="7806855" y="2221535"/>
            <a:ext cx="708495" cy="203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Question 2.2</a:t>
            </a:r>
            <a:endParaRPr dirty="0">
              <a:latin typeface="Abadi" panose="020B0604020104020204" pitchFamily="34" charset="0"/>
            </a:endParaRPr>
          </a:p>
        </p:txBody>
      </p:sp>
      <p:cxnSp>
        <p:nvCxnSpPr>
          <p:cNvPr id="1458" name="Google Shape;1458;p48"/>
          <p:cNvCxnSpPr>
            <a:cxnSpLocks/>
          </p:cNvCxnSpPr>
          <p:nvPr/>
        </p:nvCxnSpPr>
        <p:spPr>
          <a:xfrm flipH="1">
            <a:off x="713275" y="785524"/>
            <a:ext cx="2735319" cy="1"/>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flipV="1">
            <a:off x="5695408" y="785524"/>
            <a:ext cx="2734117" cy="1"/>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13" name="TextBox 12">
            <a:extLst>
              <a:ext uri="{FF2B5EF4-FFF2-40B4-BE49-F238E27FC236}">
                <a16:creationId xmlns:a16="http://schemas.microsoft.com/office/drawing/2014/main" id="{DCDEB191-9CDE-4FD1-9ECF-775BD625F1CE}"/>
              </a:ext>
            </a:extLst>
          </p:cNvPr>
          <p:cNvSpPr txBox="1"/>
          <p:nvPr/>
        </p:nvSpPr>
        <p:spPr>
          <a:xfrm>
            <a:off x="311888" y="1035613"/>
            <a:ext cx="8484781" cy="1215717"/>
          </a:xfrm>
          <a:prstGeom prst="rect">
            <a:avLst/>
          </a:prstGeom>
          <a:noFill/>
        </p:spPr>
        <p:txBody>
          <a:bodyPr wrap="square">
            <a:spAutoFit/>
          </a:bodyPr>
          <a:lstStyle/>
          <a:p>
            <a:pPr marL="285750" indent="-285750">
              <a:spcBef>
                <a:spcPts val="600"/>
              </a:spcBef>
              <a:buFont typeface="Wingdings" panose="05000000000000000000" pitchFamily="2" charset="2"/>
              <a:buChar char="v"/>
            </a:pPr>
            <a:r>
              <a:rPr lang="en-US" sz="1800" kern="0" dirty="0">
                <a:latin typeface="Abadi" panose="020B0604020104020204" pitchFamily="34" charset="0"/>
              </a:rPr>
              <a:t>RBM requires the input data to be binary form. To adapt to the requirement, we encode each rating as a binary vector</a:t>
            </a:r>
          </a:p>
          <a:p>
            <a:pPr marL="342900" lvl="1" indent="-250825">
              <a:spcBef>
                <a:spcPts val="600"/>
              </a:spcBef>
              <a:buFont typeface="Arial" panose="020B0604020202020204" pitchFamily="34" charset="0"/>
              <a:buChar char="•"/>
            </a:pPr>
            <a:r>
              <a:rPr lang="en-US" sz="1600" dirty="0">
                <a:latin typeface="Abadi" panose="020B0604020104020204" pitchFamily="34" charset="0"/>
              </a:rPr>
              <a:t>The rating from a user can be one of the five options, K = {1, 2, 3, 4, 5}</a:t>
            </a:r>
          </a:p>
          <a:p>
            <a:pPr marL="342900" lvl="1" indent="-250825">
              <a:buFont typeface="Arial" panose="020B0604020202020204" pitchFamily="34" charset="0"/>
              <a:buChar char="•"/>
            </a:pPr>
            <a:r>
              <a:rPr lang="en-US" sz="1600" dirty="0">
                <a:latin typeface="Abadi" panose="020B0604020104020204" pitchFamily="34" charset="0"/>
              </a:rPr>
              <a:t>If a user gives a rating 3, that piece of data will be encoded by the vector (0, 0, </a:t>
            </a:r>
            <a:r>
              <a:rPr lang="en-US" sz="1600" b="1" dirty="0">
                <a:solidFill>
                  <a:schemeClr val="accent3"/>
                </a:solidFill>
                <a:latin typeface="Abadi" panose="020B0604020104020204" pitchFamily="34" charset="0"/>
              </a:rPr>
              <a:t>1</a:t>
            </a:r>
            <a:r>
              <a:rPr lang="en-US" sz="1600" dirty="0">
                <a:latin typeface="Abadi" panose="020B0604020104020204" pitchFamily="34" charset="0"/>
              </a:rPr>
              <a:t>, 0, 0)</a:t>
            </a:r>
          </a:p>
        </p:txBody>
      </p:sp>
      <p:pic>
        <p:nvPicPr>
          <p:cNvPr id="14" name="Picture 13">
            <a:extLst>
              <a:ext uri="{FF2B5EF4-FFF2-40B4-BE49-F238E27FC236}">
                <a16:creationId xmlns:a16="http://schemas.microsoft.com/office/drawing/2014/main" id="{1938AD95-096A-4D10-8705-3D9FF2C2F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950" y="2811221"/>
            <a:ext cx="3441700" cy="800100"/>
          </a:xfrm>
          <a:prstGeom prst="rect">
            <a:avLst/>
          </a:prstGeom>
        </p:spPr>
      </p:pic>
      <p:sp>
        <p:nvSpPr>
          <p:cNvPr id="15" name="TextBox 14">
            <a:extLst>
              <a:ext uri="{FF2B5EF4-FFF2-40B4-BE49-F238E27FC236}">
                <a16:creationId xmlns:a16="http://schemas.microsoft.com/office/drawing/2014/main" id="{B64F293F-57F8-47D6-9C99-8A42BA1ECBFD}"/>
              </a:ext>
            </a:extLst>
          </p:cNvPr>
          <p:cNvSpPr txBox="1"/>
          <p:nvPr/>
        </p:nvSpPr>
        <p:spPr>
          <a:xfrm>
            <a:off x="242183" y="4280834"/>
            <a:ext cx="7924799" cy="584775"/>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Abadi" panose="020B0604020104020204" pitchFamily="34" charset="0"/>
              </a:rPr>
              <a:t>Write a function to propagate the visible input (binary vectors of ratings) to the hidden layer, in </a:t>
            </a:r>
            <a:r>
              <a:rPr lang="en-US" sz="1600" i="1" dirty="0">
                <a:solidFill>
                  <a:schemeClr val="accent3"/>
                </a:solidFill>
                <a:latin typeface="Abadi" panose="020B0604020104020204" pitchFamily="34" charset="0"/>
              </a:rPr>
              <a:t>visibleToHiddenVec</a:t>
            </a:r>
            <a:endParaRPr lang="en-US" sz="1600" dirty="0">
              <a:latin typeface="Abadi" panose="020B0604020104020204" pitchFamily="34" charset="0"/>
            </a:endParaRPr>
          </a:p>
        </p:txBody>
      </p:sp>
      <p:sp>
        <p:nvSpPr>
          <p:cNvPr id="2" name="Slide Number Placeholder 1">
            <a:extLst>
              <a:ext uri="{FF2B5EF4-FFF2-40B4-BE49-F238E27FC236}">
                <a16:creationId xmlns:a16="http://schemas.microsoft.com/office/drawing/2014/main" id="{BB2F928A-7990-4666-800A-BAC21DD59CCF}"/>
              </a:ext>
            </a:extLst>
          </p:cNvPr>
          <p:cNvSpPr>
            <a:spLocks noGrp="1"/>
          </p:cNvSpPr>
          <p:nvPr>
            <p:ph type="sldNum" sz="quarter" idx="10"/>
          </p:nvPr>
        </p:nvSpPr>
        <p:spPr/>
        <p:txBody>
          <a:bodyPr/>
          <a:lstStyle/>
          <a:p>
            <a:fld id="{63D15BE9-93EB-4963-A9E0-70183FF898FB}" type="slidenum">
              <a:rPr lang="en-SG" smtClean="0"/>
              <a:t>12</a:t>
            </a:fld>
            <a:endParaRPr lang="en-SG"/>
          </a:p>
        </p:txBody>
      </p:sp>
      <p:pic>
        <p:nvPicPr>
          <p:cNvPr id="4" name="Picture 3">
            <a:extLst>
              <a:ext uri="{FF2B5EF4-FFF2-40B4-BE49-F238E27FC236}">
                <a16:creationId xmlns:a16="http://schemas.microsoft.com/office/drawing/2014/main" id="{8BC42357-B100-426C-BB92-5F13536A7F68}"/>
              </a:ext>
            </a:extLst>
          </p:cNvPr>
          <p:cNvPicPr>
            <a:picLocks noChangeAspect="1"/>
          </p:cNvPicPr>
          <p:nvPr/>
        </p:nvPicPr>
        <p:blipFill>
          <a:blip r:embed="rId4"/>
          <a:stretch>
            <a:fillRect/>
          </a:stretch>
        </p:blipFill>
        <p:spPr>
          <a:xfrm>
            <a:off x="1546328" y="2404730"/>
            <a:ext cx="2230755" cy="1722703"/>
          </a:xfrm>
          <a:prstGeom prst="rect">
            <a:avLst/>
          </a:prstGeom>
        </p:spPr>
      </p:pic>
      <p:sp>
        <p:nvSpPr>
          <p:cNvPr id="19" name="TextBox 18">
            <a:extLst>
              <a:ext uri="{FF2B5EF4-FFF2-40B4-BE49-F238E27FC236}">
                <a16:creationId xmlns:a16="http://schemas.microsoft.com/office/drawing/2014/main" id="{C0FF15BB-7593-4199-B587-594DF48FCAEB}"/>
              </a:ext>
            </a:extLst>
          </p:cNvPr>
          <p:cNvSpPr txBox="1"/>
          <p:nvPr/>
        </p:nvSpPr>
        <p:spPr>
          <a:xfrm>
            <a:off x="4171950" y="2558549"/>
            <a:ext cx="4572000" cy="307777"/>
          </a:xfrm>
          <a:prstGeom prst="rect">
            <a:avLst/>
          </a:prstGeom>
          <a:noFill/>
        </p:spPr>
        <p:txBody>
          <a:bodyPr wrap="square">
            <a:spAutoFit/>
          </a:bodyPr>
          <a:lstStyle/>
          <a:p>
            <a:r>
              <a:rPr lang="en-US" dirty="0">
                <a:solidFill>
                  <a:schemeClr val="accent4">
                    <a:lumMod val="75000"/>
                  </a:schemeClr>
                </a:solidFill>
                <a:latin typeface="Abadi" panose="020B0604020104020204" pitchFamily="34" charset="0"/>
              </a:rPr>
              <a:t>From visible states to the hidden ones:</a:t>
            </a:r>
            <a:endParaRPr lang="en-SG" dirty="0">
              <a:solidFill>
                <a:schemeClr val="accent4">
                  <a:lumMod val="75000"/>
                </a:schemeClr>
              </a:solidFill>
              <a:latin typeface="Abadi" panose="020B0604020104020204" pitchFamily="34" charset="0"/>
            </a:endParaRPr>
          </a:p>
        </p:txBody>
      </p:sp>
    </p:spTree>
    <p:extLst>
      <p:ext uri="{BB962C8B-B14F-4D97-AF65-F5344CB8AC3E}">
        <p14:creationId xmlns:p14="http://schemas.microsoft.com/office/powerpoint/2010/main" val="273849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Question 2.3</a:t>
            </a:r>
            <a:endParaRPr dirty="0">
              <a:latin typeface="Abadi" panose="020B0604020104020204" pitchFamily="34" charset="0"/>
            </a:endParaRPr>
          </a:p>
        </p:txBody>
      </p:sp>
      <p:cxnSp>
        <p:nvCxnSpPr>
          <p:cNvPr id="1458" name="Google Shape;1458;p48"/>
          <p:cNvCxnSpPr>
            <a:cxnSpLocks/>
          </p:cNvCxnSpPr>
          <p:nvPr/>
        </p:nvCxnSpPr>
        <p:spPr>
          <a:xfrm flipH="1" flipV="1">
            <a:off x="713275" y="785525"/>
            <a:ext cx="2323839" cy="9936"/>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6106888" y="785525"/>
            <a:ext cx="2322637" cy="9936"/>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10" name="TextBox 9">
            <a:extLst>
              <a:ext uri="{FF2B5EF4-FFF2-40B4-BE49-F238E27FC236}">
                <a16:creationId xmlns:a16="http://schemas.microsoft.com/office/drawing/2014/main" id="{3C7855DD-BF3C-46EE-A91C-97A2EFD0B971}"/>
              </a:ext>
            </a:extLst>
          </p:cNvPr>
          <p:cNvSpPr txBox="1"/>
          <p:nvPr/>
        </p:nvSpPr>
        <p:spPr>
          <a:xfrm>
            <a:off x="257409" y="1039916"/>
            <a:ext cx="8344481" cy="646331"/>
          </a:xfrm>
          <a:prstGeom prst="rect">
            <a:avLst/>
          </a:prstGeom>
          <a:noFill/>
        </p:spPr>
        <p:txBody>
          <a:bodyPr wrap="square">
            <a:spAutoFit/>
          </a:bodyPr>
          <a:lstStyle/>
          <a:p>
            <a:pPr marL="285750" indent="-285750">
              <a:buFont typeface="Wingdings" panose="05000000000000000000" pitchFamily="2" charset="2"/>
              <a:buChar char="§"/>
            </a:pPr>
            <a:r>
              <a:rPr lang="en-US" sz="1800" dirty="0">
                <a:latin typeface="Abadi" panose="020B0604020104020204" pitchFamily="34" charset="0"/>
              </a:rPr>
              <a:t>After we compute the probability of features (hidden nodes), we then compute the predicted results of the user from hidden nodes to visible nodes</a:t>
            </a:r>
          </a:p>
        </p:txBody>
      </p:sp>
      <p:pic>
        <p:nvPicPr>
          <p:cNvPr id="14" name="Picture 13">
            <a:extLst>
              <a:ext uri="{FF2B5EF4-FFF2-40B4-BE49-F238E27FC236}">
                <a16:creationId xmlns:a16="http://schemas.microsoft.com/office/drawing/2014/main" id="{2FD7BC42-F5BA-48D2-AA1B-A278D9C82178}"/>
              </a:ext>
            </a:extLst>
          </p:cNvPr>
          <p:cNvPicPr>
            <a:picLocks noChangeAspect="1"/>
          </p:cNvPicPr>
          <p:nvPr/>
        </p:nvPicPr>
        <p:blipFill>
          <a:blip r:embed="rId3"/>
          <a:stretch>
            <a:fillRect/>
          </a:stretch>
        </p:blipFill>
        <p:spPr>
          <a:xfrm>
            <a:off x="2050870" y="1859888"/>
            <a:ext cx="3707412" cy="2029247"/>
          </a:xfrm>
          <a:prstGeom prst="rect">
            <a:avLst/>
          </a:prstGeom>
        </p:spPr>
      </p:pic>
      <p:sp>
        <p:nvSpPr>
          <p:cNvPr id="21" name="TextBox 20">
            <a:extLst>
              <a:ext uri="{FF2B5EF4-FFF2-40B4-BE49-F238E27FC236}">
                <a16:creationId xmlns:a16="http://schemas.microsoft.com/office/drawing/2014/main" id="{9CB56789-BB67-4753-AB27-FB982964F00F}"/>
              </a:ext>
            </a:extLst>
          </p:cNvPr>
          <p:cNvSpPr txBox="1"/>
          <p:nvPr/>
        </p:nvSpPr>
        <p:spPr>
          <a:xfrm>
            <a:off x="5304263" y="2637282"/>
            <a:ext cx="3577734" cy="584775"/>
          </a:xfrm>
          <a:prstGeom prst="rect">
            <a:avLst/>
          </a:prstGeom>
          <a:noFill/>
        </p:spPr>
        <p:txBody>
          <a:bodyPr wrap="square">
            <a:spAutoFit/>
          </a:bodyPr>
          <a:lstStyle/>
          <a:p>
            <a:pPr marL="285750" indent="-285750">
              <a:buFont typeface="Wingdings" panose="05000000000000000000" pitchFamily="2" charset="2"/>
              <a:buChar char="ü"/>
            </a:pPr>
            <a:r>
              <a:rPr lang="en-US" sz="1600" dirty="0">
                <a:solidFill>
                  <a:schemeClr val="accent4">
                    <a:lumMod val="75000"/>
                  </a:schemeClr>
                </a:solidFill>
                <a:latin typeface="Abadi" panose="020B0604020104020204" pitchFamily="34" charset="0"/>
              </a:rPr>
              <a:t>Hidden activations flow down to give a distribution over the ratings</a:t>
            </a:r>
            <a:endParaRPr lang="en-SG" sz="1600" dirty="0">
              <a:solidFill>
                <a:schemeClr val="accent4">
                  <a:lumMod val="75000"/>
                </a:schemeClr>
              </a:solidFill>
              <a:latin typeface="Abadi" panose="020B0604020104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2E6246-EFAC-4D73-B5DE-4B7AC829F568}"/>
                  </a:ext>
                </a:extLst>
              </p:cNvPr>
              <p:cNvSpPr txBox="1"/>
              <p:nvPr/>
            </p:nvSpPr>
            <p:spPr>
              <a:xfrm>
                <a:off x="5371142" y="1921443"/>
                <a:ext cx="2361544" cy="584775"/>
              </a:xfrm>
              <a:prstGeom prst="rect">
                <a:avLst/>
              </a:prstGeom>
              <a:noFill/>
            </p:spPr>
            <p:txBody>
              <a:bodyPr wrap="none" rtlCol="0">
                <a:spAutoFit/>
              </a:bodyPr>
              <a:lstStyle/>
              <a:p>
                <a:r>
                  <a:rPr lang="en-SG" sz="1600" dirty="0">
                    <a:latin typeface="Abadi" panose="020B0604020104020204" pitchFamily="34" charset="0"/>
                  </a:rPr>
                  <a:t>Given binary vector of </a:t>
                </a:r>
                <a14:m>
                  <m:oMath xmlns:m="http://schemas.openxmlformats.org/officeDocument/2006/math">
                    <m:r>
                      <a:rPr lang="en-SG" sz="1600" b="1" i="1" smtClean="0">
                        <a:solidFill>
                          <a:schemeClr val="accent4">
                            <a:lumMod val="75000"/>
                          </a:schemeClr>
                        </a:solidFill>
                        <a:latin typeface="Cambria Math" panose="02040503050406030204" pitchFamily="18" charset="0"/>
                      </a:rPr>
                      <m:t>𝒉</m:t>
                    </m:r>
                  </m:oMath>
                </a14:m>
                <a:r>
                  <a:rPr lang="en-SG" sz="1600" b="1" dirty="0">
                    <a:latin typeface="Abadi" panose="020B0604020104020204" pitchFamily="34" charset="0"/>
                  </a:rPr>
                  <a:t> </a:t>
                </a:r>
              </a:p>
              <a:p>
                <a:r>
                  <a:rPr lang="en-SG" sz="1600" dirty="0">
                    <a:latin typeface="Abadi" panose="020B0604020104020204" pitchFamily="34" charset="0"/>
                  </a:rPr>
                  <a:t>and weight matrix </a:t>
                </a:r>
                <a:r>
                  <a:rPr lang="en-SG" sz="1600" b="1" i="1" dirty="0">
                    <a:solidFill>
                      <a:schemeClr val="accent4">
                        <a:lumMod val="75000"/>
                      </a:schemeClr>
                    </a:solidFill>
                    <a:latin typeface="Abadi" panose="020B0604020104020204" pitchFamily="34" charset="0"/>
                  </a:rPr>
                  <a:t>W</a:t>
                </a:r>
              </a:p>
            </p:txBody>
          </p:sp>
        </mc:Choice>
        <mc:Fallback xmlns="">
          <p:sp>
            <p:nvSpPr>
              <p:cNvPr id="22" name="TextBox 21">
                <a:extLst>
                  <a:ext uri="{FF2B5EF4-FFF2-40B4-BE49-F238E27FC236}">
                    <a16:creationId xmlns:a16="http://schemas.microsoft.com/office/drawing/2014/main" id="{992E6246-EFAC-4D73-B5DE-4B7AC829F568}"/>
                  </a:ext>
                </a:extLst>
              </p:cNvPr>
              <p:cNvSpPr txBox="1">
                <a:spLocks noRot="1" noChangeAspect="1" noMove="1" noResize="1" noEditPoints="1" noAdjustHandles="1" noChangeArrowheads="1" noChangeShapeType="1" noTextEdit="1"/>
              </p:cNvSpPr>
              <p:nvPr/>
            </p:nvSpPr>
            <p:spPr>
              <a:xfrm>
                <a:off x="5371142" y="1921443"/>
                <a:ext cx="2361544" cy="584775"/>
              </a:xfrm>
              <a:prstGeom prst="rect">
                <a:avLst/>
              </a:prstGeom>
              <a:blipFill>
                <a:blip r:embed="rId4"/>
                <a:stretch>
                  <a:fillRect l="-1292" t="-3125" b="-12500"/>
                </a:stretch>
              </a:blipFill>
            </p:spPr>
            <p:txBody>
              <a:bodyPr/>
              <a:lstStyle/>
              <a:p>
                <a:r>
                  <a:rPr lang="en-SG">
                    <a:noFill/>
                  </a:rPr>
                  <a:t> </a:t>
                </a:r>
              </a:p>
            </p:txBody>
          </p:sp>
        </mc:Fallback>
      </mc:AlternateContent>
      <p:sp>
        <p:nvSpPr>
          <p:cNvPr id="23" name="TextBox 22">
            <a:extLst>
              <a:ext uri="{FF2B5EF4-FFF2-40B4-BE49-F238E27FC236}">
                <a16:creationId xmlns:a16="http://schemas.microsoft.com/office/drawing/2014/main" id="{83EE102C-F0FA-40C6-9CA6-E2C7E4F00AA5}"/>
              </a:ext>
            </a:extLst>
          </p:cNvPr>
          <p:cNvSpPr txBox="1"/>
          <p:nvPr/>
        </p:nvSpPr>
        <p:spPr>
          <a:xfrm>
            <a:off x="181716" y="4190997"/>
            <a:ext cx="8328838" cy="646331"/>
          </a:xfrm>
          <a:prstGeom prst="rect">
            <a:avLst/>
          </a:prstGeom>
          <a:noFill/>
        </p:spPr>
        <p:txBody>
          <a:bodyPr wrap="square">
            <a:spAutoFit/>
          </a:bodyPr>
          <a:lstStyle/>
          <a:p>
            <a:pPr marL="285750" indent="-285750">
              <a:buFont typeface="Wingdings" panose="05000000000000000000" pitchFamily="2" charset="2"/>
              <a:buChar char="§"/>
            </a:pPr>
            <a:r>
              <a:rPr lang="en-US" sz="1800" dirty="0">
                <a:latin typeface="Abadi" panose="020B0604020104020204" pitchFamily="34" charset="0"/>
              </a:rPr>
              <a:t>Implement the </a:t>
            </a:r>
            <a:r>
              <a:rPr lang="en-US" sz="1800" i="1" dirty="0">
                <a:solidFill>
                  <a:schemeClr val="accent3"/>
                </a:solidFill>
                <a:latin typeface="Abadi" panose="020B0604020104020204" pitchFamily="34" charset="0"/>
              </a:rPr>
              <a:t>hiddenToVisible</a:t>
            </a:r>
            <a:r>
              <a:rPr lang="en-US" sz="1800" dirty="0">
                <a:latin typeface="Abadi" panose="020B0604020104020204" pitchFamily="34" charset="0"/>
              </a:rPr>
              <a:t> function, taking as input a binary vector of hidden units and the edge weights.</a:t>
            </a:r>
          </a:p>
        </p:txBody>
      </p:sp>
      <p:sp>
        <p:nvSpPr>
          <p:cNvPr id="2" name="Slide Number Placeholder 1">
            <a:extLst>
              <a:ext uri="{FF2B5EF4-FFF2-40B4-BE49-F238E27FC236}">
                <a16:creationId xmlns:a16="http://schemas.microsoft.com/office/drawing/2014/main" id="{F9BB43CD-1FD1-43E1-98A3-F86097C482FE}"/>
              </a:ext>
            </a:extLst>
          </p:cNvPr>
          <p:cNvSpPr>
            <a:spLocks noGrp="1"/>
          </p:cNvSpPr>
          <p:nvPr>
            <p:ph type="sldNum" sz="quarter" idx="10"/>
          </p:nvPr>
        </p:nvSpPr>
        <p:spPr/>
        <p:txBody>
          <a:bodyPr/>
          <a:lstStyle/>
          <a:p>
            <a:fld id="{63D15BE9-93EB-4963-A9E0-70183FF898FB}" type="slidenum">
              <a:rPr lang="en-SG" smtClean="0"/>
              <a:t>13</a:t>
            </a:fld>
            <a:endParaRPr lang="en-SG"/>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D40E09B-289A-4AF5-AF12-501BEA074FA7}"/>
                  </a:ext>
                </a:extLst>
              </p:cNvPr>
              <p:cNvSpPr txBox="1"/>
              <p:nvPr/>
            </p:nvSpPr>
            <p:spPr>
              <a:xfrm>
                <a:off x="5648325" y="3332593"/>
                <a:ext cx="8096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sSubPr>
                        <m:e>
                          <m:r>
                            <a:rPr kumimoji="0" lang="en-SG" sz="1800" b="1" i="1" u="none" strike="noStrike" kern="0" cap="none" spc="0" normalizeH="0" baseline="0" noProof="0" smtClean="0">
                              <a:ln>
                                <a:noFill/>
                              </a:ln>
                              <a:solidFill>
                                <a:schemeClr val="tx1"/>
                              </a:solidFill>
                              <a:effectLst/>
                              <a:uLnTx/>
                              <a:uFillTx/>
                              <a:latin typeface="Cambria Math" panose="02040503050406030204" pitchFamily="18" charset="0"/>
                              <a:sym typeface="Arial"/>
                            </a:rPr>
                            <m:t>𝒗</m:t>
                          </m:r>
                        </m:e>
                        <m:sub>
                          <m:r>
                            <a:rPr kumimoji="0" lang="en-SG"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𝑖</m:t>
                          </m:r>
                        </m:sub>
                      </m:sSub>
                    </m:oMath>
                  </m:oMathPara>
                </a14:m>
                <a:endParaRPr lang="en-SG" dirty="0"/>
              </a:p>
            </p:txBody>
          </p:sp>
        </mc:Choice>
        <mc:Fallback xmlns="">
          <p:sp>
            <p:nvSpPr>
              <p:cNvPr id="13" name="TextBox 12">
                <a:extLst>
                  <a:ext uri="{FF2B5EF4-FFF2-40B4-BE49-F238E27FC236}">
                    <a16:creationId xmlns:a16="http://schemas.microsoft.com/office/drawing/2014/main" id="{8D40E09B-289A-4AF5-AF12-501BEA074FA7}"/>
                  </a:ext>
                </a:extLst>
              </p:cNvPr>
              <p:cNvSpPr txBox="1">
                <a:spLocks noRot="1" noChangeAspect="1" noMove="1" noResize="1" noEditPoints="1" noAdjustHandles="1" noChangeArrowheads="1" noChangeShapeType="1" noTextEdit="1"/>
              </p:cNvSpPr>
              <p:nvPr/>
            </p:nvSpPr>
            <p:spPr>
              <a:xfrm>
                <a:off x="5648325" y="3332593"/>
                <a:ext cx="809625" cy="369332"/>
              </a:xfrm>
              <a:prstGeom prst="rect">
                <a:avLst/>
              </a:prstGeom>
              <a:blipFill>
                <a:blip r:embed="rId5"/>
                <a:stretch>
                  <a:fillRect b="-3333"/>
                </a:stretch>
              </a:blipFill>
            </p:spPr>
            <p:txBody>
              <a:bodyPr/>
              <a:lstStyle/>
              <a:p>
                <a:r>
                  <a:rPr lang="en-SG">
                    <a:noFill/>
                  </a:rPr>
                  <a:t> </a:t>
                </a:r>
              </a:p>
            </p:txBody>
          </p:sp>
        </mc:Fallback>
      </mc:AlternateContent>
    </p:spTree>
    <p:extLst>
      <p:ext uri="{BB962C8B-B14F-4D97-AF65-F5344CB8AC3E}">
        <p14:creationId xmlns:p14="http://schemas.microsoft.com/office/powerpoint/2010/main" val="164941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Question 2.4</a:t>
            </a:r>
            <a:endParaRPr dirty="0">
              <a:latin typeface="Abadi" panose="020B0604020104020204" pitchFamily="34" charset="0"/>
            </a:endParaRPr>
          </a:p>
        </p:txBody>
      </p:sp>
      <p:cxnSp>
        <p:nvCxnSpPr>
          <p:cNvPr id="1458" name="Google Shape;1458;p48"/>
          <p:cNvCxnSpPr>
            <a:cxnSpLocks/>
          </p:cNvCxnSpPr>
          <p:nvPr/>
        </p:nvCxnSpPr>
        <p:spPr>
          <a:xfrm flipH="1">
            <a:off x="713275" y="785525"/>
            <a:ext cx="2696131"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734596" y="785525"/>
            <a:ext cx="2694929"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7" name="TextBox 6">
            <a:extLst>
              <a:ext uri="{FF2B5EF4-FFF2-40B4-BE49-F238E27FC236}">
                <a16:creationId xmlns:a16="http://schemas.microsoft.com/office/drawing/2014/main" id="{7DA313AF-7388-49EE-A106-3AD31B36D0E6}"/>
              </a:ext>
            </a:extLst>
          </p:cNvPr>
          <p:cNvSpPr txBox="1"/>
          <p:nvPr/>
        </p:nvSpPr>
        <p:spPr>
          <a:xfrm>
            <a:off x="620371" y="1159132"/>
            <a:ext cx="7783813" cy="646331"/>
          </a:xfrm>
          <a:prstGeom prst="rect">
            <a:avLst/>
          </a:prstGeom>
          <a:noFill/>
        </p:spPr>
        <p:txBody>
          <a:bodyPr wrap="square">
            <a:spAutoFit/>
          </a:bodyPr>
          <a:lstStyle/>
          <a:p>
            <a:pPr marL="285750" indent="-285750">
              <a:buFont typeface="Wingdings" panose="05000000000000000000" pitchFamily="2" charset="2"/>
              <a:buChar char="v"/>
            </a:pPr>
            <a:r>
              <a:rPr lang="en-SG" sz="1800" dirty="0">
                <a:latin typeface="Abadi" panose="020B0604020104020204" pitchFamily="34" charset="0"/>
              </a:rPr>
              <a:t>Implement the function </a:t>
            </a:r>
            <a:r>
              <a:rPr lang="en-SG" sz="1800" i="1" dirty="0">
                <a:solidFill>
                  <a:schemeClr val="accent3"/>
                </a:solidFill>
                <a:latin typeface="Abadi" panose="020B0604020104020204" pitchFamily="34" charset="0"/>
              </a:rPr>
              <a:t>getPredictedDistribution</a:t>
            </a:r>
            <a:r>
              <a:rPr lang="en-SG" sz="1800" dirty="0">
                <a:latin typeface="Abadi" panose="020B0604020104020204" pitchFamily="34" charset="0"/>
              </a:rPr>
              <a:t> to get the predicted distribution over the ratings for a movie</a:t>
            </a:r>
          </a:p>
        </p:txBody>
      </p:sp>
      <p:sp>
        <p:nvSpPr>
          <p:cNvPr id="14" name="TextBox 13">
            <a:extLst>
              <a:ext uri="{FF2B5EF4-FFF2-40B4-BE49-F238E27FC236}">
                <a16:creationId xmlns:a16="http://schemas.microsoft.com/office/drawing/2014/main" id="{40FB16A8-BAA3-40B1-8407-2B143E7C30DB}"/>
              </a:ext>
            </a:extLst>
          </p:cNvPr>
          <p:cNvSpPr txBox="1"/>
          <p:nvPr/>
        </p:nvSpPr>
        <p:spPr>
          <a:xfrm>
            <a:off x="1072247" y="3564662"/>
            <a:ext cx="7805548" cy="1292662"/>
          </a:xfrm>
          <a:prstGeom prst="rect">
            <a:avLst/>
          </a:prstGeom>
          <a:noFill/>
        </p:spPr>
        <p:txBody>
          <a:bodyPr wrap="square">
            <a:spAutoFit/>
          </a:bodyPr>
          <a:lstStyle/>
          <a:p>
            <a:pPr marL="285750" indent="-285750">
              <a:buFont typeface="Wingdings" panose="05000000000000000000" pitchFamily="2" charset="2"/>
              <a:buChar char="ü"/>
            </a:pPr>
            <a:r>
              <a:rPr lang="en-US" sz="1600" dirty="0">
                <a:solidFill>
                  <a:schemeClr val="accent4">
                    <a:lumMod val="75000"/>
                  </a:schemeClr>
                </a:solidFill>
                <a:latin typeface="Abadi" panose="020B0604020104020204" pitchFamily="34" charset="0"/>
              </a:rPr>
              <a:t>Output is a distribution over all the possible K states, i.e., the probability that each of the K binary variables takes the value 1</a:t>
            </a:r>
          </a:p>
          <a:p>
            <a:pPr marL="285750" indent="-285750">
              <a:buFont typeface="Wingdings" panose="05000000000000000000" pitchFamily="2" charset="2"/>
              <a:buChar char="ü"/>
            </a:pPr>
            <a:r>
              <a:rPr lang="en-US" sz="1600" dirty="0">
                <a:solidFill>
                  <a:schemeClr val="accent4">
                    <a:lumMod val="75000"/>
                  </a:schemeClr>
                </a:solidFill>
                <a:latin typeface="Abadi" panose="020B0604020104020204" pitchFamily="34" charset="0"/>
              </a:rPr>
              <a:t>We need to transform the probability distribution of user’s rating at different scores to a standard rating</a:t>
            </a:r>
          </a:p>
          <a:p>
            <a:pPr marL="285750" indent="-285750">
              <a:buFont typeface="Wingdings" panose="05000000000000000000" pitchFamily="2" charset="2"/>
              <a:buChar char="ü"/>
            </a:pPr>
            <a:endParaRPr lang="en-US" dirty="0">
              <a:solidFill>
                <a:schemeClr val="accent4">
                  <a:lumMod val="75000"/>
                </a:schemeClr>
              </a:solidFill>
              <a:latin typeface="Abadi" panose="020B0604020104020204" pitchFamily="34" charset="0"/>
            </a:endParaRPr>
          </a:p>
        </p:txBody>
      </p:sp>
      <p:pic>
        <p:nvPicPr>
          <p:cNvPr id="15" name="Picture 14">
            <a:extLst>
              <a:ext uri="{FF2B5EF4-FFF2-40B4-BE49-F238E27FC236}">
                <a16:creationId xmlns:a16="http://schemas.microsoft.com/office/drawing/2014/main" id="{0AE184C2-AD2B-4BF2-B9EF-90C611BE76F8}"/>
              </a:ext>
            </a:extLst>
          </p:cNvPr>
          <p:cNvPicPr>
            <a:picLocks noChangeAspect="1"/>
          </p:cNvPicPr>
          <p:nvPr/>
        </p:nvPicPr>
        <p:blipFill>
          <a:blip r:embed="rId3"/>
          <a:stretch>
            <a:fillRect/>
          </a:stretch>
        </p:blipFill>
        <p:spPr>
          <a:xfrm>
            <a:off x="1408239" y="2036287"/>
            <a:ext cx="5669280" cy="57561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64E28B-96D0-4640-9298-E7D586D6526D}"/>
                  </a:ext>
                </a:extLst>
              </p:cNvPr>
              <p:cNvSpPr txBox="1"/>
              <p:nvPr/>
            </p:nvSpPr>
            <p:spPr>
              <a:xfrm>
                <a:off x="713225" y="2829619"/>
                <a:ext cx="6146567" cy="338554"/>
              </a:xfrm>
              <a:prstGeom prst="rect">
                <a:avLst/>
              </a:prstGeom>
              <a:noFill/>
            </p:spPr>
            <p:txBody>
              <a:bodyPr wrap="square">
                <a:spAutoFit/>
              </a:bodyPr>
              <a:lstStyle/>
              <a:p>
                <a:r>
                  <a:rPr lang="en-SG" sz="1600" dirty="0">
                    <a:latin typeface="Abadi" panose="020B0604020104020204" pitchFamily="34" charset="0"/>
                  </a:rPr>
                  <a:t>e.g. </a:t>
                </a:r>
                <a14:m>
                  <m:oMath xmlns:m="http://schemas.openxmlformats.org/officeDocument/2006/math">
                    <m:sSub>
                      <m:sSubPr>
                        <m:ctrlPr>
                          <a:rPr lang="en-SG" sz="1600" i="1" dirty="0" smtClean="0">
                            <a:latin typeface="Cambria Math" panose="02040503050406030204" pitchFamily="18" charset="0"/>
                          </a:rPr>
                        </m:ctrlPr>
                      </m:sSubPr>
                      <m:e>
                        <m:r>
                          <a:rPr lang="en-SG" sz="1600" b="0" i="1" dirty="0" smtClean="0">
                            <a:latin typeface="Cambria Math" panose="02040503050406030204" pitchFamily="18" charset="0"/>
                          </a:rPr>
                          <m:t>𝑃</m:t>
                        </m:r>
                      </m:e>
                      <m:sub>
                        <m:r>
                          <a:rPr lang="en-SG" sz="1600" b="0" i="1" dirty="0" smtClean="0">
                            <a:latin typeface="Cambria Math" panose="02040503050406030204" pitchFamily="18" charset="0"/>
                          </a:rPr>
                          <m:t>𝑖</m:t>
                        </m:r>
                      </m:sub>
                    </m:sSub>
                    <m:r>
                      <a:rPr lang="en-SG" sz="1600" i="1" dirty="0" smtClean="0">
                        <a:latin typeface="Cambria Math" panose="02040503050406030204" pitchFamily="18" charset="0"/>
                      </a:rPr>
                      <m:t> </m:t>
                    </m:r>
                  </m:oMath>
                </a14:m>
                <a:r>
                  <a:rPr lang="en-SG" sz="1600" dirty="0">
                    <a:latin typeface="Abadi" panose="020B0604020104020204" pitchFamily="34" charset="0"/>
                  </a:rPr>
                  <a:t>= (0.1, 0.2, </a:t>
                </a:r>
                <a:r>
                  <a:rPr lang="en-SG" sz="1600" dirty="0">
                    <a:solidFill>
                      <a:schemeClr val="accent1"/>
                    </a:solidFill>
                    <a:latin typeface="Abadi" panose="020B0604020104020204" pitchFamily="34" charset="0"/>
                  </a:rPr>
                  <a:t>0.4</a:t>
                </a:r>
                <a:r>
                  <a:rPr lang="en-SG" sz="1600" dirty="0">
                    <a:latin typeface="Abadi" panose="020B0604020104020204" pitchFamily="34" charset="0"/>
                  </a:rPr>
                  <a:t>, 0.3, 0), the probability that rating = 3 is 0.4</a:t>
                </a:r>
              </a:p>
            </p:txBody>
          </p:sp>
        </mc:Choice>
        <mc:Fallback xmlns="">
          <p:sp>
            <p:nvSpPr>
              <p:cNvPr id="19" name="TextBox 18">
                <a:extLst>
                  <a:ext uri="{FF2B5EF4-FFF2-40B4-BE49-F238E27FC236}">
                    <a16:creationId xmlns:a16="http://schemas.microsoft.com/office/drawing/2014/main" id="{9E64E28B-96D0-4640-9298-E7D586D6526D}"/>
                  </a:ext>
                </a:extLst>
              </p:cNvPr>
              <p:cNvSpPr txBox="1">
                <a:spLocks noRot="1" noChangeAspect="1" noMove="1" noResize="1" noEditPoints="1" noAdjustHandles="1" noChangeArrowheads="1" noChangeShapeType="1" noTextEdit="1"/>
              </p:cNvSpPr>
              <p:nvPr/>
            </p:nvSpPr>
            <p:spPr>
              <a:xfrm>
                <a:off x="713225" y="2829619"/>
                <a:ext cx="6146567" cy="338554"/>
              </a:xfrm>
              <a:prstGeom prst="rect">
                <a:avLst/>
              </a:prstGeom>
              <a:blipFill>
                <a:blip r:embed="rId4"/>
                <a:stretch>
                  <a:fillRect l="-595" t="-5357" b="-21429"/>
                </a:stretch>
              </a:blipFill>
            </p:spPr>
            <p:txBody>
              <a:bodyPr/>
              <a:lstStyle/>
              <a:p>
                <a:r>
                  <a:rPr lang="en-SG">
                    <a:noFill/>
                  </a:rPr>
                  <a:t> </a:t>
                </a:r>
              </a:p>
            </p:txBody>
          </p:sp>
        </mc:Fallback>
      </mc:AlternateContent>
      <p:sp>
        <p:nvSpPr>
          <p:cNvPr id="23" name="TextBox 22">
            <a:extLst>
              <a:ext uri="{FF2B5EF4-FFF2-40B4-BE49-F238E27FC236}">
                <a16:creationId xmlns:a16="http://schemas.microsoft.com/office/drawing/2014/main" id="{AF141565-A336-430D-A222-24BFCEBFCAB8}"/>
              </a:ext>
            </a:extLst>
          </p:cNvPr>
          <p:cNvSpPr txBox="1"/>
          <p:nvPr/>
        </p:nvSpPr>
        <p:spPr>
          <a:xfrm>
            <a:off x="1072247" y="3139456"/>
            <a:ext cx="2552696" cy="338554"/>
          </a:xfrm>
          <a:prstGeom prst="rect">
            <a:avLst/>
          </a:prstGeom>
          <a:noFill/>
        </p:spPr>
        <p:txBody>
          <a:bodyPr wrap="square">
            <a:spAutoFit/>
          </a:bodyPr>
          <a:lstStyle/>
          <a:p>
            <a:r>
              <a:rPr lang="en-SG" sz="1600" i="1" dirty="0">
                <a:latin typeface="Abadi" panose="020B0604020104020204" pitchFamily="34" charset="0"/>
              </a:rPr>
              <a:t>K </a:t>
            </a:r>
            <a:r>
              <a:rPr lang="en-SG" sz="1600" dirty="0">
                <a:latin typeface="Abadi" panose="020B0604020104020204" pitchFamily="34" charset="0"/>
              </a:rPr>
              <a:t> = {1,    2,    </a:t>
            </a:r>
            <a:r>
              <a:rPr lang="en-SG" sz="1600" dirty="0">
                <a:solidFill>
                  <a:schemeClr val="accent1"/>
                </a:solidFill>
                <a:latin typeface="Abadi" panose="020B0604020104020204" pitchFamily="34" charset="0"/>
              </a:rPr>
              <a:t>3</a:t>
            </a:r>
            <a:r>
              <a:rPr lang="en-SG" sz="1600" dirty="0">
                <a:latin typeface="Abadi" panose="020B0604020104020204" pitchFamily="34" charset="0"/>
              </a:rPr>
              <a:t>,    4,   5} </a:t>
            </a:r>
          </a:p>
        </p:txBody>
      </p:sp>
      <p:sp>
        <p:nvSpPr>
          <p:cNvPr id="2" name="Slide Number Placeholder 1">
            <a:extLst>
              <a:ext uri="{FF2B5EF4-FFF2-40B4-BE49-F238E27FC236}">
                <a16:creationId xmlns:a16="http://schemas.microsoft.com/office/drawing/2014/main" id="{11276EA5-304E-489C-94D0-058CE2A79A18}"/>
              </a:ext>
            </a:extLst>
          </p:cNvPr>
          <p:cNvSpPr>
            <a:spLocks noGrp="1"/>
          </p:cNvSpPr>
          <p:nvPr>
            <p:ph type="sldNum" sz="quarter" idx="10"/>
          </p:nvPr>
        </p:nvSpPr>
        <p:spPr/>
        <p:txBody>
          <a:bodyPr/>
          <a:lstStyle/>
          <a:p>
            <a:fld id="{63D15BE9-93EB-4963-A9E0-70183FF898FB}" type="slidenum">
              <a:rPr lang="en-SG" smtClean="0"/>
              <a:t>14</a:t>
            </a:fld>
            <a:endParaRPr lang="en-SG"/>
          </a:p>
        </p:txBody>
      </p:sp>
    </p:spTree>
    <p:extLst>
      <p:ext uri="{BB962C8B-B14F-4D97-AF65-F5344CB8AC3E}">
        <p14:creationId xmlns:p14="http://schemas.microsoft.com/office/powerpoint/2010/main" val="7267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Question 2.5</a:t>
            </a:r>
            <a:endParaRPr dirty="0">
              <a:latin typeface="Abadi" panose="020B0604020104020204" pitchFamily="34" charset="0"/>
            </a:endParaRPr>
          </a:p>
        </p:txBody>
      </p:sp>
      <p:cxnSp>
        <p:nvCxnSpPr>
          <p:cNvPr id="1458" name="Google Shape;1458;p48"/>
          <p:cNvCxnSpPr>
            <a:cxnSpLocks/>
          </p:cNvCxnSpPr>
          <p:nvPr/>
        </p:nvCxnSpPr>
        <p:spPr>
          <a:xfrm flipH="1">
            <a:off x="713275" y="785525"/>
            <a:ext cx="2741851"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688876" y="785525"/>
            <a:ext cx="2740649"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7" name="TextBox 6">
            <a:extLst>
              <a:ext uri="{FF2B5EF4-FFF2-40B4-BE49-F238E27FC236}">
                <a16:creationId xmlns:a16="http://schemas.microsoft.com/office/drawing/2014/main" id="{3440FB59-791A-4D1E-9C93-4A8DAD8B7701}"/>
              </a:ext>
            </a:extLst>
          </p:cNvPr>
          <p:cNvSpPr txBox="1"/>
          <p:nvPr/>
        </p:nvSpPr>
        <p:spPr>
          <a:xfrm>
            <a:off x="304801" y="1139194"/>
            <a:ext cx="7549115"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latin typeface="Abadi" panose="020B0604020104020204" pitchFamily="34" charset="0"/>
              </a:rPr>
              <a:t>Implement the two functions </a:t>
            </a:r>
            <a:r>
              <a:rPr lang="en-US" sz="1800" i="1" dirty="0">
                <a:solidFill>
                  <a:schemeClr val="accent3"/>
                </a:solidFill>
                <a:latin typeface="Abadi" panose="020B0604020104020204" pitchFamily="34" charset="0"/>
              </a:rPr>
              <a:t>predictRatingMax</a:t>
            </a:r>
            <a:r>
              <a:rPr lang="en-US" sz="1800" dirty="0">
                <a:latin typeface="Abadi" panose="020B0604020104020204" pitchFamily="34" charset="0"/>
              </a:rPr>
              <a:t> and </a:t>
            </a:r>
            <a:r>
              <a:rPr lang="en-US" sz="1800" i="1" dirty="0">
                <a:solidFill>
                  <a:schemeClr val="accent3"/>
                </a:solidFill>
                <a:latin typeface="Abadi" panose="020B0604020104020204" pitchFamily="34" charset="0"/>
              </a:rPr>
              <a:t>predictRatingExp</a:t>
            </a:r>
            <a:r>
              <a:rPr lang="en-US" sz="1800" dirty="0">
                <a:latin typeface="Abadi" panose="020B0604020104020204" pitchFamily="34" charset="0"/>
              </a:rPr>
              <a:t>, which implement the two options below</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54DA53B-22A5-448B-B9F5-A1DFDF3F4A78}"/>
                  </a:ext>
                </a:extLst>
              </p:cNvPr>
              <p:cNvSpPr txBox="1"/>
              <p:nvPr/>
            </p:nvSpPr>
            <p:spPr>
              <a:xfrm>
                <a:off x="620372" y="2058630"/>
                <a:ext cx="8268902" cy="353943"/>
              </a:xfrm>
              <a:prstGeom prst="rect">
                <a:avLst/>
              </a:prstGeom>
              <a:noFill/>
            </p:spPr>
            <p:txBody>
              <a:bodyPr wrap="square">
                <a:spAutoFit/>
              </a:bodyPr>
              <a:lstStyle/>
              <a:p>
                <a:pPr marL="358775" indent="-358775"/>
                <a:r>
                  <a:rPr lang="en-US" sz="1700" dirty="0">
                    <a:latin typeface="Abadi" panose="020B0604020104020204" pitchFamily="34" charset="0"/>
                  </a:rPr>
                  <a:t>e.g., A user’s probabilities for a movie </a:t>
                </a:r>
                <a14:m>
                  <m:oMath xmlns:m="http://schemas.openxmlformats.org/officeDocument/2006/math">
                    <m:r>
                      <a:rPr lang="en-SG" sz="1700" b="0" i="1" smtClean="0">
                        <a:latin typeface="Cambria Math" panose="02040503050406030204" pitchFamily="18" charset="0"/>
                      </a:rPr>
                      <m:t>𝑖</m:t>
                    </m:r>
                  </m:oMath>
                </a14:m>
                <a:r>
                  <a:rPr lang="en-US" sz="1700" dirty="0">
                    <a:latin typeface="Abadi" panose="020B0604020104020204" pitchFamily="34" charset="0"/>
                  </a:rPr>
                  <a:t> at 5 different score options:</a:t>
                </a:r>
              </a:p>
            </p:txBody>
          </p:sp>
        </mc:Choice>
        <mc:Fallback xmlns="">
          <p:sp>
            <p:nvSpPr>
              <p:cNvPr id="12" name="TextBox 11">
                <a:extLst>
                  <a:ext uri="{FF2B5EF4-FFF2-40B4-BE49-F238E27FC236}">
                    <a16:creationId xmlns:a16="http://schemas.microsoft.com/office/drawing/2014/main" id="{354DA53B-22A5-448B-B9F5-A1DFDF3F4A78}"/>
                  </a:ext>
                </a:extLst>
              </p:cNvPr>
              <p:cNvSpPr txBox="1">
                <a:spLocks noRot="1" noChangeAspect="1" noMove="1" noResize="1" noEditPoints="1" noAdjustHandles="1" noChangeArrowheads="1" noChangeShapeType="1" noTextEdit="1"/>
              </p:cNvSpPr>
              <p:nvPr/>
            </p:nvSpPr>
            <p:spPr>
              <a:xfrm>
                <a:off x="620372" y="2058630"/>
                <a:ext cx="8268902" cy="353943"/>
              </a:xfrm>
              <a:prstGeom prst="rect">
                <a:avLst/>
              </a:prstGeom>
              <a:blipFill>
                <a:blip r:embed="rId3"/>
                <a:stretch>
                  <a:fillRect l="-516" t="-6897" b="-2241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60DD5C-AECE-4898-83CA-5C284CDCF435}"/>
                  </a:ext>
                </a:extLst>
              </p:cNvPr>
              <p:cNvSpPr txBox="1"/>
              <p:nvPr/>
            </p:nvSpPr>
            <p:spPr>
              <a:xfrm>
                <a:off x="628650" y="3072162"/>
                <a:ext cx="8373090" cy="1804853"/>
              </a:xfrm>
              <a:prstGeom prst="rect">
                <a:avLst/>
              </a:prstGeom>
              <a:noFill/>
            </p:spPr>
            <p:txBody>
              <a:bodyPr wrap="square">
                <a:spAutoFit/>
              </a:bodyPr>
              <a:lstStyle/>
              <a:p>
                <a:pPr marL="342900" lvl="1" indent="-250825">
                  <a:buFont typeface="Wingdings" panose="05000000000000000000" pitchFamily="2" charset="2"/>
                  <a:buChar char="ü"/>
                </a:pPr>
                <a:r>
                  <a:rPr lang="en-US" sz="1600" dirty="0">
                    <a:latin typeface="Abadi" panose="020B0604020104020204" pitchFamily="34" charset="0"/>
                  </a:rPr>
                  <a:t>Predict the rating with the highest probability. </a:t>
                </a:r>
                <a:r>
                  <a:rPr lang="is-IS" sz="1600" dirty="0">
                    <a:latin typeface="Abadi" panose="020B0604020104020204" pitchFamily="34" charset="0"/>
                  </a:rPr>
                  <a:t>In the above example, the prediction =3.</a:t>
                </a:r>
              </a:p>
              <a:p>
                <a:pPr marL="285750" lvl="1" indent="-193675">
                  <a:buFont typeface="Wingdings" panose="05000000000000000000" pitchFamily="2" charset="2"/>
                  <a:buChar char="ü"/>
                </a:pPr>
                <a:r>
                  <a:rPr lang="en-US" sz="1600" dirty="0">
                    <a:latin typeface="Abadi" panose="020B0604020104020204" pitchFamily="34" charset="0"/>
                  </a:rPr>
                  <a:t> Predict the rating as weighted average of probabilities</a:t>
                </a:r>
              </a:p>
              <a:p>
                <a:pPr lvl="2" algn="ctr"/>
                <a14:m>
                  <m:oMathPara xmlns:m="http://schemas.openxmlformats.org/officeDocument/2006/math">
                    <m:oMathParaPr>
                      <m:jc m:val="centerGroup"/>
                    </m:oMathParaPr>
                    <m:oMath xmlns:m="http://schemas.openxmlformats.org/officeDocument/2006/math">
                      <m:r>
                        <a:rPr lang="en-SG" sz="1600" b="0" i="1" smtClean="0">
                          <a:latin typeface="Cambria Math" panose="02040503050406030204" pitchFamily="18" charset="0"/>
                        </a:rPr>
                        <m:t> </m:t>
                      </m:r>
                    </m:oMath>
                  </m:oMathPara>
                </a14:m>
                <a:endParaRPr lang="en-SG" sz="1600" b="0" i="1" dirty="0">
                  <a:latin typeface="Cambria Math" panose="02040503050406030204" pitchFamily="18" charset="0"/>
                </a:endParaRPr>
              </a:p>
              <a:p>
                <a:pPr lvl="2" algn="ctr"/>
                <a14:m>
                  <m:oMath xmlns:m="http://schemas.openxmlformats.org/officeDocument/2006/math">
                    <m:r>
                      <a:rPr lang="en-US" sz="1600" b="0" i="1" smtClean="0">
                        <a:latin typeface="Cambria Math" panose="02040503050406030204" pitchFamily="18" charset="0"/>
                      </a:rPr>
                      <m:t>𝑝𝑟𝑒𝑑𝑖𝑐𝑡𝑖𝑜𝑛</m:t>
                    </m:r>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𝐾</m:t>
                        </m:r>
                      </m:sub>
                      <m:sup/>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𝑘</m:t>
                            </m:r>
                          </m:sup>
                        </m:sSubSup>
                        <m:r>
                          <a:rPr lang="en-US" sz="1600" b="0" i="1" smtClean="0">
                            <a:latin typeface="Cambria Math" panose="02040503050406030204" pitchFamily="18" charset="0"/>
                          </a:rPr>
                          <m:t>𝑘</m:t>
                        </m:r>
                      </m:e>
                    </m:nary>
                  </m:oMath>
                </a14:m>
                <a:r>
                  <a:rPr lang="en-US" sz="1600" dirty="0">
                    <a:latin typeface="Abadi" panose="020B0604020104020204" pitchFamily="34" charset="0"/>
                  </a:rPr>
                  <a:t> .</a:t>
                </a:r>
              </a:p>
              <a:p>
                <a:pPr lvl="2"/>
                <a:r>
                  <a:rPr lang="en-US" dirty="0">
                    <a:latin typeface="Abadi" panose="020B0604020104020204" pitchFamily="34" charset="0"/>
                  </a:rPr>
                  <a:t>      </a:t>
                </a:r>
              </a:p>
              <a:p>
                <a:pPr lvl="2"/>
                <a:r>
                  <a:rPr lang="en-US" sz="1600" dirty="0">
                    <a:latin typeface="Abadi" panose="020B0604020104020204" pitchFamily="34" charset="0"/>
                  </a:rPr>
                  <a:t>       In the above example:</a:t>
                </a:r>
              </a:p>
              <a:p>
                <a:pPr lvl="2"/>
                <a:r>
                  <a:rPr lang="en-US" sz="1600" dirty="0">
                    <a:latin typeface="Abadi" panose="020B0604020104020204" pitchFamily="34" charset="0"/>
                  </a:rPr>
                  <a:t> </a:t>
                </a:r>
                <a14:m>
                  <m:oMath xmlns:m="http://schemas.openxmlformats.org/officeDocument/2006/math">
                    <m:r>
                      <a:rPr lang="en-SG" sz="1600" b="0" i="0" smtClean="0">
                        <a:latin typeface="Cambria Math" panose="02040503050406030204" pitchFamily="18" charset="0"/>
                      </a:rPr>
                      <m:t>      </m:t>
                    </m:r>
                    <m:r>
                      <a:rPr lang="en-US" sz="1600" b="0" i="1" smtClean="0">
                        <a:latin typeface="Cambria Math" panose="02040503050406030204" pitchFamily="18" charset="0"/>
                      </a:rPr>
                      <m:t>𝑝𝑟𝑒𝑑𝑖𝑐𝑡𝑖𝑜𝑛</m:t>
                    </m:r>
                    <m:r>
                      <a:rPr lang="en-US" sz="1600" b="0" i="1" smtClean="0">
                        <a:latin typeface="Cambria Math" panose="02040503050406030204" pitchFamily="18" charset="0"/>
                      </a:rPr>
                      <m:t>=0.1×1+0.2×2+0.4×3+0.3×4+0×5=2.9</m:t>
                    </m:r>
                  </m:oMath>
                </a14:m>
                <a:endParaRPr lang="en-US" sz="1600" dirty="0">
                  <a:latin typeface="Abadi" panose="020B0604020104020204" pitchFamily="34" charset="0"/>
                </a:endParaRPr>
              </a:p>
            </p:txBody>
          </p:sp>
        </mc:Choice>
        <mc:Fallback xmlns="">
          <p:sp>
            <p:nvSpPr>
              <p:cNvPr id="13" name="TextBox 12">
                <a:extLst>
                  <a:ext uri="{FF2B5EF4-FFF2-40B4-BE49-F238E27FC236}">
                    <a16:creationId xmlns:a16="http://schemas.microsoft.com/office/drawing/2014/main" id="{C760DD5C-AECE-4898-83CA-5C284CDCF435}"/>
                  </a:ext>
                </a:extLst>
              </p:cNvPr>
              <p:cNvSpPr txBox="1">
                <a:spLocks noRot="1" noChangeAspect="1" noMove="1" noResize="1" noEditPoints="1" noAdjustHandles="1" noChangeArrowheads="1" noChangeShapeType="1" noTextEdit="1"/>
              </p:cNvSpPr>
              <p:nvPr/>
            </p:nvSpPr>
            <p:spPr>
              <a:xfrm>
                <a:off x="628650" y="3072162"/>
                <a:ext cx="8373090" cy="1804853"/>
              </a:xfrm>
              <a:prstGeom prst="rect">
                <a:avLst/>
              </a:prstGeom>
              <a:blipFill>
                <a:blip r:embed="rId4"/>
                <a:stretch>
                  <a:fillRect t="-1014" b="-1351"/>
                </a:stretch>
              </a:blipFill>
            </p:spPr>
            <p:txBody>
              <a:bodyPr/>
              <a:lstStyle/>
              <a:p>
                <a:r>
                  <a:rPr lang="en-SG">
                    <a:noFill/>
                  </a:rPr>
                  <a:t> </a:t>
                </a:r>
              </a:p>
            </p:txBody>
          </p:sp>
        </mc:Fallback>
      </mc:AlternateContent>
      <p:sp>
        <p:nvSpPr>
          <p:cNvPr id="2" name="Slide Number Placeholder 1">
            <a:extLst>
              <a:ext uri="{FF2B5EF4-FFF2-40B4-BE49-F238E27FC236}">
                <a16:creationId xmlns:a16="http://schemas.microsoft.com/office/drawing/2014/main" id="{CC3C29E5-CB9E-4ECF-AD14-A16289ACEF22}"/>
              </a:ext>
            </a:extLst>
          </p:cNvPr>
          <p:cNvSpPr>
            <a:spLocks noGrp="1"/>
          </p:cNvSpPr>
          <p:nvPr>
            <p:ph type="sldNum" sz="quarter" idx="10"/>
          </p:nvPr>
        </p:nvSpPr>
        <p:spPr/>
        <p:txBody>
          <a:bodyPr/>
          <a:lstStyle/>
          <a:p>
            <a:fld id="{63D15BE9-93EB-4963-A9E0-70183FF898FB}" type="slidenum">
              <a:rPr lang="en-SG" smtClean="0"/>
              <a:t>15</a:t>
            </a:fld>
            <a:endParaRPr lang="en-SG"/>
          </a:p>
        </p:txBody>
      </p:sp>
      <p:sp>
        <p:nvSpPr>
          <p:cNvPr id="10" name="TextBox 9">
            <a:extLst>
              <a:ext uri="{FF2B5EF4-FFF2-40B4-BE49-F238E27FC236}">
                <a16:creationId xmlns:a16="http://schemas.microsoft.com/office/drawing/2014/main" id="{EF81F5EC-C985-4F7B-893A-048BAB33D2EA}"/>
              </a:ext>
            </a:extLst>
          </p:cNvPr>
          <p:cNvSpPr txBox="1"/>
          <p:nvPr/>
        </p:nvSpPr>
        <p:spPr>
          <a:xfrm>
            <a:off x="1173847" y="2733608"/>
            <a:ext cx="2552696" cy="338554"/>
          </a:xfrm>
          <a:prstGeom prst="rect">
            <a:avLst/>
          </a:prstGeom>
          <a:noFill/>
        </p:spPr>
        <p:txBody>
          <a:bodyPr wrap="square">
            <a:spAutoFit/>
          </a:bodyPr>
          <a:lstStyle/>
          <a:p>
            <a:r>
              <a:rPr lang="en-SG" sz="1600" i="1" dirty="0">
                <a:latin typeface="Abadi" panose="020B0604020104020204" pitchFamily="34" charset="0"/>
              </a:rPr>
              <a:t>K </a:t>
            </a:r>
            <a:r>
              <a:rPr lang="en-SG" sz="1600" dirty="0">
                <a:latin typeface="Abadi" panose="020B0604020104020204" pitchFamily="34" charset="0"/>
              </a:rPr>
              <a:t> = {1,    2,    </a:t>
            </a:r>
            <a:r>
              <a:rPr lang="en-SG" sz="1600" dirty="0">
                <a:solidFill>
                  <a:schemeClr val="accent1"/>
                </a:solidFill>
                <a:latin typeface="Abadi" panose="020B0604020104020204" pitchFamily="34" charset="0"/>
              </a:rPr>
              <a:t>3</a:t>
            </a:r>
            <a:r>
              <a:rPr lang="en-SG" sz="1600" dirty="0">
                <a:latin typeface="Abadi" panose="020B0604020104020204" pitchFamily="34" charset="0"/>
              </a:rPr>
              <a:t>,    4,   5}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C5A67C8-9F5F-4A86-ABAD-4D94B51DC19D}"/>
                  </a:ext>
                </a:extLst>
              </p:cNvPr>
              <p:cNvSpPr txBox="1"/>
              <p:nvPr/>
            </p:nvSpPr>
            <p:spPr>
              <a:xfrm>
                <a:off x="1115833" y="2392374"/>
                <a:ext cx="6146567" cy="338554"/>
              </a:xfrm>
              <a:prstGeom prst="rect">
                <a:avLst/>
              </a:prstGeom>
              <a:noFill/>
            </p:spPr>
            <p:txBody>
              <a:bodyPr wrap="square">
                <a:spAutoFit/>
              </a:bodyPr>
              <a:lstStyle/>
              <a:p>
                <a:r>
                  <a:rPr lang="en-SG" sz="1600" dirty="0">
                    <a:latin typeface="Abadi" panose="020B0604020104020204" pitchFamily="34" charset="0"/>
                  </a:rPr>
                  <a:t> </a:t>
                </a:r>
                <a14:m>
                  <m:oMath xmlns:m="http://schemas.openxmlformats.org/officeDocument/2006/math">
                    <m:sSub>
                      <m:sSubPr>
                        <m:ctrlPr>
                          <a:rPr lang="en-SG" sz="1600" i="1" dirty="0" smtClean="0">
                            <a:latin typeface="Cambria Math" panose="02040503050406030204" pitchFamily="18" charset="0"/>
                          </a:rPr>
                        </m:ctrlPr>
                      </m:sSubPr>
                      <m:e>
                        <m:r>
                          <a:rPr lang="en-SG" sz="1600" b="0" i="1" dirty="0" smtClean="0">
                            <a:latin typeface="Cambria Math" panose="02040503050406030204" pitchFamily="18" charset="0"/>
                          </a:rPr>
                          <m:t>𝑃</m:t>
                        </m:r>
                      </m:e>
                      <m:sub>
                        <m:r>
                          <a:rPr lang="en-SG" sz="1600" b="0" i="1" dirty="0" smtClean="0">
                            <a:latin typeface="Cambria Math" panose="02040503050406030204" pitchFamily="18" charset="0"/>
                          </a:rPr>
                          <m:t>𝑖</m:t>
                        </m:r>
                      </m:sub>
                    </m:sSub>
                    <m:r>
                      <a:rPr lang="en-SG" sz="1600" i="1" dirty="0" smtClean="0">
                        <a:latin typeface="Cambria Math" panose="02040503050406030204" pitchFamily="18" charset="0"/>
                      </a:rPr>
                      <m:t> </m:t>
                    </m:r>
                  </m:oMath>
                </a14:m>
                <a:r>
                  <a:rPr lang="en-SG" sz="1600" dirty="0">
                    <a:latin typeface="Abadi" panose="020B0604020104020204" pitchFamily="34" charset="0"/>
                  </a:rPr>
                  <a:t>= (0.1, 0.2, </a:t>
                </a:r>
                <a:r>
                  <a:rPr lang="en-SG" sz="1600" dirty="0">
                    <a:solidFill>
                      <a:schemeClr val="accent1"/>
                    </a:solidFill>
                    <a:latin typeface="Abadi" panose="020B0604020104020204" pitchFamily="34" charset="0"/>
                  </a:rPr>
                  <a:t>0.4</a:t>
                </a:r>
                <a:r>
                  <a:rPr lang="en-SG" sz="1600" dirty="0">
                    <a:latin typeface="Abadi" panose="020B0604020104020204" pitchFamily="34" charset="0"/>
                  </a:rPr>
                  <a:t>, 0.3, 0), the probability that rating = 3 is 0.4</a:t>
                </a:r>
              </a:p>
            </p:txBody>
          </p:sp>
        </mc:Choice>
        <mc:Fallback xmlns="">
          <p:sp>
            <p:nvSpPr>
              <p:cNvPr id="11" name="TextBox 10">
                <a:extLst>
                  <a:ext uri="{FF2B5EF4-FFF2-40B4-BE49-F238E27FC236}">
                    <a16:creationId xmlns:a16="http://schemas.microsoft.com/office/drawing/2014/main" id="{EC5A67C8-9F5F-4A86-ABAD-4D94B51DC19D}"/>
                  </a:ext>
                </a:extLst>
              </p:cNvPr>
              <p:cNvSpPr txBox="1">
                <a:spLocks noRot="1" noChangeAspect="1" noMove="1" noResize="1" noEditPoints="1" noAdjustHandles="1" noChangeArrowheads="1" noChangeShapeType="1" noTextEdit="1"/>
              </p:cNvSpPr>
              <p:nvPr/>
            </p:nvSpPr>
            <p:spPr>
              <a:xfrm>
                <a:off x="1115833" y="2392374"/>
                <a:ext cx="6146567" cy="338554"/>
              </a:xfrm>
              <a:prstGeom prst="rect">
                <a:avLst/>
              </a:prstGeom>
              <a:blipFill>
                <a:blip r:embed="rId5"/>
                <a:stretch>
                  <a:fillRect t="-5357" b="-21429"/>
                </a:stretch>
              </a:blipFill>
            </p:spPr>
            <p:txBody>
              <a:bodyPr/>
              <a:lstStyle/>
              <a:p>
                <a:r>
                  <a:rPr lang="en-SG">
                    <a:noFill/>
                  </a:rPr>
                  <a:t> </a:t>
                </a:r>
              </a:p>
            </p:txBody>
          </p:sp>
        </mc:Fallback>
      </mc:AlternateContent>
    </p:spTree>
    <p:extLst>
      <p:ext uri="{BB962C8B-B14F-4D97-AF65-F5344CB8AC3E}">
        <p14:creationId xmlns:p14="http://schemas.microsoft.com/office/powerpoint/2010/main" val="296799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9DFABC1-AD10-44EC-B977-79C0C8DF7678}"/>
              </a:ext>
            </a:extLst>
          </p:cNvPr>
          <p:cNvSpPr/>
          <p:nvPr/>
        </p:nvSpPr>
        <p:spPr>
          <a:xfrm>
            <a:off x="3555953" y="1220283"/>
            <a:ext cx="1476103" cy="5184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SG" dirty="0">
              <a:latin typeface="Abadi" panose="020B0604020104020204" pitchFamily="34" charset="0"/>
            </a:endParaRPr>
          </a:p>
        </p:txBody>
      </p:sp>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Find weights</a:t>
            </a:r>
            <a:endParaRPr dirty="0">
              <a:latin typeface="Abadi" panose="020B0604020104020204" pitchFamily="34" charset="0"/>
            </a:endParaRPr>
          </a:p>
        </p:txBody>
      </p:sp>
      <p:cxnSp>
        <p:nvCxnSpPr>
          <p:cNvPr id="1458" name="Google Shape;1458;p48"/>
          <p:cNvCxnSpPr>
            <a:cxnSpLocks/>
          </p:cNvCxnSpPr>
          <p:nvPr/>
        </p:nvCxnSpPr>
        <p:spPr>
          <a:xfrm flipH="1">
            <a:off x="713275" y="785525"/>
            <a:ext cx="2683068"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747659" y="785525"/>
            <a:ext cx="2681866"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D1CDE5-25F1-4BB2-B7C9-798027FBE142}"/>
                  </a:ext>
                </a:extLst>
              </p:cNvPr>
              <p:cNvSpPr txBox="1"/>
              <p:nvPr/>
            </p:nvSpPr>
            <p:spPr>
              <a:xfrm>
                <a:off x="315127" y="1934227"/>
                <a:ext cx="8343623" cy="646331"/>
              </a:xfrm>
              <a:prstGeom prst="rect">
                <a:avLst/>
              </a:prstGeom>
              <a:noFill/>
            </p:spPr>
            <p:txBody>
              <a:bodyPr wrap="square">
                <a:spAutoFit/>
              </a:bodyPr>
              <a:lstStyle/>
              <a:p>
                <a:pPr marL="285750" indent="-285750">
                  <a:spcBef>
                    <a:spcPts val="600"/>
                  </a:spcBef>
                  <a:buFont typeface="Wingdings" panose="05000000000000000000" pitchFamily="2" charset="2"/>
                  <a:buChar char="§"/>
                </a:pPr>
                <a:r>
                  <a:rPr lang="en-US" sz="1800" dirty="0">
                    <a:latin typeface="Abadi" panose="020B0604020104020204" pitchFamily="34" charset="0"/>
                  </a:rPr>
                  <a:t>Find the weights that maximize the probability that our model would generate the data it has been trained on, which is called log-likelihood </a:t>
                </a:r>
                <a14:m>
                  <m:oMath xmlns:m="http://schemas.openxmlformats.org/officeDocument/2006/math">
                    <m:r>
                      <m:rPr>
                        <m:sty m:val="p"/>
                      </m:rPr>
                      <a:rPr lang="en-SG" sz="1800" b="0" i="0" smtClean="0">
                        <a:solidFill>
                          <a:srgbClr val="FF0000"/>
                        </a:solidFill>
                        <a:latin typeface="Cambria Math" panose="02040503050406030204" pitchFamily="18" charset="0"/>
                      </a:rPr>
                      <m:t>max</m:t>
                    </m:r>
                    <m:r>
                      <a:rPr lang="en-SG" sz="1800" b="0" i="0" smtClean="0">
                        <a:solidFill>
                          <a:srgbClr val="FF0000"/>
                        </a:solidFill>
                        <a:latin typeface="Cambria Math" panose="02040503050406030204" pitchFamily="18" charset="0"/>
                      </a:rPr>
                      <m:t> </m:t>
                    </m:r>
                    <m:r>
                      <m:rPr>
                        <m:sty m:val="p"/>
                      </m:rPr>
                      <a:rPr lang="en-SG" sz="1800" b="0" i="0" smtClean="0">
                        <a:solidFill>
                          <a:srgbClr val="FF0000"/>
                        </a:solidFill>
                        <a:latin typeface="Cambria Math" panose="02040503050406030204" pitchFamily="18" charset="0"/>
                      </a:rPr>
                      <m:t>log</m:t>
                    </m:r>
                    <m:r>
                      <a:rPr lang="en-SG" sz="1800" b="0" i="1" smtClean="0">
                        <a:solidFill>
                          <a:srgbClr val="FF0000"/>
                        </a:solidFill>
                        <a:latin typeface="Cambria Math" panose="02040503050406030204" pitchFamily="18" charset="0"/>
                      </a:rPr>
                      <m:t>⁡</m:t>
                    </m:r>
                    <m:r>
                      <a:rPr lang="en-SG" sz="1800" b="0" i="1" smtClean="0">
                        <a:solidFill>
                          <a:srgbClr val="FF0000"/>
                        </a:solidFill>
                        <a:latin typeface="Cambria Math" panose="02040503050406030204" pitchFamily="18" charset="0"/>
                      </a:rPr>
                      <m:t>𝑃</m:t>
                    </m:r>
                    <m:r>
                      <a:rPr lang="en-SG" sz="1800" b="0" i="1" smtClean="0">
                        <a:solidFill>
                          <a:srgbClr val="FF0000"/>
                        </a:solidFill>
                        <a:latin typeface="Cambria Math" panose="02040503050406030204" pitchFamily="18" charset="0"/>
                      </a:rPr>
                      <m:t>(</m:t>
                    </m:r>
                    <m:r>
                      <a:rPr lang="en-SG" sz="1800" b="1" i="0" smtClean="0">
                        <a:solidFill>
                          <a:srgbClr val="FF0000"/>
                        </a:solidFill>
                        <a:latin typeface="Cambria Math" panose="02040503050406030204" pitchFamily="18" charset="0"/>
                      </a:rPr>
                      <m:t>𝐯</m:t>
                    </m:r>
                    <m:r>
                      <a:rPr lang="en-SG" sz="1800" b="0" i="1" smtClean="0">
                        <a:solidFill>
                          <a:srgbClr val="FF0000"/>
                        </a:solidFill>
                        <a:latin typeface="Cambria Math" panose="02040503050406030204" pitchFamily="18" charset="0"/>
                      </a:rPr>
                      <m:t>)</m:t>
                    </m:r>
                  </m:oMath>
                </a14:m>
                <a:endParaRPr lang="en-US" sz="1800" dirty="0">
                  <a:latin typeface="Abadi" panose="020B0604020104020204" pitchFamily="34" charset="0"/>
                </a:endParaRPr>
              </a:p>
            </p:txBody>
          </p:sp>
        </mc:Choice>
        <mc:Fallback xmlns="">
          <p:sp>
            <p:nvSpPr>
              <p:cNvPr id="6" name="TextBox 5">
                <a:extLst>
                  <a:ext uri="{FF2B5EF4-FFF2-40B4-BE49-F238E27FC236}">
                    <a16:creationId xmlns:a16="http://schemas.microsoft.com/office/drawing/2014/main" id="{65D1CDE5-25F1-4BB2-B7C9-798027FBE142}"/>
                  </a:ext>
                </a:extLst>
              </p:cNvPr>
              <p:cNvSpPr txBox="1">
                <a:spLocks noRot="1" noChangeAspect="1" noMove="1" noResize="1" noEditPoints="1" noAdjustHandles="1" noChangeArrowheads="1" noChangeShapeType="1" noTextEdit="1"/>
              </p:cNvSpPr>
              <p:nvPr/>
            </p:nvSpPr>
            <p:spPr>
              <a:xfrm>
                <a:off x="315127" y="1934227"/>
                <a:ext cx="8343623" cy="646331"/>
              </a:xfrm>
              <a:prstGeom prst="rect">
                <a:avLst/>
              </a:prstGeom>
              <a:blipFill>
                <a:blip r:embed="rId3"/>
                <a:stretch>
                  <a:fillRect l="-512" t="-4717" b="-1415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515ED3-2715-4265-A38F-D1CFBB8929EC}"/>
                  </a:ext>
                </a:extLst>
              </p:cNvPr>
              <p:cNvSpPr txBox="1"/>
              <p:nvPr/>
            </p:nvSpPr>
            <p:spPr>
              <a:xfrm>
                <a:off x="4555644" y="1322075"/>
                <a:ext cx="4812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1800" b="1" i="1" smtClean="0">
                          <a:solidFill>
                            <a:schemeClr val="accent1"/>
                          </a:solidFill>
                          <a:latin typeface="Cambria Math" panose="02040503050406030204" pitchFamily="18" charset="0"/>
                        </a:rPr>
                        <m:t>𝑾</m:t>
                      </m:r>
                    </m:oMath>
                  </m:oMathPara>
                </a14:m>
                <a:endParaRPr lang="en-SG" sz="1800" b="1" dirty="0">
                  <a:solidFill>
                    <a:schemeClr val="accent1"/>
                  </a:solidFill>
                  <a:latin typeface="Abadi" panose="020B0604020104020204" pitchFamily="34" charset="0"/>
                </a:endParaRPr>
              </a:p>
            </p:txBody>
          </p:sp>
        </mc:Choice>
        <mc:Fallback xmlns="">
          <p:sp>
            <p:nvSpPr>
              <p:cNvPr id="5" name="TextBox 4">
                <a:extLst>
                  <a:ext uri="{FF2B5EF4-FFF2-40B4-BE49-F238E27FC236}">
                    <a16:creationId xmlns:a16="http://schemas.microsoft.com/office/drawing/2014/main" id="{34515ED3-2715-4265-A38F-D1CFBB8929EC}"/>
                  </a:ext>
                </a:extLst>
              </p:cNvPr>
              <p:cNvSpPr txBox="1">
                <a:spLocks noRot="1" noChangeAspect="1" noMove="1" noResize="1" noEditPoints="1" noAdjustHandles="1" noChangeArrowheads="1" noChangeShapeType="1" noTextEdit="1"/>
              </p:cNvSpPr>
              <p:nvPr/>
            </p:nvSpPr>
            <p:spPr>
              <a:xfrm>
                <a:off x="4555644" y="1322075"/>
                <a:ext cx="481221" cy="369332"/>
              </a:xfrm>
              <a:prstGeom prst="rect">
                <a:avLst/>
              </a:prstGeom>
              <a:blipFill>
                <a:blip r:embed="rId4"/>
                <a:stretch>
                  <a:fillRect/>
                </a:stretch>
              </a:blipFill>
            </p:spPr>
            <p:txBody>
              <a:bodyPr/>
              <a:lstStyle/>
              <a:p>
                <a:r>
                  <a:rPr lang="en-SG">
                    <a:noFill/>
                  </a:rPr>
                  <a:t> </a:t>
                </a:r>
              </a:p>
            </p:txBody>
          </p:sp>
        </mc:Fallback>
      </mc:AlternateContent>
      <p:sp>
        <p:nvSpPr>
          <p:cNvPr id="14" name="TextBox 13">
            <a:extLst>
              <a:ext uri="{FF2B5EF4-FFF2-40B4-BE49-F238E27FC236}">
                <a16:creationId xmlns:a16="http://schemas.microsoft.com/office/drawing/2014/main" id="{D95E9E3B-7DFA-46D5-BF2C-0E9DF69653DF}"/>
              </a:ext>
            </a:extLst>
          </p:cNvPr>
          <p:cNvSpPr txBox="1"/>
          <p:nvPr/>
        </p:nvSpPr>
        <p:spPr>
          <a:xfrm>
            <a:off x="1314365" y="1306872"/>
            <a:ext cx="688009" cy="400110"/>
          </a:xfrm>
          <a:prstGeom prst="rect">
            <a:avLst/>
          </a:prstGeom>
          <a:noFill/>
        </p:spPr>
        <p:txBody>
          <a:bodyPr wrap="square" rtlCol="0">
            <a:spAutoFit/>
          </a:bodyPr>
          <a:lstStyle/>
          <a:p>
            <a:r>
              <a:rPr lang="en-SG" sz="2000" dirty="0">
                <a:latin typeface="Abadi" panose="020B0604020104020204" pitchFamily="34" charset="0"/>
              </a:rPr>
              <a:t>RBM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C778A8-2AD1-469A-83A4-8866D1C08E03}"/>
                  </a:ext>
                </a:extLst>
              </p:cNvPr>
              <p:cNvSpPr txBox="1"/>
              <p:nvPr/>
            </p:nvSpPr>
            <p:spPr>
              <a:xfrm>
                <a:off x="2404240" y="1322075"/>
                <a:ext cx="482633" cy="307777"/>
              </a:xfrm>
              <a:prstGeom prst="rect">
                <a:avLst/>
              </a:prstGeom>
              <a:noFill/>
            </p:spPr>
            <p:txBody>
              <a:bodyPr wrap="square" lIns="0" tIns="0" rIns="0" bIns="0" rtlCol="0">
                <a:spAutoFit/>
              </a:bodyPr>
              <a:lstStyle/>
              <a:p>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m:t>
                        </m:r>
                        <m:r>
                          <a:rPr lang="en-SG" sz="2000" b="0" i="1" smtClean="0">
                            <a:latin typeface="Cambria Math" panose="02040503050406030204" pitchFamily="18" charset="0"/>
                          </a:rPr>
                          <m:t>𝑟</m:t>
                        </m:r>
                      </m:e>
                      <m:sub>
                        <m:r>
                          <a:rPr lang="en-SG" sz="2000" b="0" i="1" smtClean="0">
                            <a:latin typeface="Cambria Math" panose="02040503050406030204" pitchFamily="18" charset="0"/>
                          </a:rPr>
                          <m:t>𝑢𝑖</m:t>
                        </m:r>
                      </m:sub>
                    </m:sSub>
                  </m:oMath>
                </a14:m>
                <a:r>
                  <a:rPr lang="en-SG" sz="2000" dirty="0">
                    <a:latin typeface="Abadi" panose="020B0604020104020204" pitchFamily="34" charset="0"/>
                  </a:rPr>
                  <a:t>}</a:t>
                </a:r>
              </a:p>
            </p:txBody>
          </p:sp>
        </mc:Choice>
        <mc:Fallback xmlns="">
          <p:sp>
            <p:nvSpPr>
              <p:cNvPr id="12" name="TextBox 11">
                <a:extLst>
                  <a:ext uri="{FF2B5EF4-FFF2-40B4-BE49-F238E27FC236}">
                    <a16:creationId xmlns:a16="http://schemas.microsoft.com/office/drawing/2014/main" id="{BBC778A8-2AD1-469A-83A4-8866D1C08E03}"/>
                  </a:ext>
                </a:extLst>
              </p:cNvPr>
              <p:cNvSpPr txBox="1">
                <a:spLocks noRot="1" noChangeAspect="1" noMove="1" noResize="1" noEditPoints="1" noAdjustHandles="1" noChangeArrowheads="1" noChangeShapeType="1" noTextEdit="1"/>
              </p:cNvSpPr>
              <p:nvPr/>
            </p:nvSpPr>
            <p:spPr>
              <a:xfrm>
                <a:off x="2404240" y="1322075"/>
                <a:ext cx="482633" cy="307777"/>
              </a:xfrm>
              <a:prstGeom prst="rect">
                <a:avLst/>
              </a:prstGeom>
              <a:blipFill>
                <a:blip r:embed="rId5"/>
                <a:stretch>
                  <a:fillRect l="-25000" t="-26000" r="-31250" b="-50000"/>
                </a:stretch>
              </a:blipFill>
            </p:spPr>
            <p:txBody>
              <a:bodyPr/>
              <a:lstStyle/>
              <a:p>
                <a:r>
                  <a:rPr lang="en-SG">
                    <a:noFill/>
                  </a:rPr>
                  <a:t> </a:t>
                </a:r>
              </a:p>
            </p:txBody>
          </p:sp>
        </mc:Fallback>
      </mc:AlternateContent>
      <p:cxnSp>
        <p:nvCxnSpPr>
          <p:cNvPr id="15" name="Straight Arrow Connector 14">
            <a:extLst>
              <a:ext uri="{FF2B5EF4-FFF2-40B4-BE49-F238E27FC236}">
                <a16:creationId xmlns:a16="http://schemas.microsoft.com/office/drawing/2014/main" id="{45B61C05-F331-473E-A42F-96C39EA3CDE3}"/>
              </a:ext>
            </a:extLst>
          </p:cNvPr>
          <p:cNvCxnSpPr>
            <a:cxnSpLocks/>
            <a:stCxn id="12" idx="3"/>
            <a:endCxn id="9" idx="1"/>
          </p:cNvCxnSpPr>
          <p:nvPr/>
        </p:nvCxnSpPr>
        <p:spPr>
          <a:xfrm>
            <a:off x="2903094" y="1475964"/>
            <a:ext cx="652859" cy="35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4C5F87-BC96-4B76-AEE3-2089E8C815D5}"/>
                  </a:ext>
                </a:extLst>
              </p:cNvPr>
              <p:cNvSpPr txBox="1"/>
              <p:nvPr/>
            </p:nvSpPr>
            <p:spPr>
              <a:xfrm>
                <a:off x="5861798" y="1279473"/>
                <a:ext cx="652871"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SG" sz="2000" dirty="0">
                    <a:ln>
                      <a:noFill/>
                    </a:ln>
                    <a:latin typeface="Abadi" panose="020B0604020104020204" pitchFamily="34" charset="0"/>
                  </a:rPr>
                  <a:t>{</a:t>
                </a:r>
                <a14:m>
                  <m:oMath xmlns:m="http://schemas.openxmlformats.org/officeDocument/2006/math">
                    <m:sSub>
                      <m:sSubPr>
                        <m:ctrlPr>
                          <a:rPr lang="en-SG" sz="2000" i="1" smtClean="0">
                            <a:ln>
                              <a:noFill/>
                            </a:ln>
                            <a:latin typeface="Cambria Math" panose="02040503050406030204" pitchFamily="18" charset="0"/>
                          </a:rPr>
                        </m:ctrlPr>
                      </m:sSubPr>
                      <m:e>
                        <m:acc>
                          <m:accPr>
                            <m:chr m:val="̂"/>
                            <m:ctrlPr>
                              <a:rPr lang="en-SG" sz="2000" i="1" smtClean="0">
                                <a:ln>
                                  <a:noFill/>
                                </a:ln>
                                <a:latin typeface="Cambria Math" panose="02040503050406030204" pitchFamily="18" charset="0"/>
                              </a:rPr>
                            </m:ctrlPr>
                          </m:accPr>
                          <m:e>
                            <m:r>
                              <a:rPr lang="en-SG" sz="2000" b="0" i="1" smtClean="0">
                                <a:ln>
                                  <a:noFill/>
                                </a:ln>
                                <a:latin typeface="Cambria Math" panose="02040503050406030204" pitchFamily="18" charset="0"/>
                              </a:rPr>
                              <m:t>𝑟</m:t>
                            </m:r>
                          </m:e>
                        </m:acc>
                      </m:e>
                      <m:sub>
                        <m:r>
                          <a:rPr lang="en-SG" sz="2000" b="0" i="1" smtClean="0">
                            <a:ln>
                              <a:noFill/>
                            </a:ln>
                            <a:latin typeface="Cambria Math" panose="02040503050406030204" pitchFamily="18" charset="0"/>
                          </a:rPr>
                          <m:t>𝑢𝑖</m:t>
                        </m:r>
                      </m:sub>
                    </m:sSub>
                  </m:oMath>
                </a14:m>
                <a:r>
                  <a:rPr lang="en-SG" sz="2000" dirty="0">
                    <a:ln>
                      <a:noFill/>
                    </a:ln>
                    <a:latin typeface="Abadi" panose="020B0604020104020204" pitchFamily="34" charset="0"/>
                  </a:rPr>
                  <a:t>}</a:t>
                </a:r>
              </a:p>
            </p:txBody>
          </p:sp>
        </mc:Choice>
        <mc:Fallback xmlns="">
          <p:sp>
            <p:nvSpPr>
              <p:cNvPr id="18" name="TextBox 17">
                <a:extLst>
                  <a:ext uri="{FF2B5EF4-FFF2-40B4-BE49-F238E27FC236}">
                    <a16:creationId xmlns:a16="http://schemas.microsoft.com/office/drawing/2014/main" id="{274C5F87-BC96-4B76-AEE3-2089E8C815D5}"/>
                  </a:ext>
                </a:extLst>
              </p:cNvPr>
              <p:cNvSpPr txBox="1">
                <a:spLocks noRot="1" noChangeAspect="1" noMove="1" noResize="1" noEditPoints="1" noAdjustHandles="1" noChangeArrowheads="1" noChangeShapeType="1" noTextEdit="1"/>
              </p:cNvSpPr>
              <p:nvPr/>
            </p:nvSpPr>
            <p:spPr>
              <a:xfrm>
                <a:off x="5861798" y="1279473"/>
                <a:ext cx="652871" cy="400110"/>
              </a:xfrm>
              <a:prstGeom prst="rect">
                <a:avLst/>
              </a:prstGeom>
              <a:blipFill>
                <a:blip r:embed="rId6"/>
                <a:stretch>
                  <a:fillRect l="-10280" t="-9091" r="-8411" b="-25758"/>
                </a:stretch>
              </a:blipFill>
              <a:ln>
                <a:noFill/>
              </a:ln>
            </p:spPr>
            <p:txBody>
              <a:bodyPr/>
              <a:lstStyle/>
              <a:p>
                <a:r>
                  <a:rPr lang="en-SG">
                    <a:noFill/>
                  </a:rPr>
                  <a:t> </a:t>
                </a:r>
              </a:p>
            </p:txBody>
          </p:sp>
        </mc:Fallback>
      </mc:AlternateContent>
      <p:cxnSp>
        <p:nvCxnSpPr>
          <p:cNvPr id="20" name="Straight Arrow Connector 19">
            <a:extLst>
              <a:ext uri="{FF2B5EF4-FFF2-40B4-BE49-F238E27FC236}">
                <a16:creationId xmlns:a16="http://schemas.microsoft.com/office/drawing/2014/main" id="{5E1357EF-40EA-4B4B-895F-249B8A35A495}"/>
              </a:ext>
            </a:extLst>
          </p:cNvPr>
          <p:cNvCxnSpPr>
            <a:cxnSpLocks/>
            <a:stCxn id="9" idx="3"/>
            <a:endCxn id="18" idx="1"/>
          </p:cNvCxnSpPr>
          <p:nvPr/>
        </p:nvCxnSpPr>
        <p:spPr>
          <a:xfrm flipV="1">
            <a:off x="5032056" y="1479528"/>
            <a:ext cx="829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4EFC9459-1C3A-451E-AB2E-A2AD419C48AF}"/>
              </a:ext>
            </a:extLst>
          </p:cNvPr>
          <p:cNvSpPr txBox="1"/>
          <p:nvPr/>
        </p:nvSpPr>
        <p:spPr>
          <a:xfrm>
            <a:off x="3622120" y="1283634"/>
            <a:ext cx="1174134" cy="369332"/>
          </a:xfrm>
          <a:prstGeom prst="rect">
            <a:avLst/>
          </a:prstGeom>
          <a:noFill/>
        </p:spPr>
        <p:txBody>
          <a:bodyPr wrap="square" rtlCol="0">
            <a:spAutoFit/>
          </a:bodyPr>
          <a:lstStyle/>
          <a:p>
            <a:r>
              <a:rPr lang="en-SG" sz="1800" b="1" dirty="0">
                <a:latin typeface="Abadi" panose="020B0604020104020204" pitchFamily="34" charset="0"/>
              </a:rPr>
              <a:t>predictor</a:t>
            </a:r>
          </a:p>
        </p:txBody>
      </p:sp>
      <p:sp>
        <p:nvSpPr>
          <p:cNvPr id="38" name="TextBox 37">
            <a:extLst>
              <a:ext uri="{FF2B5EF4-FFF2-40B4-BE49-F238E27FC236}">
                <a16:creationId xmlns:a16="http://schemas.microsoft.com/office/drawing/2014/main" id="{D055AB45-34A4-4163-B9CA-F3751A049678}"/>
              </a:ext>
            </a:extLst>
          </p:cNvPr>
          <p:cNvSpPr txBox="1"/>
          <p:nvPr/>
        </p:nvSpPr>
        <p:spPr>
          <a:xfrm>
            <a:off x="275300" y="3305949"/>
            <a:ext cx="8162261" cy="800219"/>
          </a:xfrm>
          <a:prstGeom prst="rect">
            <a:avLst/>
          </a:prstGeom>
          <a:noFill/>
        </p:spPr>
        <p:txBody>
          <a:bodyPr wrap="square">
            <a:spAutoFit/>
          </a:bodyPr>
          <a:lstStyle/>
          <a:p>
            <a:pPr marL="285750" indent="-285750">
              <a:spcBef>
                <a:spcPts val="600"/>
              </a:spcBef>
              <a:buFont typeface="Wingdings" panose="05000000000000000000" pitchFamily="2" charset="2"/>
              <a:buChar char="§"/>
            </a:pPr>
            <a:r>
              <a:rPr lang="en-US" sz="1800" dirty="0">
                <a:latin typeface="Abadi" panose="020B0604020104020204" pitchFamily="34" charset="0"/>
              </a:rPr>
              <a:t>Use a gradient ascent method. </a:t>
            </a:r>
          </a:p>
          <a:p>
            <a:pPr marL="555625" indent="-285750">
              <a:buFont typeface="Arial" panose="020B0604020202020204" pitchFamily="34" charset="0"/>
              <a:buChar char="•"/>
            </a:pPr>
            <a:r>
              <a:rPr lang="en-US" dirty="0">
                <a:latin typeface="Abadi" panose="020B0604020104020204" pitchFamily="34" charset="0"/>
              </a:rPr>
              <a:t>Start from a random weight</a:t>
            </a:r>
          </a:p>
          <a:p>
            <a:pPr marL="555625" indent="-285750">
              <a:buFont typeface="Arial" panose="020B0604020202020204" pitchFamily="34" charset="0"/>
              <a:buChar char="•"/>
            </a:pPr>
            <a:r>
              <a:rPr lang="en-US" dirty="0">
                <a:latin typeface="Abadi" panose="020B0604020104020204" pitchFamily="34" charset="0"/>
              </a:rPr>
              <a:t>Update weights by adding the gradient</a:t>
            </a:r>
          </a:p>
        </p:txBody>
      </p:sp>
      <p:pic>
        <p:nvPicPr>
          <p:cNvPr id="39" name="Picture 38">
            <a:extLst>
              <a:ext uri="{FF2B5EF4-FFF2-40B4-BE49-F238E27FC236}">
                <a16:creationId xmlns:a16="http://schemas.microsoft.com/office/drawing/2014/main" id="{3D26B01D-AA83-4CA8-84DF-67D703D4F500}"/>
              </a:ext>
            </a:extLst>
          </p:cNvPr>
          <p:cNvPicPr>
            <a:picLocks noChangeAspect="1"/>
          </p:cNvPicPr>
          <p:nvPr/>
        </p:nvPicPr>
        <p:blipFill rotWithShape="1">
          <a:blip r:embed="rId7">
            <a:extLst>
              <a:ext uri="{28A0092B-C50C-407E-A947-70E740481C1C}">
                <a14:useLocalDpi xmlns:a14="http://schemas.microsoft.com/office/drawing/2010/main" val="0"/>
              </a:ext>
            </a:extLst>
          </a:blip>
          <a:srcRect l="11938" b="10038"/>
          <a:stretch/>
        </p:blipFill>
        <p:spPr>
          <a:xfrm>
            <a:off x="3980156" y="3802075"/>
            <a:ext cx="506782" cy="272478"/>
          </a:xfrm>
          <a:prstGeom prst="rect">
            <a:avLst/>
          </a:prstGeom>
        </p:spPr>
      </p:pic>
      <p:sp>
        <p:nvSpPr>
          <p:cNvPr id="2" name="Slide Number Placeholder 1">
            <a:extLst>
              <a:ext uri="{FF2B5EF4-FFF2-40B4-BE49-F238E27FC236}">
                <a16:creationId xmlns:a16="http://schemas.microsoft.com/office/drawing/2014/main" id="{C5ED1D45-5D79-4D1C-8DD0-CAC3027CDA6D}"/>
              </a:ext>
            </a:extLst>
          </p:cNvPr>
          <p:cNvSpPr>
            <a:spLocks noGrp="1"/>
          </p:cNvSpPr>
          <p:nvPr>
            <p:ph type="sldNum" sz="quarter" idx="10"/>
          </p:nvPr>
        </p:nvSpPr>
        <p:spPr/>
        <p:txBody>
          <a:bodyPr/>
          <a:lstStyle/>
          <a:p>
            <a:fld id="{63D15BE9-93EB-4963-A9E0-70183FF898FB}" type="slidenum">
              <a:rPr lang="en-SG" smtClean="0"/>
              <a:t>16</a:t>
            </a:fld>
            <a:endParaRPr lang="en-SG"/>
          </a:p>
        </p:txBody>
      </p:sp>
      <p:pic>
        <p:nvPicPr>
          <p:cNvPr id="3" name="Picture 2">
            <a:extLst>
              <a:ext uri="{FF2B5EF4-FFF2-40B4-BE49-F238E27FC236}">
                <a16:creationId xmlns:a16="http://schemas.microsoft.com/office/drawing/2014/main" id="{3DA3B5F8-D1F0-4C9D-8D65-2C03DD6A37E3}"/>
              </a:ext>
            </a:extLst>
          </p:cNvPr>
          <p:cNvPicPr>
            <a:picLocks noChangeAspect="1"/>
          </p:cNvPicPr>
          <p:nvPr/>
        </p:nvPicPr>
        <p:blipFill>
          <a:blip r:embed="rId8"/>
          <a:stretch>
            <a:fillRect/>
          </a:stretch>
        </p:blipFill>
        <p:spPr>
          <a:xfrm>
            <a:off x="1586018" y="4357975"/>
            <a:ext cx="1636443" cy="259841"/>
          </a:xfrm>
          <a:prstGeom prst="rect">
            <a:avLst/>
          </a:prstGeom>
        </p:spPr>
      </p:pic>
      <p:pic>
        <p:nvPicPr>
          <p:cNvPr id="7" name="Picture 6">
            <a:extLst>
              <a:ext uri="{FF2B5EF4-FFF2-40B4-BE49-F238E27FC236}">
                <a16:creationId xmlns:a16="http://schemas.microsoft.com/office/drawing/2014/main" id="{869AE5E6-A7CB-4FD6-B352-07B914EC19B4}"/>
              </a:ext>
            </a:extLst>
          </p:cNvPr>
          <p:cNvPicPr>
            <a:picLocks noChangeAspect="1"/>
          </p:cNvPicPr>
          <p:nvPr/>
        </p:nvPicPr>
        <p:blipFill>
          <a:blip r:embed="rId9"/>
          <a:stretch>
            <a:fillRect/>
          </a:stretch>
        </p:blipFill>
        <p:spPr>
          <a:xfrm>
            <a:off x="2903094" y="2582778"/>
            <a:ext cx="3397469" cy="624156"/>
          </a:xfrm>
          <a:prstGeom prst="rect">
            <a:avLst/>
          </a:prstGeom>
        </p:spPr>
      </p:pic>
    </p:spTree>
    <p:extLst>
      <p:ext uri="{BB962C8B-B14F-4D97-AF65-F5344CB8AC3E}">
        <p14:creationId xmlns:p14="http://schemas.microsoft.com/office/powerpoint/2010/main" val="34524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US" sz="2800" dirty="0">
                <a:latin typeface="Abadi" panose="020B0604020104020204" pitchFamily="34" charset="0"/>
              </a:rPr>
              <a:t>Gradient ascent method</a:t>
            </a:r>
            <a:endParaRPr sz="2800" dirty="0">
              <a:latin typeface="Abadi" panose="020B0604020104020204" pitchFamily="34" charset="0"/>
            </a:endParaRPr>
          </a:p>
        </p:txBody>
      </p:sp>
      <p:cxnSp>
        <p:nvCxnSpPr>
          <p:cNvPr id="1458" name="Google Shape;1458;p48"/>
          <p:cNvCxnSpPr>
            <a:cxnSpLocks/>
          </p:cNvCxnSpPr>
          <p:nvPr/>
        </p:nvCxnSpPr>
        <p:spPr>
          <a:xfrm flipH="1">
            <a:off x="713275" y="785525"/>
            <a:ext cx="1807856"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6675120" y="785525"/>
            <a:ext cx="1754407"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10" name="TextBox 9">
            <a:extLst>
              <a:ext uri="{FF2B5EF4-FFF2-40B4-BE49-F238E27FC236}">
                <a16:creationId xmlns:a16="http://schemas.microsoft.com/office/drawing/2014/main" id="{592D9EBA-DC50-426D-80F7-2F7572E5A713}"/>
              </a:ext>
            </a:extLst>
          </p:cNvPr>
          <p:cNvSpPr txBox="1"/>
          <p:nvPr/>
        </p:nvSpPr>
        <p:spPr>
          <a:xfrm>
            <a:off x="271129" y="1028544"/>
            <a:ext cx="4572000" cy="400110"/>
          </a:xfrm>
          <a:prstGeom prst="rect">
            <a:avLst/>
          </a:prstGeom>
          <a:noFill/>
        </p:spPr>
        <p:txBody>
          <a:bodyPr wrap="square">
            <a:spAutoFit/>
          </a:bodyPr>
          <a:lstStyle/>
          <a:p>
            <a:pPr marL="285750" indent="-285750">
              <a:buFont typeface="Wingdings" panose="05000000000000000000" pitchFamily="2" charset="2"/>
              <a:buChar char="§"/>
            </a:pPr>
            <a:r>
              <a:rPr lang="en-US" sz="2000" dirty="0">
                <a:latin typeface="Abadi" panose="020B0604020104020204" pitchFamily="34" charset="0"/>
              </a:rPr>
              <a:t>Learning</a:t>
            </a:r>
          </a:p>
        </p:txBody>
      </p:sp>
      <p:pic>
        <p:nvPicPr>
          <p:cNvPr id="14" name="Picture 13" descr="\documentclass{article}&#10;\usepackage{amsmath}&#10;\usepackage{amsmath}&#10;\usepackage{amssymb}&#10;\usepackage{amsthm}&#10;\pagestyle{empty}&#10;\begin{document}&#10;    \begin{itemize}&#10;        \item We start with the data \( \textbf{v} \), consisting by all the $K-elements$ vectors $v_i$, $i \in M_u$, of all the movies $M_u$ that a particular user $u$ has rated. This part is implemented by the function \texttt{getV} in the \texttt{rbm.py} file.&#10;        \item Compute \( \mathbb{P}(h_j = 1 | \textbf{v}) \) with \texttt{visibleToHiddenVec}.&#10;        \item Call positive gradient \( (PG)_{i,j,k} = \mathbb{P}(h_j = 1 | \textbf{v}) \cdot v_i^k \) (computed by \texttt{probProduct}). You can see that \( PG \) is a 3D array, which Numpy can let you define and apply transformations to easily. It also has the same shape as \( W \), the 3D array holding the weights.&#10;    \end{itemize}&#10;&#10;&#10;&#10;\end{document}" title="IguanaTex Bitmap Display">
            <a:extLst>
              <a:ext uri="{FF2B5EF4-FFF2-40B4-BE49-F238E27FC236}">
                <a16:creationId xmlns:a16="http://schemas.microsoft.com/office/drawing/2014/main" id="{35421A36-B502-42E5-AE2A-F0DE210430BE}"/>
              </a:ext>
            </a:extLst>
          </p:cNvPr>
          <p:cNvPicPr>
            <a:picLocks noChangeAspect="1"/>
          </p:cNvPicPr>
          <p:nvPr>
            <p:custDataLst>
              <p:tags r:id="rId1"/>
            </p:custDataLst>
          </p:nvPr>
        </p:nvPicPr>
        <p:blipFill rotWithShape="1">
          <a:blip r:embed="rId4"/>
          <a:srcRect b="31554"/>
          <a:stretch/>
        </p:blipFill>
        <p:spPr>
          <a:xfrm>
            <a:off x="713225" y="1572031"/>
            <a:ext cx="5564776" cy="1248135"/>
          </a:xfrm>
          <a:prstGeom prst="rect">
            <a:avLst/>
          </a:prstGeom>
        </p:spPr>
      </p:pic>
      <p:sp>
        <p:nvSpPr>
          <p:cNvPr id="2" name="Slide Number Placeholder 1">
            <a:extLst>
              <a:ext uri="{FF2B5EF4-FFF2-40B4-BE49-F238E27FC236}">
                <a16:creationId xmlns:a16="http://schemas.microsoft.com/office/drawing/2014/main" id="{317AB225-4F26-48AB-A838-87365D94768B}"/>
              </a:ext>
            </a:extLst>
          </p:cNvPr>
          <p:cNvSpPr>
            <a:spLocks noGrp="1"/>
          </p:cNvSpPr>
          <p:nvPr>
            <p:ph type="sldNum" sz="quarter" idx="10"/>
          </p:nvPr>
        </p:nvSpPr>
        <p:spPr/>
        <p:txBody>
          <a:bodyPr/>
          <a:lstStyle/>
          <a:p>
            <a:fld id="{63D15BE9-93EB-4963-A9E0-70183FF898FB}" type="slidenum">
              <a:rPr lang="en-SG" smtClean="0"/>
              <a:t>17</a:t>
            </a:fld>
            <a:endParaRPr lang="en-SG"/>
          </a:p>
        </p:txBody>
      </p:sp>
      <p:sp>
        <p:nvSpPr>
          <p:cNvPr id="9" name="TextBox 8">
            <a:extLst>
              <a:ext uri="{FF2B5EF4-FFF2-40B4-BE49-F238E27FC236}">
                <a16:creationId xmlns:a16="http://schemas.microsoft.com/office/drawing/2014/main" id="{38D6840D-51C8-4652-926F-699524574660}"/>
              </a:ext>
            </a:extLst>
          </p:cNvPr>
          <p:cNvSpPr txBox="1"/>
          <p:nvPr/>
        </p:nvSpPr>
        <p:spPr>
          <a:xfrm>
            <a:off x="271129" y="3163598"/>
            <a:ext cx="4572000" cy="400110"/>
          </a:xfrm>
          <a:prstGeom prst="rect">
            <a:avLst/>
          </a:prstGeom>
          <a:noFill/>
        </p:spPr>
        <p:txBody>
          <a:bodyPr wrap="square">
            <a:spAutoFit/>
          </a:bodyPr>
          <a:lstStyle/>
          <a:p>
            <a:pPr marL="285750" indent="-285750">
              <a:buFont typeface="Wingdings" panose="05000000000000000000" pitchFamily="2" charset="2"/>
              <a:buChar char="§"/>
            </a:pPr>
            <a:r>
              <a:rPr lang="en-US" sz="2000" dirty="0">
                <a:latin typeface="Abadi" panose="020B0604020104020204" pitchFamily="34" charset="0"/>
              </a:rPr>
              <a:t>Unlearning</a:t>
            </a:r>
            <a:r>
              <a:rPr lang="en-US" sz="1800" dirty="0">
                <a:latin typeface="Abadi" panose="020B0604020104020204" pitchFamily="34" charset="0"/>
              </a:rPr>
              <a:t>:</a:t>
            </a:r>
          </a:p>
        </p:txBody>
      </p:sp>
      <p:pic>
        <p:nvPicPr>
          <p:cNvPr id="11" name="Picture 10">
            <a:extLst>
              <a:ext uri="{FF2B5EF4-FFF2-40B4-BE49-F238E27FC236}">
                <a16:creationId xmlns:a16="http://schemas.microsoft.com/office/drawing/2014/main" id="{7464B980-3BE0-4098-8697-E4812709EA39}"/>
              </a:ext>
            </a:extLst>
          </p:cNvPr>
          <p:cNvPicPr>
            <a:picLocks noChangeAspect="1"/>
          </p:cNvPicPr>
          <p:nvPr/>
        </p:nvPicPr>
        <p:blipFill>
          <a:blip r:embed="rId5"/>
          <a:stretch>
            <a:fillRect/>
          </a:stretch>
        </p:blipFill>
        <p:spPr>
          <a:xfrm>
            <a:off x="615254" y="3580620"/>
            <a:ext cx="6608506" cy="1065580"/>
          </a:xfrm>
          <a:prstGeom prst="rect">
            <a:avLst/>
          </a:prstGeom>
        </p:spPr>
      </p:pic>
      <p:pic>
        <p:nvPicPr>
          <p:cNvPr id="4" name="Picture 3">
            <a:extLst>
              <a:ext uri="{FF2B5EF4-FFF2-40B4-BE49-F238E27FC236}">
                <a16:creationId xmlns:a16="http://schemas.microsoft.com/office/drawing/2014/main" id="{C8C6F205-2775-44BC-939C-42042FC214D3}"/>
              </a:ext>
            </a:extLst>
          </p:cNvPr>
          <p:cNvPicPr>
            <a:picLocks noChangeAspect="1"/>
          </p:cNvPicPr>
          <p:nvPr/>
        </p:nvPicPr>
        <p:blipFill>
          <a:blip r:embed="rId6"/>
          <a:stretch>
            <a:fillRect/>
          </a:stretch>
        </p:blipFill>
        <p:spPr>
          <a:xfrm>
            <a:off x="6335150" y="1990646"/>
            <a:ext cx="2696183" cy="1742087"/>
          </a:xfrm>
          <a:prstGeom prst="rect">
            <a:avLst/>
          </a:prstGeom>
        </p:spPr>
      </p:pic>
      <p:sp>
        <p:nvSpPr>
          <p:cNvPr id="5" name="TextBox 4">
            <a:extLst>
              <a:ext uri="{FF2B5EF4-FFF2-40B4-BE49-F238E27FC236}">
                <a16:creationId xmlns:a16="http://schemas.microsoft.com/office/drawing/2014/main" id="{AA02988B-5418-44B6-9696-89982BE6306D}"/>
              </a:ext>
            </a:extLst>
          </p:cNvPr>
          <p:cNvSpPr txBox="1"/>
          <p:nvPr/>
        </p:nvSpPr>
        <p:spPr>
          <a:xfrm>
            <a:off x="8404796" y="2369275"/>
            <a:ext cx="569387" cy="553998"/>
          </a:xfrm>
          <a:prstGeom prst="rect">
            <a:avLst/>
          </a:prstGeom>
          <a:noFill/>
        </p:spPr>
        <p:txBody>
          <a:bodyPr wrap="none" rtlCol="0">
            <a:spAutoFit/>
          </a:bodyPr>
          <a:lstStyle/>
          <a:p>
            <a:r>
              <a:rPr lang="en-SG" sz="3000" dirty="0"/>
              <a:t>…</a:t>
            </a:r>
          </a:p>
        </p:txBody>
      </p:sp>
    </p:spTree>
    <p:extLst>
      <p:ext uri="{BB962C8B-B14F-4D97-AF65-F5344CB8AC3E}">
        <p14:creationId xmlns:p14="http://schemas.microsoft.com/office/powerpoint/2010/main" val="208254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cxnSp>
        <p:nvCxnSpPr>
          <p:cNvPr id="1458" name="Google Shape;1458;p48"/>
          <p:cNvCxnSpPr>
            <a:cxnSpLocks/>
          </p:cNvCxnSpPr>
          <p:nvPr/>
        </p:nvCxnSpPr>
        <p:spPr>
          <a:xfrm flipH="1">
            <a:off x="713276" y="785525"/>
            <a:ext cx="1918890"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6544491" y="785525"/>
            <a:ext cx="1885034"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sp>
        <p:nvSpPr>
          <p:cNvPr id="12" name="TextBox 11">
            <a:extLst>
              <a:ext uri="{FF2B5EF4-FFF2-40B4-BE49-F238E27FC236}">
                <a16:creationId xmlns:a16="http://schemas.microsoft.com/office/drawing/2014/main" id="{6AABC64A-6AE1-42FB-AE16-404181C8B64A}"/>
              </a:ext>
            </a:extLst>
          </p:cNvPr>
          <p:cNvSpPr txBox="1"/>
          <p:nvPr/>
        </p:nvSpPr>
        <p:spPr>
          <a:xfrm>
            <a:off x="282206" y="1117799"/>
            <a:ext cx="8233144" cy="400110"/>
          </a:xfrm>
          <a:prstGeom prst="rect">
            <a:avLst/>
          </a:prstGeom>
          <a:noFill/>
        </p:spPr>
        <p:txBody>
          <a:bodyPr wrap="square">
            <a:spAutoFit/>
          </a:bodyPr>
          <a:lstStyle/>
          <a:p>
            <a:pPr marL="285750" indent="-285750">
              <a:buFont typeface="Wingdings" panose="05000000000000000000" pitchFamily="2" charset="2"/>
              <a:buChar char="§"/>
            </a:pPr>
            <a:r>
              <a:rPr lang="en-US" sz="2000" dirty="0">
                <a:latin typeface="Abadi" panose="020B0604020104020204" pitchFamily="34" charset="0"/>
              </a:rPr>
              <a:t>Synthesis: </a:t>
            </a:r>
            <a:r>
              <a:rPr lang="en-US" sz="1800" dirty="0">
                <a:latin typeface="Abadi" panose="020B0604020104020204" pitchFamily="34" charset="0"/>
              </a:rPr>
              <a:t>Update only the weights for the movies that the user has rated.</a:t>
            </a:r>
          </a:p>
        </p:txBody>
      </p:sp>
      <p:pic>
        <p:nvPicPr>
          <p:cNvPr id="16" name="Picture 15">
            <a:extLst>
              <a:ext uri="{FF2B5EF4-FFF2-40B4-BE49-F238E27FC236}">
                <a16:creationId xmlns:a16="http://schemas.microsoft.com/office/drawing/2014/main" id="{DD86C874-AE30-40B7-9918-F13F0197BE32}"/>
              </a:ext>
            </a:extLst>
          </p:cNvPr>
          <p:cNvPicPr>
            <a:picLocks noChangeAspect="1"/>
          </p:cNvPicPr>
          <p:nvPr/>
        </p:nvPicPr>
        <p:blipFill rotWithShape="1">
          <a:blip r:embed="rId3"/>
          <a:srcRect t="15452"/>
          <a:stretch/>
        </p:blipFill>
        <p:spPr>
          <a:xfrm>
            <a:off x="2937775" y="1659944"/>
            <a:ext cx="1804572" cy="288653"/>
          </a:xfrm>
          <a:prstGeom prst="rect">
            <a:avLst/>
          </a:prstGeom>
        </p:spPr>
      </p:pic>
      <p:pic>
        <p:nvPicPr>
          <p:cNvPr id="17" name="Picture 16">
            <a:extLst>
              <a:ext uri="{FF2B5EF4-FFF2-40B4-BE49-F238E27FC236}">
                <a16:creationId xmlns:a16="http://schemas.microsoft.com/office/drawing/2014/main" id="{0A75A828-178B-4A45-BB2A-DD4FDDA2077F}"/>
              </a:ext>
            </a:extLst>
          </p:cNvPr>
          <p:cNvPicPr>
            <a:picLocks noChangeAspect="1"/>
          </p:cNvPicPr>
          <p:nvPr/>
        </p:nvPicPr>
        <p:blipFill>
          <a:blip r:embed="rId4"/>
          <a:stretch>
            <a:fillRect/>
          </a:stretch>
        </p:blipFill>
        <p:spPr>
          <a:xfrm>
            <a:off x="2380640" y="2100120"/>
            <a:ext cx="3023878" cy="338554"/>
          </a:xfrm>
          <a:prstGeom prst="rect">
            <a:avLst/>
          </a:prstGeom>
        </p:spPr>
      </p:pic>
      <p:sp>
        <p:nvSpPr>
          <p:cNvPr id="18" name="TextBox 17">
            <a:extLst>
              <a:ext uri="{FF2B5EF4-FFF2-40B4-BE49-F238E27FC236}">
                <a16:creationId xmlns:a16="http://schemas.microsoft.com/office/drawing/2014/main" id="{CBD6D426-3857-4EEE-A496-918F8B42962F}"/>
              </a:ext>
            </a:extLst>
          </p:cNvPr>
          <p:cNvSpPr txBox="1"/>
          <p:nvPr/>
        </p:nvSpPr>
        <p:spPr>
          <a:xfrm>
            <a:off x="1666219" y="2114696"/>
            <a:ext cx="712054" cy="338554"/>
          </a:xfrm>
          <a:prstGeom prst="rect">
            <a:avLst/>
          </a:prstGeom>
          <a:noFill/>
        </p:spPr>
        <p:txBody>
          <a:bodyPr wrap="none" rtlCol="0">
            <a:spAutoFit/>
          </a:bodyPr>
          <a:lstStyle/>
          <a:p>
            <a:r>
              <a:rPr lang="en-SG" sz="1600" dirty="0">
                <a:latin typeface="Abadi" panose="020B0604020104020204" pitchFamily="34" charset="0"/>
              </a:rPr>
              <a:t>where</a:t>
            </a:r>
          </a:p>
        </p:txBody>
      </p:sp>
      <p:sp>
        <p:nvSpPr>
          <p:cNvPr id="21" name="Google Shape;1456;p48">
            <a:extLst>
              <a:ext uri="{FF2B5EF4-FFF2-40B4-BE49-F238E27FC236}">
                <a16:creationId xmlns:a16="http://schemas.microsoft.com/office/drawing/2014/main" id="{FCDFC5B2-6F59-42FE-B4D7-36716F69195B}"/>
              </a:ext>
            </a:extLst>
          </p:cNvPr>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US" sz="2800" dirty="0">
                <a:latin typeface="Abadi" panose="020B0604020104020204" pitchFamily="34" charset="0"/>
              </a:rPr>
              <a:t>Gradient ascent method</a:t>
            </a:r>
            <a:endParaRPr sz="2800" dirty="0">
              <a:latin typeface="Abadi" panose="020B0604020104020204" pitchFamily="34" charset="0"/>
            </a:endParaRPr>
          </a:p>
        </p:txBody>
      </p:sp>
      <p:sp>
        <p:nvSpPr>
          <p:cNvPr id="3" name="Slide Number Placeholder 2">
            <a:extLst>
              <a:ext uri="{FF2B5EF4-FFF2-40B4-BE49-F238E27FC236}">
                <a16:creationId xmlns:a16="http://schemas.microsoft.com/office/drawing/2014/main" id="{282F1AF5-4695-400A-9276-80D578C27B1D}"/>
              </a:ext>
            </a:extLst>
          </p:cNvPr>
          <p:cNvSpPr>
            <a:spLocks noGrp="1"/>
          </p:cNvSpPr>
          <p:nvPr>
            <p:ph type="sldNum" sz="quarter" idx="10"/>
          </p:nvPr>
        </p:nvSpPr>
        <p:spPr/>
        <p:txBody>
          <a:bodyPr/>
          <a:lstStyle/>
          <a:p>
            <a:fld id="{63D15BE9-93EB-4963-A9E0-70183FF898FB}" type="slidenum">
              <a:rPr lang="en-SG" smtClean="0"/>
              <a:t>18</a:t>
            </a:fld>
            <a:endParaRPr lang="en-SG"/>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DC54DA6-4E61-425C-8B11-9BC58F01C38F}"/>
                  </a:ext>
                </a:extLst>
              </p:cNvPr>
              <p:cNvSpPr txBox="1"/>
              <p:nvPr/>
            </p:nvSpPr>
            <p:spPr>
              <a:xfrm>
                <a:off x="1025472" y="3333204"/>
                <a:ext cx="4572000" cy="584775"/>
              </a:xfrm>
              <a:prstGeom prst="rect">
                <a:avLst/>
              </a:prstGeom>
              <a:noFill/>
            </p:spPr>
            <p:txBody>
              <a:bodyPr wrap="square">
                <a:spAutoFit/>
              </a:bodyPr>
              <a:lstStyle/>
              <a:p>
                <a:r>
                  <a:rPr lang="en-US" sz="1600" dirty="0">
                    <a:solidFill>
                      <a:schemeClr val="accent4">
                        <a:lumMod val="75000"/>
                      </a:schemeClr>
                    </a:solidFill>
                    <a:latin typeface="Abadi" panose="020B0604020104020204" pitchFamily="34" charset="0"/>
                  </a:rPr>
                  <a:t>Positive statistics for the connection between visible node </a:t>
                </a:r>
                <a14:m>
                  <m:oMath xmlns:m="http://schemas.openxmlformats.org/officeDocument/2006/math">
                    <m:r>
                      <a:rPr lang="en-SG" sz="1600" b="0" i="1" smtClean="0">
                        <a:solidFill>
                          <a:schemeClr val="accent4">
                            <a:lumMod val="75000"/>
                          </a:schemeClr>
                        </a:solidFill>
                        <a:latin typeface="Cambria Math" panose="02040503050406030204" pitchFamily="18" charset="0"/>
                      </a:rPr>
                      <m:t>𝑖</m:t>
                    </m:r>
                  </m:oMath>
                </a14:m>
                <a:r>
                  <a:rPr lang="en-US" sz="1600" dirty="0">
                    <a:solidFill>
                      <a:schemeClr val="accent4">
                        <a:lumMod val="75000"/>
                      </a:schemeClr>
                    </a:solidFill>
                    <a:latin typeface="Abadi" panose="020B0604020104020204" pitchFamily="34" charset="0"/>
                  </a:rPr>
                  <a:t> and hidden node </a:t>
                </a:r>
                <a14:m>
                  <m:oMath xmlns:m="http://schemas.openxmlformats.org/officeDocument/2006/math">
                    <m:r>
                      <a:rPr lang="en-SG" sz="1600" b="0" i="1" dirty="0" smtClean="0">
                        <a:solidFill>
                          <a:schemeClr val="accent4">
                            <a:lumMod val="75000"/>
                          </a:schemeClr>
                        </a:solidFill>
                        <a:latin typeface="Cambria Math" panose="02040503050406030204" pitchFamily="18" charset="0"/>
                      </a:rPr>
                      <m:t>𝑗</m:t>
                    </m:r>
                  </m:oMath>
                </a14:m>
                <a:endParaRPr lang="en-US" sz="1600" dirty="0">
                  <a:solidFill>
                    <a:schemeClr val="accent4">
                      <a:lumMod val="75000"/>
                    </a:schemeClr>
                  </a:solidFill>
                  <a:latin typeface="Abadi" panose="020B0604020104020204" pitchFamily="34" charset="0"/>
                </a:endParaRPr>
              </a:p>
            </p:txBody>
          </p:sp>
        </mc:Choice>
        <mc:Fallback xmlns="">
          <p:sp>
            <p:nvSpPr>
              <p:cNvPr id="20" name="TextBox 19">
                <a:extLst>
                  <a:ext uri="{FF2B5EF4-FFF2-40B4-BE49-F238E27FC236}">
                    <a16:creationId xmlns:a16="http://schemas.microsoft.com/office/drawing/2014/main" id="{EDC54DA6-4E61-425C-8B11-9BC58F01C38F}"/>
                  </a:ext>
                </a:extLst>
              </p:cNvPr>
              <p:cNvSpPr txBox="1">
                <a:spLocks noRot="1" noChangeAspect="1" noMove="1" noResize="1" noEditPoints="1" noAdjustHandles="1" noChangeArrowheads="1" noChangeShapeType="1" noTextEdit="1"/>
              </p:cNvSpPr>
              <p:nvPr/>
            </p:nvSpPr>
            <p:spPr>
              <a:xfrm>
                <a:off x="1025472" y="3333204"/>
                <a:ext cx="4572000" cy="584775"/>
              </a:xfrm>
              <a:prstGeom prst="rect">
                <a:avLst/>
              </a:prstGeom>
              <a:blipFill>
                <a:blip r:embed="rId5"/>
                <a:stretch>
                  <a:fillRect l="-667" t="-3125" b="-12500"/>
                </a:stretch>
              </a:blipFill>
            </p:spPr>
            <p:txBody>
              <a:bodyPr/>
              <a:lstStyle/>
              <a:p>
                <a:r>
                  <a:rPr lang="en-SG">
                    <a:noFill/>
                  </a:rPr>
                  <a:t> </a:t>
                </a:r>
              </a:p>
            </p:txBody>
          </p:sp>
        </mc:Fallback>
      </mc:AlternateContent>
      <p:cxnSp>
        <p:nvCxnSpPr>
          <p:cNvPr id="11" name="Straight Arrow Connector 10">
            <a:extLst>
              <a:ext uri="{FF2B5EF4-FFF2-40B4-BE49-F238E27FC236}">
                <a16:creationId xmlns:a16="http://schemas.microsoft.com/office/drawing/2014/main" id="{E555853E-E03A-4E3D-8D48-779CE6B8518C}"/>
              </a:ext>
            </a:extLst>
          </p:cNvPr>
          <p:cNvCxnSpPr>
            <a:cxnSpLocks/>
            <a:endCxn id="20" idx="0"/>
          </p:cNvCxnSpPr>
          <p:nvPr/>
        </p:nvCxnSpPr>
        <p:spPr>
          <a:xfrm flipH="1">
            <a:off x="3311472" y="2453250"/>
            <a:ext cx="354012" cy="8799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D9FAC902-CA25-4DEF-B819-0707C79324A4}"/>
              </a:ext>
            </a:extLst>
          </p:cNvPr>
          <p:cNvSpPr txBox="1"/>
          <p:nvPr/>
        </p:nvSpPr>
        <p:spPr>
          <a:xfrm>
            <a:off x="4984452" y="1787675"/>
            <a:ext cx="2200939" cy="338554"/>
          </a:xfrm>
          <a:prstGeom prst="rect">
            <a:avLst/>
          </a:prstGeom>
          <a:noFill/>
        </p:spPr>
        <p:txBody>
          <a:bodyPr wrap="square">
            <a:spAutoFit/>
          </a:bodyPr>
          <a:lstStyle/>
          <a:p>
            <a:r>
              <a:rPr lang="en-SG" sz="1600" dirty="0">
                <a:solidFill>
                  <a:schemeClr val="accent4">
                    <a:lumMod val="75000"/>
                  </a:schemeClr>
                </a:solidFill>
                <a:latin typeface="Abadi" panose="020B0604020104020204" pitchFamily="34" charset="0"/>
              </a:rPr>
              <a:t>Negative statistics</a:t>
            </a:r>
          </a:p>
        </p:txBody>
      </p:sp>
      <p:cxnSp>
        <p:nvCxnSpPr>
          <p:cNvPr id="15" name="Straight Arrow Connector 14">
            <a:extLst>
              <a:ext uri="{FF2B5EF4-FFF2-40B4-BE49-F238E27FC236}">
                <a16:creationId xmlns:a16="http://schemas.microsoft.com/office/drawing/2014/main" id="{DC610A9A-ECBE-4E5A-98F7-094D02291812}"/>
              </a:ext>
            </a:extLst>
          </p:cNvPr>
          <p:cNvCxnSpPr>
            <a:endCxn id="23" idx="1"/>
          </p:cNvCxnSpPr>
          <p:nvPr/>
        </p:nvCxnSpPr>
        <p:spPr>
          <a:xfrm flipV="1">
            <a:off x="4593368" y="1956952"/>
            <a:ext cx="391084" cy="2616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24" name="Picture 23">
            <a:extLst>
              <a:ext uri="{FF2B5EF4-FFF2-40B4-BE49-F238E27FC236}">
                <a16:creationId xmlns:a16="http://schemas.microsoft.com/office/drawing/2014/main" id="{5227B5B9-3067-4FC4-A298-EA0CD786EA64}"/>
              </a:ext>
            </a:extLst>
          </p:cNvPr>
          <p:cNvPicPr>
            <a:picLocks noChangeAspect="1"/>
          </p:cNvPicPr>
          <p:nvPr/>
        </p:nvPicPr>
        <p:blipFill>
          <a:blip r:embed="rId6"/>
          <a:stretch>
            <a:fillRect/>
          </a:stretch>
        </p:blipFill>
        <p:spPr>
          <a:xfrm>
            <a:off x="5771955" y="2371847"/>
            <a:ext cx="2826871" cy="1822756"/>
          </a:xfrm>
          <a:prstGeom prst="rect">
            <a:avLst/>
          </a:prstGeom>
        </p:spPr>
      </p:pic>
    </p:spTree>
    <p:extLst>
      <p:ext uri="{BB962C8B-B14F-4D97-AF65-F5344CB8AC3E}">
        <p14:creationId xmlns:p14="http://schemas.microsoft.com/office/powerpoint/2010/main" val="397526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7FD1D9A0-E474-43ED-9894-9DA5C8DD5B09}"/>
              </a:ext>
            </a:extLst>
          </p:cNvPr>
          <p:cNvSpPr/>
          <p:nvPr/>
        </p:nvSpPr>
        <p:spPr>
          <a:xfrm>
            <a:off x="2686051" y="4066647"/>
            <a:ext cx="4123679" cy="8633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456" name="Google Shape;1456;p48"/>
          <p:cNvSpPr txBox="1">
            <a:spLocks noGrp="1"/>
          </p:cNvSpPr>
          <p:nvPr>
            <p:ph type="title"/>
          </p:nvPr>
        </p:nvSpPr>
        <p:spPr>
          <a:xfrm>
            <a:off x="713250" y="359964"/>
            <a:ext cx="7717500" cy="478200"/>
          </a:xfrm>
          <a:prstGeom prst="rect">
            <a:avLst/>
          </a:prstGeom>
        </p:spPr>
        <p:txBody>
          <a:bodyPr spcFirstLastPara="1" wrap="square" lIns="91425" tIns="91425" rIns="91425" bIns="91425" anchor="ctr" anchorCtr="0">
            <a:noAutofit/>
          </a:bodyPr>
          <a:lstStyle/>
          <a:p>
            <a:r>
              <a:rPr lang="en-SG" dirty="0">
                <a:latin typeface="Quire Sans" panose="020B0502040400020003" pitchFamily="34" charset="0"/>
                <a:cs typeface="Quire Sans" panose="020B0502040400020003" pitchFamily="34" charset="0"/>
              </a:rPr>
              <a:t>RMB model</a:t>
            </a:r>
            <a:endParaRPr dirty="0">
              <a:latin typeface="Quire Sans" panose="020B0502040400020003" pitchFamily="34" charset="0"/>
              <a:cs typeface="Quire Sans" panose="020B0502040400020003" pitchFamily="34" charset="0"/>
            </a:endParaRPr>
          </a:p>
        </p:txBody>
      </p:sp>
      <p:cxnSp>
        <p:nvCxnSpPr>
          <p:cNvPr id="1458" name="Google Shape;1458;p48"/>
          <p:cNvCxnSpPr>
            <a:cxnSpLocks/>
          </p:cNvCxnSpPr>
          <p:nvPr/>
        </p:nvCxnSpPr>
        <p:spPr>
          <a:xfrm flipH="1">
            <a:off x="713275" y="638691"/>
            <a:ext cx="2915324" cy="6925"/>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553331" y="599064"/>
            <a:ext cx="2914122"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Part 2: Restricted Boltzmann Machines (RBM)</a:t>
            </a:r>
            <a:endParaRPr lang="en-SG" dirty="0">
              <a:latin typeface="Abadi" panose="020B0604020104020204" pitchFamily="34" charset="0"/>
            </a:endParaRPr>
          </a:p>
        </p:txBody>
      </p:sp>
      <p:pic>
        <p:nvPicPr>
          <p:cNvPr id="51" name="Picture 50">
            <a:extLst>
              <a:ext uri="{FF2B5EF4-FFF2-40B4-BE49-F238E27FC236}">
                <a16:creationId xmlns:a16="http://schemas.microsoft.com/office/drawing/2014/main" id="{1ABBC50E-BE04-49B2-9079-3B8FA12E5527}"/>
              </a:ext>
            </a:extLst>
          </p:cNvPr>
          <p:cNvPicPr>
            <a:picLocks noChangeAspect="1"/>
          </p:cNvPicPr>
          <p:nvPr/>
        </p:nvPicPr>
        <p:blipFill rotWithShape="1">
          <a:blip r:embed="rId3">
            <a:extLst>
              <a:ext uri="{28A0092B-C50C-407E-A947-70E740481C1C}">
                <a14:useLocalDpi xmlns:a14="http://schemas.microsoft.com/office/drawing/2010/main" val="0"/>
              </a:ext>
            </a:extLst>
          </a:blip>
          <a:srcRect l="10866" t="7788" r="3591"/>
          <a:stretch/>
        </p:blipFill>
        <p:spPr>
          <a:xfrm>
            <a:off x="2606601" y="1239388"/>
            <a:ext cx="3597047" cy="1896744"/>
          </a:xfrm>
          <a:prstGeom prst="rect">
            <a:avLst/>
          </a:prstGeom>
        </p:spPr>
      </p:pic>
      <p:cxnSp>
        <p:nvCxnSpPr>
          <p:cNvPr id="5" name="Straight Arrow Connector 4">
            <a:extLst>
              <a:ext uri="{FF2B5EF4-FFF2-40B4-BE49-F238E27FC236}">
                <a16:creationId xmlns:a16="http://schemas.microsoft.com/office/drawing/2014/main" id="{9AA991DA-0CC9-4A29-A78F-318AD20451DB}"/>
              </a:ext>
            </a:extLst>
          </p:cNvPr>
          <p:cNvCxnSpPr/>
          <p:nvPr/>
        </p:nvCxnSpPr>
        <p:spPr>
          <a:xfrm flipV="1">
            <a:off x="2929919" y="3081624"/>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D94896-4245-4ADB-AD4D-5A60AF4A6156}"/>
              </a:ext>
            </a:extLst>
          </p:cNvPr>
          <p:cNvCxnSpPr/>
          <p:nvPr/>
        </p:nvCxnSpPr>
        <p:spPr>
          <a:xfrm flipV="1">
            <a:off x="3696273" y="3063500"/>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11283C-47F3-4AE7-939A-8816A1EC7CEB}"/>
              </a:ext>
            </a:extLst>
          </p:cNvPr>
          <p:cNvCxnSpPr/>
          <p:nvPr/>
        </p:nvCxnSpPr>
        <p:spPr>
          <a:xfrm flipV="1">
            <a:off x="4448868" y="3082242"/>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A975E2-4E6B-498F-BE73-7713E74DDB0E}"/>
              </a:ext>
            </a:extLst>
          </p:cNvPr>
          <p:cNvCxnSpPr/>
          <p:nvPr/>
        </p:nvCxnSpPr>
        <p:spPr>
          <a:xfrm flipV="1">
            <a:off x="5165844" y="3081624"/>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FFE26F-A511-4F48-96EE-2D09B394D5CA}"/>
              </a:ext>
            </a:extLst>
          </p:cNvPr>
          <p:cNvCxnSpPr/>
          <p:nvPr/>
        </p:nvCxnSpPr>
        <p:spPr>
          <a:xfrm flipV="1">
            <a:off x="5930021" y="3063500"/>
            <a:ext cx="0" cy="2640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040C302-56BF-4DD5-94C6-7FAFDB0A68ED}"/>
              </a:ext>
            </a:extLst>
          </p:cNvPr>
          <p:cNvSpPr txBox="1"/>
          <p:nvPr/>
        </p:nvSpPr>
        <p:spPr>
          <a:xfrm>
            <a:off x="1226495" y="3049132"/>
            <a:ext cx="1154755" cy="307777"/>
          </a:xfrm>
          <a:prstGeom prst="rect">
            <a:avLst/>
          </a:prstGeom>
          <a:noFill/>
        </p:spPr>
        <p:txBody>
          <a:bodyPr wrap="square" rtlCol="0">
            <a:spAutoFit/>
          </a:bodyPr>
          <a:lstStyle/>
          <a:p>
            <a:r>
              <a:rPr lang="en-SG" dirty="0">
                <a:latin typeface="Abadi" panose="020B0604020104020204" pitchFamily="34" charset="0"/>
              </a:rPr>
              <a:t>input: rating</a:t>
            </a:r>
          </a:p>
        </p:txBody>
      </p:sp>
      <p:sp>
        <p:nvSpPr>
          <p:cNvPr id="2" name="Slide Number Placeholder 1">
            <a:extLst>
              <a:ext uri="{FF2B5EF4-FFF2-40B4-BE49-F238E27FC236}">
                <a16:creationId xmlns:a16="http://schemas.microsoft.com/office/drawing/2014/main" id="{672AA218-C166-4856-9400-40F0A6A8DD1F}"/>
              </a:ext>
            </a:extLst>
          </p:cNvPr>
          <p:cNvSpPr>
            <a:spLocks noGrp="1"/>
          </p:cNvSpPr>
          <p:nvPr>
            <p:ph type="sldNum" sz="quarter" idx="10"/>
          </p:nvPr>
        </p:nvSpPr>
        <p:spPr/>
        <p:txBody>
          <a:bodyPr/>
          <a:lstStyle/>
          <a:p>
            <a:fld id="{63D15BE9-93EB-4963-A9E0-70183FF898FB}" type="slidenum">
              <a:rPr lang="en-SG" smtClean="0"/>
              <a:t>19</a:t>
            </a:fld>
            <a:endParaRPr lang="en-SG"/>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804EAA-6C9A-4333-A550-95F4D1513D2F}"/>
                  </a:ext>
                </a:extLst>
              </p:cNvPr>
              <p:cNvSpPr txBox="1"/>
              <p:nvPr/>
            </p:nvSpPr>
            <p:spPr>
              <a:xfrm>
                <a:off x="1097858" y="2520578"/>
                <a:ext cx="1411669" cy="307777"/>
              </a:xfrm>
              <a:prstGeom prst="rect">
                <a:avLst/>
              </a:prstGeom>
              <a:noFill/>
            </p:spPr>
            <p:txBody>
              <a:bodyPr wrap="none" rtlCol="0">
                <a:spAutoFit/>
              </a:bodyPr>
              <a:lstStyle/>
              <a:p>
                <a:r>
                  <a:rPr lang="en-SG" dirty="0">
                    <a:latin typeface="Abadi" panose="020B0604020104020204" pitchFamily="34" charset="0"/>
                  </a:rPr>
                  <a:t>Binary vector </a:t>
                </a:r>
                <a14:m>
                  <m:oMath xmlns:m="http://schemas.openxmlformats.org/officeDocument/2006/math">
                    <m:sSub>
                      <m:sSubPr>
                        <m:ctrlPr>
                          <a:rPr kumimoji="0" 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sSubPr>
                      <m:e>
                        <m:r>
                          <a:rPr kumimoji="0" lang="en-SG" sz="1400" b="1" i="1" u="none" strike="noStrike" kern="0" cap="none" spc="0" normalizeH="0" baseline="0" noProof="0" smtClean="0">
                            <a:ln>
                              <a:noFill/>
                            </a:ln>
                            <a:solidFill>
                              <a:schemeClr val="tx1"/>
                            </a:solidFill>
                            <a:effectLst/>
                            <a:uLnTx/>
                            <a:uFillTx/>
                            <a:latin typeface="Cambria Math" panose="02040503050406030204" pitchFamily="18" charset="0"/>
                            <a:sym typeface="Arial"/>
                          </a:rPr>
                          <m:t>𝒗</m:t>
                        </m:r>
                      </m:e>
                      <m:sub>
                        <m:r>
                          <a:rPr kumimoji="0" lang="en-SG"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𝑖</m:t>
                        </m:r>
                      </m:sub>
                    </m:sSub>
                  </m:oMath>
                </a14:m>
                <a:endParaRPr lang="en-SG" dirty="0">
                  <a:latin typeface="Abadi" panose="020B0604020104020204" pitchFamily="34" charset="0"/>
                </a:endParaRPr>
              </a:p>
            </p:txBody>
          </p:sp>
        </mc:Choice>
        <mc:Fallback xmlns="">
          <p:sp>
            <p:nvSpPr>
              <p:cNvPr id="3" name="TextBox 2">
                <a:extLst>
                  <a:ext uri="{FF2B5EF4-FFF2-40B4-BE49-F238E27FC236}">
                    <a16:creationId xmlns:a16="http://schemas.microsoft.com/office/drawing/2014/main" id="{CA804EAA-6C9A-4333-A550-95F4D1513D2F}"/>
                  </a:ext>
                </a:extLst>
              </p:cNvPr>
              <p:cNvSpPr txBox="1">
                <a:spLocks noRot="1" noChangeAspect="1" noMove="1" noResize="1" noEditPoints="1" noAdjustHandles="1" noChangeArrowheads="1" noChangeShapeType="1" noTextEdit="1"/>
              </p:cNvSpPr>
              <p:nvPr/>
            </p:nvSpPr>
            <p:spPr>
              <a:xfrm>
                <a:off x="1097858" y="2520578"/>
                <a:ext cx="1411669" cy="307777"/>
              </a:xfrm>
              <a:prstGeom prst="rect">
                <a:avLst/>
              </a:prstGeom>
              <a:blipFill>
                <a:blip r:embed="rId4"/>
                <a:stretch>
                  <a:fillRect l="-1293" t="-3922" b="-17647"/>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BAF9DCAA-E878-4382-90FE-0D3E47C0B8CD}"/>
              </a:ext>
            </a:extLst>
          </p:cNvPr>
          <p:cNvPicPr>
            <a:picLocks noChangeAspect="1"/>
          </p:cNvPicPr>
          <p:nvPr/>
        </p:nvPicPr>
        <p:blipFill rotWithShape="1">
          <a:blip r:embed="rId5"/>
          <a:srcRect l="4532" t="9031" r="46998" b="12853"/>
          <a:stretch/>
        </p:blipFill>
        <p:spPr>
          <a:xfrm>
            <a:off x="1097858" y="1295744"/>
            <a:ext cx="1759579" cy="45158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3A7AA5-273E-4C77-BC3C-1B0D3EE444BC}"/>
                  </a:ext>
                </a:extLst>
              </p:cNvPr>
              <p:cNvSpPr txBox="1"/>
              <p:nvPr/>
            </p:nvSpPr>
            <p:spPr>
              <a:xfrm>
                <a:off x="1700261" y="1997357"/>
                <a:ext cx="2266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𝑊</m:t>
                      </m:r>
                    </m:oMath>
                  </m:oMathPara>
                </a14:m>
                <a:endParaRPr lang="en-SG" dirty="0"/>
              </a:p>
            </p:txBody>
          </p:sp>
        </mc:Choice>
        <mc:Fallback xmlns="">
          <p:sp>
            <p:nvSpPr>
              <p:cNvPr id="9" name="TextBox 8">
                <a:extLst>
                  <a:ext uri="{FF2B5EF4-FFF2-40B4-BE49-F238E27FC236}">
                    <a16:creationId xmlns:a16="http://schemas.microsoft.com/office/drawing/2014/main" id="{EB3A7AA5-273E-4C77-BC3C-1B0D3EE444BC}"/>
                  </a:ext>
                </a:extLst>
              </p:cNvPr>
              <p:cNvSpPr txBox="1">
                <a:spLocks noRot="1" noChangeAspect="1" noMove="1" noResize="1" noEditPoints="1" noAdjustHandles="1" noChangeArrowheads="1" noChangeShapeType="1" noTextEdit="1"/>
              </p:cNvSpPr>
              <p:nvPr/>
            </p:nvSpPr>
            <p:spPr>
              <a:xfrm>
                <a:off x="1700261" y="1997357"/>
                <a:ext cx="226600" cy="215444"/>
              </a:xfrm>
              <a:prstGeom prst="rect">
                <a:avLst/>
              </a:prstGeom>
              <a:blipFill>
                <a:blip r:embed="rId6"/>
                <a:stretch>
                  <a:fillRect l="-16216" r="-13514" b="-8571"/>
                </a:stretch>
              </a:blipFill>
            </p:spPr>
            <p:txBody>
              <a:bodyPr/>
              <a:lstStyle/>
              <a:p>
                <a:r>
                  <a:rPr lang="en-SG">
                    <a:noFill/>
                  </a:rPr>
                  <a:t> </a:t>
                </a:r>
              </a:p>
            </p:txBody>
          </p:sp>
        </mc:Fallback>
      </mc:AlternateContent>
      <p:sp>
        <p:nvSpPr>
          <p:cNvPr id="28" name="TextBox 27">
            <a:extLst>
              <a:ext uri="{FF2B5EF4-FFF2-40B4-BE49-F238E27FC236}">
                <a16:creationId xmlns:a16="http://schemas.microsoft.com/office/drawing/2014/main" id="{6387104E-EFD6-4346-8369-5899719929CF}"/>
              </a:ext>
            </a:extLst>
          </p:cNvPr>
          <p:cNvSpPr txBox="1"/>
          <p:nvPr/>
        </p:nvSpPr>
        <p:spPr>
          <a:xfrm>
            <a:off x="1226495" y="1141855"/>
            <a:ext cx="2054917" cy="307777"/>
          </a:xfrm>
          <a:prstGeom prst="rect">
            <a:avLst/>
          </a:prstGeom>
          <a:noFill/>
        </p:spPr>
        <p:txBody>
          <a:bodyPr wrap="square">
            <a:spAutoFit/>
          </a:bodyPr>
          <a:lstStyle/>
          <a:p>
            <a:r>
              <a:rPr lang="en-SG" dirty="0">
                <a:latin typeface="Abadi" panose="020B0604020104020204" pitchFamily="34" charset="0"/>
              </a:rPr>
              <a:t>activation function </a:t>
            </a:r>
          </a:p>
        </p:txBody>
      </p:sp>
      <p:cxnSp>
        <p:nvCxnSpPr>
          <p:cNvPr id="12" name="Straight Arrow Connector 11">
            <a:extLst>
              <a:ext uri="{FF2B5EF4-FFF2-40B4-BE49-F238E27FC236}">
                <a16:creationId xmlns:a16="http://schemas.microsoft.com/office/drawing/2014/main" id="{194215B4-B997-4107-B61E-1EE49264D44B}"/>
              </a:ext>
            </a:extLst>
          </p:cNvPr>
          <p:cNvCxnSpPr>
            <a:cxnSpLocks/>
            <a:stCxn id="7" idx="0"/>
            <a:endCxn id="3" idx="2"/>
          </p:cNvCxnSpPr>
          <p:nvPr/>
        </p:nvCxnSpPr>
        <p:spPr>
          <a:xfrm flipH="1" flipV="1">
            <a:off x="1803693" y="2828355"/>
            <a:ext cx="180" cy="22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69A633-831C-4E7D-8956-81042AF445C8}"/>
              </a:ext>
            </a:extLst>
          </p:cNvPr>
          <p:cNvCxnSpPr>
            <a:cxnSpLocks/>
            <a:stCxn id="3" idx="0"/>
            <a:endCxn id="9" idx="2"/>
          </p:cNvCxnSpPr>
          <p:nvPr/>
        </p:nvCxnSpPr>
        <p:spPr>
          <a:xfrm flipV="1">
            <a:off x="1803693" y="2212801"/>
            <a:ext cx="9868" cy="307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9349DB-1ADB-411E-875F-F0D7BCE10FE1}"/>
              </a:ext>
            </a:extLst>
          </p:cNvPr>
          <p:cNvCxnSpPr>
            <a:cxnSpLocks/>
          </p:cNvCxnSpPr>
          <p:nvPr/>
        </p:nvCxnSpPr>
        <p:spPr>
          <a:xfrm flipH="1" flipV="1">
            <a:off x="1816372" y="1679866"/>
            <a:ext cx="180" cy="22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D64CC51-2A73-48D3-A28A-F5A356A57918}"/>
              </a:ext>
            </a:extLst>
          </p:cNvPr>
          <p:cNvCxnSpPr/>
          <p:nvPr/>
        </p:nvCxnSpPr>
        <p:spPr>
          <a:xfrm>
            <a:off x="2927350" y="1479243"/>
            <a:ext cx="354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5D4597C-9893-4CF6-B29A-FB2AC396F920}"/>
              </a:ext>
            </a:extLst>
          </p:cNvPr>
          <p:cNvCxnSpPr/>
          <p:nvPr/>
        </p:nvCxnSpPr>
        <p:spPr>
          <a:xfrm>
            <a:off x="5410200" y="1521535"/>
            <a:ext cx="546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F5038AD-80D9-4394-AC1C-2676AD01060A}"/>
              </a:ext>
            </a:extLst>
          </p:cNvPr>
          <p:cNvPicPr>
            <a:picLocks noChangeAspect="1"/>
          </p:cNvPicPr>
          <p:nvPr/>
        </p:nvPicPr>
        <p:blipFill rotWithShape="1">
          <a:blip r:embed="rId7"/>
          <a:srcRect r="48271"/>
          <a:stretch/>
        </p:blipFill>
        <p:spPr>
          <a:xfrm>
            <a:off x="6106574" y="1295743"/>
            <a:ext cx="2492022" cy="489126"/>
          </a:xfrm>
          <a:prstGeom prst="rect">
            <a:avLst/>
          </a:prstGeom>
        </p:spPr>
      </p:pic>
      <p:cxnSp>
        <p:nvCxnSpPr>
          <p:cNvPr id="36" name="Straight Arrow Connector 35">
            <a:extLst>
              <a:ext uri="{FF2B5EF4-FFF2-40B4-BE49-F238E27FC236}">
                <a16:creationId xmlns:a16="http://schemas.microsoft.com/office/drawing/2014/main" id="{68CBA285-86C5-4A19-A7E1-095133F8E59A}"/>
              </a:ext>
            </a:extLst>
          </p:cNvPr>
          <p:cNvCxnSpPr>
            <a:cxnSpLocks/>
          </p:cNvCxnSpPr>
          <p:nvPr/>
        </p:nvCxnSpPr>
        <p:spPr>
          <a:xfrm>
            <a:off x="7440770" y="1747900"/>
            <a:ext cx="715" cy="82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8A05E55-FF9A-4253-8974-DBE57EF2A6F1}"/>
              </a:ext>
            </a:extLst>
          </p:cNvPr>
          <p:cNvSpPr txBox="1"/>
          <p:nvPr/>
        </p:nvSpPr>
        <p:spPr>
          <a:xfrm>
            <a:off x="6413500" y="2521885"/>
            <a:ext cx="2055970" cy="307777"/>
          </a:xfrm>
          <a:prstGeom prst="rect">
            <a:avLst/>
          </a:prstGeom>
          <a:noFill/>
        </p:spPr>
        <p:txBody>
          <a:bodyPr wrap="square" rtlCol="0">
            <a:spAutoFit/>
          </a:bodyPr>
          <a:lstStyle/>
          <a:p>
            <a:r>
              <a:rPr lang="en-SG" dirty="0">
                <a:latin typeface="Abadi" panose="020B0604020104020204" pitchFamily="34" charset="0"/>
              </a:rPr>
              <a:t>Distribution over rating</a:t>
            </a:r>
          </a:p>
        </p:txBody>
      </p:sp>
      <p:cxnSp>
        <p:nvCxnSpPr>
          <p:cNvPr id="39" name="Straight Arrow Connector 38">
            <a:extLst>
              <a:ext uri="{FF2B5EF4-FFF2-40B4-BE49-F238E27FC236}">
                <a16:creationId xmlns:a16="http://schemas.microsoft.com/office/drawing/2014/main" id="{0348129A-ED74-4517-8C76-00D1D079D7B4}"/>
              </a:ext>
            </a:extLst>
          </p:cNvPr>
          <p:cNvCxnSpPr>
            <a:cxnSpLocks/>
            <a:stCxn id="37" idx="2"/>
          </p:cNvCxnSpPr>
          <p:nvPr/>
        </p:nvCxnSpPr>
        <p:spPr>
          <a:xfrm>
            <a:off x="7441485" y="2829662"/>
            <a:ext cx="715" cy="39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E39937-BBB1-48BE-AD56-71D787249ED0}"/>
              </a:ext>
            </a:extLst>
          </p:cNvPr>
          <p:cNvSpPr txBox="1"/>
          <p:nvPr/>
        </p:nvSpPr>
        <p:spPr>
          <a:xfrm>
            <a:off x="7196701" y="3222501"/>
            <a:ext cx="631904" cy="307777"/>
          </a:xfrm>
          <a:prstGeom prst="rect">
            <a:avLst/>
          </a:prstGeom>
          <a:noFill/>
        </p:spPr>
        <p:txBody>
          <a:bodyPr wrap="none" rtlCol="0">
            <a:spAutoFit/>
          </a:bodyPr>
          <a:lstStyle/>
          <a:p>
            <a:r>
              <a:rPr lang="en-SG" dirty="0">
                <a:latin typeface="Abadi" panose="020B0604020104020204" pitchFamily="34" charset="0"/>
              </a:rPr>
              <a:t>rating</a:t>
            </a:r>
          </a:p>
        </p:txBody>
      </p:sp>
      <p:sp>
        <p:nvSpPr>
          <p:cNvPr id="54" name="TextBox 53">
            <a:extLst>
              <a:ext uri="{FF2B5EF4-FFF2-40B4-BE49-F238E27FC236}">
                <a16:creationId xmlns:a16="http://schemas.microsoft.com/office/drawing/2014/main" id="{7D8DFDD1-2183-42F1-8EE4-F5E3C9045EFC}"/>
              </a:ext>
            </a:extLst>
          </p:cNvPr>
          <p:cNvSpPr txBox="1"/>
          <p:nvPr/>
        </p:nvSpPr>
        <p:spPr>
          <a:xfrm>
            <a:off x="7006376" y="2828355"/>
            <a:ext cx="950866" cy="307777"/>
          </a:xfrm>
          <a:prstGeom prst="rect">
            <a:avLst/>
          </a:prstGeom>
          <a:noFill/>
        </p:spPr>
        <p:txBody>
          <a:bodyPr wrap="square">
            <a:spAutoFit/>
          </a:bodyPr>
          <a:lstStyle/>
          <a:p>
            <a:r>
              <a:rPr lang="en-SG" i="1" dirty="0">
                <a:solidFill>
                  <a:srgbClr val="00B050"/>
                </a:solidFill>
                <a:latin typeface="Abadi" panose="020B0604020104020204" pitchFamily="34" charset="0"/>
              </a:rPr>
              <a:t>Max/Exp</a:t>
            </a:r>
          </a:p>
        </p:txBody>
      </p:sp>
      <p:sp>
        <p:nvSpPr>
          <p:cNvPr id="56" name="TextBox 55">
            <a:extLst>
              <a:ext uri="{FF2B5EF4-FFF2-40B4-BE49-F238E27FC236}">
                <a16:creationId xmlns:a16="http://schemas.microsoft.com/office/drawing/2014/main" id="{A2789C26-DF54-4D74-817D-356EB7A738CD}"/>
              </a:ext>
            </a:extLst>
          </p:cNvPr>
          <p:cNvSpPr txBox="1"/>
          <p:nvPr/>
        </p:nvSpPr>
        <p:spPr>
          <a:xfrm>
            <a:off x="3912634" y="3370984"/>
            <a:ext cx="1229832" cy="307777"/>
          </a:xfrm>
          <a:prstGeom prst="rect">
            <a:avLst/>
          </a:prstGeom>
          <a:noFill/>
        </p:spPr>
        <p:txBody>
          <a:bodyPr wrap="square">
            <a:spAutoFit/>
          </a:bodyPr>
          <a:lstStyle/>
          <a:p>
            <a:r>
              <a:rPr lang="en-SG" dirty="0">
                <a:solidFill>
                  <a:schemeClr val="accent4">
                    <a:lumMod val="75000"/>
                  </a:schemeClr>
                </a:solidFill>
                <a:latin typeface="Abadi" panose="020B0604020104020204" pitchFamily="34" charset="0"/>
              </a:rPr>
              <a:t>visible layer </a:t>
            </a:r>
          </a:p>
        </p:txBody>
      </p:sp>
      <p:sp>
        <p:nvSpPr>
          <p:cNvPr id="58" name="TextBox 57">
            <a:extLst>
              <a:ext uri="{FF2B5EF4-FFF2-40B4-BE49-F238E27FC236}">
                <a16:creationId xmlns:a16="http://schemas.microsoft.com/office/drawing/2014/main" id="{252F1627-D0EE-4878-AAE3-147B9517C50C}"/>
              </a:ext>
            </a:extLst>
          </p:cNvPr>
          <p:cNvSpPr txBox="1"/>
          <p:nvPr/>
        </p:nvSpPr>
        <p:spPr>
          <a:xfrm>
            <a:off x="3810481" y="1029186"/>
            <a:ext cx="1541721" cy="307777"/>
          </a:xfrm>
          <a:prstGeom prst="rect">
            <a:avLst/>
          </a:prstGeom>
          <a:noFill/>
        </p:spPr>
        <p:txBody>
          <a:bodyPr wrap="square">
            <a:spAutoFit/>
          </a:bodyPr>
          <a:lstStyle/>
          <a:p>
            <a:r>
              <a:rPr lang="en-SG" dirty="0">
                <a:solidFill>
                  <a:schemeClr val="accent4">
                    <a:lumMod val="75000"/>
                  </a:schemeClr>
                </a:solidFill>
                <a:latin typeface="Abadi" panose="020B0604020104020204" pitchFamily="34" charset="0"/>
              </a:rPr>
              <a:t>hidden layer </a:t>
            </a:r>
          </a:p>
        </p:txBody>
      </p:sp>
      <p:sp>
        <p:nvSpPr>
          <p:cNvPr id="60" name="Rectangle: Rounded Corners 59">
            <a:extLst>
              <a:ext uri="{FF2B5EF4-FFF2-40B4-BE49-F238E27FC236}">
                <a16:creationId xmlns:a16="http://schemas.microsoft.com/office/drawing/2014/main" id="{06CC67B2-62A1-41F4-80E6-836CA36CB7FD}"/>
              </a:ext>
            </a:extLst>
          </p:cNvPr>
          <p:cNvSpPr/>
          <p:nvPr/>
        </p:nvSpPr>
        <p:spPr>
          <a:xfrm>
            <a:off x="3920549" y="4129027"/>
            <a:ext cx="1476103" cy="5184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SG" dirty="0">
              <a:latin typeface="Abadi" panose="020B0604020104020204" pitchFamily="34" charset="0"/>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0DD8B6D-23FE-497E-A955-EEA4A9314639}"/>
                  </a:ext>
                </a:extLst>
              </p:cNvPr>
              <p:cNvSpPr txBox="1"/>
              <p:nvPr/>
            </p:nvSpPr>
            <p:spPr>
              <a:xfrm>
                <a:off x="4920240" y="4230819"/>
                <a:ext cx="4812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1800" b="1" i="1" smtClean="0">
                          <a:solidFill>
                            <a:schemeClr val="accent1"/>
                          </a:solidFill>
                          <a:latin typeface="Cambria Math" panose="02040503050406030204" pitchFamily="18" charset="0"/>
                        </a:rPr>
                        <m:t>𝑾</m:t>
                      </m:r>
                    </m:oMath>
                  </m:oMathPara>
                </a14:m>
                <a:endParaRPr lang="en-SG" sz="1800" b="1" dirty="0">
                  <a:solidFill>
                    <a:schemeClr val="accent1"/>
                  </a:solidFill>
                  <a:latin typeface="Abadi" panose="020B0604020104020204" pitchFamily="34" charset="0"/>
                </a:endParaRPr>
              </a:p>
            </p:txBody>
          </p:sp>
        </mc:Choice>
        <mc:Fallback xmlns="">
          <p:sp>
            <p:nvSpPr>
              <p:cNvPr id="61" name="TextBox 60">
                <a:extLst>
                  <a:ext uri="{FF2B5EF4-FFF2-40B4-BE49-F238E27FC236}">
                    <a16:creationId xmlns:a16="http://schemas.microsoft.com/office/drawing/2014/main" id="{00DD8B6D-23FE-497E-A955-EEA4A9314639}"/>
                  </a:ext>
                </a:extLst>
              </p:cNvPr>
              <p:cNvSpPr txBox="1">
                <a:spLocks noRot="1" noChangeAspect="1" noMove="1" noResize="1" noEditPoints="1" noAdjustHandles="1" noChangeArrowheads="1" noChangeShapeType="1" noTextEdit="1"/>
              </p:cNvSpPr>
              <p:nvPr/>
            </p:nvSpPr>
            <p:spPr>
              <a:xfrm>
                <a:off x="4920240" y="4230819"/>
                <a:ext cx="481221" cy="369332"/>
              </a:xfrm>
              <a:prstGeom prst="rect">
                <a:avLst/>
              </a:prstGeom>
              <a:blipFill>
                <a:blip r:embed="rId8"/>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18F81C1-7A2E-4FA8-9C41-166E4EF3B8C5}"/>
                  </a:ext>
                </a:extLst>
              </p:cNvPr>
              <p:cNvSpPr txBox="1"/>
              <p:nvPr/>
            </p:nvSpPr>
            <p:spPr>
              <a:xfrm>
                <a:off x="2768836" y="4230819"/>
                <a:ext cx="482633" cy="307777"/>
              </a:xfrm>
              <a:prstGeom prst="rect">
                <a:avLst/>
              </a:prstGeom>
              <a:noFill/>
            </p:spPr>
            <p:txBody>
              <a:bodyPr wrap="square" lIns="0" tIns="0" rIns="0" bIns="0" rtlCol="0">
                <a:spAutoFit/>
              </a:bodyPr>
              <a:lstStyle/>
              <a:p>
                <a:r>
                  <a:rPr lang="en-SG" sz="2000" dirty="0">
                    <a:latin typeface="Abadi" panose="020B0604020104020204" pitchFamily="34" charset="0"/>
                  </a:rPr>
                  <a:t>{</a:t>
                </a:r>
                <a14:m>
                  <m:oMath xmlns:m="http://schemas.openxmlformats.org/officeDocument/2006/math">
                    <m:r>
                      <a:rPr lang="en-SG" sz="2000" b="1" i="1" smtClean="0">
                        <a:latin typeface="Cambria Math" panose="02040503050406030204" pitchFamily="18" charset="0"/>
                      </a:rPr>
                      <m:t>𝒗</m:t>
                    </m:r>
                  </m:oMath>
                </a14:m>
                <a:r>
                  <a:rPr lang="en-SG" sz="2000" dirty="0">
                    <a:latin typeface="Abadi" panose="020B0604020104020204" pitchFamily="34" charset="0"/>
                  </a:rPr>
                  <a:t>}</a:t>
                </a:r>
              </a:p>
            </p:txBody>
          </p:sp>
        </mc:Choice>
        <mc:Fallback xmlns="">
          <p:sp>
            <p:nvSpPr>
              <p:cNvPr id="62" name="TextBox 61">
                <a:extLst>
                  <a:ext uri="{FF2B5EF4-FFF2-40B4-BE49-F238E27FC236}">
                    <a16:creationId xmlns:a16="http://schemas.microsoft.com/office/drawing/2014/main" id="{618F81C1-7A2E-4FA8-9C41-166E4EF3B8C5}"/>
                  </a:ext>
                </a:extLst>
              </p:cNvPr>
              <p:cNvSpPr txBox="1">
                <a:spLocks noRot="1" noChangeAspect="1" noMove="1" noResize="1" noEditPoints="1" noAdjustHandles="1" noChangeArrowheads="1" noChangeShapeType="1" noTextEdit="1"/>
              </p:cNvSpPr>
              <p:nvPr/>
            </p:nvSpPr>
            <p:spPr>
              <a:xfrm>
                <a:off x="2768836" y="4230819"/>
                <a:ext cx="482633" cy="307777"/>
              </a:xfrm>
              <a:prstGeom prst="rect">
                <a:avLst/>
              </a:prstGeom>
              <a:blipFill>
                <a:blip r:embed="rId9"/>
                <a:stretch>
                  <a:fillRect l="-31646" t="-25490" b="-49020"/>
                </a:stretch>
              </a:blipFill>
            </p:spPr>
            <p:txBody>
              <a:bodyPr/>
              <a:lstStyle/>
              <a:p>
                <a:r>
                  <a:rPr lang="en-SG">
                    <a:noFill/>
                  </a:rPr>
                  <a:t> </a:t>
                </a:r>
              </a:p>
            </p:txBody>
          </p:sp>
        </mc:Fallback>
      </mc:AlternateContent>
      <p:cxnSp>
        <p:nvCxnSpPr>
          <p:cNvPr id="63" name="Straight Arrow Connector 62">
            <a:extLst>
              <a:ext uri="{FF2B5EF4-FFF2-40B4-BE49-F238E27FC236}">
                <a16:creationId xmlns:a16="http://schemas.microsoft.com/office/drawing/2014/main" id="{F5F07F96-6888-4B3F-8C2A-2EC277D3D7F9}"/>
              </a:ext>
            </a:extLst>
          </p:cNvPr>
          <p:cNvCxnSpPr>
            <a:cxnSpLocks/>
            <a:stCxn id="62" idx="3"/>
            <a:endCxn id="60" idx="1"/>
          </p:cNvCxnSpPr>
          <p:nvPr/>
        </p:nvCxnSpPr>
        <p:spPr>
          <a:xfrm>
            <a:off x="3251469" y="4384708"/>
            <a:ext cx="669080" cy="35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E72E199B-FF01-4DDB-B243-F50807936BCE}"/>
              </a:ext>
            </a:extLst>
          </p:cNvPr>
          <p:cNvCxnSpPr>
            <a:cxnSpLocks/>
            <a:stCxn id="60" idx="3"/>
          </p:cNvCxnSpPr>
          <p:nvPr/>
        </p:nvCxnSpPr>
        <p:spPr>
          <a:xfrm>
            <a:off x="5396652" y="4388272"/>
            <a:ext cx="829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EC720F5B-9054-45E5-84E5-B263CD2652C7}"/>
              </a:ext>
            </a:extLst>
          </p:cNvPr>
          <p:cNvSpPr txBox="1"/>
          <p:nvPr/>
        </p:nvSpPr>
        <p:spPr>
          <a:xfrm>
            <a:off x="3986716" y="4192378"/>
            <a:ext cx="1174134" cy="369332"/>
          </a:xfrm>
          <a:prstGeom prst="rect">
            <a:avLst/>
          </a:prstGeom>
          <a:noFill/>
        </p:spPr>
        <p:txBody>
          <a:bodyPr wrap="square" rtlCol="0">
            <a:spAutoFit/>
          </a:bodyPr>
          <a:lstStyle/>
          <a:p>
            <a:r>
              <a:rPr lang="en-SG" sz="1800" b="1" dirty="0">
                <a:latin typeface="Abadi" panose="020B0604020104020204" pitchFamily="34" charset="0"/>
              </a:rPr>
              <a:t>predictor</a:t>
            </a:r>
          </a:p>
        </p:txBody>
      </p:sp>
      <p:sp>
        <p:nvSpPr>
          <p:cNvPr id="67" name="TextBox 66">
            <a:extLst>
              <a:ext uri="{FF2B5EF4-FFF2-40B4-BE49-F238E27FC236}">
                <a16:creationId xmlns:a16="http://schemas.microsoft.com/office/drawing/2014/main" id="{DE19C7EC-7868-4175-A7D8-AB62E6E12D11}"/>
              </a:ext>
            </a:extLst>
          </p:cNvPr>
          <p:cNvSpPr txBox="1"/>
          <p:nvPr/>
        </p:nvSpPr>
        <p:spPr>
          <a:xfrm>
            <a:off x="4045292" y="4638592"/>
            <a:ext cx="1758778" cy="338554"/>
          </a:xfrm>
          <a:prstGeom prst="rect">
            <a:avLst/>
          </a:prstGeom>
          <a:noFill/>
        </p:spPr>
        <p:txBody>
          <a:bodyPr wrap="square">
            <a:spAutoFit/>
          </a:bodyPr>
          <a:lstStyle/>
          <a:p>
            <a:r>
              <a:rPr lang="en-SG" sz="1600" dirty="0">
                <a:solidFill>
                  <a:schemeClr val="tx1"/>
                </a:solidFill>
                <a:latin typeface="Abadi" panose="020B0604020104020204" pitchFamily="34" charset="0"/>
              </a:rPr>
              <a:t>max log𝑃(𝐯)</a:t>
            </a:r>
          </a:p>
        </p:txBody>
      </p:sp>
      <p:sp>
        <p:nvSpPr>
          <p:cNvPr id="68" name="TextBox 67">
            <a:extLst>
              <a:ext uri="{FF2B5EF4-FFF2-40B4-BE49-F238E27FC236}">
                <a16:creationId xmlns:a16="http://schemas.microsoft.com/office/drawing/2014/main" id="{974A0DAE-BF84-4CEA-9F74-65A64D5A1F4A}"/>
              </a:ext>
            </a:extLst>
          </p:cNvPr>
          <p:cNvSpPr txBox="1"/>
          <p:nvPr/>
        </p:nvSpPr>
        <p:spPr>
          <a:xfrm>
            <a:off x="581222" y="4120932"/>
            <a:ext cx="170156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SG" sz="1800" dirty="0">
                <a:latin typeface="Abadi" panose="020B0604020104020204" pitchFamily="34" charset="0"/>
              </a:rPr>
              <a:t>Gradient ascent method</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768111B-C124-4458-B151-005DA0402E96}"/>
                  </a:ext>
                </a:extLst>
              </p:cNvPr>
              <p:cNvSpPr txBox="1"/>
              <p:nvPr/>
            </p:nvSpPr>
            <p:spPr>
              <a:xfrm>
                <a:off x="6327106" y="4195265"/>
                <a:ext cx="482633" cy="307777"/>
              </a:xfrm>
              <a:prstGeom prst="rect">
                <a:avLst/>
              </a:prstGeom>
              <a:noFill/>
            </p:spPr>
            <p:txBody>
              <a:bodyPr wrap="square" lIns="0" tIns="0" rIns="0" bIns="0" rtlCol="0">
                <a:spAutoFit/>
              </a:bodyPr>
              <a:lstStyle/>
              <a:p>
                <a:r>
                  <a:rPr lang="en-SG" sz="2000" dirty="0">
                    <a:latin typeface="Abadi" panose="020B0604020104020204" pitchFamily="34" charset="0"/>
                  </a:rPr>
                  <a:t>{</a:t>
                </a:r>
                <a14:m>
                  <m:oMath xmlns:m="http://schemas.openxmlformats.org/officeDocument/2006/math">
                    <m:acc>
                      <m:accPr>
                        <m:chr m:val="̂"/>
                        <m:ctrlPr>
                          <a:rPr lang="en-SG" sz="2000" i="1" smtClean="0">
                            <a:latin typeface="Cambria Math" panose="02040503050406030204" pitchFamily="18" charset="0"/>
                          </a:rPr>
                        </m:ctrlPr>
                      </m:accPr>
                      <m:e>
                        <m:r>
                          <a:rPr lang="en-SG" sz="2000" b="0" i="1" smtClean="0">
                            <a:latin typeface="Cambria Math" panose="02040503050406030204" pitchFamily="18" charset="0"/>
                          </a:rPr>
                          <m:t>𝑣</m:t>
                        </m:r>
                      </m:e>
                    </m:acc>
                  </m:oMath>
                </a14:m>
                <a:r>
                  <a:rPr lang="en-SG" sz="2000" dirty="0">
                    <a:latin typeface="Abadi" panose="020B0604020104020204" pitchFamily="34" charset="0"/>
                  </a:rPr>
                  <a:t>}</a:t>
                </a:r>
              </a:p>
            </p:txBody>
          </p:sp>
        </mc:Choice>
        <mc:Fallback xmlns="">
          <p:sp>
            <p:nvSpPr>
              <p:cNvPr id="71" name="TextBox 70">
                <a:extLst>
                  <a:ext uri="{FF2B5EF4-FFF2-40B4-BE49-F238E27FC236}">
                    <a16:creationId xmlns:a16="http://schemas.microsoft.com/office/drawing/2014/main" id="{0768111B-C124-4458-B151-005DA0402E96}"/>
                  </a:ext>
                </a:extLst>
              </p:cNvPr>
              <p:cNvSpPr txBox="1">
                <a:spLocks noRot="1" noChangeAspect="1" noMove="1" noResize="1" noEditPoints="1" noAdjustHandles="1" noChangeArrowheads="1" noChangeShapeType="1" noTextEdit="1"/>
              </p:cNvSpPr>
              <p:nvPr/>
            </p:nvSpPr>
            <p:spPr>
              <a:xfrm>
                <a:off x="6327106" y="4195265"/>
                <a:ext cx="482633" cy="307777"/>
              </a:xfrm>
              <a:prstGeom prst="rect">
                <a:avLst/>
              </a:prstGeom>
              <a:blipFill>
                <a:blip r:embed="rId10"/>
                <a:stretch>
                  <a:fillRect l="-32911" t="-25490" r="-31646" b="-49020"/>
                </a:stretch>
              </a:blipFill>
            </p:spPr>
            <p:txBody>
              <a:bodyPr/>
              <a:lstStyle/>
              <a:p>
                <a:r>
                  <a:rPr lang="en-SG">
                    <a:noFill/>
                  </a:rPr>
                  <a:t> </a:t>
                </a:r>
              </a:p>
            </p:txBody>
          </p:sp>
        </mc:Fallback>
      </mc:AlternateContent>
    </p:spTree>
    <p:extLst>
      <p:ext uri="{BB962C8B-B14F-4D97-AF65-F5344CB8AC3E}">
        <p14:creationId xmlns:p14="http://schemas.microsoft.com/office/powerpoint/2010/main" val="37337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42"/>
          <p:cNvSpPr txBox="1">
            <a:spLocks noGrp="1"/>
          </p:cNvSpPr>
          <p:nvPr>
            <p:ph type="title"/>
          </p:nvPr>
        </p:nvSpPr>
        <p:spPr>
          <a:xfrm>
            <a:off x="635278" y="546425"/>
            <a:ext cx="7717500" cy="478200"/>
          </a:xfrm>
          <a:prstGeom prst="rect">
            <a:avLst/>
          </a:prstGeom>
        </p:spPr>
        <p:txBody>
          <a:bodyPr spcFirstLastPara="1" wrap="square" lIns="91425" tIns="91425" rIns="91425" bIns="91425" anchor="ctr" anchorCtr="0">
            <a:noAutofit/>
          </a:bodyPr>
          <a:lstStyle/>
          <a:p>
            <a:r>
              <a:rPr lang="en-SG" dirty="0">
                <a:latin typeface="Quicksand"/>
              </a:rPr>
              <a:t>Project Goal</a:t>
            </a:r>
            <a:endParaRPr dirty="0">
              <a:latin typeface="Quicksand"/>
            </a:endParaRPr>
          </a:p>
        </p:txBody>
      </p:sp>
      <p:cxnSp>
        <p:nvCxnSpPr>
          <p:cNvPr id="1232" name="Google Shape;1232;p42"/>
          <p:cNvCxnSpPr>
            <a:cxnSpLocks/>
          </p:cNvCxnSpPr>
          <p:nvPr/>
        </p:nvCxnSpPr>
        <p:spPr>
          <a:xfrm flipH="1">
            <a:off x="712900" y="785525"/>
            <a:ext cx="2767491" cy="0"/>
          </a:xfrm>
          <a:prstGeom prst="straightConnector1">
            <a:avLst/>
          </a:prstGeom>
          <a:noFill/>
          <a:ln w="9525" cap="flat" cmpd="sng">
            <a:solidFill>
              <a:srgbClr val="EC446D"/>
            </a:solidFill>
            <a:prstDash val="solid"/>
            <a:round/>
            <a:headEnd type="none" w="med" len="med"/>
            <a:tailEnd type="none" w="med" len="med"/>
          </a:ln>
        </p:spPr>
      </p:cxnSp>
      <p:cxnSp>
        <p:nvCxnSpPr>
          <p:cNvPr id="1233" name="Google Shape;1233;p42"/>
          <p:cNvCxnSpPr>
            <a:cxnSpLocks/>
          </p:cNvCxnSpPr>
          <p:nvPr/>
        </p:nvCxnSpPr>
        <p:spPr>
          <a:xfrm flipH="1">
            <a:off x="5507665" y="785525"/>
            <a:ext cx="2921735" cy="0"/>
          </a:xfrm>
          <a:prstGeom prst="straightConnector1">
            <a:avLst/>
          </a:prstGeom>
          <a:noFill/>
          <a:ln w="9525" cap="flat" cmpd="sng">
            <a:solidFill>
              <a:srgbClr val="EC446D"/>
            </a:solidFill>
            <a:prstDash val="solid"/>
            <a:round/>
            <a:headEnd type="none" w="med" len="med"/>
            <a:tailEnd type="none" w="med" len="med"/>
          </a:ln>
        </p:spPr>
      </p:cxnSp>
      <p:sp>
        <p:nvSpPr>
          <p:cNvPr id="3" name="Text Placeholder 2">
            <a:extLst>
              <a:ext uri="{FF2B5EF4-FFF2-40B4-BE49-F238E27FC236}">
                <a16:creationId xmlns:a16="http://schemas.microsoft.com/office/drawing/2014/main" id="{88E6EB1B-25B4-4062-A965-8CCFDBEFA965}"/>
              </a:ext>
            </a:extLst>
          </p:cNvPr>
          <p:cNvSpPr>
            <a:spLocks noGrp="1"/>
          </p:cNvSpPr>
          <p:nvPr>
            <p:ph type="body" idx="1"/>
          </p:nvPr>
        </p:nvSpPr>
        <p:spPr>
          <a:xfrm>
            <a:off x="713226" y="1122300"/>
            <a:ext cx="7717500" cy="2472945"/>
          </a:xfrm>
        </p:spPr>
        <p:txBody>
          <a:bodyPr/>
          <a:lstStyle/>
          <a:p>
            <a:pPr marL="360363" lvl="0" indent="-360363" algn="l" rtl="0">
              <a:spcBef>
                <a:spcPts val="600"/>
              </a:spcBef>
              <a:spcAft>
                <a:spcPts val="0"/>
              </a:spcAft>
              <a:buFont typeface="Wingdings" panose="05000000000000000000" pitchFamily="2" charset="2"/>
              <a:buChar char="§"/>
            </a:pPr>
            <a:r>
              <a:rPr lang="en-US" sz="2000" dirty="0">
                <a:solidFill>
                  <a:schemeClr val="tx1"/>
                </a:solidFill>
                <a:latin typeface="Abadi" panose="020B0604020104020204" pitchFamily="34" charset="0"/>
                <a:cs typeface="Quire Sans" panose="020B0502040400020003" pitchFamily="34" charset="0"/>
              </a:rPr>
              <a:t>Introduce new algorithms and techniques to provide custom recommendations to users based on what other users liked</a:t>
            </a:r>
          </a:p>
          <a:p>
            <a:pPr marL="360363" lvl="0" indent="-360363" algn="l" rtl="0">
              <a:spcBef>
                <a:spcPts val="600"/>
              </a:spcBef>
              <a:spcAft>
                <a:spcPts val="0"/>
              </a:spcAft>
              <a:buFont typeface="Wingdings" panose="05000000000000000000" pitchFamily="2" charset="2"/>
              <a:buChar char="§"/>
            </a:pPr>
            <a:r>
              <a:rPr lang="en-US" sz="2000" dirty="0">
                <a:solidFill>
                  <a:schemeClr val="tx1"/>
                </a:solidFill>
                <a:latin typeface="Abadi" panose="020B0604020104020204" pitchFamily="34" charset="0"/>
                <a:cs typeface="Quire Sans" panose="020B0502040400020003" pitchFamily="34" charset="0"/>
              </a:rPr>
              <a:t>Learn some basic skills and gain practice experience in machine learning, and enrich your resume</a:t>
            </a:r>
          </a:p>
          <a:p>
            <a:pPr marL="139700" indent="0">
              <a:buNone/>
            </a:pPr>
            <a:endParaRPr lang="en-SG" dirty="0"/>
          </a:p>
        </p:txBody>
      </p:sp>
      <p:sp>
        <p:nvSpPr>
          <p:cNvPr id="2" name="Slide Number Placeholder 1">
            <a:extLst>
              <a:ext uri="{FF2B5EF4-FFF2-40B4-BE49-F238E27FC236}">
                <a16:creationId xmlns:a16="http://schemas.microsoft.com/office/drawing/2014/main" id="{8D5027F5-3494-4958-9EDE-48FE23C28D7D}"/>
              </a:ext>
            </a:extLst>
          </p:cNvPr>
          <p:cNvSpPr>
            <a:spLocks noGrp="1"/>
          </p:cNvSpPr>
          <p:nvPr>
            <p:ph type="sldNum" sz="quarter" idx="10"/>
          </p:nvPr>
        </p:nvSpPr>
        <p:spPr/>
        <p:txBody>
          <a:bodyPr/>
          <a:lstStyle/>
          <a:p>
            <a:fld id="{63D15BE9-93EB-4963-A9E0-70183FF898FB}" type="slidenum">
              <a:rPr lang="en-SG" smtClean="0"/>
              <a:t>2</a:t>
            </a:fld>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grpSp>
        <p:nvGrpSpPr>
          <p:cNvPr id="1281" name="Google Shape;1281;p45"/>
          <p:cNvGrpSpPr/>
          <p:nvPr/>
        </p:nvGrpSpPr>
        <p:grpSpPr>
          <a:xfrm>
            <a:off x="1623237" y="874322"/>
            <a:ext cx="5755758" cy="1440300"/>
            <a:chOff x="2674375" y="1018700"/>
            <a:chExt cx="4659300" cy="1440300"/>
          </a:xfrm>
        </p:grpSpPr>
        <p:sp>
          <p:nvSpPr>
            <p:cNvPr id="1282" name="Google Shape;1282;p45"/>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sp>
          <p:nvSpPr>
            <p:cNvPr id="1283" name="Google Shape;1283;p45"/>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cxnSp>
          <p:nvCxnSpPr>
            <p:cNvPr id="1284" name="Google Shape;1284;p45"/>
            <p:cNvCxnSpPr>
              <a:stCxn id="1283" idx="1"/>
              <a:endCxn id="1283"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285" name="Google Shape;1285;p45"/>
          <p:cNvSpPr txBox="1">
            <a:spLocks noGrp="1"/>
          </p:cNvSpPr>
          <p:nvPr>
            <p:ph type="title" idx="4294967295"/>
          </p:nvPr>
        </p:nvSpPr>
        <p:spPr>
          <a:xfrm>
            <a:off x="1623237" y="953972"/>
            <a:ext cx="1462549" cy="1281000"/>
          </a:xfrm>
          <a:prstGeom prst="rect">
            <a:avLst/>
          </a:prstGeom>
        </p:spPr>
        <p:txBody>
          <a:bodyPr spcFirstLastPara="1" wrap="square" lIns="91425" tIns="91425" rIns="91425" bIns="91425" anchor="ctr" anchorCtr="0">
            <a:noAutofit/>
          </a:bodyPr>
          <a:lstStyle/>
          <a:p>
            <a:pPr algn="ctr"/>
            <a:r>
              <a:rPr lang="en-SG" sz="4800" dirty="0">
                <a:latin typeface="Abadi" panose="020B0604020104020204" pitchFamily="34" charset="0"/>
                <a:cs typeface="Quire Sans" panose="020B0502040400020003" pitchFamily="34" charset="0"/>
              </a:rPr>
              <a:t>Part 3</a:t>
            </a:r>
            <a:endParaRPr sz="4800" dirty="0">
              <a:latin typeface="Abadi" panose="020B0604020104020204" pitchFamily="34" charset="0"/>
              <a:cs typeface="Quire Sans" panose="020B0502040400020003" pitchFamily="34" charset="0"/>
            </a:endParaRPr>
          </a:p>
        </p:txBody>
      </p:sp>
      <p:sp>
        <p:nvSpPr>
          <p:cNvPr id="12" name="TextBox 11">
            <a:extLst>
              <a:ext uri="{FF2B5EF4-FFF2-40B4-BE49-F238E27FC236}">
                <a16:creationId xmlns:a16="http://schemas.microsoft.com/office/drawing/2014/main" id="{5C66819F-89F5-4FF4-B0A1-050A16C3161B}"/>
              </a:ext>
            </a:extLst>
          </p:cNvPr>
          <p:cNvSpPr txBox="1"/>
          <p:nvPr/>
        </p:nvSpPr>
        <p:spPr>
          <a:xfrm>
            <a:off x="3483851" y="1129683"/>
            <a:ext cx="3957606" cy="1015663"/>
          </a:xfrm>
          <a:prstGeom prst="rect">
            <a:avLst/>
          </a:prstGeom>
          <a:noFill/>
        </p:spPr>
        <p:txBody>
          <a:bodyPr wrap="square">
            <a:spAutoFit/>
          </a:bodyPr>
          <a:lstStyle/>
          <a:p>
            <a:r>
              <a:rPr lang="en-US" sz="3000" dirty="0">
                <a:solidFill>
                  <a:schemeClr val="accent5"/>
                </a:solidFill>
                <a:latin typeface="Abadi" panose="020B0604020104020204" pitchFamily="34" charset="0"/>
                <a:cs typeface="Quire Sans" panose="020B0502040400020003" pitchFamily="34" charset="0"/>
              </a:rPr>
              <a:t>Some extensions by online references</a:t>
            </a:r>
            <a:endParaRPr lang="en-SG" sz="3000" dirty="0">
              <a:solidFill>
                <a:schemeClr val="accent5"/>
              </a:solidFill>
              <a:latin typeface="Abadi" panose="020B0604020104020204" pitchFamily="34" charset="0"/>
              <a:cs typeface="Quire Sans" panose="020B0502040400020003" pitchFamily="34" charset="0"/>
            </a:endParaRPr>
          </a:p>
        </p:txBody>
      </p:sp>
      <p:sp>
        <p:nvSpPr>
          <p:cNvPr id="10" name="TextBox 9">
            <a:extLst>
              <a:ext uri="{FF2B5EF4-FFF2-40B4-BE49-F238E27FC236}">
                <a16:creationId xmlns:a16="http://schemas.microsoft.com/office/drawing/2014/main" id="{97332FA0-17CD-4A68-9EE5-3DD0699BB8C5}"/>
              </a:ext>
            </a:extLst>
          </p:cNvPr>
          <p:cNvSpPr txBox="1"/>
          <p:nvPr/>
        </p:nvSpPr>
        <p:spPr>
          <a:xfrm>
            <a:off x="1740196" y="2435202"/>
            <a:ext cx="2901654" cy="1846659"/>
          </a:xfrm>
          <a:prstGeom prst="rect">
            <a:avLst/>
          </a:prstGeom>
          <a:noFill/>
        </p:spPr>
        <p:txBody>
          <a:bodyPr wrap="square">
            <a:spAutoFit/>
          </a:bodyPr>
          <a:lstStyle/>
          <a:p>
            <a:pPr marL="285750" indent="-285750">
              <a:buFont typeface="Wingdings" panose="05000000000000000000" pitchFamily="2" charset="2"/>
              <a:buChar char="§"/>
            </a:pPr>
            <a:r>
              <a:rPr lang="en-US" sz="1900" dirty="0">
                <a:latin typeface="Abadi" panose="020B0604020104020204" pitchFamily="34" charset="0"/>
              </a:rPr>
              <a:t>Momentum</a:t>
            </a:r>
          </a:p>
          <a:p>
            <a:pPr marL="285750" indent="-285750">
              <a:buFont typeface="Wingdings" panose="05000000000000000000" pitchFamily="2" charset="2"/>
              <a:buChar char="§"/>
            </a:pPr>
            <a:r>
              <a:rPr lang="en-US" sz="1900" dirty="0">
                <a:latin typeface="Abadi" panose="020B0604020104020204" pitchFamily="34" charset="0"/>
              </a:rPr>
              <a:t>Adaptive learning rates</a:t>
            </a:r>
          </a:p>
          <a:p>
            <a:pPr marL="285750" indent="-285750">
              <a:buFont typeface="Wingdings" panose="05000000000000000000" pitchFamily="2" charset="2"/>
              <a:buChar char="§"/>
            </a:pPr>
            <a:r>
              <a:rPr lang="en-US" sz="1900" dirty="0">
                <a:latin typeface="Abadi" panose="020B0604020104020204" pitchFamily="34" charset="0"/>
              </a:rPr>
              <a:t>Early stopping</a:t>
            </a:r>
          </a:p>
          <a:p>
            <a:pPr marL="285750" indent="-285750">
              <a:buFont typeface="Wingdings" panose="05000000000000000000" pitchFamily="2" charset="2"/>
              <a:buChar char="§"/>
            </a:pPr>
            <a:r>
              <a:rPr lang="en-US" sz="1900" dirty="0">
                <a:solidFill>
                  <a:schemeClr val="tx1"/>
                </a:solidFill>
                <a:latin typeface="Abadi" panose="020B0604020104020204" pitchFamily="34" charset="0"/>
              </a:rPr>
              <a:t>Regularization</a:t>
            </a:r>
          </a:p>
          <a:p>
            <a:pPr marL="285750" indent="-285750">
              <a:buFont typeface="Wingdings" panose="05000000000000000000" pitchFamily="2" charset="2"/>
              <a:buChar char="§"/>
            </a:pPr>
            <a:r>
              <a:rPr lang="en-US" sz="1900" dirty="0">
                <a:solidFill>
                  <a:srgbClr val="FF0000"/>
                </a:solidFill>
                <a:latin typeface="Abadi" panose="020B0604020104020204" pitchFamily="34" charset="0"/>
              </a:rPr>
              <a:t>Mini Batch</a:t>
            </a:r>
          </a:p>
          <a:p>
            <a:pPr marL="285750" indent="-285750">
              <a:buFont typeface="Wingdings" panose="05000000000000000000" pitchFamily="2" charset="2"/>
              <a:buChar char="§"/>
            </a:pPr>
            <a:r>
              <a:rPr lang="en-US" sz="1900" dirty="0">
                <a:solidFill>
                  <a:schemeClr val="accent4">
                    <a:lumMod val="75000"/>
                  </a:schemeClr>
                </a:solidFill>
                <a:latin typeface="Abadi" panose="020B0604020104020204" pitchFamily="34" charset="0"/>
              </a:rPr>
              <a:t>Biases</a:t>
            </a:r>
          </a:p>
        </p:txBody>
      </p:sp>
      <p:sp>
        <p:nvSpPr>
          <p:cNvPr id="2" name="Slide Number Placeholder 1">
            <a:extLst>
              <a:ext uri="{FF2B5EF4-FFF2-40B4-BE49-F238E27FC236}">
                <a16:creationId xmlns:a16="http://schemas.microsoft.com/office/drawing/2014/main" id="{A505BA01-580F-466E-BC3D-0BEC430607B0}"/>
              </a:ext>
            </a:extLst>
          </p:cNvPr>
          <p:cNvSpPr>
            <a:spLocks noGrp="1"/>
          </p:cNvSpPr>
          <p:nvPr>
            <p:ph type="sldNum" sz="quarter" idx="10"/>
          </p:nvPr>
        </p:nvSpPr>
        <p:spPr/>
        <p:txBody>
          <a:bodyPr/>
          <a:lstStyle/>
          <a:p>
            <a:fld id="{63D15BE9-93EB-4963-A9E0-70183FF898FB}" type="slidenum">
              <a:rPr lang="en-SG" smtClean="0"/>
              <a:t>20</a:t>
            </a:fld>
            <a:endParaRPr lang="en-SG"/>
          </a:p>
        </p:txBody>
      </p:sp>
      <p:pic>
        <p:nvPicPr>
          <p:cNvPr id="4" name="Picture 3">
            <a:extLst>
              <a:ext uri="{FF2B5EF4-FFF2-40B4-BE49-F238E27FC236}">
                <a16:creationId xmlns:a16="http://schemas.microsoft.com/office/drawing/2014/main" id="{65212669-4153-4168-8084-AE25FDDAF0CB}"/>
              </a:ext>
            </a:extLst>
          </p:cNvPr>
          <p:cNvPicPr>
            <a:picLocks noChangeAspect="1"/>
          </p:cNvPicPr>
          <p:nvPr/>
        </p:nvPicPr>
        <p:blipFill>
          <a:blip r:embed="rId3"/>
          <a:stretch>
            <a:fillRect/>
          </a:stretch>
        </p:blipFill>
        <p:spPr>
          <a:xfrm>
            <a:off x="5601969" y="2545140"/>
            <a:ext cx="2113807" cy="1901336"/>
          </a:xfrm>
          <a:prstGeom prst="rect">
            <a:avLst/>
          </a:prstGeom>
        </p:spPr>
      </p:pic>
    </p:spTree>
    <p:extLst>
      <p:ext uri="{BB962C8B-B14F-4D97-AF65-F5344CB8AC3E}">
        <p14:creationId xmlns:p14="http://schemas.microsoft.com/office/powerpoint/2010/main" val="148029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Your algorithms</a:t>
            </a:r>
          </a:p>
        </p:txBody>
      </p:sp>
      <p:cxnSp>
        <p:nvCxnSpPr>
          <p:cNvPr id="1458" name="Google Shape;1458;p48"/>
          <p:cNvCxnSpPr>
            <a:cxnSpLocks/>
          </p:cNvCxnSpPr>
          <p:nvPr/>
        </p:nvCxnSpPr>
        <p:spPr>
          <a:xfrm flipH="1">
            <a:off x="713276" y="785525"/>
            <a:ext cx="2552438"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969726" y="785525"/>
            <a:ext cx="2459800" cy="0"/>
          </a:xfrm>
          <a:prstGeom prst="straightConnector1">
            <a:avLst/>
          </a:prstGeom>
          <a:noFill/>
          <a:ln w="9525" cap="flat" cmpd="sng">
            <a:solidFill>
              <a:srgbClr val="EC446D"/>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2C3DE1-A14A-4941-8E51-ADD2D07124DC}"/>
                  </a:ext>
                </a:extLst>
              </p:cNvPr>
              <p:cNvSpPr txBox="1"/>
              <p:nvPr/>
            </p:nvSpPr>
            <p:spPr>
              <a:xfrm>
                <a:off x="367311" y="1037668"/>
                <a:ext cx="7524307" cy="116955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2000" dirty="0">
                    <a:latin typeface="Abadi" panose="020B0604020104020204" pitchFamily="34" charset="0"/>
                  </a:rPr>
                  <a:t>Two algorithms</a:t>
                </a:r>
              </a:p>
              <a:p>
                <a:pPr marL="460375" indent="-192088">
                  <a:buFont typeface="Wingdings" panose="05000000000000000000" pitchFamily="2" charset="2"/>
                  <a:buChar char="ü"/>
                </a:pPr>
                <a:r>
                  <a:rPr lang="en-US" sz="2000" dirty="0">
                    <a:latin typeface="Abadi" panose="020B0604020104020204" pitchFamily="34" charset="0"/>
                  </a:rPr>
                  <a:t>  Linear regression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𝜆</m:t>
                    </m:r>
                  </m:oMath>
                </a14:m>
                <a:r>
                  <a:rPr lang="en-US" sz="2000" dirty="0">
                    <a:latin typeface="Abadi" panose="020B0604020104020204" pitchFamily="34" charset="0"/>
                  </a:rPr>
                  <a:t>)</a:t>
                </a:r>
              </a:p>
              <a:p>
                <a:pPr marL="460375" indent="-192088">
                  <a:buFont typeface="Wingdings" panose="05000000000000000000" pitchFamily="2" charset="2"/>
                  <a:buChar char="ü"/>
                </a:pPr>
                <a:r>
                  <a:rPr lang="en-US" sz="2000" dirty="0">
                    <a:latin typeface="Abadi" panose="020B0604020104020204" pitchFamily="34" charset="0"/>
                  </a:rPr>
                  <a:t>  RBM (</a:t>
                </a:r>
                <a14:m>
                  <m:oMath xmlns:m="http://schemas.openxmlformats.org/officeDocument/2006/math">
                    <m:r>
                      <a:rPr lang="en-SG" sz="2000" b="0" i="1" smtClean="0">
                        <a:solidFill>
                          <a:srgbClr val="FF0000"/>
                        </a:solidFill>
                        <a:latin typeface="Cambria Math" panose="02040503050406030204" pitchFamily="18" charset="0"/>
                      </a:rPr>
                      <m:t>𝐹</m:t>
                    </m:r>
                  </m:oMath>
                </a14:m>
                <a:r>
                  <a:rPr lang="en-US" sz="2000" dirty="0">
                    <a:solidFill>
                      <a:srgbClr val="FF0000"/>
                    </a:solidFill>
                    <a:latin typeface="Abadi" panose="020B0604020104020204" pitchFamily="34" charset="0"/>
                  </a:rPr>
                  <a:t>, </a:t>
                </a:r>
                <a14:m>
                  <m:oMath xmlns:m="http://schemas.openxmlformats.org/officeDocument/2006/math">
                    <m:r>
                      <a:rPr lang="en-US" sz="2000" i="1" dirty="0" smtClean="0">
                        <a:solidFill>
                          <a:srgbClr val="FF0000"/>
                        </a:solidFill>
                        <a:latin typeface="Cambria Math" panose="02040503050406030204" pitchFamily="18" charset="0"/>
                        <a:ea typeface="Cambria Math" panose="02040503050406030204" pitchFamily="18" charset="0"/>
                      </a:rPr>
                      <m:t>𝜖</m:t>
                    </m:r>
                  </m:oMath>
                </a14:m>
                <a:r>
                  <a:rPr lang="en-US" sz="2000" dirty="0">
                    <a:latin typeface="Abadi" panose="020B0604020104020204" pitchFamily="34" charset="0"/>
                  </a:rPr>
                  <a:t>)</a:t>
                </a:r>
              </a:p>
            </p:txBody>
          </p:sp>
        </mc:Choice>
        <mc:Fallback xmlns="">
          <p:sp>
            <p:nvSpPr>
              <p:cNvPr id="7" name="TextBox 6">
                <a:extLst>
                  <a:ext uri="{FF2B5EF4-FFF2-40B4-BE49-F238E27FC236}">
                    <a16:creationId xmlns:a16="http://schemas.microsoft.com/office/drawing/2014/main" id="{EE2C3DE1-A14A-4941-8E51-ADD2D07124DC}"/>
                  </a:ext>
                </a:extLst>
              </p:cNvPr>
              <p:cNvSpPr txBox="1">
                <a:spLocks noRot="1" noChangeAspect="1" noMove="1" noResize="1" noEditPoints="1" noAdjustHandles="1" noChangeArrowheads="1" noChangeShapeType="1" noTextEdit="1"/>
              </p:cNvSpPr>
              <p:nvPr/>
            </p:nvSpPr>
            <p:spPr>
              <a:xfrm>
                <a:off x="367311" y="1037668"/>
                <a:ext cx="7524307" cy="1169551"/>
              </a:xfrm>
              <a:prstGeom prst="rect">
                <a:avLst/>
              </a:prstGeom>
              <a:blipFill>
                <a:blip r:embed="rId3"/>
                <a:stretch>
                  <a:fillRect l="-729" b="-8333"/>
                </a:stretch>
              </a:blipFill>
            </p:spPr>
            <p:txBody>
              <a:bodyPr/>
              <a:lstStyle/>
              <a:p>
                <a:r>
                  <a:rPr lang="en-SG">
                    <a:noFill/>
                  </a:rPr>
                  <a:t> </a:t>
                </a:r>
              </a:p>
            </p:txBody>
          </p:sp>
        </mc:Fallback>
      </mc:AlternateContent>
      <p:sp>
        <p:nvSpPr>
          <p:cNvPr id="8" name="TextBox 7">
            <a:extLst>
              <a:ext uri="{FF2B5EF4-FFF2-40B4-BE49-F238E27FC236}">
                <a16:creationId xmlns:a16="http://schemas.microsoft.com/office/drawing/2014/main" id="{00E38888-7855-430E-894C-E2883A689F90}"/>
              </a:ext>
            </a:extLst>
          </p:cNvPr>
          <p:cNvSpPr txBox="1"/>
          <p:nvPr/>
        </p:nvSpPr>
        <p:spPr>
          <a:xfrm>
            <a:off x="371005" y="2346587"/>
            <a:ext cx="7818978" cy="1015663"/>
          </a:xfrm>
          <a:prstGeom prst="rect">
            <a:avLst/>
          </a:prstGeom>
          <a:noFill/>
        </p:spPr>
        <p:txBody>
          <a:bodyPr wrap="square">
            <a:spAutoFit/>
          </a:bodyPr>
          <a:lstStyle/>
          <a:p>
            <a:pPr marL="285750" indent="-285750">
              <a:buFont typeface="Wingdings" panose="05000000000000000000" pitchFamily="2" charset="2"/>
              <a:buChar char="v"/>
            </a:pPr>
            <a:r>
              <a:rPr lang="en-US" sz="2000" dirty="0">
                <a:latin typeface="Abadi" panose="020B0604020104020204" pitchFamily="34" charset="0"/>
              </a:rPr>
              <a:t>It is important to train your model on the training set, and then see how well it performs on previously unseen data contained in the validation set</a:t>
            </a:r>
            <a:endParaRPr lang="en-SG" sz="2000" dirty="0">
              <a:latin typeface="Abadi" panose="020B0604020104020204" pitchFamily="34" charset="0"/>
            </a:endParaRPr>
          </a:p>
        </p:txBody>
      </p:sp>
      <p:sp>
        <p:nvSpPr>
          <p:cNvPr id="12" name="TextBox 11">
            <a:extLst>
              <a:ext uri="{FF2B5EF4-FFF2-40B4-BE49-F238E27FC236}">
                <a16:creationId xmlns:a16="http://schemas.microsoft.com/office/drawing/2014/main" id="{4E9DFCE1-0975-46A6-BD02-30FCF01C68CC}"/>
              </a:ext>
            </a:extLst>
          </p:cNvPr>
          <p:cNvSpPr txBox="1"/>
          <p:nvPr/>
        </p:nvSpPr>
        <p:spPr>
          <a:xfrm>
            <a:off x="367311" y="3501618"/>
            <a:ext cx="7987938" cy="707886"/>
          </a:xfrm>
          <a:prstGeom prst="rect">
            <a:avLst/>
          </a:prstGeom>
          <a:noFill/>
        </p:spPr>
        <p:txBody>
          <a:bodyPr wrap="square">
            <a:spAutoFit/>
          </a:bodyPr>
          <a:lstStyle/>
          <a:p>
            <a:pPr marL="285750" indent="-285750">
              <a:buFont typeface="Wingdings" panose="05000000000000000000" pitchFamily="2" charset="2"/>
              <a:buChar char="v"/>
            </a:pPr>
            <a:r>
              <a:rPr lang="en-US" sz="2000" dirty="0">
                <a:latin typeface="Abadi" panose="020B0604020104020204" pitchFamily="34" charset="0"/>
              </a:rPr>
              <a:t>You can change the hyperparameters to make the algorithms more performant</a:t>
            </a:r>
            <a:endParaRPr lang="en-SG" sz="2000" dirty="0">
              <a:latin typeface="Abadi" panose="020B0604020104020204" pitchFamily="34" charset="0"/>
            </a:endParaRPr>
          </a:p>
        </p:txBody>
      </p:sp>
      <p:sp>
        <p:nvSpPr>
          <p:cNvPr id="2" name="Slide Number Placeholder 1">
            <a:extLst>
              <a:ext uri="{FF2B5EF4-FFF2-40B4-BE49-F238E27FC236}">
                <a16:creationId xmlns:a16="http://schemas.microsoft.com/office/drawing/2014/main" id="{CA9B8CC9-A013-43C2-A647-934ABC1E278B}"/>
              </a:ext>
            </a:extLst>
          </p:cNvPr>
          <p:cNvSpPr>
            <a:spLocks noGrp="1"/>
          </p:cNvSpPr>
          <p:nvPr>
            <p:ph type="sldNum" sz="quarter" idx="10"/>
          </p:nvPr>
        </p:nvSpPr>
        <p:spPr/>
        <p:txBody>
          <a:bodyPr/>
          <a:lstStyle/>
          <a:p>
            <a:fld id="{63D15BE9-93EB-4963-A9E0-70183FF898FB}" type="slidenum">
              <a:rPr lang="en-SG" smtClean="0"/>
              <a:t>21</a:t>
            </a:fld>
            <a:endParaRPr lang="en-SG"/>
          </a:p>
        </p:txBody>
      </p:sp>
    </p:spTree>
    <p:extLst>
      <p:ext uri="{BB962C8B-B14F-4D97-AF65-F5344CB8AC3E}">
        <p14:creationId xmlns:p14="http://schemas.microsoft.com/office/powerpoint/2010/main" val="425325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Test data</a:t>
            </a:r>
            <a:endParaRPr dirty="0">
              <a:latin typeface="Abadi" panose="020B0604020104020204" pitchFamily="34" charset="0"/>
            </a:endParaRPr>
          </a:p>
        </p:txBody>
      </p:sp>
      <p:cxnSp>
        <p:nvCxnSpPr>
          <p:cNvPr id="1458" name="Google Shape;1458;p48"/>
          <p:cNvCxnSpPr/>
          <p:nvPr/>
        </p:nvCxnSpPr>
        <p:spPr>
          <a:xfrm rot="10800000">
            <a:off x="713275" y="785525"/>
            <a:ext cx="3004200"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p:nvPr/>
        </p:nvCxnSpPr>
        <p:spPr>
          <a:xfrm rot="10800000">
            <a:off x="5427125" y="785525"/>
            <a:ext cx="3002400" cy="0"/>
          </a:xfrm>
          <a:prstGeom prst="straightConnector1">
            <a:avLst/>
          </a:prstGeom>
          <a:noFill/>
          <a:ln w="9525" cap="flat" cmpd="sng">
            <a:solidFill>
              <a:srgbClr val="EC446D"/>
            </a:solidFill>
            <a:prstDash val="solid"/>
            <a:round/>
            <a:headEnd type="none" w="med" len="med"/>
            <a:tailEnd type="none" w="med" len="med"/>
          </a:ln>
        </p:spPr>
      </p:cxnSp>
      <p:sp>
        <p:nvSpPr>
          <p:cNvPr id="7" name="TextBox 6">
            <a:extLst>
              <a:ext uri="{FF2B5EF4-FFF2-40B4-BE49-F238E27FC236}">
                <a16:creationId xmlns:a16="http://schemas.microsoft.com/office/drawing/2014/main" id="{EE2C3DE1-A14A-4941-8E51-ADD2D07124DC}"/>
              </a:ext>
            </a:extLst>
          </p:cNvPr>
          <p:cNvSpPr txBox="1"/>
          <p:nvPr/>
        </p:nvSpPr>
        <p:spPr>
          <a:xfrm>
            <a:off x="634408" y="1186755"/>
            <a:ext cx="8104643" cy="1785104"/>
          </a:xfrm>
          <a:prstGeom prst="rect">
            <a:avLst/>
          </a:prstGeom>
          <a:noFill/>
        </p:spPr>
        <p:txBody>
          <a:bodyPr wrap="square">
            <a:spAutoFit/>
          </a:bodyPr>
          <a:lstStyle/>
          <a:p>
            <a:pPr marL="285750" indent="-285750">
              <a:spcBef>
                <a:spcPts val="600"/>
              </a:spcBef>
              <a:buFont typeface="Wingdings" panose="05000000000000000000" pitchFamily="2" charset="2"/>
              <a:buChar char="§"/>
            </a:pPr>
            <a:r>
              <a:rPr lang="en-US" sz="2000" dirty="0">
                <a:latin typeface="Abadi" panose="020B0604020104020204" pitchFamily="34" charset="0"/>
              </a:rPr>
              <a:t>Test your program on test data (</a:t>
            </a:r>
            <a:r>
              <a:rPr lang="en-US" sz="2000" i="1" dirty="0">
                <a:solidFill>
                  <a:schemeClr val="accent4">
                    <a:lumMod val="75000"/>
                  </a:schemeClr>
                </a:solidFill>
                <a:latin typeface="Abadi" panose="020B0604020104020204" pitchFamily="34" charset="0"/>
              </a:rPr>
              <a:t>test.csv</a:t>
            </a:r>
            <a:r>
              <a:rPr lang="en-US" sz="2000" dirty="0">
                <a:latin typeface="Abadi" panose="020B0604020104020204" pitchFamily="34" charset="0"/>
              </a:rPr>
              <a:t>)</a:t>
            </a:r>
          </a:p>
          <a:p>
            <a:pPr marL="285750" indent="-285750">
              <a:spcBef>
                <a:spcPts val="600"/>
              </a:spcBef>
              <a:buFont typeface="Wingdings" panose="05000000000000000000" pitchFamily="2" charset="2"/>
              <a:buChar char="§"/>
            </a:pPr>
            <a:r>
              <a:rPr lang="en-US" sz="2000" dirty="0">
                <a:latin typeface="Abadi" panose="020B0604020104020204" pitchFamily="34" charset="0"/>
              </a:rPr>
              <a:t>When you produce the rating file (for all movies and for all users), name it in the following format: &lt;Group ID&gt;_v&lt;version number&gt;.txt </a:t>
            </a:r>
          </a:p>
          <a:p>
            <a:pPr marL="285750" indent="-285750">
              <a:spcBef>
                <a:spcPts val="600"/>
              </a:spcBef>
              <a:buFont typeface="Wingdings" panose="05000000000000000000" pitchFamily="2" charset="2"/>
              <a:buChar char="§"/>
            </a:pPr>
            <a:r>
              <a:rPr lang="en-US" sz="2000" dirty="0">
                <a:latin typeface="Abadi" panose="020B0604020104020204" pitchFamily="34" charset="0"/>
              </a:rPr>
              <a:t>After receiving your file, we will compute the RMSE obtained on the test set and give you its value</a:t>
            </a:r>
          </a:p>
        </p:txBody>
      </p:sp>
      <p:sp>
        <p:nvSpPr>
          <p:cNvPr id="8" name="Rectangle 7">
            <a:extLst>
              <a:ext uri="{FF2B5EF4-FFF2-40B4-BE49-F238E27FC236}">
                <a16:creationId xmlns:a16="http://schemas.microsoft.com/office/drawing/2014/main" id="{62CCE2A8-952E-41D3-A6A1-8F5EDD8EB539}"/>
              </a:ext>
            </a:extLst>
          </p:cNvPr>
          <p:cNvSpPr/>
          <p:nvPr/>
        </p:nvSpPr>
        <p:spPr>
          <a:xfrm>
            <a:off x="1370626" y="3318079"/>
            <a:ext cx="3567546" cy="701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9" name="TextBox 8">
            <a:extLst>
              <a:ext uri="{FF2B5EF4-FFF2-40B4-BE49-F238E27FC236}">
                <a16:creationId xmlns:a16="http://schemas.microsoft.com/office/drawing/2014/main" id="{DF431DB5-8D1F-4D3E-9255-327CD45EC91A}"/>
              </a:ext>
            </a:extLst>
          </p:cNvPr>
          <p:cNvSpPr txBox="1"/>
          <p:nvPr/>
        </p:nvSpPr>
        <p:spPr>
          <a:xfrm>
            <a:off x="2686807" y="3457218"/>
            <a:ext cx="1338828" cy="369332"/>
          </a:xfrm>
          <a:prstGeom prst="rect">
            <a:avLst/>
          </a:prstGeom>
          <a:noFill/>
        </p:spPr>
        <p:txBody>
          <a:bodyPr wrap="none" rtlCol="0">
            <a:spAutoFit/>
          </a:bodyPr>
          <a:lstStyle/>
          <a:p>
            <a:r>
              <a:rPr lang="en-US" altLang="zh-CN" sz="1800" dirty="0">
                <a:solidFill>
                  <a:schemeClr val="tx1"/>
                </a:solidFill>
                <a:latin typeface="Abadi" panose="020B0604020104020204" pitchFamily="34" charset="0"/>
                <a:cs typeface="Quire Sans" panose="020B0502040400020003" pitchFamily="34" charset="0"/>
              </a:rPr>
              <a:t>training set</a:t>
            </a:r>
            <a:endParaRPr lang="en-SG" sz="1800" dirty="0">
              <a:solidFill>
                <a:schemeClr val="tx1"/>
              </a:solidFill>
              <a:latin typeface="Abadi" panose="020B0604020104020204" pitchFamily="34" charset="0"/>
              <a:cs typeface="Quire Sans" panose="020B0502040400020003" pitchFamily="34" charset="0"/>
            </a:endParaRPr>
          </a:p>
        </p:txBody>
      </p:sp>
      <p:sp>
        <p:nvSpPr>
          <p:cNvPr id="10" name="Rectangle 9">
            <a:extLst>
              <a:ext uri="{FF2B5EF4-FFF2-40B4-BE49-F238E27FC236}">
                <a16:creationId xmlns:a16="http://schemas.microsoft.com/office/drawing/2014/main" id="{AD78CB7D-C685-40C0-89F4-28B15FFFB85D}"/>
              </a:ext>
            </a:extLst>
          </p:cNvPr>
          <p:cNvSpPr/>
          <p:nvPr/>
        </p:nvSpPr>
        <p:spPr>
          <a:xfrm>
            <a:off x="4938171" y="3318078"/>
            <a:ext cx="1059961" cy="701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11" name="TextBox 10">
            <a:extLst>
              <a:ext uri="{FF2B5EF4-FFF2-40B4-BE49-F238E27FC236}">
                <a16:creationId xmlns:a16="http://schemas.microsoft.com/office/drawing/2014/main" id="{3DF4E0EB-5040-4289-9A16-5685CD6A1F4A}"/>
              </a:ext>
            </a:extLst>
          </p:cNvPr>
          <p:cNvSpPr txBox="1"/>
          <p:nvPr/>
        </p:nvSpPr>
        <p:spPr>
          <a:xfrm>
            <a:off x="4890109" y="3373089"/>
            <a:ext cx="1156086" cy="646331"/>
          </a:xfrm>
          <a:prstGeom prst="rect">
            <a:avLst/>
          </a:prstGeom>
          <a:noFill/>
        </p:spPr>
        <p:txBody>
          <a:bodyPr wrap="none" rtlCol="0">
            <a:spAutoFit/>
          </a:bodyPr>
          <a:lstStyle/>
          <a:p>
            <a:pPr algn="ctr"/>
            <a:r>
              <a:rPr lang="en-US" altLang="zh-CN" sz="1800" dirty="0">
                <a:solidFill>
                  <a:schemeClr val="tx1"/>
                </a:solidFill>
                <a:latin typeface="Abadi" panose="020B0604020104020204" pitchFamily="34" charset="0"/>
                <a:cs typeface="Arial" panose="020B0604020202020204" pitchFamily="34" charset="0"/>
              </a:rPr>
              <a:t>validation</a:t>
            </a:r>
          </a:p>
          <a:p>
            <a:pPr algn="ctr"/>
            <a:r>
              <a:rPr lang="en-US" altLang="zh-CN" sz="1800" dirty="0">
                <a:solidFill>
                  <a:schemeClr val="tx1"/>
                </a:solidFill>
                <a:latin typeface="Abadi" panose="020B0604020104020204" pitchFamily="34" charset="0"/>
                <a:cs typeface="Arial" panose="020B0604020202020204" pitchFamily="34" charset="0"/>
              </a:rPr>
              <a:t>set</a:t>
            </a:r>
            <a:endParaRPr lang="en-SG" sz="1800" dirty="0">
              <a:solidFill>
                <a:schemeClr val="tx1"/>
              </a:solidFill>
              <a:latin typeface="Abadi" panose="020B0604020104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34C9278-665C-43E4-8D01-B963141D84D2}"/>
              </a:ext>
            </a:extLst>
          </p:cNvPr>
          <p:cNvSpPr/>
          <p:nvPr/>
        </p:nvSpPr>
        <p:spPr>
          <a:xfrm>
            <a:off x="5998132" y="3318077"/>
            <a:ext cx="727364" cy="7013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13" name="TextBox 12">
            <a:extLst>
              <a:ext uri="{FF2B5EF4-FFF2-40B4-BE49-F238E27FC236}">
                <a16:creationId xmlns:a16="http://schemas.microsoft.com/office/drawing/2014/main" id="{2C2AD992-42AF-4C7F-B67F-4B14B21E1A8E}"/>
              </a:ext>
            </a:extLst>
          </p:cNvPr>
          <p:cNvSpPr txBox="1"/>
          <p:nvPr/>
        </p:nvSpPr>
        <p:spPr>
          <a:xfrm>
            <a:off x="6008310" y="3373088"/>
            <a:ext cx="755072" cy="646331"/>
          </a:xfrm>
          <a:prstGeom prst="rect">
            <a:avLst/>
          </a:prstGeom>
          <a:noFill/>
        </p:spPr>
        <p:txBody>
          <a:bodyPr wrap="square">
            <a:spAutoFit/>
          </a:bodyPr>
          <a:lstStyle/>
          <a:p>
            <a:pPr algn="ctr"/>
            <a:r>
              <a:rPr lang="en-US" altLang="zh-CN" sz="1800" dirty="0">
                <a:solidFill>
                  <a:schemeClr val="tx1"/>
                </a:solidFill>
                <a:latin typeface="Abadi" panose="020B0604020104020204" pitchFamily="34" charset="0"/>
                <a:cs typeface="Arial" panose="020B0604020202020204" pitchFamily="34" charset="0"/>
              </a:rPr>
              <a:t>test</a:t>
            </a:r>
          </a:p>
          <a:p>
            <a:pPr algn="ctr"/>
            <a:r>
              <a:rPr lang="en-US" altLang="zh-CN" sz="1800" dirty="0">
                <a:solidFill>
                  <a:schemeClr val="tx1"/>
                </a:solidFill>
                <a:latin typeface="Abadi" panose="020B0604020104020204" pitchFamily="34" charset="0"/>
                <a:cs typeface="Arial" panose="020B0604020202020204" pitchFamily="34" charset="0"/>
              </a:rPr>
              <a:t>set</a:t>
            </a:r>
            <a:endParaRPr lang="en-SG" sz="1800" dirty="0">
              <a:solidFill>
                <a:schemeClr val="tx1"/>
              </a:solidFill>
              <a:latin typeface="Abadi" panose="020B0604020104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DC977B1-685E-4B98-9707-CBD117C659BA}"/>
              </a:ext>
            </a:extLst>
          </p:cNvPr>
          <p:cNvSpPr txBox="1"/>
          <p:nvPr/>
        </p:nvSpPr>
        <p:spPr>
          <a:xfrm>
            <a:off x="6056373" y="4019419"/>
            <a:ext cx="721672" cy="307777"/>
          </a:xfrm>
          <a:prstGeom prst="rect">
            <a:avLst/>
          </a:prstGeom>
          <a:noFill/>
        </p:spPr>
        <p:txBody>
          <a:bodyPr wrap="none" rtlCol="0">
            <a:spAutoFit/>
          </a:bodyPr>
          <a:lstStyle/>
          <a:p>
            <a:r>
              <a:rPr lang="en-US" altLang="zh-CN" dirty="0">
                <a:solidFill>
                  <a:schemeClr val="accent4">
                    <a:lumMod val="75000"/>
                  </a:schemeClr>
                </a:solidFill>
                <a:latin typeface="Quire Sans" panose="020B0502040400020003" pitchFamily="34" charset="0"/>
                <a:cs typeface="Quire Sans" panose="020B0502040400020003" pitchFamily="34" charset="0"/>
              </a:rPr>
              <a:t>hidden</a:t>
            </a:r>
            <a:endParaRPr lang="en-SG" dirty="0">
              <a:solidFill>
                <a:schemeClr val="accent4">
                  <a:lumMod val="75000"/>
                </a:schemeClr>
              </a:solidFill>
              <a:latin typeface="Quire Sans" panose="020B0502040400020003" pitchFamily="34" charset="0"/>
              <a:cs typeface="Quire Sans" panose="020B0502040400020003" pitchFamily="34" charset="0"/>
            </a:endParaRPr>
          </a:p>
        </p:txBody>
      </p:sp>
      <p:sp>
        <p:nvSpPr>
          <p:cNvPr id="2" name="Slide Number Placeholder 1">
            <a:extLst>
              <a:ext uri="{FF2B5EF4-FFF2-40B4-BE49-F238E27FC236}">
                <a16:creationId xmlns:a16="http://schemas.microsoft.com/office/drawing/2014/main" id="{C7ADB858-6892-468B-8322-08EC06F5ADEF}"/>
              </a:ext>
            </a:extLst>
          </p:cNvPr>
          <p:cNvSpPr>
            <a:spLocks noGrp="1"/>
          </p:cNvSpPr>
          <p:nvPr>
            <p:ph type="sldNum" sz="quarter" idx="10"/>
          </p:nvPr>
        </p:nvSpPr>
        <p:spPr/>
        <p:txBody>
          <a:bodyPr/>
          <a:lstStyle/>
          <a:p>
            <a:fld id="{63D15BE9-93EB-4963-A9E0-70183FF898FB}" type="slidenum">
              <a:rPr lang="en-SG" smtClean="0"/>
              <a:t>22</a:t>
            </a:fld>
            <a:endParaRPr lang="en-SG"/>
          </a:p>
        </p:txBody>
      </p:sp>
    </p:spTree>
    <p:extLst>
      <p:ext uri="{BB962C8B-B14F-4D97-AF65-F5344CB8AC3E}">
        <p14:creationId xmlns:p14="http://schemas.microsoft.com/office/powerpoint/2010/main" val="26265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Bonus</a:t>
            </a:r>
            <a:endParaRPr dirty="0">
              <a:latin typeface="Abadi" panose="020B0604020104020204" pitchFamily="34" charset="0"/>
            </a:endParaRPr>
          </a:p>
        </p:txBody>
      </p:sp>
      <p:cxnSp>
        <p:nvCxnSpPr>
          <p:cNvPr id="1458" name="Google Shape;1458;p48"/>
          <p:cNvCxnSpPr/>
          <p:nvPr/>
        </p:nvCxnSpPr>
        <p:spPr>
          <a:xfrm rot="10800000">
            <a:off x="713275" y="785525"/>
            <a:ext cx="3004200"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p:nvPr/>
        </p:nvCxnSpPr>
        <p:spPr>
          <a:xfrm rot="10800000">
            <a:off x="5427125" y="785525"/>
            <a:ext cx="3002400" cy="0"/>
          </a:xfrm>
          <a:prstGeom prst="straightConnector1">
            <a:avLst/>
          </a:prstGeom>
          <a:noFill/>
          <a:ln w="9525" cap="flat" cmpd="sng">
            <a:solidFill>
              <a:srgbClr val="EC446D"/>
            </a:solidFill>
            <a:prstDash val="solid"/>
            <a:round/>
            <a:headEnd type="none" w="med" len="med"/>
            <a:tailEnd type="none" w="med" len="med"/>
          </a:ln>
        </p:spPr>
      </p:cxnSp>
      <p:sp>
        <p:nvSpPr>
          <p:cNvPr id="82" name="TextBox 81">
            <a:extLst>
              <a:ext uri="{FF2B5EF4-FFF2-40B4-BE49-F238E27FC236}">
                <a16:creationId xmlns:a16="http://schemas.microsoft.com/office/drawing/2014/main" id="{7D5B3517-8394-4C44-AFC4-A7BBE745BACF}"/>
              </a:ext>
            </a:extLst>
          </p:cNvPr>
          <p:cNvSpPr txBox="1"/>
          <p:nvPr/>
        </p:nvSpPr>
        <p:spPr>
          <a:xfrm>
            <a:off x="109870" y="44915"/>
            <a:ext cx="4377069" cy="307777"/>
          </a:xfrm>
          <a:prstGeom prst="rect">
            <a:avLst/>
          </a:prstGeom>
          <a:noFill/>
        </p:spPr>
        <p:txBody>
          <a:bodyPr wrap="square">
            <a:spAutoFit/>
          </a:bodyPr>
          <a:lstStyle/>
          <a:p>
            <a:r>
              <a:rPr lang="en-US" dirty="0">
                <a:latin typeface="Abadi" panose="020B0604020104020204" pitchFamily="34" charset="0"/>
              </a:rPr>
              <a:t>Competition for bonus score</a:t>
            </a:r>
            <a:endParaRPr lang="en-SG" dirty="0">
              <a:latin typeface="Abadi" panose="020B0604020104020204" pitchFamily="34" charset="0"/>
            </a:endParaRPr>
          </a:p>
        </p:txBody>
      </p:sp>
      <p:sp>
        <p:nvSpPr>
          <p:cNvPr id="7" name="TextBox 6">
            <a:extLst>
              <a:ext uri="{FF2B5EF4-FFF2-40B4-BE49-F238E27FC236}">
                <a16:creationId xmlns:a16="http://schemas.microsoft.com/office/drawing/2014/main" id="{AB872773-4E0D-4114-B6CE-34D9889B249B}"/>
              </a:ext>
            </a:extLst>
          </p:cNvPr>
          <p:cNvSpPr txBox="1"/>
          <p:nvPr/>
        </p:nvSpPr>
        <p:spPr>
          <a:xfrm>
            <a:off x="318977" y="1122337"/>
            <a:ext cx="7636303" cy="1815882"/>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Abadi" panose="020B0604020104020204" pitchFamily="34" charset="0"/>
              </a:rPr>
              <a:t>Submit result once every week from </a:t>
            </a:r>
            <a:r>
              <a:rPr lang="en-US" sz="1600">
                <a:latin typeface="Abadi" panose="020B0604020104020204" pitchFamily="34" charset="0"/>
              </a:rPr>
              <a:t>week </a:t>
            </a:r>
            <a:r>
              <a:rPr lang="en-US" sz="1600" smtClean="0">
                <a:latin typeface="Abadi" panose="020B0604020104020204" pitchFamily="34" charset="0"/>
              </a:rPr>
              <a:t>10 </a:t>
            </a:r>
            <a:r>
              <a:rPr lang="en-US" sz="1600" dirty="0">
                <a:latin typeface="Abadi" panose="020B0604020104020204" pitchFamily="34" charset="0"/>
              </a:rPr>
              <a:t>to </a:t>
            </a:r>
            <a:r>
              <a:rPr lang="en-US" sz="1600">
                <a:latin typeface="Abadi" panose="020B0604020104020204" pitchFamily="34" charset="0"/>
              </a:rPr>
              <a:t>week </a:t>
            </a:r>
            <a:r>
              <a:rPr lang="en-US" sz="1600" smtClean="0">
                <a:latin typeface="Abadi" panose="020B0604020104020204" pitchFamily="34" charset="0"/>
              </a:rPr>
              <a:t>13 </a:t>
            </a:r>
            <a:endParaRPr lang="en-US" sz="1600" dirty="0">
              <a:latin typeface="Abadi" panose="020B0604020104020204" pitchFamily="34" charset="0"/>
            </a:endParaRPr>
          </a:p>
          <a:p>
            <a:r>
              <a:rPr lang="en-US" sz="1600" dirty="0">
                <a:latin typeface="Abadi" panose="020B0604020104020204" pitchFamily="34" charset="0"/>
              </a:rPr>
              <a:t>     (</a:t>
            </a:r>
            <a:r>
              <a:rPr lang="en-US" sz="1600" dirty="0">
                <a:solidFill>
                  <a:schemeClr val="accent1"/>
                </a:solidFill>
                <a:latin typeface="Abadi" panose="020B0604020104020204" pitchFamily="34" charset="0"/>
              </a:rPr>
              <a:t>Based on RBM, not Regression)</a:t>
            </a:r>
          </a:p>
          <a:p>
            <a:pPr marL="285750" indent="-285750">
              <a:buFont typeface="Wingdings" panose="05000000000000000000" pitchFamily="2" charset="2"/>
              <a:buChar char="§"/>
            </a:pPr>
            <a:r>
              <a:rPr lang="en-US" sz="1600" dirty="0">
                <a:latin typeface="Abadi" panose="020B0604020104020204" pitchFamily="34" charset="0"/>
              </a:rPr>
              <a:t>At the end of each week, the current best RMSE (over all previous weeks) will be broadcasted to the class, for you to know which is the current goal to beat. Also, each week, the team with the best outstanding RMSE over the test set will get a bonus of 5 points</a:t>
            </a:r>
          </a:p>
          <a:p>
            <a:pPr marL="285750" indent="-285750">
              <a:buFont typeface="Wingdings" panose="05000000000000000000" pitchFamily="2" charset="2"/>
              <a:buChar char="§"/>
            </a:pPr>
            <a:r>
              <a:rPr lang="en-US" sz="1600" dirty="0">
                <a:latin typeface="Abadi" panose="020B0604020104020204" pitchFamily="34" charset="0"/>
              </a:rPr>
              <a:t>At most 10-bonus score for each group</a:t>
            </a:r>
          </a:p>
        </p:txBody>
      </p:sp>
      <p:graphicFrame>
        <p:nvGraphicFramePr>
          <p:cNvPr id="8" name="Content Placeholder 3">
            <a:extLst>
              <a:ext uri="{FF2B5EF4-FFF2-40B4-BE49-F238E27FC236}">
                <a16:creationId xmlns:a16="http://schemas.microsoft.com/office/drawing/2014/main" id="{03D11A5B-1FB4-4B2C-9830-51A3EDD8EE4C}"/>
              </a:ext>
            </a:extLst>
          </p:cNvPr>
          <p:cNvGraphicFramePr>
            <a:graphicFrameLocks/>
          </p:cNvGraphicFramePr>
          <p:nvPr>
            <p:extLst>
              <p:ext uri="{D42A27DB-BD31-4B8C-83A1-F6EECF244321}">
                <p14:modId xmlns:p14="http://schemas.microsoft.com/office/powerpoint/2010/main" val="4028881085"/>
              </p:ext>
            </p:extLst>
          </p:nvPr>
        </p:nvGraphicFramePr>
        <p:xfrm>
          <a:off x="1468811" y="3182411"/>
          <a:ext cx="5401339" cy="1524000"/>
        </p:xfrm>
        <a:graphic>
          <a:graphicData uri="http://schemas.openxmlformats.org/drawingml/2006/table">
            <a:tbl>
              <a:tblPr firstRow="1" bandRow="1">
                <a:tableStyleId>{5DA37D80-6434-44D0-A028-1B22A696006F}</a:tableStyleId>
              </a:tblPr>
              <a:tblGrid>
                <a:gridCol w="1123328">
                  <a:extLst>
                    <a:ext uri="{9D8B030D-6E8A-4147-A177-3AD203B41FA5}">
                      <a16:colId xmlns:a16="http://schemas.microsoft.com/office/drawing/2014/main" val="3171944418"/>
                    </a:ext>
                  </a:extLst>
                </a:gridCol>
                <a:gridCol w="4278011">
                  <a:extLst>
                    <a:ext uri="{9D8B030D-6E8A-4147-A177-3AD203B41FA5}">
                      <a16:colId xmlns:a16="http://schemas.microsoft.com/office/drawing/2014/main" val="4290168721"/>
                    </a:ext>
                  </a:extLst>
                </a:gridCol>
              </a:tblGrid>
              <a:tr h="138209">
                <a:tc>
                  <a:txBody>
                    <a:bodyPr/>
                    <a:lstStyle/>
                    <a:p>
                      <a:pPr algn="ctr"/>
                      <a:r>
                        <a:rPr lang="en-US" dirty="0">
                          <a:latin typeface="Abadi" panose="020B0604020104020204" pitchFamily="34" charset="0"/>
                        </a:rPr>
                        <a:t>Week</a:t>
                      </a:r>
                    </a:p>
                  </a:txBody>
                  <a:tcPr/>
                </a:tc>
                <a:tc>
                  <a:txBody>
                    <a:bodyPr/>
                    <a:lstStyle/>
                    <a:p>
                      <a:pPr algn="ctr"/>
                      <a:r>
                        <a:rPr lang="en-US" dirty="0">
                          <a:latin typeface="Abadi" panose="020B0604020104020204" pitchFamily="34" charset="0"/>
                        </a:rPr>
                        <a:t>Dates </a:t>
                      </a:r>
                    </a:p>
                  </a:txBody>
                  <a:tcPr/>
                </a:tc>
                <a:extLst>
                  <a:ext uri="{0D108BD9-81ED-4DB2-BD59-A6C34878D82A}">
                    <a16:rowId xmlns:a16="http://schemas.microsoft.com/office/drawing/2014/main" val="856641038"/>
                  </a:ext>
                </a:extLst>
              </a:tr>
              <a:tr h="206851">
                <a:tc>
                  <a:txBody>
                    <a:bodyPr/>
                    <a:lstStyle/>
                    <a:p>
                      <a:pPr algn="ctr"/>
                      <a:r>
                        <a:rPr lang="en-US" dirty="0" smtClean="0">
                          <a:latin typeface="Abadi" panose="020B0604020104020204" pitchFamily="34" charset="0"/>
                        </a:rPr>
                        <a:t>10</a:t>
                      </a:r>
                      <a:endParaRPr lang="en-US"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 Monday, </a:t>
                      </a:r>
                      <a:r>
                        <a:rPr lang="en-US" dirty="0" smtClean="0">
                          <a:latin typeface="Abadi" panose="020B0604020104020204" pitchFamily="34" charset="0"/>
                        </a:rPr>
                        <a:t>April </a:t>
                      </a:r>
                      <a:r>
                        <a:rPr lang="en-US" dirty="0" smtClean="0">
                          <a:latin typeface="Abadi" panose="020B0604020104020204" pitchFamily="34" charset="0"/>
                        </a:rPr>
                        <a:t>4 </a:t>
                      </a:r>
                      <a:r>
                        <a:rPr lang="en-US" dirty="0">
                          <a:latin typeface="Abadi" panose="020B0604020104020204" pitchFamily="34" charset="0"/>
                        </a:rPr>
                        <a:t>- Sunday, </a:t>
                      </a:r>
                      <a:r>
                        <a:rPr lang="en-US" dirty="0" smtClean="0">
                          <a:latin typeface="Abadi" panose="020B0604020104020204" pitchFamily="34" charset="0"/>
                        </a:rPr>
                        <a:t>April </a:t>
                      </a:r>
                      <a:r>
                        <a:rPr lang="en-US" dirty="0" smtClean="0">
                          <a:latin typeface="Abadi" panose="020B0604020104020204" pitchFamily="34" charset="0"/>
                        </a:rPr>
                        <a:t>10 </a:t>
                      </a:r>
                      <a:r>
                        <a:rPr lang="en-US" dirty="0">
                          <a:latin typeface="Abadi" panose="020B0604020104020204" pitchFamily="34" charset="0"/>
                        </a:rPr>
                        <a:t>(11:59 PM</a:t>
                      </a:r>
                      <a:r>
                        <a:rPr lang="en-US" dirty="0"/>
                        <a:t>)</a:t>
                      </a:r>
                    </a:p>
                  </a:txBody>
                  <a:tcPr/>
                </a:tc>
                <a:extLst>
                  <a:ext uri="{0D108BD9-81ED-4DB2-BD59-A6C34878D82A}">
                    <a16:rowId xmlns:a16="http://schemas.microsoft.com/office/drawing/2014/main" val="2863289808"/>
                  </a:ext>
                </a:extLst>
              </a:tr>
              <a:tr h="221027">
                <a:tc>
                  <a:txBody>
                    <a:bodyPr/>
                    <a:lstStyle/>
                    <a:p>
                      <a:pPr algn="ctr"/>
                      <a:r>
                        <a:rPr lang="en-US" dirty="0" smtClean="0">
                          <a:latin typeface="Abadi" panose="020B0604020104020204" pitchFamily="34" charset="0"/>
                        </a:rPr>
                        <a:t>11</a:t>
                      </a:r>
                      <a:endParaRPr lang="en-US" dirty="0">
                        <a:latin typeface="Abadi" panose="020B0604020104020204" pitchFamily="34" charset="0"/>
                      </a:endParaRPr>
                    </a:p>
                  </a:txBody>
                  <a:tcPr/>
                </a:tc>
                <a:tc>
                  <a:txBody>
                    <a:bodyPr/>
                    <a:lstStyle/>
                    <a:p>
                      <a:r>
                        <a:rPr lang="en-US" dirty="0">
                          <a:latin typeface="Abadi" panose="020B0604020104020204" pitchFamily="34" charset="0"/>
                        </a:rPr>
                        <a:t> Monday, </a:t>
                      </a:r>
                      <a:r>
                        <a:rPr lang="en-US" dirty="0" smtClean="0">
                          <a:latin typeface="Abadi" panose="020B0604020104020204" pitchFamily="34" charset="0"/>
                        </a:rPr>
                        <a:t>April </a:t>
                      </a:r>
                      <a:r>
                        <a:rPr lang="en-US" dirty="0" smtClean="0">
                          <a:latin typeface="Abadi" panose="020B0604020104020204" pitchFamily="34" charset="0"/>
                        </a:rPr>
                        <a:t>11 </a:t>
                      </a:r>
                      <a:r>
                        <a:rPr lang="en-US" dirty="0">
                          <a:latin typeface="Abadi" panose="020B0604020104020204" pitchFamily="34" charset="0"/>
                        </a:rPr>
                        <a:t>- Sunday, April </a:t>
                      </a:r>
                      <a:r>
                        <a:rPr lang="en-US" dirty="0" smtClean="0">
                          <a:latin typeface="Abadi" panose="020B0604020104020204" pitchFamily="34" charset="0"/>
                        </a:rPr>
                        <a:t>17 </a:t>
                      </a:r>
                      <a:r>
                        <a:rPr lang="en-US" dirty="0">
                          <a:latin typeface="Abadi" panose="020B0604020104020204" pitchFamily="34" charset="0"/>
                        </a:rPr>
                        <a:t>(11:59 PM)</a:t>
                      </a:r>
                    </a:p>
                  </a:txBody>
                  <a:tcPr/>
                </a:tc>
                <a:extLst>
                  <a:ext uri="{0D108BD9-81ED-4DB2-BD59-A6C34878D82A}">
                    <a16:rowId xmlns:a16="http://schemas.microsoft.com/office/drawing/2014/main" val="191902518"/>
                  </a:ext>
                </a:extLst>
              </a:tr>
              <a:tr h="263848">
                <a:tc>
                  <a:txBody>
                    <a:bodyPr/>
                    <a:lstStyle/>
                    <a:p>
                      <a:pPr algn="ctr"/>
                      <a:r>
                        <a:rPr lang="en-US" dirty="0" smtClean="0">
                          <a:latin typeface="Abadi" panose="020B0604020104020204" pitchFamily="34" charset="0"/>
                        </a:rPr>
                        <a:t>12</a:t>
                      </a:r>
                      <a:endParaRPr lang="en-US"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 Monday, April </a:t>
                      </a:r>
                      <a:r>
                        <a:rPr lang="en-US" dirty="0" smtClean="0">
                          <a:latin typeface="Abadi" panose="020B0604020104020204" pitchFamily="34" charset="0"/>
                        </a:rPr>
                        <a:t>18 </a:t>
                      </a:r>
                      <a:r>
                        <a:rPr lang="en-US" dirty="0">
                          <a:latin typeface="Abadi" panose="020B0604020104020204" pitchFamily="34" charset="0"/>
                        </a:rPr>
                        <a:t>- Sunday, </a:t>
                      </a:r>
                      <a:r>
                        <a:rPr lang="en-US" dirty="0" smtClean="0">
                          <a:latin typeface="Abadi" panose="020B0604020104020204" pitchFamily="34" charset="0"/>
                        </a:rPr>
                        <a:t>April</a:t>
                      </a:r>
                      <a:r>
                        <a:rPr lang="en-US" baseline="0" dirty="0" smtClean="0">
                          <a:latin typeface="Abadi" panose="020B0604020104020204" pitchFamily="34" charset="0"/>
                        </a:rPr>
                        <a:t> 24</a:t>
                      </a:r>
                      <a:r>
                        <a:rPr lang="en-US" dirty="0" smtClean="0">
                          <a:latin typeface="Abadi" panose="020B0604020104020204" pitchFamily="34" charset="0"/>
                        </a:rPr>
                        <a:t> </a:t>
                      </a:r>
                      <a:r>
                        <a:rPr lang="en-US" dirty="0">
                          <a:latin typeface="Abadi" panose="020B0604020104020204" pitchFamily="34" charset="0"/>
                        </a:rPr>
                        <a:t>(11:59 PM</a:t>
                      </a:r>
                      <a:r>
                        <a:rPr lang="en-US" dirty="0"/>
                        <a:t>)</a:t>
                      </a:r>
                    </a:p>
                  </a:txBody>
                  <a:tcPr/>
                </a:tc>
                <a:extLst>
                  <a:ext uri="{0D108BD9-81ED-4DB2-BD59-A6C34878D82A}">
                    <a16:rowId xmlns:a16="http://schemas.microsoft.com/office/drawing/2014/main" val="3046143121"/>
                  </a:ext>
                </a:extLst>
              </a:tr>
              <a:tr h="261315">
                <a:tc>
                  <a:txBody>
                    <a:bodyPr/>
                    <a:lstStyle/>
                    <a:p>
                      <a:pPr algn="ctr"/>
                      <a:r>
                        <a:rPr lang="en-US" dirty="0" smtClean="0">
                          <a:latin typeface="Abadi" panose="020B0604020104020204" pitchFamily="34" charset="0"/>
                        </a:rPr>
                        <a:t>13</a:t>
                      </a:r>
                      <a:endParaRPr lang="en-US"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 Monday, </a:t>
                      </a:r>
                      <a:r>
                        <a:rPr lang="en-US" dirty="0" smtClean="0">
                          <a:latin typeface="Abadi" panose="020B0604020104020204" pitchFamily="34" charset="0"/>
                        </a:rPr>
                        <a:t>April 25 </a:t>
                      </a:r>
                      <a:r>
                        <a:rPr lang="en-US" dirty="0">
                          <a:latin typeface="Abadi" panose="020B0604020104020204" pitchFamily="34" charset="0"/>
                        </a:rPr>
                        <a:t>- Sunday, </a:t>
                      </a:r>
                      <a:r>
                        <a:rPr lang="en-US" dirty="0" smtClean="0">
                          <a:latin typeface="Abadi" panose="020B0604020104020204" pitchFamily="34" charset="0"/>
                        </a:rPr>
                        <a:t>May </a:t>
                      </a:r>
                      <a:r>
                        <a:rPr lang="en-US" dirty="0" smtClean="0">
                          <a:latin typeface="Abadi" panose="020B0604020104020204" pitchFamily="34" charset="0"/>
                        </a:rPr>
                        <a:t>1 </a:t>
                      </a:r>
                      <a:r>
                        <a:rPr lang="en-US" dirty="0">
                          <a:latin typeface="Abadi" panose="020B0604020104020204" pitchFamily="34" charset="0"/>
                        </a:rPr>
                        <a:t>(11:59 PM</a:t>
                      </a:r>
                      <a:r>
                        <a:rPr lang="en-US" dirty="0"/>
                        <a:t>)</a:t>
                      </a:r>
                    </a:p>
                  </a:txBody>
                  <a:tcPr/>
                </a:tc>
                <a:extLst>
                  <a:ext uri="{0D108BD9-81ED-4DB2-BD59-A6C34878D82A}">
                    <a16:rowId xmlns:a16="http://schemas.microsoft.com/office/drawing/2014/main" val="2164132660"/>
                  </a:ext>
                </a:extLst>
              </a:tr>
            </a:tbl>
          </a:graphicData>
        </a:graphic>
      </p:graphicFrame>
      <p:sp>
        <p:nvSpPr>
          <p:cNvPr id="2" name="Slide Number Placeholder 1">
            <a:extLst>
              <a:ext uri="{FF2B5EF4-FFF2-40B4-BE49-F238E27FC236}">
                <a16:creationId xmlns:a16="http://schemas.microsoft.com/office/drawing/2014/main" id="{54A4E32D-60B4-4883-98CE-11C1BA152033}"/>
              </a:ext>
            </a:extLst>
          </p:cNvPr>
          <p:cNvSpPr>
            <a:spLocks noGrp="1"/>
          </p:cNvSpPr>
          <p:nvPr>
            <p:ph type="sldNum" sz="quarter" idx="10"/>
          </p:nvPr>
        </p:nvSpPr>
        <p:spPr/>
        <p:txBody>
          <a:bodyPr/>
          <a:lstStyle/>
          <a:p>
            <a:fld id="{63D15BE9-93EB-4963-A9E0-70183FF898FB}" type="slidenum">
              <a:rPr lang="en-SG" smtClean="0"/>
              <a:t>23</a:t>
            </a:fld>
            <a:endParaRPr lang="en-SG"/>
          </a:p>
        </p:txBody>
      </p:sp>
    </p:spTree>
    <p:extLst>
      <p:ext uri="{BB962C8B-B14F-4D97-AF65-F5344CB8AC3E}">
        <p14:creationId xmlns:p14="http://schemas.microsoft.com/office/powerpoint/2010/main" val="2846882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54" name="Google Shape;1254;p43"/>
          <p:cNvSpPr txBox="1">
            <a:spLocks noGrp="1"/>
          </p:cNvSpPr>
          <p:nvPr>
            <p:ph type="title" idx="4294967295"/>
          </p:nvPr>
        </p:nvSpPr>
        <p:spPr>
          <a:xfrm>
            <a:off x="2695319" y="546425"/>
            <a:ext cx="4903416" cy="478200"/>
          </a:xfrm>
          <a:prstGeom prst="rect">
            <a:avLst/>
          </a:prstGeom>
        </p:spPr>
        <p:txBody>
          <a:bodyPr spcFirstLastPara="1" wrap="square" lIns="91425" tIns="91425" rIns="91425" bIns="91425" anchor="ctr" anchorCtr="0">
            <a:noAutofit/>
          </a:bodyPr>
          <a:lstStyle/>
          <a:p>
            <a:r>
              <a:rPr lang="en-SG" sz="2800" dirty="0">
                <a:solidFill>
                  <a:srgbClr val="EC446D"/>
                </a:solidFill>
                <a:latin typeface="Abadi" panose="020B0604020104020204" pitchFamily="34" charset="0"/>
              </a:rPr>
              <a:t>Submission and Grading</a:t>
            </a:r>
            <a:endParaRPr sz="2800" dirty="0">
              <a:solidFill>
                <a:srgbClr val="EC446D"/>
              </a:solidFill>
              <a:latin typeface="Abadi" panose="020B0604020104020204" pitchFamily="34" charset="0"/>
            </a:endParaRPr>
          </a:p>
        </p:txBody>
      </p:sp>
      <p:cxnSp>
        <p:nvCxnSpPr>
          <p:cNvPr id="1267" name="Google Shape;1267;p43"/>
          <p:cNvCxnSpPr>
            <a:cxnSpLocks/>
          </p:cNvCxnSpPr>
          <p:nvPr/>
        </p:nvCxnSpPr>
        <p:spPr>
          <a:xfrm flipH="1">
            <a:off x="713025" y="785525"/>
            <a:ext cx="1925672" cy="0"/>
          </a:xfrm>
          <a:prstGeom prst="straightConnector1">
            <a:avLst/>
          </a:prstGeom>
          <a:noFill/>
          <a:ln w="9525" cap="flat" cmpd="sng">
            <a:solidFill>
              <a:srgbClr val="EC446D"/>
            </a:solidFill>
            <a:prstDash val="solid"/>
            <a:round/>
            <a:headEnd type="none" w="med" len="med"/>
            <a:tailEnd type="none" w="med" len="med"/>
          </a:ln>
        </p:spPr>
      </p:cxnSp>
      <p:cxnSp>
        <p:nvCxnSpPr>
          <p:cNvPr id="1268" name="Google Shape;1268;p43"/>
          <p:cNvCxnSpPr>
            <a:cxnSpLocks/>
          </p:cNvCxnSpPr>
          <p:nvPr/>
        </p:nvCxnSpPr>
        <p:spPr>
          <a:xfrm flipH="1">
            <a:off x="6564086" y="785525"/>
            <a:ext cx="1865314" cy="0"/>
          </a:xfrm>
          <a:prstGeom prst="straightConnector1">
            <a:avLst/>
          </a:prstGeom>
          <a:noFill/>
          <a:ln w="9525" cap="flat" cmpd="sng">
            <a:solidFill>
              <a:srgbClr val="EC446D"/>
            </a:solidFill>
            <a:prstDash val="solid"/>
            <a:round/>
            <a:headEnd type="none" w="med" len="med"/>
            <a:tailEnd type="none" w="med" len="med"/>
          </a:ln>
        </p:spPr>
      </p:cxnSp>
      <p:sp>
        <p:nvSpPr>
          <p:cNvPr id="16" name="TextBox 15">
            <a:extLst>
              <a:ext uri="{FF2B5EF4-FFF2-40B4-BE49-F238E27FC236}">
                <a16:creationId xmlns:a16="http://schemas.microsoft.com/office/drawing/2014/main" id="{CF6124C0-1E79-4A0A-8F9D-2346B854A7D7}"/>
              </a:ext>
            </a:extLst>
          </p:cNvPr>
          <p:cNvSpPr txBox="1"/>
          <p:nvPr/>
        </p:nvSpPr>
        <p:spPr>
          <a:xfrm>
            <a:off x="776821" y="1047785"/>
            <a:ext cx="7590358" cy="175432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000" dirty="0">
                <a:latin typeface="Abadi" panose="020B0604020104020204" pitchFamily="34" charset="0"/>
              </a:rPr>
              <a:t>Project Group: Same with homework group.</a:t>
            </a:r>
          </a:p>
          <a:p>
            <a:pPr marL="285750" indent="-285750">
              <a:lnSpc>
                <a:spcPct val="150000"/>
              </a:lnSpc>
              <a:buFont typeface="Wingdings" panose="05000000000000000000" pitchFamily="2" charset="2"/>
              <a:buChar char="§"/>
            </a:pPr>
            <a:r>
              <a:rPr lang="en-US" sz="2000" dirty="0">
                <a:latin typeface="Abadi" panose="020B0604020104020204" pitchFamily="34" charset="0"/>
              </a:rPr>
              <a:t>Submission: S</a:t>
            </a:r>
            <a:r>
              <a:rPr lang="en-US" altLang="zh-CN" sz="2000" dirty="0">
                <a:latin typeface="Abadi" panose="020B0604020104020204" pitchFamily="34" charset="0"/>
              </a:rPr>
              <a:t>ource c</a:t>
            </a:r>
            <a:r>
              <a:rPr lang="en-US" sz="2000" dirty="0">
                <a:latin typeface="Abadi" panose="020B0604020104020204" pitchFamily="34" charset="0"/>
              </a:rPr>
              <a:t>ode + Report (Deadline: Week13)</a:t>
            </a:r>
          </a:p>
          <a:p>
            <a:pPr marL="285750" indent="-285750">
              <a:lnSpc>
                <a:spcPct val="150000"/>
              </a:lnSpc>
              <a:buFont typeface="Wingdings" panose="05000000000000000000" pitchFamily="2" charset="2"/>
              <a:buChar char="§"/>
            </a:pPr>
            <a:r>
              <a:rPr lang="en-US" sz="2000" dirty="0">
                <a:latin typeface="Abadi" panose="020B0604020104020204" pitchFamily="34" charset="0"/>
              </a:rPr>
              <a:t>Grading:</a:t>
            </a:r>
          </a:p>
          <a:p>
            <a:r>
              <a:rPr lang="en-US" sz="1800" dirty="0">
                <a:latin typeface="Abadi" panose="020B0604020104020204" pitchFamily="34" charset="0"/>
              </a:rPr>
              <a:t> </a:t>
            </a:r>
          </a:p>
        </p:txBody>
      </p:sp>
      <p:sp>
        <p:nvSpPr>
          <p:cNvPr id="18" name="TextBox 17">
            <a:extLst>
              <a:ext uri="{FF2B5EF4-FFF2-40B4-BE49-F238E27FC236}">
                <a16:creationId xmlns:a16="http://schemas.microsoft.com/office/drawing/2014/main" id="{590BC923-6C57-4EA4-B5BB-153CFE09673C}"/>
              </a:ext>
            </a:extLst>
          </p:cNvPr>
          <p:cNvSpPr txBox="1"/>
          <p:nvPr/>
        </p:nvSpPr>
        <p:spPr>
          <a:xfrm>
            <a:off x="1151859" y="2470833"/>
            <a:ext cx="7277541" cy="1754326"/>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badi" panose="020B0604020104020204" pitchFamily="34" charset="0"/>
              </a:rPr>
              <a:t>(25%) Part 1: Linear regression (</a:t>
            </a:r>
            <a:r>
              <a:rPr lang="en-US" sz="1800" i="1" dirty="0">
                <a:solidFill>
                  <a:schemeClr val="accent3"/>
                </a:solidFill>
                <a:latin typeface="Quire Sans" panose="020B0502040400020003" pitchFamily="34" charset="0"/>
                <a:cs typeface="Quire Sans" panose="020B0502040400020003" pitchFamily="34" charset="0"/>
              </a:rPr>
              <a:t>linearRegression.py, projectLib.py</a:t>
            </a:r>
            <a:r>
              <a:rPr lang="en-US" sz="1800" dirty="0">
                <a:latin typeface="Abadi" panose="020B0604020104020204" pitchFamily="34" charset="0"/>
              </a:rPr>
              <a:t>)</a:t>
            </a:r>
          </a:p>
          <a:p>
            <a:pPr marL="285750" indent="-285750">
              <a:buFont typeface="Arial" panose="020B0604020202020204" pitchFamily="34" charset="0"/>
              <a:buChar char="•"/>
            </a:pPr>
            <a:r>
              <a:rPr lang="en-US" sz="1800" dirty="0">
                <a:latin typeface="Abadi" panose="020B0604020104020204" pitchFamily="34" charset="0"/>
              </a:rPr>
              <a:t>(25%) Part 2: Basic RBM (</a:t>
            </a:r>
            <a:r>
              <a:rPr lang="en-US" sz="1800" i="1" dirty="0">
                <a:solidFill>
                  <a:schemeClr val="accent3"/>
                </a:solidFill>
                <a:latin typeface="Quire Sans" panose="020B0502040400020003" pitchFamily="34" charset="0"/>
                <a:cs typeface="Quire Sans" panose="020B0502040400020003" pitchFamily="34" charset="0"/>
              </a:rPr>
              <a:t>rbm.py, mainRBM.py</a:t>
            </a:r>
            <a:r>
              <a:rPr lang="en-US" sz="1800" dirty="0">
                <a:latin typeface="Abadi" panose="020B0604020104020204" pitchFamily="34" charset="0"/>
              </a:rPr>
              <a:t>)</a:t>
            </a:r>
          </a:p>
          <a:p>
            <a:pPr marL="285750" indent="-285750">
              <a:buFont typeface="Arial" panose="020B0604020202020204" pitchFamily="34" charset="0"/>
              <a:buChar char="•"/>
            </a:pPr>
            <a:r>
              <a:rPr lang="en-US" sz="1800" dirty="0">
                <a:latin typeface="Abadi" panose="020B0604020104020204" pitchFamily="34" charset="0"/>
              </a:rPr>
              <a:t>(25%) Part 3: Extensions of the RBM</a:t>
            </a:r>
          </a:p>
          <a:p>
            <a:pPr marL="285750" indent="-285750">
              <a:buFont typeface="Arial" panose="020B0604020202020204" pitchFamily="34" charset="0"/>
              <a:buChar char="•"/>
            </a:pPr>
            <a:r>
              <a:rPr lang="en-US" sz="1800" dirty="0">
                <a:latin typeface="Abadi" panose="020B0604020104020204" pitchFamily="34" charset="0"/>
              </a:rPr>
              <a:t>(25%) Part 4: Report</a:t>
            </a:r>
          </a:p>
          <a:p>
            <a:pPr marL="285750" indent="-285750">
              <a:buFont typeface="Arial" panose="020B0604020202020204" pitchFamily="34" charset="0"/>
              <a:buChar char="•"/>
            </a:pPr>
            <a:r>
              <a:rPr lang="en-US" sz="1800" dirty="0">
                <a:latin typeface="Abadi" panose="020B0604020104020204" pitchFamily="34" charset="0"/>
              </a:rPr>
              <a:t>5 bonus points for the group submitting the best results each week </a:t>
            </a:r>
          </a:p>
          <a:p>
            <a:pPr marL="285750" indent="-285750">
              <a:buFont typeface="Arial" panose="020B0604020202020204" pitchFamily="34" charset="0"/>
              <a:buChar char="•"/>
            </a:pPr>
            <a:r>
              <a:rPr lang="en-US" sz="1800" dirty="0">
                <a:latin typeface="Abadi" panose="020B0604020104020204" pitchFamily="34" charset="0"/>
              </a:rPr>
              <a:t>10 bonus points for the best results overall</a:t>
            </a:r>
          </a:p>
        </p:txBody>
      </p:sp>
      <p:sp>
        <p:nvSpPr>
          <p:cNvPr id="2" name="Slide Number Placeholder 1">
            <a:extLst>
              <a:ext uri="{FF2B5EF4-FFF2-40B4-BE49-F238E27FC236}">
                <a16:creationId xmlns:a16="http://schemas.microsoft.com/office/drawing/2014/main" id="{A6706022-6533-4F5E-BA6F-FD5190AA4893}"/>
              </a:ext>
            </a:extLst>
          </p:cNvPr>
          <p:cNvSpPr>
            <a:spLocks noGrp="1"/>
          </p:cNvSpPr>
          <p:nvPr>
            <p:ph type="sldNum" sz="quarter" idx="16"/>
          </p:nvPr>
        </p:nvSpPr>
        <p:spPr/>
        <p:txBody>
          <a:bodyPr/>
          <a:lstStyle/>
          <a:p>
            <a:fld id="{63D15BE9-93EB-4963-A9E0-70183FF898FB}" type="slidenum">
              <a:rPr lang="en-SG" smtClean="0"/>
              <a:t>24</a:t>
            </a:fld>
            <a:endParaRPr lang="en-SG"/>
          </a:p>
        </p:txBody>
      </p:sp>
    </p:spTree>
    <p:extLst>
      <p:ext uri="{BB962C8B-B14F-4D97-AF65-F5344CB8AC3E}">
        <p14:creationId xmlns:p14="http://schemas.microsoft.com/office/powerpoint/2010/main" val="59263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07"/>
        <p:cNvGrpSpPr/>
        <p:nvPr/>
      </p:nvGrpSpPr>
      <p:grpSpPr>
        <a:xfrm>
          <a:off x="0" y="0"/>
          <a:ext cx="0" cy="0"/>
          <a:chOff x="0" y="0"/>
          <a:chExt cx="0" cy="0"/>
        </a:xfrm>
      </p:grpSpPr>
      <p:sp>
        <p:nvSpPr>
          <p:cNvPr id="2809" name="Google Shape;2809;p72"/>
          <p:cNvSpPr txBox="1">
            <a:spLocks noGrp="1"/>
          </p:cNvSpPr>
          <p:nvPr>
            <p:ph type="title"/>
          </p:nvPr>
        </p:nvSpPr>
        <p:spPr>
          <a:xfrm>
            <a:off x="2682788" y="655749"/>
            <a:ext cx="3778200" cy="814200"/>
          </a:xfrm>
          <a:prstGeom prst="rect">
            <a:avLst/>
          </a:prstGeom>
        </p:spPr>
        <p:txBody>
          <a:bodyPr spcFirstLastPara="1" wrap="square" lIns="91425" tIns="91425" rIns="91425" bIns="91425" anchor="ctr" anchorCtr="0">
            <a:noAutofit/>
          </a:bodyPr>
          <a:lstStyle/>
          <a:p>
            <a:r>
              <a:rPr lang="en" dirty="0"/>
              <a:t>Thanks!</a:t>
            </a:r>
            <a:endParaRPr dirty="0"/>
          </a:p>
        </p:txBody>
      </p:sp>
      <p:sp>
        <p:nvSpPr>
          <p:cNvPr id="2810" name="Google Shape;2810;p72"/>
          <p:cNvSpPr txBox="1">
            <a:spLocks noGrp="1"/>
          </p:cNvSpPr>
          <p:nvPr>
            <p:ph type="subTitle" idx="1"/>
          </p:nvPr>
        </p:nvSpPr>
        <p:spPr>
          <a:xfrm>
            <a:off x="2192339" y="1983300"/>
            <a:ext cx="5082362" cy="1176900"/>
          </a:xfrm>
          <a:prstGeom prst="rect">
            <a:avLst/>
          </a:prstGeom>
        </p:spPr>
        <p:txBody>
          <a:bodyPr spcFirstLastPara="1" wrap="square" lIns="91425" tIns="91425" rIns="91425" bIns="91425" anchor="ctr" anchorCtr="0">
            <a:noAutofit/>
          </a:bodyPr>
          <a:lstStyle/>
          <a:p>
            <a:pPr marL="0" indent="0">
              <a:lnSpc>
                <a:spcPct val="80000"/>
              </a:lnSpc>
              <a:buClr>
                <a:schemeClr val="dk1"/>
              </a:buClr>
              <a:buSzPts val="1100"/>
            </a:pPr>
            <a:r>
              <a:rPr lang="en" sz="2400" b="1" dirty="0"/>
              <a:t>Do you have any questions?</a:t>
            </a:r>
            <a:endParaRPr sz="2400" b="1" dirty="0"/>
          </a:p>
        </p:txBody>
      </p:sp>
      <p:sp>
        <p:nvSpPr>
          <p:cNvPr id="2" name="Slide Number Placeholder 1">
            <a:extLst>
              <a:ext uri="{FF2B5EF4-FFF2-40B4-BE49-F238E27FC236}">
                <a16:creationId xmlns:a16="http://schemas.microsoft.com/office/drawing/2014/main" id="{A6696984-1CDD-47A4-8960-D1B3B254B3B8}"/>
              </a:ext>
            </a:extLst>
          </p:cNvPr>
          <p:cNvSpPr>
            <a:spLocks noGrp="1"/>
          </p:cNvSpPr>
          <p:nvPr>
            <p:ph type="sldNum" sz="quarter" idx="10"/>
          </p:nvPr>
        </p:nvSpPr>
        <p:spPr/>
        <p:txBody>
          <a:bodyPr/>
          <a:lstStyle/>
          <a:p>
            <a:fld id="{63D15BE9-93EB-4963-A9E0-70183FF898FB}" type="slidenum">
              <a:rPr lang="en-SG" smtClean="0"/>
              <a:t>25</a:t>
            </a:fld>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54" name="Google Shape;1254;p43"/>
          <p:cNvSpPr txBox="1">
            <a:spLocks noGrp="1"/>
          </p:cNvSpPr>
          <p:nvPr>
            <p:ph type="title" idx="4294967295"/>
          </p:nvPr>
        </p:nvSpPr>
        <p:spPr>
          <a:xfrm>
            <a:off x="3568955" y="541358"/>
            <a:ext cx="2252044" cy="478200"/>
          </a:xfrm>
          <a:prstGeom prst="rect">
            <a:avLst/>
          </a:prstGeom>
        </p:spPr>
        <p:txBody>
          <a:bodyPr spcFirstLastPara="1" wrap="square" lIns="91425" tIns="91425" rIns="91425" bIns="91425" anchor="ctr" anchorCtr="0">
            <a:noAutofit/>
          </a:bodyPr>
          <a:lstStyle/>
          <a:p>
            <a:r>
              <a:rPr lang="en" dirty="0">
                <a:latin typeface="Quire Sans" panose="020B0502040400020003" pitchFamily="34" charset="0"/>
                <a:cs typeface="Quire Sans" panose="020B0502040400020003" pitchFamily="34" charset="0"/>
              </a:rPr>
              <a:t>Main Tasks</a:t>
            </a:r>
            <a:endParaRPr dirty="0">
              <a:solidFill>
                <a:srgbClr val="EC446D"/>
              </a:solidFill>
              <a:latin typeface="Quire Sans" panose="020B0502040400020003" pitchFamily="34" charset="0"/>
              <a:cs typeface="Quire Sans" panose="020B0502040400020003" pitchFamily="34" charset="0"/>
            </a:endParaRPr>
          </a:p>
        </p:txBody>
      </p:sp>
      <p:cxnSp>
        <p:nvCxnSpPr>
          <p:cNvPr id="1267" name="Google Shape;1267;p43"/>
          <p:cNvCxnSpPr>
            <a:cxnSpLocks/>
          </p:cNvCxnSpPr>
          <p:nvPr/>
        </p:nvCxnSpPr>
        <p:spPr>
          <a:xfrm flipH="1">
            <a:off x="713025" y="785525"/>
            <a:ext cx="2880780" cy="0"/>
          </a:xfrm>
          <a:prstGeom prst="straightConnector1">
            <a:avLst/>
          </a:prstGeom>
          <a:noFill/>
          <a:ln w="9525" cap="flat" cmpd="sng">
            <a:solidFill>
              <a:srgbClr val="EC446D"/>
            </a:solidFill>
            <a:prstDash val="solid"/>
            <a:round/>
            <a:headEnd type="none" w="med" len="med"/>
            <a:tailEnd type="none" w="med" len="med"/>
          </a:ln>
        </p:spPr>
      </p:cxnSp>
      <p:cxnSp>
        <p:nvCxnSpPr>
          <p:cNvPr id="1268" name="Google Shape;1268;p43"/>
          <p:cNvCxnSpPr>
            <a:cxnSpLocks/>
          </p:cNvCxnSpPr>
          <p:nvPr/>
        </p:nvCxnSpPr>
        <p:spPr>
          <a:xfrm flipH="1">
            <a:off x="5443870" y="785525"/>
            <a:ext cx="2985530" cy="0"/>
          </a:xfrm>
          <a:prstGeom prst="straightConnector1">
            <a:avLst/>
          </a:prstGeom>
          <a:noFill/>
          <a:ln w="9525" cap="flat" cmpd="sng">
            <a:solidFill>
              <a:srgbClr val="EC446D"/>
            </a:solidFill>
            <a:prstDash val="solid"/>
            <a:round/>
            <a:headEnd type="none" w="med" len="med"/>
            <a:tailEnd type="none" w="med" len="med"/>
          </a:ln>
        </p:spPr>
      </p:cxnSp>
      <p:sp>
        <p:nvSpPr>
          <p:cNvPr id="57" name="Content Placeholder 2">
            <a:extLst>
              <a:ext uri="{FF2B5EF4-FFF2-40B4-BE49-F238E27FC236}">
                <a16:creationId xmlns:a16="http://schemas.microsoft.com/office/drawing/2014/main" id="{C2192B2A-D1E0-4CE2-902E-8AE11874FD65}"/>
              </a:ext>
            </a:extLst>
          </p:cNvPr>
          <p:cNvSpPr txBox="1">
            <a:spLocks/>
          </p:cNvSpPr>
          <p:nvPr/>
        </p:nvSpPr>
        <p:spPr>
          <a:xfrm>
            <a:off x="968969" y="1637790"/>
            <a:ext cx="7972201" cy="572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F0E12"/>
              </a:buClr>
              <a:buSzPts val="1400"/>
              <a:buFont typeface="Questrial"/>
              <a:buNone/>
              <a:defRPr sz="1600" b="0" i="0" u="none" strike="noStrike" cap="none">
                <a:solidFill>
                  <a:srgbClr val="0F0E12"/>
                </a:solidFill>
                <a:latin typeface="Questrial"/>
                <a:ea typeface="Questrial"/>
                <a:cs typeface="Questrial"/>
                <a:sym typeface="Questrial"/>
              </a:defRPr>
            </a:lvl1pPr>
            <a:lvl2pPr marL="914400" marR="0" lvl="1"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2pPr>
            <a:lvl3pPr marL="1371600" marR="0" lvl="2"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3pPr>
            <a:lvl4pPr marL="1828800" marR="0" lvl="3"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4pPr>
            <a:lvl5pPr marL="2286000" marR="0" lvl="4"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5pPr>
            <a:lvl6pPr marL="2743200" marR="0" lvl="5"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6pPr>
            <a:lvl7pPr marL="3200400" marR="0" lvl="6"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7pPr>
            <a:lvl8pPr marL="3657600" marR="0" lvl="7" indent="-317500" algn="l" rtl="0">
              <a:lnSpc>
                <a:spcPct val="115000"/>
              </a:lnSpc>
              <a:spcBef>
                <a:spcPts val="1600"/>
              </a:spcBef>
              <a:spcAft>
                <a:spcPts val="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rgbClr val="0F0E12"/>
              </a:buClr>
              <a:buSzPts val="1400"/>
              <a:buFont typeface="Questrial"/>
              <a:buNone/>
              <a:defRPr sz="1400" b="0" i="0" u="none" strike="noStrike" cap="none">
                <a:solidFill>
                  <a:srgbClr val="0F0E12"/>
                </a:solidFill>
                <a:latin typeface="Questrial"/>
                <a:ea typeface="Questrial"/>
                <a:cs typeface="Questrial"/>
                <a:sym typeface="Questrial"/>
              </a:defRPr>
            </a:lvl9pPr>
          </a:lstStyle>
          <a:p>
            <a:pPr marL="425450" indent="-285750" algn="l">
              <a:spcBef>
                <a:spcPts val="600"/>
              </a:spcBef>
              <a:buFont typeface="Wingdings" panose="05000000000000000000" pitchFamily="2" charset="2"/>
              <a:buChar char="v"/>
            </a:pPr>
            <a:r>
              <a:rPr lang="en-US" dirty="0">
                <a:latin typeface="Abadi" panose="020B0604020104020204" pitchFamily="34" charset="0"/>
                <a:cs typeface="Quire Sans" panose="020B0502040400020003" pitchFamily="34" charset="0"/>
              </a:rPr>
              <a:t>Expand on the </a:t>
            </a:r>
            <a:r>
              <a:rPr lang="en-US" dirty="0">
                <a:solidFill>
                  <a:schemeClr val="accent4">
                    <a:lumMod val="75000"/>
                  </a:schemeClr>
                </a:solidFill>
                <a:latin typeface="Abadi" panose="020B0604020104020204" pitchFamily="34" charset="0"/>
                <a:cs typeface="Quire Sans" panose="020B0502040400020003" pitchFamily="34" charset="0"/>
              </a:rPr>
              <a:t>homework Q4 </a:t>
            </a:r>
            <a:r>
              <a:rPr lang="en-US" dirty="0">
                <a:latin typeface="Abadi" panose="020B0604020104020204" pitchFamily="34" charset="0"/>
                <a:cs typeface="Quire Sans" panose="020B0502040400020003" pitchFamily="34" charset="0"/>
              </a:rPr>
              <a:t>(i.e., linear regression) by reusing your written code previously, applying it to the Netflix training dataset</a:t>
            </a:r>
          </a:p>
          <a:p>
            <a:endParaRPr lang="en-US" dirty="0"/>
          </a:p>
        </p:txBody>
      </p:sp>
      <p:sp>
        <p:nvSpPr>
          <p:cNvPr id="63" name="Google Shape;1952;p34">
            <a:extLst>
              <a:ext uri="{FF2B5EF4-FFF2-40B4-BE49-F238E27FC236}">
                <a16:creationId xmlns:a16="http://schemas.microsoft.com/office/drawing/2014/main" id="{0F621CD3-3288-45AB-9381-E22DFE7465D6}"/>
              </a:ext>
            </a:extLst>
          </p:cNvPr>
          <p:cNvSpPr txBox="1">
            <a:spLocks/>
          </p:cNvSpPr>
          <p:nvPr/>
        </p:nvSpPr>
        <p:spPr>
          <a:xfrm>
            <a:off x="637122" y="1107491"/>
            <a:ext cx="5113616" cy="417729"/>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C446D"/>
              </a:buClr>
              <a:buSzPts val="3000"/>
              <a:buFont typeface="Barlow Condensed"/>
              <a:buNone/>
              <a:defRPr sz="3200" b="0" i="0" u="none" strike="noStrike" cap="none">
                <a:solidFill>
                  <a:srgbClr val="EC446D"/>
                </a:solidFill>
                <a:latin typeface="Barlow Condensed"/>
                <a:ea typeface="Barlow Condensed"/>
                <a:cs typeface="Barlow Condensed"/>
                <a:sym typeface="Barlow Condensed"/>
              </a:defRPr>
            </a:lvl1pPr>
            <a:lvl2pPr marR="0" lvl="1"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2pPr>
            <a:lvl3pPr marR="0" lvl="2"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3pPr>
            <a:lvl4pPr marR="0" lvl="3"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4pPr>
            <a:lvl5pPr marR="0" lvl="4"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5pPr>
            <a:lvl6pPr marR="0" lvl="5"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6pPr>
            <a:lvl7pPr marR="0" lvl="6"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7pPr>
            <a:lvl8pPr marR="0" lvl="7"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8pPr>
            <a:lvl9pPr marR="0" lvl="8"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9pPr>
          </a:lstStyle>
          <a:p>
            <a:pPr algn="l"/>
            <a:r>
              <a:rPr lang="en-SG" sz="1900" dirty="0">
                <a:solidFill>
                  <a:schemeClr val="tx1"/>
                </a:solidFill>
                <a:latin typeface="Abadi" panose="020B0604020104020204" pitchFamily="34" charset="0"/>
                <a:cs typeface="Quire Sans" panose="020B0502040400020003" pitchFamily="34" charset="0"/>
              </a:rPr>
              <a:t>Part 1  Linear regression on Netflix dataset</a:t>
            </a:r>
            <a:endParaRPr lang="en-SG" sz="1900" dirty="0">
              <a:solidFill>
                <a:schemeClr val="tx1"/>
              </a:solidFill>
              <a:latin typeface="Abadi" panose="020B0604020104020204" pitchFamily="34" charset="0"/>
              <a:cs typeface="Quire Sans" panose="020B0502040400020003" pitchFamily="34" charset="0"/>
              <a:hlinkClick r:id="" action="ppaction://hlinkshowjump?jump=lastslideviewed">
                <a:extLst>
                  <a:ext uri="{A12FA001-AC4F-418D-AE19-62706E023703}">
                    <ahyp:hlinkClr xmlns:ahyp="http://schemas.microsoft.com/office/drawing/2018/hyperlinkcolor" xmlns="" val="tx"/>
                  </a:ext>
                </a:extLst>
              </a:hlinkClick>
            </a:endParaRPr>
          </a:p>
        </p:txBody>
      </p:sp>
      <p:sp>
        <p:nvSpPr>
          <p:cNvPr id="13" name="Google Shape;1948;p34">
            <a:extLst>
              <a:ext uri="{FF2B5EF4-FFF2-40B4-BE49-F238E27FC236}">
                <a16:creationId xmlns:a16="http://schemas.microsoft.com/office/drawing/2014/main" id="{653AE45D-F70B-4678-96B5-7A672C6C06BD}"/>
              </a:ext>
            </a:extLst>
          </p:cNvPr>
          <p:cNvSpPr txBox="1">
            <a:spLocks/>
          </p:cNvSpPr>
          <p:nvPr/>
        </p:nvSpPr>
        <p:spPr>
          <a:xfrm>
            <a:off x="637122" y="2283484"/>
            <a:ext cx="5113616" cy="417729"/>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C446D"/>
              </a:buClr>
              <a:buSzPts val="3000"/>
              <a:buFont typeface="Barlow Condensed"/>
              <a:buNone/>
              <a:defRPr sz="3200" b="0" i="0" u="none" strike="noStrike" cap="none">
                <a:solidFill>
                  <a:srgbClr val="EC446D"/>
                </a:solidFill>
                <a:latin typeface="Barlow Condensed"/>
                <a:ea typeface="Barlow Condensed"/>
                <a:cs typeface="Barlow Condensed"/>
                <a:sym typeface="Barlow Condensed"/>
              </a:defRPr>
            </a:lvl1pPr>
            <a:lvl2pPr marR="0" lvl="1"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2pPr>
            <a:lvl3pPr marR="0" lvl="2"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3pPr>
            <a:lvl4pPr marR="0" lvl="3"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4pPr>
            <a:lvl5pPr marR="0" lvl="4"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5pPr>
            <a:lvl6pPr marR="0" lvl="5"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6pPr>
            <a:lvl7pPr marR="0" lvl="6"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7pPr>
            <a:lvl8pPr marR="0" lvl="7"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8pPr>
            <a:lvl9pPr marR="0" lvl="8"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9pPr>
          </a:lstStyle>
          <a:p>
            <a:pPr algn="l"/>
            <a:r>
              <a:rPr lang="en-SG" sz="1900" dirty="0">
                <a:solidFill>
                  <a:schemeClr val="tx1"/>
                </a:solidFill>
                <a:latin typeface="Abadi" panose="020B0604020104020204" pitchFamily="34" charset="0"/>
                <a:cs typeface="Quire Sans" panose="020B0502040400020003" pitchFamily="34" charset="0"/>
              </a:rPr>
              <a:t>Part 2 </a:t>
            </a:r>
            <a:r>
              <a:rPr lang="en-SG" sz="1900" dirty="0">
                <a:solidFill>
                  <a:schemeClr val="tx1"/>
                </a:solidFill>
                <a:latin typeface="Abadi" panose="020B0604020104020204" pitchFamily="34" charset="0"/>
              </a:rPr>
              <a:t>Restricted Boltzmann Machines (RMB)</a:t>
            </a:r>
          </a:p>
        </p:txBody>
      </p:sp>
      <p:sp>
        <p:nvSpPr>
          <p:cNvPr id="15" name="TextBox 14">
            <a:extLst>
              <a:ext uri="{FF2B5EF4-FFF2-40B4-BE49-F238E27FC236}">
                <a16:creationId xmlns:a16="http://schemas.microsoft.com/office/drawing/2014/main" id="{AFDB4422-8431-471C-942B-141C7CBEF907}"/>
              </a:ext>
            </a:extLst>
          </p:cNvPr>
          <p:cNvSpPr txBox="1"/>
          <p:nvPr/>
        </p:nvSpPr>
        <p:spPr>
          <a:xfrm>
            <a:off x="1124912" y="2753543"/>
            <a:ext cx="7140130" cy="584775"/>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Abadi" panose="020B0604020104020204" pitchFamily="34" charset="0"/>
                <a:cs typeface="Quire Sans" panose="020B0502040400020003" pitchFamily="34" charset="0"/>
              </a:rPr>
              <a:t>Develop a classic neural network model to predict a user’s rating: restricted Boltzmann machines (RBM)</a:t>
            </a:r>
          </a:p>
        </p:txBody>
      </p:sp>
      <p:sp>
        <p:nvSpPr>
          <p:cNvPr id="16" name="Google Shape;1948;p34">
            <a:extLst>
              <a:ext uri="{FF2B5EF4-FFF2-40B4-BE49-F238E27FC236}">
                <a16:creationId xmlns:a16="http://schemas.microsoft.com/office/drawing/2014/main" id="{3543EA17-30B2-413E-B84F-B940828C099F}"/>
              </a:ext>
            </a:extLst>
          </p:cNvPr>
          <p:cNvSpPr txBox="1">
            <a:spLocks/>
          </p:cNvSpPr>
          <p:nvPr/>
        </p:nvSpPr>
        <p:spPr>
          <a:xfrm>
            <a:off x="637123" y="3535418"/>
            <a:ext cx="5113616" cy="417724"/>
          </a:xfrm>
          <a:prstGeom prst="rect">
            <a:avLst/>
          </a:prstGeom>
          <a:ln/>
        </p:spPr>
        <p:style>
          <a:lnRef idx="3">
            <a:schemeClr val="lt1"/>
          </a:lnRef>
          <a:fillRef idx="1">
            <a:schemeClr val="accent6"/>
          </a:fillRef>
          <a:effectRef idx="1">
            <a:schemeClr val="accent6"/>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C446D"/>
              </a:buClr>
              <a:buSzPts val="3000"/>
              <a:buFont typeface="Barlow Condensed"/>
              <a:buNone/>
              <a:defRPr sz="3200" b="0" i="0" u="none" strike="noStrike" cap="none">
                <a:solidFill>
                  <a:srgbClr val="EC446D"/>
                </a:solidFill>
                <a:latin typeface="Barlow Condensed"/>
                <a:ea typeface="Barlow Condensed"/>
                <a:cs typeface="Barlow Condensed"/>
                <a:sym typeface="Barlow Condensed"/>
              </a:defRPr>
            </a:lvl1pPr>
            <a:lvl2pPr marR="0" lvl="1"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2pPr>
            <a:lvl3pPr marR="0" lvl="2"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3pPr>
            <a:lvl4pPr marR="0" lvl="3"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4pPr>
            <a:lvl5pPr marR="0" lvl="4"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5pPr>
            <a:lvl6pPr marR="0" lvl="5"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6pPr>
            <a:lvl7pPr marR="0" lvl="6"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7pPr>
            <a:lvl8pPr marR="0" lvl="7"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8pPr>
            <a:lvl9pPr marR="0" lvl="8" algn="ctr" rtl="0">
              <a:lnSpc>
                <a:spcPct val="100000"/>
              </a:lnSpc>
              <a:spcBef>
                <a:spcPts val="0"/>
              </a:spcBef>
              <a:spcAft>
                <a:spcPts val="0"/>
              </a:spcAft>
              <a:buClr>
                <a:srgbClr val="EC446D"/>
              </a:buClr>
              <a:buSzPts val="3000"/>
              <a:buFont typeface="Barlow Condensed"/>
              <a:buNone/>
              <a:defRPr sz="3000" b="0" i="0" u="none" strike="noStrike" cap="none">
                <a:solidFill>
                  <a:srgbClr val="EC446D"/>
                </a:solidFill>
                <a:latin typeface="Barlow Condensed"/>
                <a:ea typeface="Barlow Condensed"/>
                <a:cs typeface="Barlow Condensed"/>
                <a:sym typeface="Barlow Condensed"/>
              </a:defRPr>
            </a:lvl9pPr>
          </a:lstStyle>
          <a:p>
            <a:pPr algn="l"/>
            <a:r>
              <a:rPr lang="en-SG" sz="1900" dirty="0">
                <a:solidFill>
                  <a:schemeClr val="tx1"/>
                </a:solidFill>
                <a:latin typeface="Abadi" panose="020B0604020104020204" pitchFamily="34" charset="0"/>
                <a:cs typeface="Quire Sans" panose="020B0502040400020003" pitchFamily="34" charset="0"/>
              </a:rPr>
              <a:t>Part 3 </a:t>
            </a:r>
            <a:r>
              <a:rPr lang="en-US" sz="1900" dirty="0">
                <a:solidFill>
                  <a:schemeClr val="tx1"/>
                </a:solidFill>
                <a:latin typeface="Abadi" panose="020B0604020104020204" pitchFamily="34" charset="0"/>
                <a:cs typeface="Quire Sans" panose="020B0502040400020003" pitchFamily="34" charset="0"/>
              </a:rPr>
              <a:t>Extensions to the RBM model </a:t>
            </a:r>
          </a:p>
        </p:txBody>
      </p:sp>
      <p:sp>
        <p:nvSpPr>
          <p:cNvPr id="18" name="TextBox 17">
            <a:extLst>
              <a:ext uri="{FF2B5EF4-FFF2-40B4-BE49-F238E27FC236}">
                <a16:creationId xmlns:a16="http://schemas.microsoft.com/office/drawing/2014/main" id="{3F4F2771-34E2-4E97-83E8-5A6CE225441A}"/>
              </a:ext>
            </a:extLst>
          </p:cNvPr>
          <p:cNvSpPr txBox="1"/>
          <p:nvPr/>
        </p:nvSpPr>
        <p:spPr>
          <a:xfrm>
            <a:off x="1066318" y="4059621"/>
            <a:ext cx="7011313" cy="584775"/>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Abadi" panose="020B0604020104020204" pitchFamily="34" charset="0"/>
              </a:rPr>
              <a:t>Build extensions to the RBM model using some hints we give you and any information you can find online</a:t>
            </a:r>
          </a:p>
        </p:txBody>
      </p:sp>
      <p:sp>
        <p:nvSpPr>
          <p:cNvPr id="2" name="Slide Number Placeholder 1">
            <a:extLst>
              <a:ext uri="{FF2B5EF4-FFF2-40B4-BE49-F238E27FC236}">
                <a16:creationId xmlns:a16="http://schemas.microsoft.com/office/drawing/2014/main" id="{A0BDB8A9-257F-480E-918C-4D046A87A6E3}"/>
              </a:ext>
            </a:extLst>
          </p:cNvPr>
          <p:cNvSpPr>
            <a:spLocks noGrp="1"/>
          </p:cNvSpPr>
          <p:nvPr>
            <p:ph type="sldNum" sz="quarter" idx="16"/>
          </p:nvPr>
        </p:nvSpPr>
        <p:spPr/>
        <p:txBody>
          <a:bodyPr/>
          <a:lstStyle/>
          <a:p>
            <a:fld id="{63D15BE9-93EB-4963-A9E0-70183FF898FB}" type="slidenum">
              <a:rPr lang="en-SG" smtClean="0"/>
              <a:t>3</a:t>
            </a:fld>
            <a:endParaRPr lang="en-SG"/>
          </a:p>
        </p:txBody>
      </p:sp>
    </p:spTree>
    <p:extLst>
      <p:ext uri="{BB962C8B-B14F-4D97-AF65-F5344CB8AC3E}">
        <p14:creationId xmlns:p14="http://schemas.microsoft.com/office/powerpoint/2010/main" val="408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grpSp>
        <p:nvGrpSpPr>
          <p:cNvPr id="1281" name="Google Shape;1281;p45"/>
          <p:cNvGrpSpPr/>
          <p:nvPr/>
        </p:nvGrpSpPr>
        <p:grpSpPr>
          <a:xfrm>
            <a:off x="1623237" y="874322"/>
            <a:ext cx="5755758" cy="1440300"/>
            <a:chOff x="2674375" y="1018700"/>
            <a:chExt cx="4659300" cy="1440300"/>
          </a:xfrm>
        </p:grpSpPr>
        <p:sp>
          <p:nvSpPr>
            <p:cNvPr id="1282" name="Google Shape;1282;p45"/>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sp>
          <p:nvSpPr>
            <p:cNvPr id="1283" name="Google Shape;1283;p45"/>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cxnSp>
          <p:nvCxnSpPr>
            <p:cNvPr id="1284" name="Google Shape;1284;p45"/>
            <p:cNvCxnSpPr>
              <a:stCxn id="1283" idx="1"/>
              <a:endCxn id="1283"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285" name="Google Shape;1285;p45"/>
          <p:cNvSpPr txBox="1">
            <a:spLocks noGrp="1"/>
          </p:cNvSpPr>
          <p:nvPr>
            <p:ph type="title" idx="4294967295"/>
          </p:nvPr>
        </p:nvSpPr>
        <p:spPr>
          <a:xfrm>
            <a:off x="1685698" y="953972"/>
            <a:ext cx="1400088" cy="1281000"/>
          </a:xfrm>
          <a:prstGeom prst="rect">
            <a:avLst/>
          </a:prstGeom>
        </p:spPr>
        <p:txBody>
          <a:bodyPr spcFirstLastPara="1" wrap="square" lIns="91425" tIns="91425" rIns="91425" bIns="91425" anchor="ctr" anchorCtr="0">
            <a:noAutofit/>
          </a:bodyPr>
          <a:lstStyle/>
          <a:p>
            <a:pPr algn="ctr"/>
            <a:r>
              <a:rPr lang="en-SG" sz="4800" dirty="0">
                <a:latin typeface="Abadi" panose="020B0604020104020204" pitchFamily="34" charset="0"/>
                <a:cs typeface="Arial" panose="020B0604020202020204" pitchFamily="34" charset="0"/>
              </a:rPr>
              <a:t>Part 1</a:t>
            </a:r>
            <a:endParaRPr sz="4800" dirty="0">
              <a:latin typeface="Abadi" panose="020B06040201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C66819F-89F5-4FF4-B0A1-050A16C3161B}"/>
              </a:ext>
            </a:extLst>
          </p:cNvPr>
          <p:cNvSpPr txBox="1"/>
          <p:nvPr/>
        </p:nvSpPr>
        <p:spPr>
          <a:xfrm>
            <a:off x="3461361" y="1117418"/>
            <a:ext cx="3604520" cy="954107"/>
          </a:xfrm>
          <a:prstGeom prst="rect">
            <a:avLst/>
          </a:prstGeom>
          <a:noFill/>
        </p:spPr>
        <p:txBody>
          <a:bodyPr wrap="square">
            <a:spAutoFit/>
          </a:bodyPr>
          <a:lstStyle/>
          <a:p>
            <a:r>
              <a:rPr lang="en-SG" sz="2800" dirty="0">
                <a:solidFill>
                  <a:schemeClr val="accent5"/>
                </a:solidFill>
                <a:latin typeface="Abadi" panose="020B0604020104020204" pitchFamily="34" charset="0"/>
              </a:rPr>
              <a:t>Linear regression on Netflix dataset</a:t>
            </a:r>
          </a:p>
        </p:txBody>
      </p:sp>
      <p:sp>
        <p:nvSpPr>
          <p:cNvPr id="18" name="TextBox 17">
            <a:extLst>
              <a:ext uri="{FF2B5EF4-FFF2-40B4-BE49-F238E27FC236}">
                <a16:creationId xmlns:a16="http://schemas.microsoft.com/office/drawing/2014/main" id="{1AAEA660-8ECA-4A29-8803-4B985FA6D955}"/>
              </a:ext>
            </a:extLst>
          </p:cNvPr>
          <p:cNvSpPr txBox="1"/>
          <p:nvPr/>
        </p:nvSpPr>
        <p:spPr>
          <a:xfrm>
            <a:off x="1685698" y="2573107"/>
            <a:ext cx="5933947" cy="923330"/>
          </a:xfrm>
          <a:prstGeom prst="rect">
            <a:avLst/>
          </a:prstGeom>
          <a:noFill/>
        </p:spPr>
        <p:txBody>
          <a:bodyPr wrap="square">
            <a:spAutoFit/>
          </a:bodyPr>
          <a:lstStyle/>
          <a:p>
            <a:pPr marL="285750" indent="-285750">
              <a:buFont typeface="Wingdings" panose="05000000000000000000" pitchFamily="2" charset="2"/>
              <a:buChar char="v"/>
            </a:pPr>
            <a:r>
              <a:rPr lang="en-US" sz="1800" dirty="0">
                <a:latin typeface="Abadi" panose="020B0604020104020204" pitchFamily="34" charset="0"/>
                <a:cs typeface="Quire Sans" panose="020B0502040400020003" pitchFamily="34" charset="0"/>
              </a:rPr>
              <a:t>Expand on the homework Q4 (i.e., linear regression) by reusing your written code previously, applying it to the Netflix training dataset</a:t>
            </a:r>
          </a:p>
        </p:txBody>
      </p:sp>
      <p:sp>
        <p:nvSpPr>
          <p:cNvPr id="2" name="Slide Number Placeholder 1">
            <a:extLst>
              <a:ext uri="{FF2B5EF4-FFF2-40B4-BE49-F238E27FC236}">
                <a16:creationId xmlns:a16="http://schemas.microsoft.com/office/drawing/2014/main" id="{C7E287A5-C99F-452B-AAE4-B0A98FCF08CD}"/>
              </a:ext>
            </a:extLst>
          </p:cNvPr>
          <p:cNvSpPr>
            <a:spLocks noGrp="1"/>
          </p:cNvSpPr>
          <p:nvPr>
            <p:ph type="sldNum" sz="quarter" idx="10"/>
          </p:nvPr>
        </p:nvSpPr>
        <p:spPr/>
        <p:txBody>
          <a:bodyPr/>
          <a:lstStyle/>
          <a:p>
            <a:fld id="{63D15BE9-93EB-4963-A9E0-70183FF898FB}" type="slidenum">
              <a:rPr lang="en-SG" smtClean="0"/>
              <a:t>4</a:t>
            </a:fld>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Quire Sans" panose="020B0502040400020003" pitchFamily="34" charset="0"/>
                <a:cs typeface="Quire Sans" panose="020B0502040400020003" pitchFamily="34" charset="0"/>
              </a:rPr>
              <a:t>Dataset</a:t>
            </a:r>
            <a:endParaRPr dirty="0">
              <a:latin typeface="Quire Sans" panose="020B0502040400020003" pitchFamily="34" charset="0"/>
              <a:cs typeface="Quire Sans" panose="020B0502040400020003" pitchFamily="34" charset="0"/>
            </a:endParaRPr>
          </a:p>
        </p:txBody>
      </p:sp>
      <p:cxnSp>
        <p:nvCxnSpPr>
          <p:cNvPr id="1458" name="Google Shape;1458;p48"/>
          <p:cNvCxnSpPr/>
          <p:nvPr/>
        </p:nvCxnSpPr>
        <p:spPr>
          <a:xfrm rot="10800000">
            <a:off x="713275" y="785525"/>
            <a:ext cx="3004200" cy="0"/>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p:nvPr/>
        </p:nvCxnSpPr>
        <p:spPr>
          <a:xfrm rot="10800000">
            <a:off x="5427125" y="785525"/>
            <a:ext cx="3002400" cy="0"/>
          </a:xfrm>
          <a:prstGeom prst="straightConnector1">
            <a:avLst/>
          </a:prstGeom>
          <a:noFill/>
          <a:ln w="9525" cap="flat" cmpd="sng">
            <a:solidFill>
              <a:srgbClr val="EC446D"/>
            </a:solidFill>
            <a:prstDash val="solid"/>
            <a:round/>
            <a:headEnd type="none" w="med" len="med"/>
            <a:tailEnd type="none" w="med" len="med"/>
          </a:ln>
        </p:spPr>
      </p:cxnSp>
      <p:sp>
        <p:nvSpPr>
          <p:cNvPr id="72" name="Subtitle 2">
            <a:extLst>
              <a:ext uri="{FF2B5EF4-FFF2-40B4-BE49-F238E27FC236}">
                <a16:creationId xmlns:a16="http://schemas.microsoft.com/office/drawing/2014/main" id="{7AB08B25-7694-419E-B041-BC22D3EEFD68}"/>
              </a:ext>
            </a:extLst>
          </p:cNvPr>
          <p:cNvSpPr txBox="1">
            <a:spLocks/>
          </p:cNvSpPr>
          <p:nvPr/>
        </p:nvSpPr>
        <p:spPr>
          <a:xfrm>
            <a:off x="142213" y="1062321"/>
            <a:ext cx="7717500" cy="1907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9pPr>
          </a:lstStyle>
          <a:p>
            <a:pPr>
              <a:lnSpc>
                <a:spcPct val="150000"/>
              </a:lnSpc>
              <a:buClrTx/>
              <a:buFont typeface="Wingdings" panose="05000000000000000000" pitchFamily="2" charset="2"/>
              <a:buChar char="q"/>
            </a:pPr>
            <a:r>
              <a:rPr lang="en-US" sz="1800" dirty="0">
                <a:solidFill>
                  <a:schemeClr val="accent5"/>
                </a:solidFill>
                <a:latin typeface="Abadi" panose="020B0604020104020204" pitchFamily="34" charset="0"/>
                <a:cs typeface="Quire Sans" panose="020B0502040400020003" pitchFamily="34" charset="0"/>
              </a:rPr>
              <a:t>Two datasets in the folder (</a:t>
            </a:r>
            <a:r>
              <a:rPr lang="en-US" sz="1800" i="1" dirty="0">
                <a:solidFill>
                  <a:schemeClr val="accent4">
                    <a:lumMod val="75000"/>
                  </a:schemeClr>
                </a:solidFill>
                <a:latin typeface="Abadi" panose="020B0604020104020204" pitchFamily="34" charset="0"/>
                <a:cs typeface="Quire Sans" panose="020B0502040400020003" pitchFamily="34" charset="0"/>
              </a:rPr>
              <a:t>code</a:t>
            </a:r>
            <a:r>
              <a:rPr lang="en-US" sz="1800" dirty="0">
                <a:solidFill>
                  <a:schemeClr val="accent5"/>
                </a:solidFill>
                <a:latin typeface="Abadi" panose="020B0604020104020204" pitchFamily="34" charset="0"/>
                <a:cs typeface="Quire Sans" panose="020B0502040400020003" pitchFamily="34" charset="0"/>
              </a:rPr>
              <a:t>):</a:t>
            </a:r>
          </a:p>
          <a:p>
            <a:pPr marL="736600" lvl="1" indent="-285750">
              <a:buClr>
                <a:schemeClr val="tx1">
                  <a:lumMod val="75000"/>
                  <a:lumOff val="25000"/>
                </a:schemeClr>
              </a:buClr>
              <a:buFont typeface="Arial" panose="020B0604020202020204" pitchFamily="34" charset="0"/>
              <a:buChar char="•"/>
            </a:pPr>
            <a:r>
              <a:rPr lang="en-US" sz="1800" i="1" dirty="0">
                <a:solidFill>
                  <a:schemeClr val="accent4">
                    <a:lumMod val="75000"/>
                  </a:schemeClr>
                </a:solidFill>
                <a:latin typeface="Abadi" panose="020B0604020104020204" pitchFamily="34" charset="0"/>
                <a:cs typeface="Quire Sans" panose="020B0502040400020003" pitchFamily="34" charset="0"/>
              </a:rPr>
              <a:t>training.csv</a:t>
            </a:r>
            <a:r>
              <a:rPr lang="en-US" sz="1800" dirty="0">
                <a:solidFill>
                  <a:schemeClr val="accent5"/>
                </a:solidFill>
                <a:latin typeface="Abadi" panose="020B0604020104020204" pitchFamily="34" charset="0"/>
                <a:cs typeface="Quire Sans" panose="020B0502040400020003" pitchFamily="34" charset="0"/>
              </a:rPr>
              <a:t>: imported to a matrix by </a:t>
            </a:r>
            <a:r>
              <a:rPr lang="en-US" sz="1800" i="1" dirty="0">
                <a:solidFill>
                  <a:srgbClr val="00B050"/>
                </a:solidFill>
                <a:latin typeface="Abadi" panose="020B0604020104020204" pitchFamily="34" charset="0"/>
                <a:cs typeface="Quire Sans" panose="020B0502040400020003" pitchFamily="34" charset="0"/>
              </a:rPr>
              <a:t>getTrainingData</a:t>
            </a:r>
            <a:r>
              <a:rPr lang="en-US" sz="1800" dirty="0">
                <a:latin typeface="Abadi" panose="020B0604020104020204" pitchFamily="34" charset="0"/>
                <a:cs typeface="Quire Sans" panose="020B0502040400020003" pitchFamily="34" charset="0"/>
              </a:rPr>
              <a:t> </a:t>
            </a:r>
            <a:r>
              <a:rPr lang="en-US" sz="1800" dirty="0">
                <a:solidFill>
                  <a:schemeClr val="accent5"/>
                </a:solidFill>
                <a:latin typeface="Abadi" panose="020B0604020104020204" pitchFamily="34" charset="0"/>
                <a:cs typeface="Quire Sans" panose="020B0502040400020003" pitchFamily="34" charset="0"/>
              </a:rPr>
              <a:t>function in </a:t>
            </a:r>
            <a:r>
              <a:rPr lang="en-US" sz="1800" i="1" dirty="0">
                <a:solidFill>
                  <a:srgbClr val="00B050"/>
                </a:solidFill>
                <a:latin typeface="Abadi" panose="020B0604020104020204" pitchFamily="34" charset="0"/>
                <a:cs typeface="Quire Sans" panose="020B0502040400020003" pitchFamily="34" charset="0"/>
              </a:rPr>
              <a:t>projectLib</a:t>
            </a:r>
            <a:r>
              <a:rPr lang="en-US" sz="1800" dirty="0">
                <a:latin typeface="Abadi" panose="020B0604020104020204" pitchFamily="34" charset="0"/>
                <a:cs typeface="Quire Sans" panose="020B0502040400020003" pitchFamily="34" charset="0"/>
              </a:rPr>
              <a:t> </a:t>
            </a:r>
            <a:r>
              <a:rPr lang="en-US" sz="1800" dirty="0">
                <a:solidFill>
                  <a:schemeClr val="accent5"/>
                </a:solidFill>
                <a:latin typeface="Abadi" panose="020B0604020104020204" pitchFamily="34" charset="0"/>
                <a:cs typeface="Quire Sans" panose="020B0502040400020003" pitchFamily="34" charset="0"/>
              </a:rPr>
              <a:t>file.</a:t>
            </a:r>
          </a:p>
          <a:p>
            <a:pPr marL="736600" lvl="1" indent="-285750">
              <a:buClr>
                <a:schemeClr val="tx1">
                  <a:lumMod val="85000"/>
                  <a:lumOff val="15000"/>
                </a:schemeClr>
              </a:buClr>
              <a:buFont typeface="Arial" panose="020B0604020202020204" pitchFamily="34" charset="0"/>
              <a:buChar char="•"/>
            </a:pPr>
            <a:r>
              <a:rPr lang="en-US" altLang="zh-CN" sz="1800" i="1" dirty="0">
                <a:solidFill>
                  <a:schemeClr val="accent4">
                    <a:lumMod val="75000"/>
                  </a:schemeClr>
                </a:solidFill>
                <a:latin typeface="Abadi" panose="020B0604020104020204" pitchFamily="34" charset="0"/>
                <a:cs typeface="Quire Sans" panose="020B0502040400020003" pitchFamily="34" charset="0"/>
              </a:rPr>
              <a:t>v</a:t>
            </a:r>
            <a:r>
              <a:rPr lang="en-US" sz="1800" i="1" dirty="0">
                <a:solidFill>
                  <a:schemeClr val="accent4">
                    <a:lumMod val="75000"/>
                  </a:schemeClr>
                </a:solidFill>
                <a:latin typeface="Abadi" panose="020B0604020104020204" pitchFamily="34" charset="0"/>
                <a:cs typeface="Quire Sans" panose="020B0502040400020003" pitchFamily="34" charset="0"/>
              </a:rPr>
              <a:t>alidation.csv</a:t>
            </a:r>
            <a:r>
              <a:rPr lang="en-US" sz="1800" dirty="0">
                <a:solidFill>
                  <a:schemeClr val="accent5"/>
                </a:solidFill>
                <a:latin typeface="Abadi" panose="020B0604020104020204" pitchFamily="34" charset="0"/>
                <a:cs typeface="Quire Sans" panose="020B0502040400020003" pitchFamily="34" charset="0"/>
              </a:rPr>
              <a:t>: imported to a matrix by </a:t>
            </a:r>
            <a:r>
              <a:rPr lang="en-US" sz="1800" i="1" dirty="0">
                <a:solidFill>
                  <a:srgbClr val="00B050"/>
                </a:solidFill>
                <a:latin typeface="Abadi" panose="020B0604020104020204" pitchFamily="34" charset="0"/>
                <a:cs typeface="Quire Sans" panose="020B0502040400020003" pitchFamily="34" charset="0"/>
              </a:rPr>
              <a:t>getValidationData</a:t>
            </a:r>
            <a:r>
              <a:rPr lang="en-US" sz="1800" dirty="0">
                <a:latin typeface="Abadi" panose="020B0604020104020204" pitchFamily="34" charset="0"/>
                <a:cs typeface="Quire Sans" panose="020B0502040400020003" pitchFamily="34" charset="0"/>
              </a:rPr>
              <a:t> </a:t>
            </a:r>
            <a:r>
              <a:rPr lang="en-US" sz="1800" dirty="0">
                <a:solidFill>
                  <a:schemeClr val="accent5"/>
                </a:solidFill>
                <a:latin typeface="Abadi" panose="020B0604020104020204" pitchFamily="34" charset="0"/>
                <a:cs typeface="Quire Sans" panose="020B0502040400020003" pitchFamily="34" charset="0"/>
              </a:rPr>
              <a:t>function in </a:t>
            </a:r>
            <a:r>
              <a:rPr lang="en-US" sz="1800" i="1" dirty="0">
                <a:solidFill>
                  <a:srgbClr val="00B050"/>
                </a:solidFill>
                <a:latin typeface="Abadi" panose="020B0604020104020204" pitchFamily="34" charset="0"/>
                <a:cs typeface="Quire Sans" panose="020B0502040400020003" pitchFamily="34" charset="0"/>
              </a:rPr>
              <a:t>projectLib</a:t>
            </a:r>
            <a:r>
              <a:rPr lang="en-US" sz="1800" dirty="0">
                <a:latin typeface="Abadi" panose="020B0604020104020204" pitchFamily="34" charset="0"/>
                <a:cs typeface="Quire Sans" panose="020B0502040400020003" pitchFamily="34" charset="0"/>
              </a:rPr>
              <a:t> </a:t>
            </a:r>
            <a:r>
              <a:rPr lang="en-US" sz="1800" dirty="0">
                <a:solidFill>
                  <a:schemeClr val="accent5"/>
                </a:solidFill>
                <a:latin typeface="Abadi" panose="020B0604020104020204" pitchFamily="34" charset="0"/>
                <a:cs typeface="Quire Sans" panose="020B0502040400020003" pitchFamily="34" charset="0"/>
              </a:rPr>
              <a:t>file.</a:t>
            </a:r>
          </a:p>
        </p:txBody>
      </p:sp>
      <p:sp>
        <p:nvSpPr>
          <p:cNvPr id="73" name="Rectangle 72">
            <a:extLst>
              <a:ext uri="{FF2B5EF4-FFF2-40B4-BE49-F238E27FC236}">
                <a16:creationId xmlns:a16="http://schemas.microsoft.com/office/drawing/2014/main" id="{D350AD2D-837A-4D0B-9355-C84DFA7F520E}"/>
              </a:ext>
            </a:extLst>
          </p:cNvPr>
          <p:cNvSpPr/>
          <p:nvPr/>
        </p:nvSpPr>
        <p:spPr>
          <a:xfrm>
            <a:off x="1510145" y="2909455"/>
            <a:ext cx="3567546" cy="701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74" name="TextBox 73">
            <a:extLst>
              <a:ext uri="{FF2B5EF4-FFF2-40B4-BE49-F238E27FC236}">
                <a16:creationId xmlns:a16="http://schemas.microsoft.com/office/drawing/2014/main" id="{281637E1-C122-4339-ADB3-7A986BE37680}"/>
              </a:ext>
            </a:extLst>
          </p:cNvPr>
          <p:cNvSpPr txBox="1"/>
          <p:nvPr/>
        </p:nvSpPr>
        <p:spPr>
          <a:xfrm>
            <a:off x="2826326" y="3048594"/>
            <a:ext cx="1338828" cy="369332"/>
          </a:xfrm>
          <a:prstGeom prst="rect">
            <a:avLst/>
          </a:prstGeom>
          <a:noFill/>
        </p:spPr>
        <p:txBody>
          <a:bodyPr wrap="none" rtlCol="0">
            <a:spAutoFit/>
          </a:bodyPr>
          <a:lstStyle/>
          <a:p>
            <a:r>
              <a:rPr lang="en-US" altLang="zh-CN" sz="1800" dirty="0">
                <a:solidFill>
                  <a:schemeClr val="tx1"/>
                </a:solidFill>
                <a:latin typeface="Abadi" panose="020B0604020104020204" pitchFamily="34" charset="0"/>
                <a:cs typeface="Quire Sans" panose="020B0502040400020003" pitchFamily="34" charset="0"/>
              </a:rPr>
              <a:t>training set</a:t>
            </a:r>
            <a:endParaRPr lang="en-SG" sz="1800" dirty="0">
              <a:solidFill>
                <a:schemeClr val="tx1"/>
              </a:solidFill>
              <a:latin typeface="Abadi" panose="020B0604020104020204" pitchFamily="34" charset="0"/>
              <a:cs typeface="Quire Sans" panose="020B0502040400020003" pitchFamily="34" charset="0"/>
            </a:endParaRPr>
          </a:p>
        </p:txBody>
      </p:sp>
      <p:sp>
        <p:nvSpPr>
          <p:cNvPr id="75" name="Rectangle 74">
            <a:extLst>
              <a:ext uri="{FF2B5EF4-FFF2-40B4-BE49-F238E27FC236}">
                <a16:creationId xmlns:a16="http://schemas.microsoft.com/office/drawing/2014/main" id="{DED5B811-6B3E-47DC-AF2F-9E280FF629DA}"/>
              </a:ext>
            </a:extLst>
          </p:cNvPr>
          <p:cNvSpPr/>
          <p:nvPr/>
        </p:nvSpPr>
        <p:spPr>
          <a:xfrm>
            <a:off x="5077690" y="2909454"/>
            <a:ext cx="1059961" cy="701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76" name="TextBox 75">
            <a:extLst>
              <a:ext uri="{FF2B5EF4-FFF2-40B4-BE49-F238E27FC236}">
                <a16:creationId xmlns:a16="http://schemas.microsoft.com/office/drawing/2014/main" id="{52B379ED-5E01-41CC-8E0C-DB20B8851EB7}"/>
              </a:ext>
            </a:extLst>
          </p:cNvPr>
          <p:cNvSpPr txBox="1"/>
          <p:nvPr/>
        </p:nvSpPr>
        <p:spPr>
          <a:xfrm>
            <a:off x="5029628" y="2964465"/>
            <a:ext cx="1156086" cy="646331"/>
          </a:xfrm>
          <a:prstGeom prst="rect">
            <a:avLst/>
          </a:prstGeom>
          <a:noFill/>
        </p:spPr>
        <p:txBody>
          <a:bodyPr wrap="none" rtlCol="0">
            <a:spAutoFit/>
          </a:bodyPr>
          <a:lstStyle/>
          <a:p>
            <a:pPr algn="ctr"/>
            <a:r>
              <a:rPr lang="en-US" altLang="zh-CN" sz="1800" dirty="0">
                <a:solidFill>
                  <a:schemeClr val="tx1"/>
                </a:solidFill>
                <a:latin typeface="Abadi" panose="020B0604020104020204" pitchFamily="34" charset="0"/>
                <a:cs typeface="Arial" panose="020B0604020202020204" pitchFamily="34" charset="0"/>
              </a:rPr>
              <a:t>validation</a:t>
            </a:r>
          </a:p>
          <a:p>
            <a:pPr algn="ctr"/>
            <a:r>
              <a:rPr lang="en-US" altLang="zh-CN" sz="1800" dirty="0">
                <a:solidFill>
                  <a:schemeClr val="tx1"/>
                </a:solidFill>
                <a:latin typeface="Abadi" panose="020B0604020104020204" pitchFamily="34" charset="0"/>
                <a:cs typeface="Arial" panose="020B0604020202020204" pitchFamily="34" charset="0"/>
              </a:rPr>
              <a:t>set</a:t>
            </a:r>
            <a:endParaRPr lang="en-SG" sz="1800" dirty="0">
              <a:solidFill>
                <a:schemeClr val="tx1"/>
              </a:solidFill>
              <a:latin typeface="Abadi" panose="020B0604020104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763E667-4572-4F32-9160-43CD0C015F9C}"/>
              </a:ext>
            </a:extLst>
          </p:cNvPr>
          <p:cNvSpPr/>
          <p:nvPr/>
        </p:nvSpPr>
        <p:spPr>
          <a:xfrm>
            <a:off x="6137651" y="2909453"/>
            <a:ext cx="727364" cy="7013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Abadi" panose="020B0604020104020204" pitchFamily="34" charset="0"/>
            </a:endParaRPr>
          </a:p>
        </p:txBody>
      </p:sp>
      <p:sp>
        <p:nvSpPr>
          <p:cNvPr id="78" name="TextBox 77">
            <a:extLst>
              <a:ext uri="{FF2B5EF4-FFF2-40B4-BE49-F238E27FC236}">
                <a16:creationId xmlns:a16="http://schemas.microsoft.com/office/drawing/2014/main" id="{74B9697E-3FD5-45A5-89AD-BF7E4B324293}"/>
              </a:ext>
            </a:extLst>
          </p:cNvPr>
          <p:cNvSpPr txBox="1"/>
          <p:nvPr/>
        </p:nvSpPr>
        <p:spPr>
          <a:xfrm>
            <a:off x="6147829" y="2964464"/>
            <a:ext cx="755072" cy="646331"/>
          </a:xfrm>
          <a:prstGeom prst="rect">
            <a:avLst/>
          </a:prstGeom>
          <a:noFill/>
        </p:spPr>
        <p:txBody>
          <a:bodyPr wrap="square">
            <a:spAutoFit/>
          </a:bodyPr>
          <a:lstStyle/>
          <a:p>
            <a:pPr algn="ctr"/>
            <a:r>
              <a:rPr lang="en-US" altLang="zh-CN" sz="1800" dirty="0">
                <a:solidFill>
                  <a:schemeClr val="tx1"/>
                </a:solidFill>
                <a:latin typeface="Abadi" panose="020B0604020104020204" pitchFamily="34" charset="0"/>
                <a:cs typeface="Arial" panose="020B0604020202020204" pitchFamily="34" charset="0"/>
              </a:rPr>
              <a:t>test</a:t>
            </a:r>
          </a:p>
          <a:p>
            <a:pPr algn="ctr"/>
            <a:r>
              <a:rPr lang="en-US" altLang="zh-CN" sz="1800" dirty="0">
                <a:solidFill>
                  <a:schemeClr val="tx1"/>
                </a:solidFill>
                <a:latin typeface="Abadi" panose="020B0604020104020204" pitchFamily="34" charset="0"/>
                <a:cs typeface="Arial" panose="020B0604020202020204" pitchFamily="34" charset="0"/>
              </a:rPr>
              <a:t>set</a:t>
            </a:r>
            <a:endParaRPr lang="en-SG" sz="1800" dirty="0">
              <a:solidFill>
                <a:schemeClr val="tx1"/>
              </a:solidFill>
              <a:latin typeface="Abadi" panose="020B0604020104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F61A3387-03E1-4202-9D29-E9F629F8C4BD}"/>
              </a:ext>
            </a:extLst>
          </p:cNvPr>
          <p:cNvSpPr txBox="1"/>
          <p:nvPr/>
        </p:nvSpPr>
        <p:spPr>
          <a:xfrm>
            <a:off x="6195892" y="3610795"/>
            <a:ext cx="721672" cy="307777"/>
          </a:xfrm>
          <a:prstGeom prst="rect">
            <a:avLst/>
          </a:prstGeom>
          <a:noFill/>
        </p:spPr>
        <p:txBody>
          <a:bodyPr wrap="none" rtlCol="0">
            <a:spAutoFit/>
          </a:bodyPr>
          <a:lstStyle/>
          <a:p>
            <a:r>
              <a:rPr lang="en-US" altLang="zh-CN" dirty="0">
                <a:solidFill>
                  <a:schemeClr val="accent4">
                    <a:lumMod val="75000"/>
                  </a:schemeClr>
                </a:solidFill>
                <a:latin typeface="Quire Sans" panose="020B0502040400020003" pitchFamily="34" charset="0"/>
                <a:cs typeface="Quire Sans" panose="020B0502040400020003" pitchFamily="34" charset="0"/>
              </a:rPr>
              <a:t>hidden</a:t>
            </a:r>
            <a:endParaRPr lang="en-SG" dirty="0">
              <a:solidFill>
                <a:schemeClr val="accent4">
                  <a:lumMod val="75000"/>
                </a:schemeClr>
              </a:solidFill>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80" name="Table 17">
                <a:extLst>
                  <a:ext uri="{FF2B5EF4-FFF2-40B4-BE49-F238E27FC236}">
                    <a16:creationId xmlns:a16="http://schemas.microsoft.com/office/drawing/2014/main" id="{94C110C6-FA21-4C41-9F12-63543774219F}"/>
                  </a:ext>
                </a:extLst>
              </p:cNvPr>
              <p:cNvGraphicFramePr>
                <a:graphicFrameLocks noGrp="1"/>
              </p:cNvGraphicFramePr>
              <p:nvPr>
                <p:extLst>
                  <p:ext uri="{D42A27DB-BD31-4B8C-83A1-F6EECF244321}">
                    <p14:modId xmlns:p14="http://schemas.microsoft.com/office/powerpoint/2010/main" val="2574671335"/>
                  </p:ext>
                </p:extLst>
              </p:nvPr>
            </p:nvGraphicFramePr>
            <p:xfrm>
              <a:off x="2087911" y="3764683"/>
              <a:ext cx="2609320" cy="899160"/>
            </p:xfrm>
            <a:graphic>
              <a:graphicData uri="http://schemas.openxmlformats.org/drawingml/2006/table">
                <a:tbl>
                  <a:tblPr firstRow="1" bandRow="1"/>
                  <a:tblGrid>
                    <a:gridCol w="914016">
                      <a:extLst>
                        <a:ext uri="{9D8B030D-6E8A-4147-A177-3AD203B41FA5}">
                          <a16:colId xmlns:a16="http://schemas.microsoft.com/office/drawing/2014/main" val="4097537687"/>
                        </a:ext>
                      </a:extLst>
                    </a:gridCol>
                    <a:gridCol w="733917">
                      <a:extLst>
                        <a:ext uri="{9D8B030D-6E8A-4147-A177-3AD203B41FA5}">
                          <a16:colId xmlns:a16="http://schemas.microsoft.com/office/drawing/2014/main" val="1036466482"/>
                        </a:ext>
                      </a:extLst>
                    </a:gridCol>
                    <a:gridCol w="961387">
                      <a:extLst>
                        <a:ext uri="{9D8B030D-6E8A-4147-A177-3AD203B41FA5}">
                          <a16:colId xmlns:a16="http://schemas.microsoft.com/office/drawing/2014/main" val="2850664845"/>
                        </a:ext>
                      </a:extLst>
                    </a:gridCol>
                  </a:tblGrid>
                  <a:tr h="0">
                    <a:tc>
                      <a:txBody>
                        <a:bodyPr/>
                        <a:lstStyle/>
                        <a:p>
                          <a:r>
                            <a:rPr lang="en-US" altLang="zh-CN" sz="1400" dirty="0">
                              <a:solidFill>
                                <a:schemeClr val="tx1"/>
                              </a:solidFill>
                              <a:latin typeface="Abadi" panose="020B0604020104020204" pitchFamily="34" charset="0"/>
                              <a:cs typeface="Quire Sans" panose="020B0502040400020003" pitchFamily="34" charset="0"/>
                            </a:rPr>
                            <a:t>movie ID</a:t>
                          </a:r>
                          <a:endParaRPr lang="en-SG" sz="1400" dirty="0">
                            <a:solidFill>
                              <a:schemeClr val="tx1"/>
                            </a:solidFill>
                            <a:latin typeface="Abadi" panose="020B0604020104020204" pitchFamily="34" charset="0"/>
                            <a:cs typeface="Quire Sans" panose="020B0502040400020003" pitchFamily="34" charset="0"/>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dirty="0">
                              <a:solidFill>
                                <a:schemeClr val="tx1"/>
                              </a:solidFill>
                              <a:latin typeface="Abadi" panose="020B0604020104020204" pitchFamily="34" charset="0"/>
                              <a:cs typeface="Quire Sans" panose="020B0502040400020003" pitchFamily="34" charset="0"/>
                            </a:rPr>
                            <a:t>user ID</a:t>
                          </a:r>
                          <a:endParaRPr lang="en-SG" sz="1400" dirty="0">
                            <a:solidFill>
                              <a:schemeClr val="tx1"/>
                            </a:solidFill>
                            <a:latin typeface="Abadi" panose="020B0604020104020204" pitchFamily="34" charset="0"/>
                            <a:cs typeface="Quire Sans" panose="020B0502040400020003" pitchFamily="34" charset="0"/>
                          </a:endParaRPr>
                        </a:p>
                      </a:txBody>
                      <a:tcPr/>
                    </a:tc>
                    <a:tc>
                      <a:txBody>
                        <a:bodyPr/>
                        <a:lstStyle/>
                        <a:p>
                          <a:r>
                            <a:rPr lang="en-US" altLang="zh-CN" sz="1400" dirty="0">
                              <a:solidFill>
                                <a:schemeClr val="tx1"/>
                              </a:solidFill>
                              <a:latin typeface="Abadi" panose="020B0604020104020204" pitchFamily="34" charset="0"/>
                              <a:cs typeface="Quire Sans" panose="020B0502040400020003" pitchFamily="34" charset="0"/>
                            </a:rPr>
                            <a:t>rating ID</a:t>
                          </a:r>
                          <a:endParaRPr lang="en-SG" sz="1400" dirty="0">
                            <a:solidFill>
                              <a:schemeClr val="tx1"/>
                            </a:solidFill>
                            <a:latin typeface="Abadi" panose="020B0604020104020204" pitchFamily="34" charset="0"/>
                            <a:cs typeface="Quire Sans" panose="020B0502040400020003"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18684033"/>
                      </a:ext>
                    </a:extLst>
                  </a:tr>
                  <a:tr h="238205">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5</a:t>
                          </a:r>
                          <a:endParaRPr lang="en-SG" sz="1400" dirty="0">
                            <a:solidFill>
                              <a:schemeClr val="tx1"/>
                            </a:solidFill>
                            <a:latin typeface="Abadi" panose="020B0604020104020204" pitchFamily="34" charset="0"/>
                            <a:cs typeface="Quire Sans" panose="020B0502040400020003" pitchFamily="34" charset="0"/>
                          </a:endParaRPr>
                        </a:p>
                      </a:txBody>
                      <a:tcPr>
                        <a:lnL w="12700" cap="flat" cmpd="sng" algn="ctr">
                          <a:noFill/>
                          <a:prstDash val="solid"/>
                          <a:round/>
                          <a:headEnd type="none" w="med" len="med"/>
                          <a:tailEnd type="none" w="med" len="med"/>
                        </a:lnL>
                      </a:tcPr>
                    </a:tc>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4</a:t>
                          </a:r>
                          <a:endParaRPr lang="en-SG" sz="1400" dirty="0">
                            <a:solidFill>
                              <a:schemeClr val="tx1"/>
                            </a:solidFill>
                            <a:latin typeface="Abadi" panose="020B0604020104020204" pitchFamily="34" charset="0"/>
                            <a:cs typeface="Quire Sans" panose="020B0502040400020003" pitchFamily="34" charset="0"/>
                          </a:endParaRPr>
                        </a:p>
                      </a:txBody>
                      <a:tcPr/>
                    </a:tc>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3</a:t>
                          </a:r>
                          <a:endParaRPr lang="en-SG" sz="1400" dirty="0">
                            <a:solidFill>
                              <a:schemeClr val="tx1"/>
                            </a:solidFill>
                            <a:latin typeface="Abadi" panose="020B0604020104020204" pitchFamily="34" charset="0"/>
                            <a:cs typeface="Quire Sans" panose="020B0502040400020003"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667428435"/>
                      </a:ext>
                    </a:extLst>
                  </a:tr>
                  <a:tr h="221959">
                    <a:tc>
                      <a:txBody>
                        <a:bodyPr/>
                        <a:lstStyle/>
                        <a:p>
                          <a:r>
                            <a:rPr lang="en-SG" sz="1300" dirty="0">
                              <a:solidFill>
                                <a:schemeClr val="tx1"/>
                              </a:solidFill>
                              <a:latin typeface="Abadi" panose="020B0604020104020204" pitchFamily="34" charset="0"/>
                            </a:rPr>
                            <a:t>       </a:t>
                          </a:r>
                          <a14:m>
                            <m:oMath xmlns:m="http://schemas.openxmlformats.org/officeDocument/2006/math">
                              <m:r>
                                <a:rPr lang="en-SG" sz="1300" i="1" smtClean="0">
                                  <a:solidFill>
                                    <a:schemeClr val="tx1"/>
                                  </a:solidFill>
                                  <a:latin typeface="Cambria Math" panose="02040503050406030204" pitchFamily="18" charset="0"/>
                                  <a:ea typeface="Cambria Math" panose="02040503050406030204" pitchFamily="18" charset="0"/>
                                </a:rPr>
                                <m:t>⋮</m:t>
                              </m:r>
                            </m:oMath>
                          </a14:m>
                          <a:endParaRPr lang="en-SG" sz="1300" dirty="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SG" sz="1300" i="1" smtClean="0">
                                    <a:solidFill>
                                      <a:schemeClr val="tx1"/>
                                    </a:solidFill>
                                    <a:latin typeface="Cambria Math" panose="02040503050406030204" pitchFamily="18" charset="0"/>
                                    <a:ea typeface="Cambria Math" panose="02040503050406030204" pitchFamily="18" charset="0"/>
                                  </a:rPr>
                                  <m:t>⋮</m:t>
                                </m:r>
                              </m:oMath>
                            </m:oMathPara>
                          </a14:m>
                          <a:endParaRPr lang="en-SG" sz="1300" dirty="0">
                            <a:solidFill>
                              <a:schemeClr val="tx1"/>
                            </a:solidFill>
                            <a:latin typeface="Abadi" panose="020B0604020104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SG" sz="1300" i="1" smtClean="0">
                                    <a:solidFill>
                                      <a:schemeClr val="tx1"/>
                                    </a:solidFill>
                                    <a:latin typeface="Cambria Math" panose="02040503050406030204" pitchFamily="18" charset="0"/>
                                    <a:ea typeface="Cambria Math" panose="02040503050406030204" pitchFamily="18" charset="0"/>
                                  </a:rPr>
                                  <m:t>⋮</m:t>
                                </m:r>
                              </m:oMath>
                            </m:oMathPara>
                          </a14:m>
                          <a:endParaRPr lang="en-SG" sz="1300" dirty="0">
                            <a:solidFill>
                              <a:schemeClr val="tx1"/>
                            </a:solidFill>
                            <a:latin typeface="Abadi" panose="020B0604020104020204"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3915113"/>
                      </a:ext>
                    </a:extLst>
                  </a:tr>
                </a:tbl>
              </a:graphicData>
            </a:graphic>
          </p:graphicFrame>
        </mc:Choice>
        <mc:Fallback xmlns="">
          <p:graphicFrame>
            <p:nvGraphicFramePr>
              <p:cNvPr id="80" name="Table 17">
                <a:extLst>
                  <a:ext uri="{FF2B5EF4-FFF2-40B4-BE49-F238E27FC236}">
                    <a16:creationId xmlns:a16="http://schemas.microsoft.com/office/drawing/2014/main" id="{94C110C6-FA21-4C41-9F12-63543774219F}"/>
                  </a:ext>
                </a:extLst>
              </p:cNvPr>
              <p:cNvGraphicFramePr>
                <a:graphicFrameLocks noGrp="1"/>
              </p:cNvGraphicFramePr>
              <p:nvPr>
                <p:extLst>
                  <p:ext uri="{D42A27DB-BD31-4B8C-83A1-F6EECF244321}">
                    <p14:modId xmlns:p14="http://schemas.microsoft.com/office/powerpoint/2010/main" val="2574671335"/>
                  </p:ext>
                </p:extLst>
              </p:nvPr>
            </p:nvGraphicFramePr>
            <p:xfrm>
              <a:off x="2087911" y="3764683"/>
              <a:ext cx="2609320" cy="899160"/>
            </p:xfrm>
            <a:graphic>
              <a:graphicData uri="http://schemas.openxmlformats.org/drawingml/2006/table">
                <a:tbl>
                  <a:tblPr firstRow="1" bandRow="1"/>
                  <a:tblGrid>
                    <a:gridCol w="914016">
                      <a:extLst>
                        <a:ext uri="{9D8B030D-6E8A-4147-A177-3AD203B41FA5}">
                          <a16:colId xmlns:a16="http://schemas.microsoft.com/office/drawing/2014/main" val="4097537687"/>
                        </a:ext>
                      </a:extLst>
                    </a:gridCol>
                    <a:gridCol w="733917">
                      <a:extLst>
                        <a:ext uri="{9D8B030D-6E8A-4147-A177-3AD203B41FA5}">
                          <a16:colId xmlns:a16="http://schemas.microsoft.com/office/drawing/2014/main" val="1036466482"/>
                        </a:ext>
                      </a:extLst>
                    </a:gridCol>
                    <a:gridCol w="961387">
                      <a:extLst>
                        <a:ext uri="{9D8B030D-6E8A-4147-A177-3AD203B41FA5}">
                          <a16:colId xmlns:a16="http://schemas.microsoft.com/office/drawing/2014/main" val="2850664845"/>
                        </a:ext>
                      </a:extLst>
                    </a:gridCol>
                  </a:tblGrid>
                  <a:tr h="304800">
                    <a:tc>
                      <a:txBody>
                        <a:bodyPr/>
                        <a:lstStyle/>
                        <a:p>
                          <a:r>
                            <a:rPr lang="en-US" altLang="zh-CN" sz="1400" dirty="0">
                              <a:solidFill>
                                <a:schemeClr val="tx1"/>
                              </a:solidFill>
                              <a:latin typeface="Abadi" panose="020B0604020104020204" pitchFamily="34" charset="0"/>
                              <a:cs typeface="Quire Sans" panose="020B0502040400020003" pitchFamily="34" charset="0"/>
                            </a:rPr>
                            <a:t>movie ID</a:t>
                          </a:r>
                          <a:endParaRPr lang="en-SG" sz="1400" dirty="0">
                            <a:solidFill>
                              <a:schemeClr val="tx1"/>
                            </a:solidFill>
                            <a:latin typeface="Abadi" panose="020B0604020104020204" pitchFamily="34" charset="0"/>
                            <a:cs typeface="Quire Sans" panose="020B0502040400020003" pitchFamily="34" charset="0"/>
                          </a:endParaRPr>
                        </a:p>
                      </a:txBody>
                      <a:tcPr>
                        <a:lnL w="12700" cap="flat" cmpd="sng" algn="ctr">
                          <a:no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dirty="0">
                              <a:solidFill>
                                <a:schemeClr val="tx1"/>
                              </a:solidFill>
                              <a:latin typeface="Abadi" panose="020B0604020104020204" pitchFamily="34" charset="0"/>
                              <a:cs typeface="Quire Sans" panose="020B0502040400020003" pitchFamily="34" charset="0"/>
                            </a:rPr>
                            <a:t>user ID</a:t>
                          </a:r>
                          <a:endParaRPr lang="en-SG" sz="1400" dirty="0">
                            <a:solidFill>
                              <a:schemeClr val="tx1"/>
                            </a:solidFill>
                            <a:latin typeface="Abadi" panose="020B0604020104020204" pitchFamily="34" charset="0"/>
                            <a:cs typeface="Quire Sans" panose="020B0502040400020003" pitchFamily="34" charset="0"/>
                          </a:endParaRPr>
                        </a:p>
                      </a:txBody>
                      <a:tcPr/>
                    </a:tc>
                    <a:tc>
                      <a:txBody>
                        <a:bodyPr/>
                        <a:lstStyle/>
                        <a:p>
                          <a:r>
                            <a:rPr lang="en-US" altLang="zh-CN" sz="1400" dirty="0">
                              <a:solidFill>
                                <a:schemeClr val="tx1"/>
                              </a:solidFill>
                              <a:latin typeface="Abadi" panose="020B0604020104020204" pitchFamily="34" charset="0"/>
                              <a:cs typeface="Quire Sans" panose="020B0502040400020003" pitchFamily="34" charset="0"/>
                            </a:rPr>
                            <a:t>rating ID</a:t>
                          </a:r>
                          <a:endParaRPr lang="en-SG" sz="1400" dirty="0">
                            <a:solidFill>
                              <a:schemeClr val="tx1"/>
                            </a:solidFill>
                            <a:latin typeface="Abadi" panose="020B0604020104020204" pitchFamily="34" charset="0"/>
                            <a:cs typeface="Quire Sans" panose="020B0502040400020003"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18684033"/>
                      </a:ext>
                    </a:extLst>
                  </a:tr>
                  <a:tr h="304800">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5</a:t>
                          </a:r>
                          <a:endParaRPr lang="en-SG" sz="1400" dirty="0">
                            <a:solidFill>
                              <a:schemeClr val="tx1"/>
                            </a:solidFill>
                            <a:latin typeface="Abadi" panose="020B0604020104020204" pitchFamily="34" charset="0"/>
                            <a:cs typeface="Quire Sans" panose="020B0502040400020003" pitchFamily="34" charset="0"/>
                          </a:endParaRPr>
                        </a:p>
                      </a:txBody>
                      <a:tcPr>
                        <a:lnL w="12700" cap="flat" cmpd="sng" algn="ctr">
                          <a:noFill/>
                          <a:prstDash val="solid"/>
                          <a:round/>
                          <a:headEnd type="none" w="med" len="med"/>
                          <a:tailEnd type="none" w="med" len="med"/>
                        </a:lnL>
                      </a:tcPr>
                    </a:tc>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4</a:t>
                          </a:r>
                          <a:endParaRPr lang="en-SG" sz="1400" dirty="0">
                            <a:solidFill>
                              <a:schemeClr val="tx1"/>
                            </a:solidFill>
                            <a:latin typeface="Abadi" panose="020B0604020104020204" pitchFamily="34" charset="0"/>
                            <a:cs typeface="Quire Sans" panose="020B0502040400020003" pitchFamily="34" charset="0"/>
                          </a:endParaRPr>
                        </a:p>
                      </a:txBody>
                      <a:tcPr/>
                    </a:tc>
                    <a:tc>
                      <a:txBody>
                        <a:bodyPr/>
                        <a:lstStyle/>
                        <a:p>
                          <a:pPr algn="ctr"/>
                          <a:r>
                            <a:rPr lang="en-US" altLang="zh-CN" sz="1400" dirty="0">
                              <a:solidFill>
                                <a:schemeClr val="tx1"/>
                              </a:solidFill>
                              <a:latin typeface="Abadi" panose="020B0604020104020204" pitchFamily="34" charset="0"/>
                              <a:cs typeface="Quire Sans" panose="020B0502040400020003" pitchFamily="34" charset="0"/>
                            </a:rPr>
                            <a:t>3</a:t>
                          </a:r>
                          <a:endParaRPr lang="en-SG" sz="1400" dirty="0">
                            <a:solidFill>
                              <a:schemeClr val="tx1"/>
                            </a:solidFill>
                            <a:latin typeface="Abadi" panose="020B0604020104020204" pitchFamily="34" charset="0"/>
                            <a:cs typeface="Quire Sans" panose="020B0502040400020003" pitchFamily="34"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667428435"/>
                      </a:ext>
                    </a:extLst>
                  </a:tr>
                  <a:tr h="289560">
                    <a:tc>
                      <a:txBody>
                        <a:bodyPr/>
                        <a:lstStyle/>
                        <a:p>
                          <a:endParaRPr lang="en-US"/>
                        </a:p>
                      </a:txBody>
                      <a:tcPr>
                        <a:lnL w="12700" cap="flat" cmpd="sng" algn="ctr">
                          <a:noFill/>
                          <a:prstDash val="solid"/>
                          <a:round/>
                          <a:headEnd type="none" w="med" len="med"/>
                          <a:tailEnd type="none" w="med" len="med"/>
                        </a:lnL>
                        <a:blipFill>
                          <a:blip r:embed="rId3"/>
                          <a:stretch>
                            <a:fillRect t="-214583" r="-186667" b="-4167"/>
                          </a:stretch>
                        </a:blipFill>
                      </a:tcPr>
                    </a:tc>
                    <a:tc>
                      <a:txBody>
                        <a:bodyPr/>
                        <a:lstStyle/>
                        <a:p>
                          <a:endParaRPr lang="en-US"/>
                        </a:p>
                      </a:txBody>
                      <a:tcPr>
                        <a:blipFill>
                          <a:blip r:embed="rId3"/>
                          <a:stretch>
                            <a:fillRect l="-123967" t="-214583" r="-131405" b="-4167"/>
                          </a:stretch>
                        </a:blipFill>
                      </a:tcPr>
                    </a:tc>
                    <a:tc>
                      <a:txBody>
                        <a:bodyPr/>
                        <a:lstStyle/>
                        <a:p>
                          <a:endParaRPr lang="en-US"/>
                        </a:p>
                      </a:txBody>
                      <a:tcPr>
                        <a:lnR w="12700" cap="flat" cmpd="sng" algn="ctr">
                          <a:noFill/>
                          <a:prstDash val="solid"/>
                          <a:round/>
                          <a:headEnd type="none" w="med" len="med"/>
                          <a:tailEnd type="none" w="med" len="med"/>
                        </a:lnR>
                        <a:blipFill>
                          <a:blip r:embed="rId3"/>
                          <a:stretch>
                            <a:fillRect l="-171519" t="-214583" r="-633" b="-4167"/>
                          </a:stretch>
                        </a:blipFill>
                      </a:tcPr>
                    </a:tc>
                    <a:extLst>
                      <a:ext uri="{0D108BD9-81ED-4DB2-BD59-A6C34878D82A}">
                        <a16:rowId xmlns:a16="http://schemas.microsoft.com/office/drawing/2014/main" val="1983915113"/>
                      </a:ext>
                    </a:extLst>
                  </a:tr>
                </a:tbl>
              </a:graphicData>
            </a:graphic>
          </p:graphicFrame>
        </mc:Fallback>
      </mc:AlternateContent>
      <p:sp>
        <p:nvSpPr>
          <p:cNvPr id="81" name="TextBox 80">
            <a:extLst>
              <a:ext uri="{FF2B5EF4-FFF2-40B4-BE49-F238E27FC236}">
                <a16:creationId xmlns:a16="http://schemas.microsoft.com/office/drawing/2014/main" id="{6ED3E1C8-04EA-4464-8FAC-5EF4B4487A3D}"/>
              </a:ext>
            </a:extLst>
          </p:cNvPr>
          <p:cNvSpPr txBox="1"/>
          <p:nvPr/>
        </p:nvSpPr>
        <p:spPr>
          <a:xfrm>
            <a:off x="1533177" y="3659516"/>
            <a:ext cx="522900" cy="369332"/>
          </a:xfrm>
          <a:prstGeom prst="rect">
            <a:avLst/>
          </a:prstGeom>
          <a:noFill/>
        </p:spPr>
        <p:txBody>
          <a:bodyPr wrap="none" rtlCol="0">
            <a:spAutoFit/>
          </a:bodyPr>
          <a:lstStyle/>
          <a:p>
            <a:r>
              <a:rPr lang="en-US" altLang="zh-CN" sz="1800" dirty="0">
                <a:solidFill>
                  <a:schemeClr val="tx1"/>
                </a:solidFill>
                <a:latin typeface="Quire Sans" panose="020B0502040400020003" pitchFamily="34" charset="0"/>
                <a:cs typeface="Quire Sans" panose="020B0502040400020003" pitchFamily="34" charset="0"/>
              </a:rPr>
              <a:t>e.g.</a:t>
            </a:r>
            <a:endParaRPr lang="en-SG" sz="1800" dirty="0">
              <a:solidFill>
                <a:schemeClr val="tx1"/>
              </a:solidFill>
              <a:latin typeface="Quire Sans" panose="020B0502040400020003" pitchFamily="34" charset="0"/>
              <a:cs typeface="Quire Sans" panose="020B0502040400020003" pitchFamily="34" charset="0"/>
            </a:endParaRPr>
          </a:p>
        </p:txBody>
      </p:sp>
      <p:sp>
        <p:nvSpPr>
          <p:cNvPr id="82" name="TextBox 81">
            <a:extLst>
              <a:ext uri="{FF2B5EF4-FFF2-40B4-BE49-F238E27FC236}">
                <a16:creationId xmlns:a16="http://schemas.microsoft.com/office/drawing/2014/main" id="{7D5B3517-8394-4C44-AFC4-A7BBE745BACF}"/>
              </a:ext>
            </a:extLst>
          </p:cNvPr>
          <p:cNvSpPr txBox="1"/>
          <p:nvPr/>
        </p:nvSpPr>
        <p:spPr>
          <a:xfrm>
            <a:off x="109871" y="44915"/>
            <a:ext cx="3732028" cy="307777"/>
          </a:xfrm>
          <a:prstGeom prst="rect">
            <a:avLst/>
          </a:prstGeom>
          <a:noFill/>
        </p:spPr>
        <p:txBody>
          <a:bodyPr wrap="square">
            <a:spAutoFit/>
          </a:bodyPr>
          <a:lstStyle/>
          <a:p>
            <a:r>
              <a:rPr lang="en-SG" dirty="0">
                <a:latin typeface="Abadi" panose="020B0604020104020204" pitchFamily="34" charset="0"/>
              </a:rPr>
              <a:t>Part 1:Linear regression on Netflix dataset</a:t>
            </a:r>
          </a:p>
        </p:txBody>
      </p:sp>
      <p:sp>
        <p:nvSpPr>
          <p:cNvPr id="2" name="Slide Number Placeholder 1">
            <a:extLst>
              <a:ext uri="{FF2B5EF4-FFF2-40B4-BE49-F238E27FC236}">
                <a16:creationId xmlns:a16="http://schemas.microsoft.com/office/drawing/2014/main" id="{1F1B2384-6C9D-48E5-9C43-3F93EDDEE0C0}"/>
              </a:ext>
            </a:extLst>
          </p:cNvPr>
          <p:cNvSpPr>
            <a:spLocks noGrp="1"/>
          </p:cNvSpPr>
          <p:nvPr>
            <p:ph type="sldNum" sz="quarter" idx="10"/>
          </p:nvPr>
        </p:nvSpPr>
        <p:spPr/>
        <p:txBody>
          <a:bodyPr/>
          <a:lstStyle/>
          <a:p>
            <a:fld id="{63D15BE9-93EB-4963-A9E0-70183FF898FB}" type="slidenum">
              <a:rPr lang="en-SG" smtClean="0"/>
              <a:t>5</a:t>
            </a:fld>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cs typeface="Quire Sans" panose="020B0502040400020003" pitchFamily="34" charset="0"/>
              </a:rPr>
              <a:t>Question 1.1</a:t>
            </a:r>
            <a:endParaRPr dirty="0">
              <a:latin typeface="Abadi" panose="020B0604020104020204" pitchFamily="34" charset="0"/>
              <a:cs typeface="Quire Sans" panose="020B0502040400020003" pitchFamily="34" charset="0"/>
            </a:endParaRPr>
          </a:p>
        </p:txBody>
      </p:sp>
      <p:cxnSp>
        <p:nvCxnSpPr>
          <p:cNvPr id="1458" name="Google Shape;1458;p48"/>
          <p:cNvCxnSpPr>
            <a:cxnSpLocks/>
          </p:cNvCxnSpPr>
          <p:nvPr/>
        </p:nvCxnSpPr>
        <p:spPr>
          <a:xfrm flipH="1">
            <a:off x="713275" y="785524"/>
            <a:ext cx="2741851" cy="1"/>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a:off x="5688876" y="785525"/>
            <a:ext cx="2740649" cy="0"/>
          </a:xfrm>
          <a:prstGeom prst="straightConnector1">
            <a:avLst/>
          </a:prstGeom>
          <a:noFill/>
          <a:ln w="9525" cap="flat" cmpd="sng">
            <a:solidFill>
              <a:srgbClr val="EC446D"/>
            </a:solidFill>
            <a:prstDash val="solid"/>
            <a:round/>
            <a:headEnd type="none" w="med" len="med"/>
            <a:tailEnd type="none" w="med" len="med"/>
          </a:ln>
        </p:spPr>
      </p:cxnSp>
      <p:sp>
        <p:nvSpPr>
          <p:cNvPr id="72" name="Subtitle 2">
            <a:extLst>
              <a:ext uri="{FF2B5EF4-FFF2-40B4-BE49-F238E27FC236}">
                <a16:creationId xmlns:a16="http://schemas.microsoft.com/office/drawing/2014/main" id="{7AB08B25-7694-419E-B041-BC22D3EEFD68}"/>
              </a:ext>
            </a:extLst>
          </p:cNvPr>
          <p:cNvSpPr txBox="1">
            <a:spLocks/>
          </p:cNvSpPr>
          <p:nvPr/>
        </p:nvSpPr>
        <p:spPr>
          <a:xfrm>
            <a:off x="340686" y="1391315"/>
            <a:ext cx="8088839" cy="1907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9pPr>
          </a:lstStyle>
          <a:p>
            <a:pPr marL="461962" lvl="1" indent="-285750">
              <a:spcBef>
                <a:spcPts val="600"/>
              </a:spcBef>
              <a:buClr>
                <a:schemeClr val="tx1">
                  <a:lumMod val="85000"/>
                  <a:lumOff val="15000"/>
                </a:schemeClr>
              </a:buClr>
              <a:buFont typeface="Wingdings" panose="05000000000000000000" pitchFamily="2" charset="2"/>
              <a:buChar char="v"/>
            </a:pPr>
            <a:r>
              <a:rPr lang="en-US" sz="1800" dirty="0">
                <a:solidFill>
                  <a:schemeClr val="tx1"/>
                </a:solidFill>
                <a:latin typeface="Abadi" panose="020B0604020104020204" pitchFamily="34" charset="0"/>
                <a:cs typeface="Quire Sans" panose="020B0502040400020003" pitchFamily="34" charset="0"/>
              </a:rPr>
              <a:t>Finish the parameter estimation </a:t>
            </a:r>
            <a:r>
              <a:rPr lang="en-US" sz="1800" i="1" dirty="0">
                <a:solidFill>
                  <a:srgbClr val="00B050"/>
                </a:solidFill>
                <a:latin typeface="Abadi" panose="020B0604020104020204" pitchFamily="34" charset="0"/>
                <a:cs typeface="Quire Sans" panose="020B0502040400020003" pitchFamily="34" charset="0"/>
              </a:rPr>
              <a:t>param</a:t>
            </a:r>
            <a:r>
              <a:rPr lang="en-US" sz="1800" dirty="0">
                <a:latin typeface="Abadi" panose="020B0604020104020204" pitchFamily="34" charset="0"/>
                <a:cs typeface="Quire Sans" panose="020B0502040400020003" pitchFamily="34" charset="0"/>
              </a:rPr>
              <a:t> </a:t>
            </a:r>
            <a:r>
              <a:rPr lang="en-US" sz="1800" dirty="0">
                <a:solidFill>
                  <a:schemeClr val="tx1"/>
                </a:solidFill>
                <a:latin typeface="Abadi" panose="020B0604020104020204" pitchFamily="34" charset="0"/>
                <a:cs typeface="Quire Sans" panose="020B0502040400020003" pitchFamily="34" charset="0"/>
              </a:rPr>
              <a:t>function to compute the </a:t>
            </a:r>
            <a:r>
              <a:rPr lang="en-US" altLang="zh-CN" sz="1800" dirty="0">
                <a:solidFill>
                  <a:schemeClr val="tx1"/>
                </a:solidFill>
                <a:latin typeface="Abadi" panose="020B0604020104020204" pitchFamily="34" charset="0"/>
                <a:cs typeface="Quire Sans" panose="020B0502040400020003" pitchFamily="34" charset="0"/>
              </a:rPr>
              <a:t>baseline </a:t>
            </a:r>
            <a:r>
              <a:rPr lang="en-US" sz="1800" dirty="0">
                <a:solidFill>
                  <a:schemeClr val="tx1"/>
                </a:solidFill>
                <a:latin typeface="Abadi" panose="020B0604020104020204" pitchFamily="34" charset="0"/>
                <a:cs typeface="Quire Sans" panose="020B0502040400020003" pitchFamily="34" charset="0"/>
              </a:rPr>
              <a:t>estimator for the training set, without regularization</a:t>
            </a:r>
          </a:p>
          <a:p>
            <a:pPr marL="461963" lvl="1" indent="-285750">
              <a:spcBef>
                <a:spcPts val="600"/>
              </a:spcBef>
              <a:buClr>
                <a:schemeClr val="tx1">
                  <a:lumMod val="85000"/>
                  <a:lumOff val="15000"/>
                </a:schemeClr>
              </a:buClr>
              <a:buFont typeface="Wingdings" panose="05000000000000000000" pitchFamily="2" charset="2"/>
              <a:buChar char="v"/>
            </a:pPr>
            <a:r>
              <a:rPr lang="en-US" sz="1800" dirty="0">
                <a:solidFill>
                  <a:schemeClr val="tx1"/>
                </a:solidFill>
                <a:latin typeface="Abadi" panose="020B0604020104020204" pitchFamily="34" charset="0"/>
                <a:cs typeface="Quire Sans" panose="020B0502040400020003" pitchFamily="34" charset="0"/>
              </a:rPr>
              <a:t>Finish the </a:t>
            </a:r>
            <a:r>
              <a:rPr lang="en-US" sz="1800" i="1" dirty="0">
                <a:solidFill>
                  <a:srgbClr val="00B050"/>
                </a:solidFill>
                <a:latin typeface="Abadi" panose="020B0604020104020204" pitchFamily="34" charset="0"/>
                <a:cs typeface="Quire Sans" panose="020B0502040400020003" pitchFamily="34" charset="0"/>
              </a:rPr>
              <a:t>predict</a:t>
            </a:r>
            <a:r>
              <a:rPr lang="en-US" sz="1800" b="1" i="1" dirty="0">
                <a:solidFill>
                  <a:schemeClr val="tx1"/>
                </a:solidFill>
                <a:latin typeface="Abadi" panose="020B0604020104020204" pitchFamily="34" charset="0"/>
                <a:cs typeface="Quire Sans" panose="020B0502040400020003" pitchFamily="34" charset="0"/>
              </a:rPr>
              <a:t> </a:t>
            </a:r>
            <a:r>
              <a:rPr lang="en-US" sz="1800" dirty="0">
                <a:solidFill>
                  <a:schemeClr val="tx1"/>
                </a:solidFill>
                <a:latin typeface="Abadi" panose="020B0604020104020204" pitchFamily="34" charset="0"/>
                <a:cs typeface="Quire Sans" panose="020B0502040400020003" pitchFamily="34" charset="0"/>
              </a:rPr>
              <a:t>function to compute the predicted rating of every (movie, user) pair of the training set</a:t>
            </a:r>
          </a:p>
          <a:p>
            <a:pPr marL="461963" lvl="1" indent="-285750">
              <a:spcBef>
                <a:spcPts val="600"/>
              </a:spcBef>
              <a:buClr>
                <a:schemeClr val="tx1">
                  <a:lumMod val="85000"/>
                  <a:lumOff val="15000"/>
                </a:schemeClr>
              </a:buClr>
              <a:buFont typeface="Wingdings" panose="05000000000000000000" pitchFamily="2" charset="2"/>
              <a:buChar char="v"/>
            </a:pPr>
            <a:r>
              <a:rPr lang="en-US" sz="1800" dirty="0">
                <a:solidFill>
                  <a:schemeClr val="tx1"/>
                </a:solidFill>
                <a:latin typeface="Abadi" panose="020B0604020104020204" pitchFamily="34" charset="0"/>
                <a:cs typeface="Quire Sans" panose="020B0502040400020003" pitchFamily="34" charset="0"/>
              </a:rPr>
              <a:t>Then you can compute the RMSE to compare the two</a:t>
            </a:r>
          </a:p>
          <a:p>
            <a:pPr marL="736600" lvl="1" indent="-285750">
              <a:buClr>
                <a:schemeClr val="tx1">
                  <a:lumMod val="85000"/>
                  <a:lumOff val="15000"/>
                </a:schemeClr>
              </a:buClr>
              <a:buFont typeface="Courier New" panose="02070309020205020404" pitchFamily="49" charset="0"/>
              <a:buChar char="o"/>
            </a:pPr>
            <a:endParaRPr lang="en-US" sz="1800" dirty="0">
              <a:solidFill>
                <a:schemeClr val="accent5"/>
              </a:solidFill>
              <a:latin typeface="Questrial" panose="020B0604020202020204" charset="0"/>
              <a:cs typeface="Quire Sans" panose="020B0502040400020003" pitchFamily="34" charset="0"/>
            </a:endParaRPr>
          </a:p>
        </p:txBody>
      </p:sp>
      <p:sp>
        <p:nvSpPr>
          <p:cNvPr id="16" name="TextBox 15">
            <a:extLst>
              <a:ext uri="{FF2B5EF4-FFF2-40B4-BE49-F238E27FC236}">
                <a16:creationId xmlns:a16="http://schemas.microsoft.com/office/drawing/2014/main" id="{51914D30-BADD-43FA-90F5-60BAAF56F7FC}"/>
              </a:ext>
            </a:extLst>
          </p:cNvPr>
          <p:cNvSpPr txBox="1"/>
          <p:nvPr/>
        </p:nvSpPr>
        <p:spPr>
          <a:xfrm>
            <a:off x="109871" y="44915"/>
            <a:ext cx="3732028" cy="307777"/>
          </a:xfrm>
          <a:prstGeom prst="rect">
            <a:avLst/>
          </a:prstGeom>
          <a:noFill/>
        </p:spPr>
        <p:txBody>
          <a:bodyPr wrap="square">
            <a:spAutoFit/>
          </a:bodyPr>
          <a:lstStyle/>
          <a:p>
            <a:r>
              <a:rPr lang="en-SG" dirty="0">
                <a:latin typeface="Abadi" panose="020B0604020104020204" pitchFamily="34" charset="0"/>
              </a:rPr>
              <a:t>Part 1:Linear regression on Netflix dataset</a:t>
            </a:r>
          </a:p>
        </p:txBody>
      </p:sp>
      <p:pic>
        <p:nvPicPr>
          <p:cNvPr id="7" name="Picture 6">
            <a:extLst>
              <a:ext uri="{FF2B5EF4-FFF2-40B4-BE49-F238E27FC236}">
                <a16:creationId xmlns:a16="http://schemas.microsoft.com/office/drawing/2014/main" id="{232FC603-921F-4528-89B3-77371A9BBF92}"/>
              </a:ext>
            </a:extLst>
          </p:cNvPr>
          <p:cNvPicPr>
            <a:picLocks noChangeAspect="1"/>
          </p:cNvPicPr>
          <p:nvPr/>
        </p:nvPicPr>
        <p:blipFill>
          <a:blip r:embed="rId3"/>
          <a:stretch>
            <a:fillRect/>
          </a:stretch>
        </p:blipFill>
        <p:spPr>
          <a:xfrm>
            <a:off x="2317898" y="3672567"/>
            <a:ext cx="4307162" cy="459030"/>
          </a:xfrm>
          <a:prstGeom prst="rect">
            <a:avLst/>
          </a:prstGeom>
        </p:spPr>
      </p:pic>
      <p:sp>
        <p:nvSpPr>
          <p:cNvPr id="2" name="Slide Number Placeholder 1">
            <a:extLst>
              <a:ext uri="{FF2B5EF4-FFF2-40B4-BE49-F238E27FC236}">
                <a16:creationId xmlns:a16="http://schemas.microsoft.com/office/drawing/2014/main" id="{7256E87A-CF59-4D8D-8416-8FAAD06D6AB3}"/>
              </a:ext>
            </a:extLst>
          </p:cNvPr>
          <p:cNvSpPr>
            <a:spLocks noGrp="1"/>
          </p:cNvSpPr>
          <p:nvPr>
            <p:ph type="sldNum" sz="quarter" idx="10"/>
          </p:nvPr>
        </p:nvSpPr>
        <p:spPr/>
        <p:txBody>
          <a:bodyPr/>
          <a:lstStyle/>
          <a:p>
            <a:fld id="{63D15BE9-93EB-4963-A9E0-70183FF898FB}" type="slidenum">
              <a:rPr lang="en-SG" smtClean="0"/>
              <a:t>6</a:t>
            </a:fld>
            <a:endParaRPr lang="en-SG"/>
          </a:p>
        </p:txBody>
      </p:sp>
    </p:spTree>
    <p:extLst>
      <p:ext uri="{BB962C8B-B14F-4D97-AF65-F5344CB8AC3E}">
        <p14:creationId xmlns:p14="http://schemas.microsoft.com/office/powerpoint/2010/main" val="160774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Question 1.2</a:t>
            </a:r>
            <a:endParaRPr dirty="0">
              <a:latin typeface="Abadi" panose="020B0604020104020204" pitchFamily="34" charset="0"/>
            </a:endParaRPr>
          </a:p>
        </p:txBody>
      </p:sp>
      <p:cxnSp>
        <p:nvCxnSpPr>
          <p:cNvPr id="1458" name="Google Shape;1458;p48"/>
          <p:cNvCxnSpPr>
            <a:cxnSpLocks/>
          </p:cNvCxnSpPr>
          <p:nvPr/>
        </p:nvCxnSpPr>
        <p:spPr>
          <a:xfrm flipH="1">
            <a:off x="713275" y="785524"/>
            <a:ext cx="2748382" cy="1"/>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flipV="1">
            <a:off x="5682345" y="785524"/>
            <a:ext cx="2747180" cy="1"/>
          </a:xfrm>
          <a:prstGeom prst="straightConnector1">
            <a:avLst/>
          </a:prstGeom>
          <a:noFill/>
          <a:ln w="9525" cap="flat" cmpd="sng">
            <a:solidFill>
              <a:srgbClr val="EC446D"/>
            </a:solidFill>
            <a:prstDash val="solid"/>
            <a:round/>
            <a:headEnd type="none" w="med" len="med"/>
            <a:tailEnd type="none" w="med" len="med"/>
          </a:ln>
        </p:spPr>
      </p:cxnSp>
      <p:sp>
        <p:nvSpPr>
          <p:cNvPr id="72" name="Subtitle 2">
            <a:extLst>
              <a:ext uri="{FF2B5EF4-FFF2-40B4-BE49-F238E27FC236}">
                <a16:creationId xmlns:a16="http://schemas.microsoft.com/office/drawing/2014/main" id="{7AB08B25-7694-419E-B041-BC22D3EEFD68}"/>
              </a:ext>
            </a:extLst>
          </p:cNvPr>
          <p:cNvSpPr txBox="1">
            <a:spLocks/>
          </p:cNvSpPr>
          <p:nvPr/>
        </p:nvSpPr>
        <p:spPr>
          <a:xfrm>
            <a:off x="248536" y="1077350"/>
            <a:ext cx="8088839" cy="749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accent1"/>
              </a:buClr>
              <a:buSzPts val="1600"/>
              <a:buFont typeface="Quicksand"/>
              <a:buNone/>
              <a:defRPr sz="1600" b="0" i="0" u="none" strike="noStrike" cap="none">
                <a:solidFill>
                  <a:schemeClr val="accent1"/>
                </a:solidFill>
                <a:latin typeface="Quicksand"/>
                <a:ea typeface="Quicksand"/>
                <a:cs typeface="Quicksand"/>
                <a:sym typeface="Quicksand"/>
              </a:defRPr>
            </a:lvl9pPr>
          </a:lstStyle>
          <a:p>
            <a:pPr marL="285750" lvl="1" indent="-285750">
              <a:buClrTx/>
              <a:buFont typeface="Wingdings" panose="05000000000000000000" pitchFamily="2" charset="2"/>
              <a:buChar char="v"/>
            </a:pPr>
            <a:r>
              <a:rPr lang="en-US" sz="1800" dirty="0">
                <a:solidFill>
                  <a:schemeClr val="tx1"/>
                </a:solidFill>
                <a:latin typeface="Abadi" panose="020B0604020104020204" pitchFamily="34" charset="0"/>
                <a:cs typeface="Quire Sans" panose="020B0502040400020003" pitchFamily="34" charset="0"/>
              </a:rPr>
              <a:t>Regularize this model so that it does not overfit, by adding a penalty to your biases. You should now complete the </a:t>
            </a:r>
            <a:r>
              <a:rPr lang="en-US" sz="1800" i="1" dirty="0">
                <a:solidFill>
                  <a:srgbClr val="00B050"/>
                </a:solidFill>
                <a:latin typeface="Abadi" panose="020B0604020104020204" pitchFamily="34" charset="0"/>
                <a:cs typeface="Quire Sans" panose="020B0502040400020003" pitchFamily="34" charset="0"/>
              </a:rPr>
              <a:t>param_reg</a:t>
            </a:r>
            <a:r>
              <a:rPr lang="en-US" sz="1800" dirty="0">
                <a:solidFill>
                  <a:srgbClr val="00B050"/>
                </a:solidFill>
                <a:latin typeface="Abadi" panose="020B0604020104020204" pitchFamily="34" charset="0"/>
                <a:cs typeface="Quire Sans" panose="020B0502040400020003" pitchFamily="34" charset="0"/>
              </a:rPr>
              <a:t> </a:t>
            </a:r>
            <a:r>
              <a:rPr lang="en-US" sz="1800" dirty="0">
                <a:solidFill>
                  <a:schemeClr val="tx1"/>
                </a:solidFill>
                <a:latin typeface="Abadi" panose="020B0604020104020204" pitchFamily="34" charset="0"/>
                <a:cs typeface="Quire Sans" panose="020B0502040400020003" pitchFamily="34" charset="0"/>
              </a:rPr>
              <a:t>function.</a:t>
            </a:r>
          </a:p>
          <a:p>
            <a:pPr marL="736600" lvl="1" indent="-285750">
              <a:buClr>
                <a:schemeClr val="tx1">
                  <a:lumMod val="85000"/>
                  <a:lumOff val="15000"/>
                </a:schemeClr>
              </a:buClr>
              <a:buFont typeface="Courier New" panose="02070309020205020404" pitchFamily="49" charset="0"/>
              <a:buChar char="o"/>
            </a:pPr>
            <a:endParaRPr lang="en-US" sz="1800" dirty="0">
              <a:solidFill>
                <a:schemeClr val="accent5"/>
              </a:solidFill>
              <a:latin typeface="Questrial" panose="020B0604020202020204" charset="0"/>
              <a:cs typeface="Quire Sans" panose="020B0502040400020003" pitchFamily="34" charset="0"/>
            </a:endParaRPr>
          </a:p>
        </p:txBody>
      </p:sp>
      <p:sp>
        <p:nvSpPr>
          <p:cNvPr id="16" name="TextBox 15">
            <a:extLst>
              <a:ext uri="{FF2B5EF4-FFF2-40B4-BE49-F238E27FC236}">
                <a16:creationId xmlns:a16="http://schemas.microsoft.com/office/drawing/2014/main" id="{51914D30-BADD-43FA-90F5-60BAAF56F7FC}"/>
              </a:ext>
            </a:extLst>
          </p:cNvPr>
          <p:cNvSpPr txBox="1"/>
          <p:nvPr/>
        </p:nvSpPr>
        <p:spPr>
          <a:xfrm>
            <a:off x="109871" y="44915"/>
            <a:ext cx="3732028" cy="307777"/>
          </a:xfrm>
          <a:prstGeom prst="rect">
            <a:avLst/>
          </a:prstGeom>
          <a:noFill/>
        </p:spPr>
        <p:txBody>
          <a:bodyPr wrap="square">
            <a:spAutoFit/>
          </a:bodyPr>
          <a:lstStyle/>
          <a:p>
            <a:r>
              <a:rPr lang="en-SG" dirty="0">
                <a:latin typeface="Abadi" panose="020B0604020104020204" pitchFamily="34" charset="0"/>
              </a:rPr>
              <a:t>Part 1:Linear regression on Netflix dataset</a:t>
            </a:r>
          </a:p>
        </p:txBody>
      </p:sp>
      <p:pic>
        <p:nvPicPr>
          <p:cNvPr id="8" name="Picture 7" descr="A close up of a map&#10;&#10;Description automatically generated">
            <a:extLst>
              <a:ext uri="{FF2B5EF4-FFF2-40B4-BE49-F238E27FC236}">
                <a16:creationId xmlns:a16="http://schemas.microsoft.com/office/drawing/2014/main" id="{E0EC1C89-4285-4E2C-99CA-7A26333E0314}"/>
              </a:ext>
            </a:extLst>
          </p:cNvPr>
          <p:cNvPicPr>
            <a:picLocks noChangeAspect="1"/>
          </p:cNvPicPr>
          <p:nvPr/>
        </p:nvPicPr>
        <p:blipFill rotWithShape="1">
          <a:blip r:embed="rId3">
            <a:extLst>
              <a:ext uri="{28A0092B-C50C-407E-A947-70E740481C1C}">
                <a14:useLocalDpi xmlns:a14="http://schemas.microsoft.com/office/drawing/2010/main" val="0"/>
              </a:ext>
            </a:extLst>
          </a:blip>
          <a:srcRect l="3726" t="3269" r="3193"/>
          <a:stretch/>
        </p:blipFill>
        <p:spPr>
          <a:xfrm>
            <a:off x="3934022" y="2118533"/>
            <a:ext cx="4274288" cy="2643267"/>
          </a:xfrm>
          <a:prstGeom prst="rect">
            <a:avLst/>
          </a:prstGeom>
        </p:spPr>
      </p:pic>
      <p:pic>
        <p:nvPicPr>
          <p:cNvPr id="3" name="Picture 2">
            <a:extLst>
              <a:ext uri="{FF2B5EF4-FFF2-40B4-BE49-F238E27FC236}">
                <a16:creationId xmlns:a16="http://schemas.microsoft.com/office/drawing/2014/main" id="{54D9C162-76D8-4FAA-AE27-DE21D124B391}"/>
              </a:ext>
            </a:extLst>
          </p:cNvPr>
          <p:cNvPicPr>
            <a:picLocks noChangeAspect="1"/>
          </p:cNvPicPr>
          <p:nvPr/>
        </p:nvPicPr>
        <p:blipFill>
          <a:blip r:embed="rId4"/>
          <a:stretch>
            <a:fillRect/>
          </a:stretch>
        </p:blipFill>
        <p:spPr>
          <a:xfrm>
            <a:off x="876227" y="2682455"/>
            <a:ext cx="2678296" cy="571108"/>
          </a:xfrm>
          <a:prstGeom prst="rect">
            <a:avLst/>
          </a:prstGeom>
        </p:spPr>
      </p:pic>
      <p:sp>
        <p:nvSpPr>
          <p:cNvPr id="2" name="Slide Number Placeholder 1">
            <a:extLst>
              <a:ext uri="{FF2B5EF4-FFF2-40B4-BE49-F238E27FC236}">
                <a16:creationId xmlns:a16="http://schemas.microsoft.com/office/drawing/2014/main" id="{31684943-2E0C-4AF6-8D2D-C55E82018A9A}"/>
              </a:ext>
            </a:extLst>
          </p:cNvPr>
          <p:cNvSpPr>
            <a:spLocks noGrp="1"/>
          </p:cNvSpPr>
          <p:nvPr>
            <p:ph type="sldNum" sz="quarter" idx="10"/>
          </p:nvPr>
        </p:nvSpPr>
        <p:spPr/>
        <p:txBody>
          <a:bodyPr/>
          <a:lstStyle/>
          <a:p>
            <a:fld id="{63D15BE9-93EB-4963-A9E0-70183FF898FB}" type="slidenum">
              <a:rPr lang="en-SG" smtClean="0"/>
              <a:t>7</a:t>
            </a:fld>
            <a:endParaRPr lang="en-SG"/>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DD8316-2C77-4B29-996B-84113D91D1BB}"/>
                  </a:ext>
                </a:extLst>
              </p:cNvPr>
              <p:cNvSpPr txBox="1"/>
              <p:nvPr/>
            </p:nvSpPr>
            <p:spPr>
              <a:xfrm>
                <a:off x="1118183" y="3676005"/>
                <a:ext cx="2194383" cy="400110"/>
              </a:xfrm>
              <a:prstGeom prst="rect">
                <a:avLst/>
              </a:prstGeom>
              <a:noFill/>
            </p:spPr>
            <p:txBody>
              <a:bodyPr wrap="none" rtlCol="0">
                <a:spAutoFit/>
              </a:bodyPr>
              <a:lstStyle/>
              <a:p>
                <a:r>
                  <a:rPr lang="en-SG" sz="2000" dirty="0">
                    <a:latin typeface="Abadi" panose="020B0604020104020204" pitchFamily="34" charset="0"/>
                  </a:rPr>
                  <a:t>Find the optimal </a:t>
                </a:r>
                <a14:m>
                  <m:oMath xmlns:m="http://schemas.openxmlformats.org/officeDocument/2006/math">
                    <m:r>
                      <a:rPr lang="en-SG" sz="2000" i="1" smtClean="0">
                        <a:latin typeface="Cambria Math" panose="02040503050406030204" pitchFamily="18" charset="0"/>
                        <a:ea typeface="Cambria Math" panose="02040503050406030204" pitchFamily="18" charset="0"/>
                      </a:rPr>
                      <m:t>𝜆</m:t>
                    </m:r>
                  </m:oMath>
                </a14:m>
                <a:endParaRPr lang="en-SG" sz="2000" dirty="0">
                  <a:latin typeface="Abadi" panose="020B0604020104020204" pitchFamily="34" charset="0"/>
                </a:endParaRPr>
              </a:p>
            </p:txBody>
          </p:sp>
        </mc:Choice>
        <mc:Fallback xmlns="">
          <p:sp>
            <p:nvSpPr>
              <p:cNvPr id="4" name="TextBox 3">
                <a:extLst>
                  <a:ext uri="{FF2B5EF4-FFF2-40B4-BE49-F238E27FC236}">
                    <a16:creationId xmlns:a16="http://schemas.microsoft.com/office/drawing/2014/main" id="{50DD8316-2C77-4B29-996B-84113D91D1BB}"/>
                  </a:ext>
                </a:extLst>
              </p:cNvPr>
              <p:cNvSpPr txBox="1">
                <a:spLocks noRot="1" noChangeAspect="1" noMove="1" noResize="1" noEditPoints="1" noAdjustHandles="1" noChangeArrowheads="1" noChangeShapeType="1" noTextEdit="1"/>
              </p:cNvSpPr>
              <p:nvPr/>
            </p:nvSpPr>
            <p:spPr>
              <a:xfrm>
                <a:off x="1118183" y="3676005"/>
                <a:ext cx="2194383" cy="400110"/>
              </a:xfrm>
              <a:prstGeom prst="rect">
                <a:avLst/>
              </a:prstGeom>
              <a:blipFill>
                <a:blip r:embed="rId5"/>
                <a:stretch>
                  <a:fillRect l="-2778" t="-7576" b="-25758"/>
                </a:stretch>
              </a:blipFill>
            </p:spPr>
            <p:txBody>
              <a:bodyPr/>
              <a:lstStyle/>
              <a:p>
                <a:r>
                  <a:rPr lang="en-SG">
                    <a:noFill/>
                  </a:rPr>
                  <a:t> </a:t>
                </a:r>
              </a:p>
            </p:txBody>
          </p:sp>
        </mc:Fallback>
      </mc:AlternateContent>
    </p:spTree>
    <p:extLst>
      <p:ext uri="{BB962C8B-B14F-4D97-AF65-F5344CB8AC3E}">
        <p14:creationId xmlns:p14="http://schemas.microsoft.com/office/powerpoint/2010/main" val="190725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30" name="Rectangle 29">
            <a:extLst>
              <a:ext uri="{FF2B5EF4-FFF2-40B4-BE49-F238E27FC236}">
                <a16:creationId xmlns:a16="http://schemas.microsoft.com/office/drawing/2014/main" id="{48BB7DD3-0FB9-4F2B-A375-E174DF673397}"/>
              </a:ext>
            </a:extLst>
          </p:cNvPr>
          <p:cNvSpPr/>
          <p:nvPr/>
        </p:nvSpPr>
        <p:spPr>
          <a:xfrm>
            <a:off x="6179453" y="1190095"/>
            <a:ext cx="2464526" cy="28574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dirty="0"/>
          </a:p>
        </p:txBody>
      </p:sp>
      <p:sp>
        <p:nvSpPr>
          <p:cNvPr id="14" name="Rectangle: Rounded Corners 13">
            <a:extLst>
              <a:ext uri="{FF2B5EF4-FFF2-40B4-BE49-F238E27FC236}">
                <a16:creationId xmlns:a16="http://schemas.microsoft.com/office/drawing/2014/main" id="{830EF283-B25D-4410-95BF-F8C3A18CC512}"/>
              </a:ext>
            </a:extLst>
          </p:cNvPr>
          <p:cNvSpPr/>
          <p:nvPr/>
        </p:nvSpPr>
        <p:spPr>
          <a:xfrm>
            <a:off x="713225" y="1143000"/>
            <a:ext cx="2251324" cy="285749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SG" dirty="0"/>
          </a:p>
        </p:txBody>
      </p:sp>
      <p:sp>
        <p:nvSpPr>
          <p:cNvPr id="1456" name="Google Shape;1456;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r>
              <a:rPr lang="en-SG" dirty="0">
                <a:latin typeface="Abadi" panose="020B0604020104020204" pitchFamily="34" charset="0"/>
              </a:rPr>
              <a:t>Review</a:t>
            </a:r>
            <a:endParaRPr dirty="0">
              <a:latin typeface="Abadi" panose="020B0604020104020204" pitchFamily="34" charset="0"/>
            </a:endParaRPr>
          </a:p>
        </p:txBody>
      </p:sp>
      <p:cxnSp>
        <p:nvCxnSpPr>
          <p:cNvPr id="1458" name="Google Shape;1458;p48"/>
          <p:cNvCxnSpPr>
            <a:cxnSpLocks/>
          </p:cNvCxnSpPr>
          <p:nvPr/>
        </p:nvCxnSpPr>
        <p:spPr>
          <a:xfrm flipH="1">
            <a:off x="713275" y="785524"/>
            <a:ext cx="2748382" cy="1"/>
          </a:xfrm>
          <a:prstGeom prst="straightConnector1">
            <a:avLst/>
          </a:prstGeom>
          <a:noFill/>
          <a:ln w="9525" cap="flat" cmpd="sng">
            <a:solidFill>
              <a:srgbClr val="EC446D"/>
            </a:solidFill>
            <a:prstDash val="solid"/>
            <a:round/>
            <a:headEnd type="none" w="med" len="med"/>
            <a:tailEnd type="none" w="med" len="med"/>
          </a:ln>
        </p:spPr>
      </p:cxnSp>
      <p:cxnSp>
        <p:nvCxnSpPr>
          <p:cNvPr id="1459" name="Google Shape;1459;p48"/>
          <p:cNvCxnSpPr>
            <a:cxnSpLocks/>
          </p:cNvCxnSpPr>
          <p:nvPr/>
        </p:nvCxnSpPr>
        <p:spPr>
          <a:xfrm flipH="1" flipV="1">
            <a:off x="5682345" y="785524"/>
            <a:ext cx="2747180" cy="1"/>
          </a:xfrm>
          <a:prstGeom prst="straightConnector1">
            <a:avLst/>
          </a:prstGeom>
          <a:noFill/>
          <a:ln w="9525" cap="flat" cmpd="sng">
            <a:solidFill>
              <a:srgbClr val="EC446D"/>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31684943-2E0C-4AF6-8D2D-C55E82018A9A}"/>
              </a:ext>
            </a:extLst>
          </p:cNvPr>
          <p:cNvSpPr>
            <a:spLocks noGrp="1"/>
          </p:cNvSpPr>
          <p:nvPr>
            <p:ph type="sldNum" sz="quarter" idx="10"/>
          </p:nvPr>
        </p:nvSpPr>
        <p:spPr/>
        <p:txBody>
          <a:bodyPr/>
          <a:lstStyle/>
          <a:p>
            <a:fld id="{63D15BE9-93EB-4963-A9E0-70183FF898FB}" type="slidenum">
              <a:rPr lang="en-SG" smtClean="0"/>
              <a:t>8</a:t>
            </a:fld>
            <a:endParaRPr lang="en-SG"/>
          </a:p>
        </p:txBody>
      </p:sp>
      <p:sp>
        <p:nvSpPr>
          <p:cNvPr id="4" name="TextBox 3">
            <a:extLst>
              <a:ext uri="{FF2B5EF4-FFF2-40B4-BE49-F238E27FC236}">
                <a16:creationId xmlns:a16="http://schemas.microsoft.com/office/drawing/2014/main" id="{C409D9EF-E770-4A58-AFD2-BE91837698E1}"/>
              </a:ext>
            </a:extLst>
          </p:cNvPr>
          <p:cNvSpPr txBox="1"/>
          <p:nvPr/>
        </p:nvSpPr>
        <p:spPr>
          <a:xfrm>
            <a:off x="1049927" y="3638342"/>
            <a:ext cx="1548822" cy="307777"/>
          </a:xfrm>
          <a:prstGeom prst="rect">
            <a:avLst/>
          </a:prstGeom>
          <a:noFill/>
        </p:spPr>
        <p:txBody>
          <a:bodyPr wrap="none" rtlCol="0">
            <a:spAutoFit/>
          </a:bodyPr>
          <a:lstStyle/>
          <a:p>
            <a:r>
              <a:rPr lang="en-SG" dirty="0">
                <a:latin typeface="Abadi" panose="020B0604020104020204" pitchFamily="34" charset="0"/>
              </a:rPr>
              <a:t>Linear Regression</a:t>
            </a:r>
          </a:p>
        </p:txBody>
      </p:sp>
      <p:sp>
        <p:nvSpPr>
          <p:cNvPr id="12" name="TextBox 11">
            <a:extLst>
              <a:ext uri="{FF2B5EF4-FFF2-40B4-BE49-F238E27FC236}">
                <a16:creationId xmlns:a16="http://schemas.microsoft.com/office/drawing/2014/main" id="{4001F488-1D46-457C-AAE6-EE0DE4D814C2}"/>
              </a:ext>
            </a:extLst>
          </p:cNvPr>
          <p:cNvSpPr txBox="1"/>
          <p:nvPr/>
        </p:nvSpPr>
        <p:spPr>
          <a:xfrm>
            <a:off x="1246815" y="1327639"/>
            <a:ext cx="1262198"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SG" sz="2000" dirty="0">
                <a:latin typeface="Abadi" panose="020B0604020104020204" pitchFamily="34" charset="0"/>
              </a:rPr>
              <a:t>Baseline </a:t>
            </a:r>
          </a:p>
          <a:p>
            <a:r>
              <a:rPr lang="en-SG" sz="2000" dirty="0">
                <a:latin typeface="Abadi" panose="020B0604020104020204" pitchFamily="34" charset="0"/>
              </a:rPr>
              <a:t>Predictor</a:t>
            </a:r>
          </a:p>
        </p:txBody>
      </p:sp>
      <p:pic>
        <p:nvPicPr>
          <p:cNvPr id="7" name="Picture 6">
            <a:extLst>
              <a:ext uri="{FF2B5EF4-FFF2-40B4-BE49-F238E27FC236}">
                <a16:creationId xmlns:a16="http://schemas.microsoft.com/office/drawing/2014/main" id="{46A193A9-44AA-47D5-8DA9-9A0E8F92D066}"/>
              </a:ext>
            </a:extLst>
          </p:cNvPr>
          <p:cNvPicPr>
            <a:picLocks noChangeAspect="1"/>
          </p:cNvPicPr>
          <p:nvPr/>
        </p:nvPicPr>
        <p:blipFill>
          <a:blip r:embed="rId3"/>
          <a:stretch>
            <a:fillRect/>
          </a:stretch>
        </p:blipFill>
        <p:spPr>
          <a:xfrm>
            <a:off x="740053" y="2234541"/>
            <a:ext cx="2168571" cy="384304"/>
          </a:xfrm>
          <a:prstGeom prst="rect">
            <a:avLst/>
          </a:prstGeom>
          <a:ln>
            <a:solidFill>
              <a:srgbClr val="FF0000"/>
            </a:solidFill>
          </a:ln>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F35ED24-70BB-47EF-AD3F-1174B4F488B0}"/>
                  </a:ext>
                </a:extLst>
              </p:cNvPr>
              <p:cNvSpPr txBox="1"/>
              <p:nvPr/>
            </p:nvSpPr>
            <p:spPr>
              <a:xfrm>
                <a:off x="891599" y="2825833"/>
                <a:ext cx="2168571" cy="7106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SG" b="1" i="1" smtClean="0">
                              <a:solidFill>
                                <a:srgbClr val="836967"/>
                              </a:solidFill>
                              <a:latin typeface="Cambria Math" panose="02040503050406030204" pitchFamily="18" charset="0"/>
                            </a:rPr>
                          </m:ctrlPr>
                        </m:sSupPr>
                        <m:e>
                          <m:r>
                            <a:rPr lang="en-SG" b="1" i="1">
                              <a:latin typeface="Cambria Math" panose="02040503050406030204" pitchFamily="18" charset="0"/>
                            </a:rPr>
                            <m:t>𝒃</m:t>
                          </m:r>
                        </m:e>
                        <m:sup>
                          <m:r>
                            <a:rPr lang="en-SG" b="0" i="0">
                              <a:latin typeface="Cambria Math" panose="02040503050406030204" pitchFamily="18" charset="0"/>
                            </a:rPr>
                            <m:t>∗</m:t>
                          </m:r>
                        </m:sup>
                      </m:sSup>
                      <m:r>
                        <a:rPr lang="en-SG" b="0" i="0">
                          <a:latin typeface="Cambria Math" panose="02040503050406030204" pitchFamily="18" charset="0"/>
                        </a:rPr>
                        <m:t>=</m:t>
                      </m:r>
                      <m:sSup>
                        <m:sSupPr>
                          <m:ctrlPr>
                            <a:rPr lang="en-SG" b="0" i="1">
                              <a:solidFill>
                                <a:srgbClr val="836967"/>
                              </a:solidFill>
                              <a:latin typeface="Cambria Math" panose="02040503050406030204" pitchFamily="18" charset="0"/>
                            </a:rPr>
                          </m:ctrlPr>
                        </m:sSupPr>
                        <m:e>
                          <m:d>
                            <m:dPr>
                              <m:ctrlPr>
                                <a:rPr lang="en-SG" b="0" i="1">
                                  <a:latin typeface="Cambria Math" panose="02040503050406030204" pitchFamily="18" charset="0"/>
                                </a:rPr>
                              </m:ctrlPr>
                            </m:dPr>
                            <m:e>
                              <m:sSup>
                                <m:sSupPr>
                                  <m:ctrlPr>
                                    <a:rPr lang="en-SG" b="0" i="1">
                                      <a:solidFill>
                                        <a:srgbClr val="836967"/>
                                      </a:solidFill>
                                      <a:latin typeface="Cambria Math" panose="02040503050406030204" pitchFamily="18" charset="0"/>
                                    </a:rPr>
                                  </m:ctrlPr>
                                </m:sSupPr>
                                <m:e>
                                  <m:r>
                                    <a:rPr lang="en-SG" b="1" i="1">
                                      <a:latin typeface="Cambria Math" panose="02040503050406030204" pitchFamily="18" charset="0"/>
                                    </a:rPr>
                                    <m:t>𝑨</m:t>
                                  </m:r>
                                </m:e>
                                <m:sup>
                                  <m:r>
                                    <a:rPr lang="en-SG" b="1" i="1">
                                      <a:latin typeface="Cambria Math" panose="02040503050406030204" pitchFamily="18" charset="0"/>
                                    </a:rPr>
                                    <m:t>𝑻</m:t>
                                  </m:r>
                                </m:sup>
                              </m:sSup>
                              <m:r>
                                <a:rPr lang="en-SG" b="1" i="1">
                                  <a:latin typeface="Cambria Math" panose="02040503050406030204" pitchFamily="18" charset="0"/>
                                </a:rPr>
                                <m:t>𝑨</m:t>
                              </m:r>
                            </m:e>
                          </m:d>
                        </m:e>
                        <m:sup>
                          <m:r>
                            <a:rPr lang="en-SG" b="0" i="0">
                              <a:latin typeface="Cambria Math" panose="02040503050406030204" pitchFamily="18" charset="0"/>
                            </a:rPr>
                            <m:t>−1</m:t>
                          </m:r>
                        </m:sup>
                      </m:sSup>
                      <m:sSup>
                        <m:sSupPr>
                          <m:ctrlPr>
                            <a:rPr lang="en-SG" b="0" i="1">
                              <a:solidFill>
                                <a:srgbClr val="836967"/>
                              </a:solidFill>
                              <a:latin typeface="Cambria Math" panose="02040503050406030204" pitchFamily="18" charset="0"/>
                            </a:rPr>
                          </m:ctrlPr>
                        </m:sSupPr>
                        <m:e>
                          <m:r>
                            <a:rPr lang="en-SG" b="1" i="1">
                              <a:latin typeface="Cambria Math" panose="02040503050406030204" pitchFamily="18" charset="0"/>
                            </a:rPr>
                            <m:t>𝑨</m:t>
                          </m:r>
                        </m:e>
                        <m:sup>
                          <m:r>
                            <a:rPr lang="en-SG" b="0" i="1">
                              <a:latin typeface="Cambria Math" panose="02040503050406030204" pitchFamily="18" charset="0"/>
                            </a:rPr>
                            <m:t>𝑇</m:t>
                          </m:r>
                        </m:sup>
                      </m:sSup>
                      <m:r>
                        <a:rPr lang="en-SG" b="1" i="1">
                          <a:latin typeface="Cambria Math" panose="02040503050406030204" pitchFamily="18" charset="0"/>
                        </a:rPr>
                        <m:t>𝒄</m:t>
                      </m:r>
                    </m:oMath>
                  </m:oMathPara>
                </a14:m>
                <a:endParaRPr lang="en-SG" b="1" dirty="0"/>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SG" sz="1400" b="1" i="1" smtClean="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b="1" i="1">
                              <a:effectLst/>
                              <a:latin typeface="Cambria Math" panose="02040503050406030204" pitchFamily="18" charset="0"/>
                              <a:ea typeface="SimSun" panose="02010600030101010101" pitchFamily="2" charset="-122"/>
                              <a:cs typeface="Times New Roman" panose="02020603050405020304" pitchFamily="18" charset="0"/>
                            </a:rPr>
                            <m:t>𝒃</m:t>
                          </m:r>
                        </m:e>
                        <m:sup>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SG" sz="14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SG" sz="14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b="1" i="1">
                                  <a:effectLst/>
                                  <a:latin typeface="Cambria Math" panose="02040503050406030204" pitchFamily="18" charset="0"/>
                                  <a:ea typeface="SimSun" panose="02010600030101010101" pitchFamily="2" charset="-122"/>
                                  <a:cs typeface="Times New Roman" panose="02020603050405020304" pitchFamily="18" charset="0"/>
                                </a:rPr>
                                <m:t>𝑨</m:t>
                              </m:r>
                            </m:e>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00" b="1" i="1">
                              <a:effectLst/>
                              <a:latin typeface="Cambria Math" panose="02040503050406030204" pitchFamily="18" charset="0"/>
                              <a:ea typeface="SimSun" panose="02010600030101010101" pitchFamily="2" charset="-122"/>
                              <a:cs typeface="Times New Roman" panose="02020603050405020304" pitchFamily="18" charset="0"/>
                            </a:rPr>
                            <m:t>𝑨</m:t>
                          </m:r>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r>
                            <a:rPr lang="el-GR" sz="1400" i="1">
                              <a:effectLst/>
                              <a:latin typeface="Cambria Math" panose="02040503050406030204" pitchFamily="18" charset="0"/>
                              <a:ea typeface="SimSun" panose="02010600030101010101" pitchFamily="2" charset="-122"/>
                              <a:cs typeface="Times New Roman" panose="02020603050405020304" pitchFamily="18" charset="0"/>
                            </a:rPr>
                            <m:t>𝜆</m:t>
                          </m:r>
                          <m:r>
                            <a:rPr lang="el-GR" sz="1400" b="1" i="1">
                              <a:effectLst/>
                              <a:latin typeface="Cambria Math" panose="02040503050406030204" pitchFamily="18" charset="0"/>
                              <a:ea typeface="SimSun" panose="02010600030101010101" pitchFamily="2" charset="-122"/>
                              <a:cs typeface="Times New Roman" panose="02020603050405020304" pitchFamily="18" charset="0"/>
                            </a:rPr>
                            <m:t>𝜤</m:t>
                          </m:r>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e>
                        <m:sup>
                          <m:r>
                            <a:rPr lang="en-US" sz="1400" b="1"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p>
                      </m:sSup>
                      <m:sSup>
                        <m:sSupPr>
                          <m:ctrlPr>
                            <a:rPr lang="en-SG" sz="1400" b="1"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00" b="1" i="1">
                              <a:effectLst/>
                              <a:latin typeface="Cambria Math" panose="02040503050406030204" pitchFamily="18" charset="0"/>
                              <a:ea typeface="SimSun" panose="02010600030101010101" pitchFamily="2" charset="-122"/>
                              <a:cs typeface="Times New Roman" panose="02020603050405020304" pitchFamily="18" charset="0"/>
                            </a:rPr>
                            <m:t>𝑨</m:t>
                          </m:r>
                        </m:e>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00" b="1" i="1">
                          <a:effectLst/>
                          <a:latin typeface="Cambria Math" panose="02040503050406030204" pitchFamily="18" charset="0"/>
                          <a:ea typeface="SimSun" panose="02010600030101010101" pitchFamily="2" charset="-122"/>
                          <a:cs typeface="Times New Roman" panose="02020603050405020304" pitchFamily="18" charset="0"/>
                        </a:rPr>
                        <m:t>𝒄</m:t>
                      </m:r>
                    </m:oMath>
                  </m:oMathPara>
                </a14:m>
                <a:endParaRPr lang="en-SG" sz="12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3F35ED24-70BB-47EF-AD3F-1174B4F488B0}"/>
                  </a:ext>
                </a:extLst>
              </p:cNvPr>
              <p:cNvSpPr txBox="1">
                <a:spLocks noRot="1" noChangeAspect="1" noMove="1" noResize="1" noEditPoints="1" noAdjustHandles="1" noChangeArrowheads="1" noChangeShapeType="1" noTextEdit="1"/>
              </p:cNvSpPr>
              <p:nvPr/>
            </p:nvSpPr>
            <p:spPr>
              <a:xfrm>
                <a:off x="891599" y="2825833"/>
                <a:ext cx="2168571" cy="710644"/>
              </a:xfrm>
              <a:prstGeom prst="rect">
                <a:avLst/>
              </a:prstGeom>
              <a:blipFill>
                <a:blip r:embed="rId4"/>
                <a:stretch>
                  <a:fillRect/>
                </a:stretch>
              </a:blipFill>
            </p:spPr>
            <p:txBody>
              <a:bodyPr/>
              <a:lstStyle/>
              <a:p>
                <a:r>
                  <a:rPr lang="en-SG">
                    <a:noFill/>
                  </a:rPr>
                  <a:t> </a:t>
                </a:r>
              </a:p>
            </p:txBody>
          </p:sp>
        </mc:Fallback>
      </mc:AlternateContent>
      <p:sp>
        <p:nvSpPr>
          <p:cNvPr id="21" name="Rectangle: Rounded Corners 20">
            <a:extLst>
              <a:ext uri="{FF2B5EF4-FFF2-40B4-BE49-F238E27FC236}">
                <a16:creationId xmlns:a16="http://schemas.microsoft.com/office/drawing/2014/main" id="{A495C7BD-5FE3-4786-B783-4B77CB3F4D3C}"/>
              </a:ext>
            </a:extLst>
          </p:cNvPr>
          <p:cNvSpPr/>
          <p:nvPr/>
        </p:nvSpPr>
        <p:spPr>
          <a:xfrm>
            <a:off x="3319005" y="1223882"/>
            <a:ext cx="2318163" cy="2805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24" name="TextBox 23">
            <a:extLst>
              <a:ext uri="{FF2B5EF4-FFF2-40B4-BE49-F238E27FC236}">
                <a16:creationId xmlns:a16="http://schemas.microsoft.com/office/drawing/2014/main" id="{002338BF-9969-4708-8822-5676920690D3}"/>
              </a:ext>
            </a:extLst>
          </p:cNvPr>
          <p:cNvSpPr txBox="1"/>
          <p:nvPr/>
        </p:nvSpPr>
        <p:spPr>
          <a:xfrm>
            <a:off x="3675343" y="1407556"/>
            <a:ext cx="1793313" cy="70788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SG" sz="2000" dirty="0">
                <a:latin typeface="Abadi" panose="020B0604020104020204" pitchFamily="34" charset="0"/>
              </a:rPr>
              <a:t>Neighborhood </a:t>
            </a:r>
          </a:p>
          <a:p>
            <a:r>
              <a:rPr lang="en-SG" sz="2000" dirty="0">
                <a:latin typeface="Abadi" panose="020B0604020104020204" pitchFamily="34" charset="0"/>
              </a:rPr>
              <a:t>Predictor</a:t>
            </a:r>
          </a:p>
        </p:txBody>
      </p:sp>
      <p:pic>
        <p:nvPicPr>
          <p:cNvPr id="17" name="Picture 16">
            <a:extLst>
              <a:ext uri="{FF2B5EF4-FFF2-40B4-BE49-F238E27FC236}">
                <a16:creationId xmlns:a16="http://schemas.microsoft.com/office/drawing/2014/main" id="{3F9E19EE-B9E9-4E07-95EF-0C2C0C2F25C1}"/>
              </a:ext>
            </a:extLst>
          </p:cNvPr>
          <p:cNvPicPr>
            <a:picLocks noChangeAspect="1"/>
          </p:cNvPicPr>
          <p:nvPr/>
        </p:nvPicPr>
        <p:blipFill>
          <a:blip r:embed="rId5"/>
          <a:stretch>
            <a:fillRect/>
          </a:stretch>
        </p:blipFill>
        <p:spPr>
          <a:xfrm>
            <a:off x="3675342" y="2254889"/>
            <a:ext cx="1793314" cy="562348"/>
          </a:xfrm>
          <a:prstGeom prst="rect">
            <a:avLst/>
          </a:prstGeom>
          <a:ln>
            <a:solidFill>
              <a:srgbClr val="FF0000"/>
            </a:solidFill>
          </a:ln>
        </p:spPr>
      </p:pic>
      <p:pic>
        <p:nvPicPr>
          <p:cNvPr id="20" name="Picture 19">
            <a:extLst>
              <a:ext uri="{FF2B5EF4-FFF2-40B4-BE49-F238E27FC236}">
                <a16:creationId xmlns:a16="http://schemas.microsoft.com/office/drawing/2014/main" id="{1ED59AE2-F819-47E7-BBD2-A32A9DCC6A01}"/>
              </a:ext>
            </a:extLst>
          </p:cNvPr>
          <p:cNvPicPr>
            <a:picLocks noChangeAspect="1"/>
          </p:cNvPicPr>
          <p:nvPr/>
        </p:nvPicPr>
        <p:blipFill>
          <a:blip r:embed="rId6"/>
          <a:stretch>
            <a:fillRect/>
          </a:stretch>
        </p:blipFill>
        <p:spPr>
          <a:xfrm>
            <a:off x="3375195" y="2930242"/>
            <a:ext cx="2261973" cy="478844"/>
          </a:xfrm>
          <a:prstGeom prst="rect">
            <a:avLst/>
          </a:prstGeom>
        </p:spPr>
      </p:pic>
      <p:sp>
        <p:nvSpPr>
          <p:cNvPr id="31" name="TextBox 30">
            <a:extLst>
              <a:ext uri="{FF2B5EF4-FFF2-40B4-BE49-F238E27FC236}">
                <a16:creationId xmlns:a16="http://schemas.microsoft.com/office/drawing/2014/main" id="{2B4C188D-BB74-4053-8797-6E0D1977E665}"/>
              </a:ext>
            </a:extLst>
          </p:cNvPr>
          <p:cNvSpPr txBox="1"/>
          <p:nvPr/>
        </p:nvSpPr>
        <p:spPr>
          <a:xfrm>
            <a:off x="3675342" y="3506193"/>
            <a:ext cx="1917657" cy="523220"/>
          </a:xfrm>
          <a:prstGeom prst="rect">
            <a:avLst/>
          </a:prstGeom>
          <a:noFill/>
        </p:spPr>
        <p:txBody>
          <a:bodyPr wrap="square" rtlCol="0">
            <a:spAutoFit/>
          </a:bodyPr>
          <a:lstStyle/>
          <a:p>
            <a:r>
              <a:rPr lang="en-US" dirty="0">
                <a:latin typeface="Abadi" panose="020B0604020104020204" pitchFamily="34" charset="0"/>
              </a:rPr>
              <a:t>I</a:t>
            </a:r>
            <a:r>
              <a:rPr lang="en-US" b="0" i="0" u="none" strike="noStrike" baseline="0" dirty="0">
                <a:latin typeface="Abadi" panose="020B0604020104020204" pitchFamily="34" charset="0"/>
              </a:rPr>
              <a:t>nteractions among movies and users</a:t>
            </a:r>
            <a:endParaRPr lang="en-SG" dirty="0">
              <a:latin typeface="Abadi" panose="020B0604020104020204" pitchFamily="34" charset="0"/>
            </a:endParaRPr>
          </a:p>
        </p:txBody>
      </p:sp>
      <p:pic>
        <p:nvPicPr>
          <p:cNvPr id="27" name="Picture 26">
            <a:extLst>
              <a:ext uri="{FF2B5EF4-FFF2-40B4-BE49-F238E27FC236}">
                <a16:creationId xmlns:a16="http://schemas.microsoft.com/office/drawing/2014/main" id="{2C9760F0-B909-4F75-87E2-98BD4D68D309}"/>
              </a:ext>
            </a:extLst>
          </p:cNvPr>
          <p:cNvPicPr>
            <a:picLocks noChangeAspect="1"/>
          </p:cNvPicPr>
          <p:nvPr/>
        </p:nvPicPr>
        <p:blipFill rotWithShape="1">
          <a:blip r:embed="rId7"/>
          <a:srcRect l="17430" t="3754" r="16446" b="25195"/>
          <a:stretch/>
        </p:blipFill>
        <p:spPr>
          <a:xfrm>
            <a:off x="6355706" y="2244494"/>
            <a:ext cx="2117653" cy="1092218"/>
          </a:xfrm>
          <a:prstGeom prst="rect">
            <a:avLst/>
          </a:prstGeom>
        </p:spPr>
      </p:pic>
      <p:sp>
        <p:nvSpPr>
          <p:cNvPr id="33" name="TextBox 32">
            <a:extLst>
              <a:ext uri="{FF2B5EF4-FFF2-40B4-BE49-F238E27FC236}">
                <a16:creationId xmlns:a16="http://schemas.microsoft.com/office/drawing/2014/main" id="{B48EF471-FD9D-439B-970E-A9B03C5D5021}"/>
              </a:ext>
            </a:extLst>
          </p:cNvPr>
          <p:cNvSpPr txBox="1"/>
          <p:nvPr/>
        </p:nvSpPr>
        <p:spPr>
          <a:xfrm>
            <a:off x="6355705" y="1254648"/>
            <a:ext cx="211765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SG" sz="1600" dirty="0">
                <a:solidFill>
                  <a:schemeClr val="accent5"/>
                </a:solidFill>
                <a:latin typeface="Abadi" panose="020B0604020104020204" pitchFamily="34" charset="0"/>
              </a:rPr>
              <a:t>Restricted Boltzmann Machines </a:t>
            </a:r>
            <a:r>
              <a:rPr lang="en-SG" sz="2000" dirty="0">
                <a:solidFill>
                  <a:schemeClr val="accent5"/>
                </a:solidFill>
                <a:latin typeface="Abadi" panose="020B0604020104020204" pitchFamily="34" charset="0"/>
              </a:rPr>
              <a:t>(RBM)</a:t>
            </a:r>
            <a:endParaRPr lang="en-SG" sz="1600" dirty="0">
              <a:solidFill>
                <a:schemeClr val="accent5"/>
              </a:solidFill>
              <a:latin typeface="Abadi" panose="020B0604020104020204" pitchFamily="34" charset="0"/>
            </a:endParaRPr>
          </a:p>
        </p:txBody>
      </p:sp>
      <p:sp>
        <p:nvSpPr>
          <p:cNvPr id="37" name="TextBox 36">
            <a:extLst>
              <a:ext uri="{FF2B5EF4-FFF2-40B4-BE49-F238E27FC236}">
                <a16:creationId xmlns:a16="http://schemas.microsoft.com/office/drawing/2014/main" id="{E5C13BD6-FE32-4352-9247-DF6734123FBF}"/>
              </a:ext>
            </a:extLst>
          </p:cNvPr>
          <p:cNvSpPr txBox="1"/>
          <p:nvPr/>
        </p:nvSpPr>
        <p:spPr>
          <a:xfrm>
            <a:off x="6114269" y="3678262"/>
            <a:ext cx="2608088" cy="338554"/>
          </a:xfrm>
          <a:prstGeom prst="rect">
            <a:avLst/>
          </a:prstGeom>
          <a:noFill/>
        </p:spPr>
        <p:txBody>
          <a:bodyPr wrap="square">
            <a:spAutoFit/>
          </a:bodyPr>
          <a:lstStyle/>
          <a:p>
            <a:r>
              <a:rPr lang="en-SG" sz="1600" dirty="0">
                <a:latin typeface="Abadi" panose="020B0604020104020204" pitchFamily="34" charset="0"/>
              </a:rPr>
              <a:t>undirected graphical model</a:t>
            </a:r>
          </a:p>
        </p:txBody>
      </p:sp>
    </p:spTree>
    <p:extLst>
      <p:ext uri="{BB962C8B-B14F-4D97-AF65-F5344CB8AC3E}">
        <p14:creationId xmlns:p14="http://schemas.microsoft.com/office/powerpoint/2010/main" val="14681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grpSp>
        <p:nvGrpSpPr>
          <p:cNvPr id="1281" name="Google Shape;1281;p45"/>
          <p:cNvGrpSpPr/>
          <p:nvPr/>
        </p:nvGrpSpPr>
        <p:grpSpPr>
          <a:xfrm>
            <a:off x="1013638" y="796350"/>
            <a:ext cx="7421526" cy="1440300"/>
            <a:chOff x="2674375" y="1018700"/>
            <a:chExt cx="4659300" cy="1440300"/>
          </a:xfrm>
        </p:grpSpPr>
        <p:sp>
          <p:nvSpPr>
            <p:cNvPr id="1282" name="Google Shape;1282;p45"/>
            <p:cNvSpPr/>
            <p:nvPr/>
          </p:nvSpPr>
          <p:spPr>
            <a:xfrm>
              <a:off x="2674375" y="1018700"/>
              <a:ext cx="12345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sp>
          <p:nvSpPr>
            <p:cNvPr id="1283" name="Google Shape;1283;p45"/>
            <p:cNvSpPr/>
            <p:nvPr/>
          </p:nvSpPr>
          <p:spPr>
            <a:xfrm>
              <a:off x="3908875" y="1018700"/>
              <a:ext cx="3424800" cy="1440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latin typeface="Abadi" panose="020B0604020104020204" pitchFamily="34" charset="0"/>
              </a:endParaRPr>
            </a:p>
          </p:txBody>
        </p:sp>
        <p:cxnSp>
          <p:nvCxnSpPr>
            <p:cNvPr id="1284" name="Google Shape;1284;p45"/>
            <p:cNvCxnSpPr>
              <a:stCxn id="1283" idx="1"/>
              <a:endCxn id="1283" idx="3"/>
            </p:cNvCxnSpPr>
            <p:nvPr/>
          </p:nvCxnSpPr>
          <p:spPr>
            <a:xfrm>
              <a:off x="3908875" y="1738850"/>
              <a:ext cx="3424800" cy="0"/>
            </a:xfrm>
            <a:prstGeom prst="straightConnector1">
              <a:avLst/>
            </a:prstGeom>
            <a:noFill/>
            <a:ln w="9525" cap="flat" cmpd="sng">
              <a:solidFill>
                <a:schemeClr val="accent1"/>
              </a:solidFill>
              <a:prstDash val="solid"/>
              <a:round/>
              <a:headEnd type="none" w="med" len="med"/>
              <a:tailEnd type="none" w="med" len="med"/>
            </a:ln>
          </p:spPr>
        </p:cxnSp>
      </p:grpSp>
      <p:sp>
        <p:nvSpPr>
          <p:cNvPr id="1285" name="Google Shape;1285;p45"/>
          <p:cNvSpPr txBox="1">
            <a:spLocks noGrp="1"/>
          </p:cNvSpPr>
          <p:nvPr>
            <p:ph type="title" idx="4294967295"/>
          </p:nvPr>
        </p:nvSpPr>
        <p:spPr>
          <a:xfrm>
            <a:off x="1178131" y="876000"/>
            <a:ext cx="1637375" cy="1281000"/>
          </a:xfrm>
          <a:prstGeom prst="rect">
            <a:avLst/>
          </a:prstGeom>
        </p:spPr>
        <p:txBody>
          <a:bodyPr spcFirstLastPara="1" wrap="square" lIns="91425" tIns="91425" rIns="91425" bIns="91425" anchor="ctr" anchorCtr="0">
            <a:noAutofit/>
          </a:bodyPr>
          <a:lstStyle/>
          <a:p>
            <a:pPr algn="ctr"/>
            <a:r>
              <a:rPr lang="en-SG" sz="4800" dirty="0">
                <a:latin typeface="Abadi" panose="020B0604020104020204" pitchFamily="34" charset="0"/>
                <a:cs typeface="Arial" panose="020B0604020202020204" pitchFamily="34" charset="0"/>
              </a:rPr>
              <a:t>Part   2</a:t>
            </a:r>
            <a:endParaRPr sz="4800" dirty="0">
              <a:latin typeface="Abadi" panose="020B06040201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C66819F-89F5-4FF4-B0A1-050A16C3161B}"/>
              </a:ext>
            </a:extLst>
          </p:cNvPr>
          <p:cNvSpPr txBox="1"/>
          <p:nvPr/>
        </p:nvSpPr>
        <p:spPr>
          <a:xfrm>
            <a:off x="3144494" y="979172"/>
            <a:ext cx="5245435" cy="954107"/>
          </a:xfrm>
          <a:prstGeom prst="rect">
            <a:avLst/>
          </a:prstGeom>
          <a:noFill/>
        </p:spPr>
        <p:txBody>
          <a:bodyPr wrap="square">
            <a:spAutoFit/>
          </a:bodyPr>
          <a:lstStyle/>
          <a:p>
            <a:r>
              <a:rPr lang="en-SG" sz="2800" dirty="0">
                <a:solidFill>
                  <a:schemeClr val="accent5"/>
                </a:solidFill>
                <a:latin typeface="Questrial" panose="020B0604020202020204" charset="0"/>
              </a:rPr>
              <a:t>Restricted Boltzmann Machines </a:t>
            </a:r>
          </a:p>
          <a:p>
            <a:r>
              <a:rPr lang="en-SG" sz="2800" dirty="0">
                <a:solidFill>
                  <a:schemeClr val="accent5"/>
                </a:solidFill>
                <a:latin typeface="Questrial" panose="020B0604020202020204" charset="0"/>
              </a:rPr>
              <a:t>                   (RBM)</a:t>
            </a:r>
          </a:p>
        </p:txBody>
      </p:sp>
      <p:sp>
        <p:nvSpPr>
          <p:cNvPr id="2" name="Slide Number Placeholder 1">
            <a:extLst>
              <a:ext uri="{FF2B5EF4-FFF2-40B4-BE49-F238E27FC236}">
                <a16:creationId xmlns:a16="http://schemas.microsoft.com/office/drawing/2014/main" id="{C4D922BE-1B58-4522-8EA2-800039F65F3D}"/>
              </a:ext>
            </a:extLst>
          </p:cNvPr>
          <p:cNvSpPr>
            <a:spLocks noGrp="1"/>
          </p:cNvSpPr>
          <p:nvPr>
            <p:ph type="sldNum" sz="quarter" idx="10"/>
          </p:nvPr>
        </p:nvSpPr>
        <p:spPr/>
        <p:txBody>
          <a:bodyPr/>
          <a:lstStyle/>
          <a:p>
            <a:fld id="{63D15BE9-93EB-4963-A9E0-70183FF898FB}" type="slidenum">
              <a:rPr lang="en-SG" smtClean="0"/>
              <a:t>9</a:t>
            </a:fld>
            <a:endParaRPr lang="en-SG"/>
          </a:p>
        </p:txBody>
      </p:sp>
      <p:pic>
        <p:nvPicPr>
          <p:cNvPr id="4" name="Picture 3">
            <a:extLst>
              <a:ext uri="{FF2B5EF4-FFF2-40B4-BE49-F238E27FC236}">
                <a16:creationId xmlns:a16="http://schemas.microsoft.com/office/drawing/2014/main" id="{EC7BC6F1-030B-4BCE-8D13-60E7E73CC813}"/>
              </a:ext>
            </a:extLst>
          </p:cNvPr>
          <p:cNvPicPr>
            <a:picLocks noChangeAspect="1"/>
          </p:cNvPicPr>
          <p:nvPr/>
        </p:nvPicPr>
        <p:blipFill>
          <a:blip r:embed="rId3"/>
          <a:stretch>
            <a:fillRect/>
          </a:stretch>
        </p:blipFill>
        <p:spPr>
          <a:xfrm>
            <a:off x="2815506" y="2653429"/>
            <a:ext cx="3347984" cy="19601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37F16F1E-3563-4735-8A91-D57E2BAEB942}"/>
              </a:ext>
            </a:extLst>
          </p:cNvPr>
          <p:cNvSpPr txBox="1"/>
          <p:nvPr/>
        </p:nvSpPr>
        <p:spPr>
          <a:xfrm>
            <a:off x="3817929" y="4722539"/>
            <a:ext cx="1889188" cy="307777"/>
          </a:xfrm>
          <a:prstGeom prst="rect">
            <a:avLst/>
          </a:prstGeom>
          <a:noFill/>
        </p:spPr>
        <p:txBody>
          <a:bodyPr wrap="square">
            <a:spAutoFit/>
          </a:bodyPr>
          <a:lstStyle/>
          <a:p>
            <a:r>
              <a:rPr lang="en-US" sz="1400" i="1" dirty="0">
                <a:solidFill>
                  <a:schemeClr val="accent3"/>
                </a:solidFill>
                <a:latin typeface="Quire Sans" panose="020B0502040400020003" pitchFamily="34" charset="0"/>
                <a:cs typeface="Quire Sans" panose="020B0502040400020003" pitchFamily="34" charset="0"/>
              </a:rPr>
              <a:t>rbm.py, mainRBM.py</a:t>
            </a:r>
            <a:endParaRPr lang="en-SG" dirty="0"/>
          </a:p>
        </p:txBody>
      </p:sp>
    </p:spTree>
    <p:extLst>
      <p:ext uri="{BB962C8B-B14F-4D97-AF65-F5344CB8AC3E}">
        <p14:creationId xmlns:p14="http://schemas.microsoft.com/office/powerpoint/2010/main" val="304504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57.689"/>
  <p:tag name="ORIGINALWIDTH" val="4328.104"/>
  <p:tag name="LATEXADDIN" val="\documentclass{article}&#10;\usepackage{amsmath}&#10;\usepackage{amsmath}&#10;\usepackage{amssymb}&#10;\usepackage{amsthm}&#10;\pagestyle{empty}&#10;\begin{document}&#10;    \begin{itemize}&#10;        \item We start with the data \( \textbf{v} \), consisting by all the $K-elements$ vectors $v_i$, $i \in M_u$, of all the movies $M_u$ that a particular user $u$ has rated. This part is implemented by the function \texttt{getV} in the \texttt{rbm.py} file.&#10;        \item Compute \( \mathbb{P}(h_j = 1 | \textbf{v}) \) with \texttt{visibleToHiddenVec}.&#10;        \item Call positive gradient \( (PG)_{i,j,k} = \mathbb{P}(h_j = 1 | \textbf{v}) \cdot v_i^k \) (computed by \texttt{probProduct}). You can see that \( PG \) is a 3D array, which Numpy can let you define and apply transformations to easily. It also has the same shape as \( W \), the 3D array holding the weights.&#10;    \end{itemize}&#10;&#10;&#10;&#10;\end{document}"/>
  <p:tag name="IGUANATEXSIZE" val="20"/>
  <p:tag name="IGUANATEXCURSOR" val="841"/>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Jambox Pitch Deck by Slidesgo">
  <a:themeElements>
    <a:clrScheme name="Simple Light">
      <a:dk1>
        <a:srgbClr val="000000"/>
      </a:dk1>
      <a:lt1>
        <a:srgbClr val="FFFFFF"/>
      </a:lt1>
      <a:dk2>
        <a:srgbClr val="595959"/>
      </a:dk2>
      <a:lt2>
        <a:srgbClr val="EEEEEE"/>
      </a:lt2>
      <a:accent1>
        <a:srgbClr val="EC446D"/>
      </a:accent1>
      <a:accent2>
        <a:srgbClr val="8875B0"/>
      </a:accent2>
      <a:accent3>
        <a:srgbClr val="16DB93"/>
      </a:accent3>
      <a:accent4>
        <a:srgbClr val="698EFF"/>
      </a:accent4>
      <a:accent5>
        <a:srgbClr val="0F0E12"/>
      </a:accent5>
      <a:accent6>
        <a:srgbClr val="E4E5E9"/>
      </a:accent6>
      <a:hlink>
        <a:srgbClr val="0F0E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1424</Words>
  <Application>Microsoft Office PowerPoint</Application>
  <PresentationFormat>全屏显示(16:9)</PresentationFormat>
  <Paragraphs>232</Paragraphs>
  <Slides>25</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Barlow Condensed</vt:lpstr>
      <vt:lpstr>Calibri</vt:lpstr>
      <vt:lpstr>Cambria Math</vt:lpstr>
      <vt:lpstr>Quicksand</vt:lpstr>
      <vt:lpstr>Barlow Condensed Light</vt:lpstr>
      <vt:lpstr>Arial</vt:lpstr>
      <vt:lpstr>Questrial</vt:lpstr>
      <vt:lpstr>SimSun</vt:lpstr>
      <vt:lpstr>Barlow Condensed ExtraLight</vt:lpstr>
      <vt:lpstr>CMR10</vt:lpstr>
      <vt:lpstr>Courier New</vt:lpstr>
      <vt:lpstr>Abadi</vt:lpstr>
      <vt:lpstr>Quire Sans</vt:lpstr>
      <vt:lpstr>Times New Roman</vt:lpstr>
      <vt:lpstr>F26</vt:lpstr>
      <vt:lpstr>Wingdings</vt:lpstr>
      <vt:lpstr>Jambox Pitch Deck by Slidesgo</vt:lpstr>
      <vt:lpstr>Networked Life: Project</vt:lpstr>
      <vt:lpstr>Project Goal</vt:lpstr>
      <vt:lpstr>Main Tasks</vt:lpstr>
      <vt:lpstr>Part 1</vt:lpstr>
      <vt:lpstr>Dataset</vt:lpstr>
      <vt:lpstr>Question 1.1</vt:lpstr>
      <vt:lpstr>Question 1.2</vt:lpstr>
      <vt:lpstr>Review</vt:lpstr>
      <vt:lpstr>Part   2</vt:lpstr>
      <vt:lpstr>RMB model</vt:lpstr>
      <vt:lpstr>Question 2.1</vt:lpstr>
      <vt:lpstr>Question 2.2</vt:lpstr>
      <vt:lpstr>Question 2.3</vt:lpstr>
      <vt:lpstr>Question 2.4</vt:lpstr>
      <vt:lpstr>Question 2.5</vt:lpstr>
      <vt:lpstr>Find weights</vt:lpstr>
      <vt:lpstr>Gradient ascent method</vt:lpstr>
      <vt:lpstr>Gradient ascent method</vt:lpstr>
      <vt:lpstr>RMB model</vt:lpstr>
      <vt:lpstr>Part 3</vt:lpstr>
      <vt:lpstr>Your algorithms</vt:lpstr>
      <vt:lpstr>Test data</vt:lpstr>
      <vt:lpstr>Bonus</vt:lpstr>
      <vt:lpstr>Submission and Grading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JAMBOX</dc:title>
  <dc:creator>Mingmei</dc:creator>
  <cp:lastModifiedBy>Jie Liu (SDS,117010169)</cp:lastModifiedBy>
  <cp:revision>82</cp:revision>
  <dcterms:modified xsi:type="dcterms:W3CDTF">2022-01-18T11:44:52Z</dcterms:modified>
</cp:coreProperties>
</file>