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308"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6" r:id="rId33"/>
    <p:sldId id="285" r:id="rId34"/>
    <p:sldId id="287" r:id="rId35"/>
    <p:sldId id="288" r:id="rId36"/>
    <p:sldId id="289" r:id="rId37"/>
    <p:sldId id="290" r:id="rId38"/>
    <p:sldId id="291" r:id="rId39"/>
    <p:sldId id="292" r:id="rId40"/>
    <p:sldId id="293" r:id="rId41"/>
    <p:sldId id="295" r:id="rId42"/>
    <p:sldId id="294" r:id="rId43"/>
    <p:sldId id="296" r:id="rId44"/>
    <p:sldId id="297" r:id="rId45"/>
    <p:sldId id="298" r:id="rId46"/>
    <p:sldId id="299" r:id="rId47"/>
    <p:sldId id="300" r:id="rId48"/>
    <p:sldId id="301" r:id="rId49"/>
    <p:sldId id="302" r:id="rId50"/>
    <p:sldId id="303" r:id="rId51"/>
    <p:sldId id="304" r:id="rId52"/>
    <p:sldId id="305" r:id="rId53"/>
    <p:sldId id="306" r:id="rId54"/>
    <p:sldId id="309" r:id="rId55"/>
    <p:sldId id="310" r:id="rId56"/>
    <p:sldId id="307"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p:cViewPr varScale="1">
        <p:scale>
          <a:sx n="68" d="100"/>
          <a:sy n="68"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rie Wright" userId="d005b904764e9f4e" providerId="LiveId" clId="{8AA969D6-ACB9-44BE-B2A2-43F641789613}"/>
    <pc:docChg chg="custSel modSld">
      <pc:chgData name="Carrie Wright" userId="d005b904764e9f4e" providerId="LiveId" clId="{8AA969D6-ACB9-44BE-B2A2-43F641789613}" dt="2020-05-31T20:22:59.324" v="0" actId="478"/>
      <pc:docMkLst>
        <pc:docMk/>
      </pc:docMkLst>
      <pc:sldChg chg="delSp delAnim">
        <pc:chgData name="Carrie Wright" userId="d005b904764e9f4e" providerId="LiveId" clId="{8AA969D6-ACB9-44BE-B2A2-43F641789613}" dt="2020-05-31T20:22:59.324" v="0" actId="478"/>
        <pc:sldMkLst>
          <pc:docMk/>
          <pc:sldMk cId="0" sldId="256"/>
        </pc:sldMkLst>
        <pc:picChg chg="del">
          <ac:chgData name="Carrie Wright" userId="d005b904764e9f4e" providerId="LiveId" clId="{8AA969D6-ACB9-44BE-B2A2-43F641789613}" dt="2020-05-31T20:22:59.324" v="0" actId="478"/>
          <ac:picMkLst>
            <pc:docMk/>
            <pc:sldMk cId="0" sldId="256"/>
            <ac:picMk id="3" creationId="{2F97AEB1-AA91-45DD-8765-E68E836C9711}"/>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73175"/>
            <a:ext cx="7772400" cy="1470025"/>
          </a:xfrm>
        </p:spPr>
        <p:txBody>
          <a:bodyPr>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3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3" descr="white rectangle.png"/>
          <p:cNvPicPr>
            <a:picLocks noChangeAspect="1"/>
          </p:cNvPicPr>
          <p:nvPr userDrawn="1"/>
        </p:nvPicPr>
        <p:blipFill>
          <a:blip r:embed="rId2"/>
          <a:srcRect b="10452"/>
          <a:stretch>
            <a:fillRect/>
          </a:stretch>
        </p:blipFill>
        <p:spPr bwMode="auto">
          <a:xfrm>
            <a:off x="0" y="1300163"/>
            <a:ext cx="9144000" cy="5557837"/>
          </a:xfrm>
          <a:prstGeom prst="rect">
            <a:avLst/>
          </a:prstGeom>
          <a:noFill/>
          <a:ln w="9525">
            <a:noFill/>
            <a:miter lim="800000"/>
            <a:headEnd/>
            <a:tailEnd/>
          </a:ln>
        </p:spPr>
      </p:pic>
      <p:sp>
        <p:nvSpPr>
          <p:cNvPr id="8" name="Content Placeholder 2"/>
          <p:cNvSpPr>
            <a:spLocks noGrp="1"/>
          </p:cNvSpPr>
          <p:nvPr>
            <p:ph idx="1"/>
          </p:nvPr>
        </p:nvSpPr>
        <p:spPr>
          <a:xfrm>
            <a:off x="457200" y="1600200"/>
            <a:ext cx="8229600" cy="45259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7772400" cy="1362075"/>
          </a:xfrm>
        </p:spPr>
        <p:txBody>
          <a:bodyPr anchor="t">
            <a:noAutofit/>
          </a:bodyPr>
          <a:lstStyle>
            <a:lvl1pPr algn="l">
              <a:defRPr sz="4400" b="1" cap="all"/>
            </a:lvl1pPr>
          </a:lstStyle>
          <a:p>
            <a:r>
              <a:rPr lang="en-US"/>
              <a:t>Click to edit Master title style</a:t>
            </a:r>
            <a:endParaRPr lang="en-US" dirty="0"/>
          </a:p>
        </p:txBody>
      </p:sp>
      <p:sp>
        <p:nvSpPr>
          <p:cNvPr id="3" name="Text Placeholder 2"/>
          <p:cNvSpPr>
            <a:spLocks noGrp="1"/>
          </p:cNvSpPr>
          <p:nvPr>
            <p:ph type="body" idx="1"/>
          </p:nvPr>
        </p:nvSpPr>
        <p:spPr>
          <a:xfrm>
            <a:off x="609600" y="4267200"/>
            <a:ext cx="7772400" cy="814387"/>
          </a:xfrm>
        </p:spPr>
        <p:txBody>
          <a:bodyPr anchor="b">
            <a:normAutofit/>
          </a:bodyPr>
          <a:lstStyle>
            <a:lvl1pPr marL="0" indent="0">
              <a:buNone/>
              <a:defRPr sz="32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lang="en-US" sz="4800" kern="1200" spc="-15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17.xml"/><Relationship Id="rId18" Type="http://schemas.openxmlformats.org/officeDocument/2006/relationships/slide" Target="slide19.xml"/><Relationship Id="rId26" Type="http://schemas.openxmlformats.org/officeDocument/2006/relationships/slide" Target="slide53.xml"/><Relationship Id="rId3" Type="http://schemas.openxmlformats.org/officeDocument/2006/relationships/slide" Target="slide13.xml"/><Relationship Id="rId21" Type="http://schemas.openxmlformats.org/officeDocument/2006/relationships/slide" Target="slide51.xml"/><Relationship Id="rId7" Type="http://schemas.openxmlformats.org/officeDocument/2006/relationships/slide" Target="slide5.xml"/><Relationship Id="rId12" Type="http://schemas.openxmlformats.org/officeDocument/2006/relationships/slide" Target="slide7.xml"/><Relationship Id="rId17" Type="http://schemas.openxmlformats.org/officeDocument/2006/relationships/slide" Target="slide9.xml"/><Relationship Id="rId25" Type="http://schemas.openxmlformats.org/officeDocument/2006/relationships/slide" Target="slide43.xml"/><Relationship Id="rId2" Type="http://schemas.openxmlformats.org/officeDocument/2006/relationships/slide" Target="slide3.xml"/><Relationship Id="rId16" Type="http://schemas.openxmlformats.org/officeDocument/2006/relationships/slide" Target="slide49.xml"/><Relationship Id="rId20"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5.xml"/><Relationship Id="rId11" Type="http://schemas.openxmlformats.org/officeDocument/2006/relationships/slide" Target="slide47.xml"/><Relationship Id="rId24" Type="http://schemas.openxmlformats.org/officeDocument/2006/relationships/slide" Target="slide31.xml"/><Relationship Id="rId5" Type="http://schemas.openxmlformats.org/officeDocument/2006/relationships/slide" Target="slide34.xml"/><Relationship Id="rId15" Type="http://schemas.openxmlformats.org/officeDocument/2006/relationships/slide" Target="slide38.xml"/><Relationship Id="rId23" Type="http://schemas.openxmlformats.org/officeDocument/2006/relationships/slide" Target="slide21.xml"/><Relationship Id="rId10" Type="http://schemas.openxmlformats.org/officeDocument/2006/relationships/slide" Target="slide36.xml"/><Relationship Id="rId19" Type="http://schemas.openxmlformats.org/officeDocument/2006/relationships/slide" Target="slide27.xml"/><Relationship Id="rId4" Type="http://schemas.openxmlformats.org/officeDocument/2006/relationships/slide" Target="slide23.xml"/><Relationship Id="rId9" Type="http://schemas.openxmlformats.org/officeDocument/2006/relationships/slide" Target="slide25.xml"/><Relationship Id="rId14" Type="http://schemas.openxmlformats.org/officeDocument/2006/relationships/slide" Target="slide29.xml"/><Relationship Id="rId22" Type="http://schemas.openxmlformats.org/officeDocument/2006/relationships/slide" Target="slide1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4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8" Type="http://schemas.openxmlformats.org/officeDocument/2006/relationships/hyperlink" Target="http://www.biographyonline.net/people/women-who-changed-world.html" TargetMode="External"/><Relationship Id="rId3" Type="http://schemas.openxmlformats.org/officeDocument/2006/relationships/hyperlink" Target="https://www.wikipedia.org/" TargetMode="External"/><Relationship Id="rId7" Type="http://schemas.openxmlformats.org/officeDocument/2006/relationships/hyperlink" Target="http://www.biographyonline.net/scientists/top-10-inventors.html" TargetMode="External"/><Relationship Id="rId2" Type="http://schemas.openxmlformats.org/officeDocument/2006/relationships/hyperlink" Target="http://villainstournament.wikia.com/wiki/Garfield" TargetMode="External"/><Relationship Id="rId1" Type="http://schemas.openxmlformats.org/officeDocument/2006/relationships/slideLayout" Target="../slideLayouts/slideLayout6.xml"/><Relationship Id="rId6" Type="http://schemas.openxmlformats.org/officeDocument/2006/relationships/hyperlink" Target="http://gameshows.wikia.com/wiki/File:Daily_Double_-28.png" TargetMode="External"/><Relationship Id="rId5" Type="http://schemas.openxmlformats.org/officeDocument/2006/relationships/hyperlink" Target="http://parody.wikia.com/wiki/Tigger" TargetMode="External"/><Relationship Id="rId4" Type="http://schemas.openxmlformats.org/officeDocument/2006/relationships/hyperlink" Target="http://www.lovemeow.com/morris-the-cat-first-feline-presidential-candidate-1608003702.html" TargetMode="Externa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590800"/>
            <a:ext cx="7772400" cy="1470025"/>
          </a:xfrm>
          <a:effectLst>
            <a:glow rad="228600">
              <a:schemeClr val="accent5">
                <a:satMod val="175000"/>
              </a:schemeClr>
            </a:glow>
          </a:effectLst>
        </p:spPr>
        <p:txBody>
          <a:bodyPr>
            <a:noAutofit/>
          </a:bodyPr>
          <a:lstStyle/>
          <a:p>
            <a:r>
              <a:rPr lang="en-US" sz="9600" b="1" dirty="0">
                <a:solidFill>
                  <a:srgbClr val="FFFF00"/>
                </a:solidFill>
                <a:effectLst>
                  <a:glow rad="139700">
                    <a:srgbClr val="00B050">
                      <a:alpha val="40000"/>
                    </a:srgbClr>
                  </a:glow>
                  <a:outerShdw blurRad="50800" dist="38100" dir="2700000" algn="tl" rotWithShape="0">
                    <a:prstClr val="black">
                      <a:alpha val="40000"/>
                    </a:prstClr>
                  </a:outerShdw>
                </a:effectLst>
                <a:latin typeface="+mn-lt"/>
                <a:cs typeface="+mn-cs"/>
              </a:rPr>
              <a:t>JEOPARDY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05DD-BD41-4B1E-98D9-D97B9E2B1F39}"/>
              </a:ext>
            </a:extLst>
          </p:cNvPr>
          <p:cNvSpPr>
            <a:spLocks noGrp="1"/>
          </p:cNvSpPr>
          <p:nvPr>
            <p:ph type="title"/>
          </p:nvPr>
        </p:nvSpPr>
        <p:spPr>
          <a:xfrm>
            <a:off x="381000" y="2895600"/>
            <a:ext cx="8229600" cy="1143000"/>
          </a:xfrm>
        </p:spPr>
        <p:txBody>
          <a:bodyPr/>
          <a:lstStyle/>
          <a:p>
            <a:r>
              <a:rPr lang="en-US" dirty="0"/>
              <a:t>WHAT IS HYPERTENSION?</a:t>
            </a:r>
          </a:p>
        </p:txBody>
      </p:sp>
      <p:sp>
        <p:nvSpPr>
          <p:cNvPr id="3" name="Arrow: Right 2">
            <a:hlinkClick r:id="rId2" action="ppaction://hlinksldjump"/>
            <a:extLst>
              <a:ext uri="{FF2B5EF4-FFF2-40B4-BE49-F238E27FC236}">
                <a16:creationId xmlns:a16="http://schemas.microsoft.com/office/drawing/2014/main" id="{0B302B89-AD6C-4883-A6D1-6A01BC645EBA}"/>
              </a:ext>
            </a:extLst>
          </p:cNvPr>
          <p:cNvSpPr/>
          <p:nvPr/>
        </p:nvSpPr>
        <p:spPr>
          <a:xfrm>
            <a:off x="3962400" y="43434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9296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D3E4D-86F1-4C71-AF49-1896E7C4CD0D}"/>
              </a:ext>
            </a:extLst>
          </p:cNvPr>
          <p:cNvSpPr>
            <a:spLocks noGrp="1"/>
          </p:cNvSpPr>
          <p:nvPr>
            <p:ph type="title"/>
          </p:nvPr>
        </p:nvSpPr>
        <p:spPr>
          <a:xfrm>
            <a:off x="533400" y="2819400"/>
            <a:ext cx="8229600" cy="1143000"/>
          </a:xfrm>
        </p:spPr>
        <p:txBody>
          <a:bodyPr/>
          <a:lstStyle/>
          <a:p>
            <a:r>
              <a:rPr lang="en-US" dirty="0"/>
              <a:t>ICU</a:t>
            </a:r>
          </a:p>
        </p:txBody>
      </p:sp>
    </p:spTree>
    <p:extLst>
      <p:ext uri="{BB962C8B-B14F-4D97-AF65-F5344CB8AC3E}">
        <p14:creationId xmlns:p14="http://schemas.microsoft.com/office/powerpoint/2010/main" val="1121040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E055-A7D6-4DBA-BEE6-D8A8770FA6BF}"/>
              </a:ext>
            </a:extLst>
          </p:cNvPr>
          <p:cNvSpPr>
            <a:spLocks noGrp="1"/>
          </p:cNvSpPr>
          <p:nvPr>
            <p:ph type="title"/>
          </p:nvPr>
        </p:nvSpPr>
        <p:spPr>
          <a:xfrm>
            <a:off x="381000" y="2819400"/>
            <a:ext cx="8229600" cy="1143000"/>
          </a:xfrm>
        </p:spPr>
        <p:txBody>
          <a:bodyPr/>
          <a:lstStyle/>
          <a:p>
            <a:r>
              <a:rPr lang="en-US" dirty="0"/>
              <a:t>WHAT IS INTENSIVE CARE UNIT?</a:t>
            </a:r>
          </a:p>
        </p:txBody>
      </p:sp>
      <p:sp>
        <p:nvSpPr>
          <p:cNvPr id="3" name="Arrow: Right 2">
            <a:hlinkClick r:id="rId2" action="ppaction://hlinksldjump"/>
            <a:extLst>
              <a:ext uri="{FF2B5EF4-FFF2-40B4-BE49-F238E27FC236}">
                <a16:creationId xmlns:a16="http://schemas.microsoft.com/office/drawing/2014/main" id="{19E8FACC-7AE2-47DD-99D0-E1C73FA81362}"/>
              </a:ext>
            </a:extLst>
          </p:cNvPr>
          <p:cNvSpPr/>
          <p:nvPr/>
        </p:nvSpPr>
        <p:spPr>
          <a:xfrm>
            <a:off x="4267200" y="41910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8367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3AA3C-87F0-4713-8976-2CCAF51D9CC4}"/>
              </a:ext>
            </a:extLst>
          </p:cNvPr>
          <p:cNvSpPr>
            <a:spLocks noGrp="1"/>
          </p:cNvSpPr>
          <p:nvPr>
            <p:ph type="title"/>
          </p:nvPr>
        </p:nvSpPr>
        <p:spPr>
          <a:xfrm>
            <a:off x="533400" y="990600"/>
            <a:ext cx="8229600" cy="4724400"/>
          </a:xfrm>
        </p:spPr>
        <p:txBody>
          <a:bodyPr>
            <a:normAutofit/>
          </a:bodyPr>
          <a:lstStyle/>
          <a:p>
            <a:r>
              <a:rPr lang="en-US" dirty="0"/>
              <a:t>Comic strip cat created by Jim Davis known for his cynical sadistic nature, laziness, obsessive eating, who hated Mondays and diets. </a:t>
            </a:r>
          </a:p>
        </p:txBody>
      </p:sp>
    </p:spTree>
    <p:extLst>
      <p:ext uri="{BB962C8B-B14F-4D97-AF65-F5344CB8AC3E}">
        <p14:creationId xmlns:p14="http://schemas.microsoft.com/office/powerpoint/2010/main" val="2964679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hlinkClick r:id="rId2" action="ppaction://hlinksldjump"/>
            <a:extLst>
              <a:ext uri="{FF2B5EF4-FFF2-40B4-BE49-F238E27FC236}">
                <a16:creationId xmlns:a16="http://schemas.microsoft.com/office/drawing/2014/main" id="{B01997E3-FD84-4CBC-ADEA-36FB29E863D5}"/>
              </a:ext>
            </a:extLst>
          </p:cNvPr>
          <p:cNvPicPr>
            <a:picLocks noChangeAspect="1"/>
          </p:cNvPicPr>
          <p:nvPr/>
        </p:nvPicPr>
        <p:blipFill>
          <a:blip r:embed="rId3"/>
          <a:stretch>
            <a:fillRect/>
          </a:stretch>
        </p:blipFill>
        <p:spPr>
          <a:xfrm>
            <a:off x="1828800" y="1981200"/>
            <a:ext cx="4953000" cy="3714750"/>
          </a:xfrm>
          <a:prstGeom prst="rect">
            <a:avLst/>
          </a:prstGeom>
        </p:spPr>
      </p:pic>
      <p:sp>
        <p:nvSpPr>
          <p:cNvPr id="8" name="TextBox 7">
            <a:extLst>
              <a:ext uri="{FF2B5EF4-FFF2-40B4-BE49-F238E27FC236}">
                <a16:creationId xmlns:a16="http://schemas.microsoft.com/office/drawing/2014/main" id="{866F4FC8-5438-4877-9C9F-39540B190A73}"/>
              </a:ext>
            </a:extLst>
          </p:cNvPr>
          <p:cNvSpPr txBox="1"/>
          <p:nvPr/>
        </p:nvSpPr>
        <p:spPr>
          <a:xfrm>
            <a:off x="1905000" y="762000"/>
            <a:ext cx="4800600" cy="830997"/>
          </a:xfrm>
          <a:prstGeom prst="rect">
            <a:avLst/>
          </a:prstGeom>
          <a:noFill/>
        </p:spPr>
        <p:txBody>
          <a:bodyPr wrap="square" rtlCol="0">
            <a:spAutoFit/>
          </a:bodyPr>
          <a:lstStyle/>
          <a:p>
            <a:pPr algn="ctr"/>
            <a:r>
              <a:rPr lang="en-US" sz="4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WHO IS GARFIELD?</a:t>
            </a:r>
          </a:p>
        </p:txBody>
      </p:sp>
      <p:sp>
        <p:nvSpPr>
          <p:cNvPr id="4" name="Arrow: Right 3">
            <a:hlinkClick r:id="rId2" action="ppaction://hlinksldjump"/>
            <a:extLst>
              <a:ext uri="{FF2B5EF4-FFF2-40B4-BE49-F238E27FC236}">
                <a16:creationId xmlns:a16="http://schemas.microsoft.com/office/drawing/2014/main" id="{3E917369-77A0-4874-98B4-DF7FA95156B8}"/>
              </a:ext>
            </a:extLst>
          </p:cNvPr>
          <p:cNvSpPr/>
          <p:nvPr/>
        </p:nvSpPr>
        <p:spPr>
          <a:xfrm>
            <a:off x="3871137" y="5753215"/>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503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7CED-8DC0-4FE1-A125-DCEFC2959A17}"/>
              </a:ext>
            </a:extLst>
          </p:cNvPr>
          <p:cNvSpPr>
            <a:spLocks noGrp="1"/>
          </p:cNvSpPr>
          <p:nvPr>
            <p:ph type="title"/>
          </p:nvPr>
        </p:nvSpPr>
        <p:spPr>
          <a:xfrm>
            <a:off x="381000" y="914400"/>
            <a:ext cx="8229600" cy="4343400"/>
          </a:xfrm>
        </p:spPr>
        <p:txBody>
          <a:bodyPr>
            <a:normAutofit/>
          </a:bodyPr>
          <a:lstStyle/>
          <a:p>
            <a:r>
              <a:rPr lang="en-US" dirty="0"/>
              <a:t>Also known as </a:t>
            </a:r>
            <a:r>
              <a:rPr lang="en-US" dirty="0" err="1"/>
              <a:t>Tardar</a:t>
            </a:r>
            <a:r>
              <a:rPr lang="en-US" dirty="0"/>
              <a:t> Sauce, a cat internet celebrity known for her permanently "grumpy" facial appearance, which is caused by an underbite and feline dwarfism. </a:t>
            </a:r>
          </a:p>
        </p:txBody>
      </p:sp>
    </p:spTree>
    <p:extLst>
      <p:ext uri="{BB962C8B-B14F-4D97-AF65-F5344CB8AC3E}">
        <p14:creationId xmlns:p14="http://schemas.microsoft.com/office/powerpoint/2010/main" val="2117247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D11A-65CA-4684-8AE2-AABF86F5F17D}"/>
              </a:ext>
            </a:extLst>
          </p:cNvPr>
          <p:cNvSpPr>
            <a:spLocks noGrp="1"/>
          </p:cNvSpPr>
          <p:nvPr>
            <p:ph type="title"/>
          </p:nvPr>
        </p:nvSpPr>
        <p:spPr>
          <a:xfrm>
            <a:off x="457200" y="274638"/>
            <a:ext cx="8229600" cy="1477962"/>
          </a:xfrm>
        </p:spPr>
        <p:txBody>
          <a:bodyPr/>
          <a:lstStyle/>
          <a:p>
            <a:r>
              <a:rPr lang="en-US" dirty="0"/>
              <a:t>WHO IS GRUMPY CAT?</a:t>
            </a:r>
          </a:p>
        </p:txBody>
      </p:sp>
      <p:pic>
        <p:nvPicPr>
          <p:cNvPr id="6" name="Picture 5">
            <a:hlinkClick r:id="rId2" action="ppaction://hlinksldjump"/>
            <a:extLst>
              <a:ext uri="{FF2B5EF4-FFF2-40B4-BE49-F238E27FC236}">
                <a16:creationId xmlns:a16="http://schemas.microsoft.com/office/drawing/2014/main" id="{DA4334B1-81CF-4BAE-B2EE-641B8DC2A12D}"/>
              </a:ext>
            </a:extLst>
          </p:cNvPr>
          <p:cNvPicPr>
            <a:picLocks noChangeAspect="1"/>
          </p:cNvPicPr>
          <p:nvPr/>
        </p:nvPicPr>
        <p:blipFill>
          <a:blip r:embed="rId3"/>
          <a:stretch>
            <a:fillRect/>
          </a:stretch>
        </p:blipFill>
        <p:spPr>
          <a:xfrm>
            <a:off x="800100" y="1676400"/>
            <a:ext cx="7620000" cy="4286250"/>
          </a:xfrm>
          <a:prstGeom prst="rect">
            <a:avLst/>
          </a:prstGeom>
        </p:spPr>
      </p:pic>
      <p:sp>
        <p:nvSpPr>
          <p:cNvPr id="4" name="Arrow: Right 3">
            <a:hlinkClick r:id="rId2" action="ppaction://hlinksldjump"/>
            <a:extLst>
              <a:ext uri="{FF2B5EF4-FFF2-40B4-BE49-F238E27FC236}">
                <a16:creationId xmlns:a16="http://schemas.microsoft.com/office/drawing/2014/main" id="{BBCB2899-99BC-430B-B17B-88C613525B13}"/>
              </a:ext>
            </a:extLst>
          </p:cNvPr>
          <p:cNvSpPr/>
          <p:nvPr/>
        </p:nvSpPr>
        <p:spPr>
          <a:xfrm>
            <a:off x="4114800" y="60960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2938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C8A7-E112-4DF2-B792-135CF5D78A82}"/>
              </a:ext>
            </a:extLst>
          </p:cNvPr>
          <p:cNvSpPr>
            <a:spLocks noGrp="1"/>
          </p:cNvSpPr>
          <p:nvPr>
            <p:ph type="title"/>
          </p:nvPr>
        </p:nvSpPr>
        <p:spPr>
          <a:xfrm>
            <a:off x="457200" y="1066800"/>
            <a:ext cx="8229600" cy="4221162"/>
          </a:xfrm>
        </p:spPr>
        <p:txBody>
          <a:bodyPr>
            <a:normAutofit/>
          </a:bodyPr>
          <a:lstStyle/>
          <a:p>
            <a:r>
              <a:rPr lang="en-US" dirty="0"/>
              <a:t>The advertising mascot for 9Lives brand cat food, appearing on its packaging and in many of its television commercials.</a:t>
            </a:r>
          </a:p>
        </p:txBody>
      </p:sp>
    </p:spTree>
    <p:extLst>
      <p:ext uri="{BB962C8B-B14F-4D97-AF65-F5344CB8AC3E}">
        <p14:creationId xmlns:p14="http://schemas.microsoft.com/office/powerpoint/2010/main" val="1461015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D81FC-E584-452F-A205-5CA11F8E0FCC}"/>
              </a:ext>
            </a:extLst>
          </p:cNvPr>
          <p:cNvSpPr>
            <a:spLocks noGrp="1"/>
          </p:cNvSpPr>
          <p:nvPr>
            <p:ph type="title"/>
          </p:nvPr>
        </p:nvSpPr>
        <p:spPr>
          <a:xfrm>
            <a:off x="381000" y="533400"/>
            <a:ext cx="8229600" cy="1143000"/>
          </a:xfrm>
        </p:spPr>
        <p:txBody>
          <a:bodyPr/>
          <a:lstStyle/>
          <a:p>
            <a:r>
              <a:rPr lang="en-US" dirty="0"/>
              <a:t>WHO IS MORRIS THE CAT?</a:t>
            </a:r>
          </a:p>
        </p:txBody>
      </p:sp>
      <p:pic>
        <p:nvPicPr>
          <p:cNvPr id="5" name="Picture 4" descr="A picture containing cat, orange, sitting, indoor&#10;&#10;Description generated with very high confidence">
            <a:hlinkClick r:id="rId2" action="ppaction://hlinksldjump"/>
            <a:extLst>
              <a:ext uri="{FF2B5EF4-FFF2-40B4-BE49-F238E27FC236}">
                <a16:creationId xmlns:a16="http://schemas.microsoft.com/office/drawing/2014/main" id="{8FFDFC2F-5302-4853-9EA1-5826B7873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905000"/>
            <a:ext cx="4876800" cy="4000500"/>
          </a:xfrm>
          <a:prstGeom prst="rect">
            <a:avLst/>
          </a:prstGeom>
        </p:spPr>
      </p:pic>
      <p:sp>
        <p:nvSpPr>
          <p:cNvPr id="4" name="Arrow: Right 3">
            <a:hlinkClick r:id="rId2" action="ppaction://hlinksldjump"/>
            <a:extLst>
              <a:ext uri="{FF2B5EF4-FFF2-40B4-BE49-F238E27FC236}">
                <a16:creationId xmlns:a16="http://schemas.microsoft.com/office/drawing/2014/main" id="{7CE491DD-FCAA-4267-96E1-2E85B0ED5665}"/>
              </a:ext>
            </a:extLst>
          </p:cNvPr>
          <p:cNvSpPr/>
          <p:nvPr/>
        </p:nvSpPr>
        <p:spPr>
          <a:xfrm>
            <a:off x="4114800" y="612524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2148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0AB7-35DB-4618-82CC-C5FF1D41ECDF}"/>
              </a:ext>
            </a:extLst>
          </p:cNvPr>
          <p:cNvSpPr>
            <a:spLocks noGrp="1"/>
          </p:cNvSpPr>
          <p:nvPr>
            <p:ph type="title"/>
          </p:nvPr>
        </p:nvSpPr>
        <p:spPr>
          <a:xfrm>
            <a:off x="457200" y="274638"/>
            <a:ext cx="8229600" cy="6049962"/>
          </a:xfrm>
        </p:spPr>
        <p:txBody>
          <a:bodyPr/>
          <a:lstStyle/>
          <a:p>
            <a:r>
              <a:rPr lang="en-US" dirty="0"/>
              <a:t>A fictional character originally introduced in A. A. Milne's book The House at Pooh Corner. </a:t>
            </a:r>
          </a:p>
        </p:txBody>
      </p:sp>
    </p:spTree>
    <p:extLst>
      <p:ext uri="{BB962C8B-B14F-4D97-AF65-F5344CB8AC3E}">
        <p14:creationId xmlns:p14="http://schemas.microsoft.com/office/powerpoint/2010/main" val="413003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698CD42-FCB8-477B-BEDC-03F42EFEB2C8}"/>
              </a:ext>
            </a:extLst>
          </p:cNvPr>
          <p:cNvGraphicFramePr>
            <a:graphicFrameLocks noGrp="1"/>
          </p:cNvGraphicFramePr>
          <p:nvPr>
            <p:ph idx="1"/>
            <p:extLst>
              <p:ext uri="{D42A27DB-BD31-4B8C-83A1-F6EECF244321}">
                <p14:modId xmlns:p14="http://schemas.microsoft.com/office/powerpoint/2010/main" val="2573645928"/>
              </p:ext>
            </p:extLst>
          </p:nvPr>
        </p:nvGraphicFramePr>
        <p:xfrm>
          <a:off x="381000" y="152400"/>
          <a:ext cx="8458200" cy="6553202"/>
        </p:xfrm>
        <a:graphic>
          <a:graphicData uri="http://schemas.openxmlformats.org/drawingml/2006/table">
            <a:tbl>
              <a:tblPr firstRow="1" bandRow="1">
                <a:tableStyleId>{E929F9F4-4A8F-4326-A1B4-22849713DDAB}</a:tableStyleId>
              </a:tblPr>
              <a:tblGrid>
                <a:gridCol w="1508760">
                  <a:extLst>
                    <a:ext uri="{9D8B030D-6E8A-4147-A177-3AD203B41FA5}">
                      <a16:colId xmlns:a16="http://schemas.microsoft.com/office/drawing/2014/main" val="1621425108"/>
                    </a:ext>
                  </a:extLst>
                </a:gridCol>
                <a:gridCol w="1737360">
                  <a:extLst>
                    <a:ext uri="{9D8B030D-6E8A-4147-A177-3AD203B41FA5}">
                      <a16:colId xmlns:a16="http://schemas.microsoft.com/office/drawing/2014/main" val="2597948233"/>
                    </a:ext>
                  </a:extLst>
                </a:gridCol>
                <a:gridCol w="1737360">
                  <a:extLst>
                    <a:ext uri="{9D8B030D-6E8A-4147-A177-3AD203B41FA5}">
                      <a16:colId xmlns:a16="http://schemas.microsoft.com/office/drawing/2014/main" val="3092240592"/>
                    </a:ext>
                  </a:extLst>
                </a:gridCol>
                <a:gridCol w="1737360">
                  <a:extLst>
                    <a:ext uri="{9D8B030D-6E8A-4147-A177-3AD203B41FA5}">
                      <a16:colId xmlns:a16="http://schemas.microsoft.com/office/drawing/2014/main" val="1698559078"/>
                    </a:ext>
                  </a:extLst>
                </a:gridCol>
                <a:gridCol w="1737360">
                  <a:extLst>
                    <a:ext uri="{9D8B030D-6E8A-4147-A177-3AD203B41FA5}">
                      <a16:colId xmlns:a16="http://schemas.microsoft.com/office/drawing/2014/main" val="4162943740"/>
                    </a:ext>
                  </a:extLst>
                </a:gridCol>
              </a:tblGrid>
              <a:tr h="1019387">
                <a:tc>
                  <a:txBody>
                    <a:bodyPr/>
                    <a:lstStyle/>
                    <a:p>
                      <a:pPr algn="ctr"/>
                      <a:r>
                        <a:rPr lang="en-US" sz="1800" b="0" kern="1200" spc="-150" dirty="0">
                          <a:ln w="3175">
                            <a:noFill/>
                          </a:ln>
                          <a:solidFill>
                            <a:srgbClr val="FFFF00"/>
                          </a:solidFill>
                          <a:effectLst>
                            <a:glow rad="139700">
                              <a:srgbClr val="00B050">
                                <a:alpha val="40000"/>
                              </a:srgbClr>
                            </a:glow>
                            <a:outerShdw blurRad="50800" dist="38100" dir="2700000" algn="tl" rotWithShape="0">
                              <a:prstClr val="black">
                                <a:alpha val="40000"/>
                              </a:prstClr>
                            </a:outerShdw>
                          </a:effectLst>
                        </a:rPr>
                        <a:t>MEDICAL ABBREVIATIONS</a:t>
                      </a:r>
                      <a:endParaRPr lang="en-US" sz="1800" b="0" kern="1200" spc="-150" dirty="0">
                        <a:ln w="3175">
                          <a:noFill/>
                        </a:ln>
                        <a:solidFill>
                          <a:srgbClr val="FFFF00"/>
                        </a:solidFill>
                        <a:effectLst>
                          <a:glow rad="139700">
                            <a:srgbClr val="00B050">
                              <a:alpha val="40000"/>
                            </a:srgbClr>
                          </a:glow>
                          <a:outerShdw blurRad="50800" dist="38100" dir="2700000" algn="tl" rotWithShape="0">
                            <a:prstClr val="black">
                              <a:alpha val="40000"/>
                            </a:prstClr>
                          </a:outerShdw>
                        </a:effectLst>
                        <a:latin typeface="+mj-lt"/>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sz="1800" b="0" kern="1200" spc="-150" dirty="0">
                          <a:ln w="3175">
                            <a:noFill/>
                          </a:ln>
                          <a:solidFill>
                            <a:srgbClr val="FFFF00"/>
                          </a:solidFill>
                          <a:effectLst>
                            <a:glow rad="139700">
                              <a:srgbClr val="00B050">
                                <a:alpha val="40000"/>
                              </a:srgbClr>
                            </a:glow>
                            <a:outerShdw blurRad="50800" dist="38100" dir="2700000" algn="tl" rotWithShape="0">
                              <a:prstClr val="black">
                                <a:alpha val="40000"/>
                              </a:prstClr>
                            </a:outerShdw>
                          </a:effectLst>
                        </a:rPr>
                        <a:t>FAMOUS CATS</a:t>
                      </a:r>
                      <a:endParaRPr lang="en-US" sz="1800" b="0" kern="1200" spc="-150" dirty="0">
                        <a:ln w="3175">
                          <a:noFill/>
                        </a:ln>
                        <a:solidFill>
                          <a:srgbClr val="FFFF00"/>
                        </a:solidFill>
                        <a:effectLst>
                          <a:glow rad="139700">
                            <a:srgbClr val="00B050">
                              <a:alpha val="40000"/>
                            </a:srgbClr>
                          </a:glow>
                          <a:outerShdw blurRad="50800" dist="38100" dir="2700000" algn="tl" rotWithShape="0">
                            <a:prstClr val="black">
                              <a:alpha val="40000"/>
                            </a:prstClr>
                          </a:outerShdw>
                        </a:effectLst>
                        <a:latin typeface="+mj-lt"/>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sz="1800" b="0" kern="1200" spc="-150" dirty="0">
                          <a:ln w="3175">
                            <a:noFill/>
                          </a:ln>
                          <a:solidFill>
                            <a:srgbClr val="FFFF00"/>
                          </a:solidFill>
                          <a:effectLst>
                            <a:glow rad="139700">
                              <a:srgbClr val="00B050">
                                <a:alpha val="40000"/>
                              </a:srgbClr>
                            </a:glow>
                            <a:outerShdw blurRad="50800" dist="38100" dir="2700000" algn="tl" rotWithShape="0">
                              <a:prstClr val="black">
                                <a:alpha val="40000"/>
                              </a:prstClr>
                            </a:outerShdw>
                          </a:effectLst>
                        </a:rPr>
                        <a:t>CHEMISTRY</a:t>
                      </a:r>
                      <a:endParaRPr lang="en-US" sz="1800" b="0" kern="1200" spc="-150" dirty="0">
                        <a:ln w="3175">
                          <a:noFill/>
                        </a:ln>
                        <a:solidFill>
                          <a:srgbClr val="FFFF00"/>
                        </a:solidFill>
                        <a:effectLst>
                          <a:glow rad="139700">
                            <a:srgbClr val="00B050">
                              <a:alpha val="40000"/>
                            </a:srgbClr>
                          </a:glow>
                          <a:outerShdw blurRad="50800" dist="38100" dir="2700000" algn="tl" rotWithShape="0">
                            <a:prstClr val="black">
                              <a:alpha val="40000"/>
                            </a:prstClr>
                          </a:outerShdw>
                        </a:effectLst>
                        <a:latin typeface="+mj-lt"/>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sz="1800" b="0" kern="1200" spc="-150" dirty="0">
                          <a:ln w="3175">
                            <a:noFill/>
                          </a:ln>
                          <a:solidFill>
                            <a:srgbClr val="FFFF00"/>
                          </a:solidFill>
                          <a:effectLst>
                            <a:glow rad="139700">
                              <a:srgbClr val="00B050">
                                <a:alpha val="40000"/>
                              </a:srgbClr>
                            </a:glow>
                            <a:outerShdw blurRad="50800" dist="38100" dir="2700000" algn="tl" rotWithShape="0">
                              <a:prstClr val="black">
                                <a:alpha val="40000"/>
                              </a:prstClr>
                            </a:outerShdw>
                          </a:effectLst>
                        </a:rPr>
                        <a:t>INVENTORS</a:t>
                      </a:r>
                      <a:endParaRPr lang="en-US" sz="1800" b="0" kern="1200" spc="-150" dirty="0">
                        <a:ln w="3175">
                          <a:noFill/>
                        </a:ln>
                        <a:solidFill>
                          <a:srgbClr val="FFFF00"/>
                        </a:solidFill>
                        <a:effectLst>
                          <a:glow rad="139700">
                            <a:srgbClr val="00B050">
                              <a:alpha val="40000"/>
                            </a:srgbClr>
                          </a:glow>
                          <a:outerShdw blurRad="50800" dist="38100" dir="2700000" algn="tl" rotWithShape="0">
                            <a:prstClr val="black">
                              <a:alpha val="40000"/>
                            </a:prstClr>
                          </a:outerShdw>
                        </a:effectLst>
                        <a:latin typeface="+mj-lt"/>
                        <a:ea typeface="+mn-ea"/>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sz="1800" b="0" kern="1200" spc="-150" dirty="0">
                          <a:ln w="3175">
                            <a:noFill/>
                          </a:ln>
                          <a:solidFill>
                            <a:srgbClr val="FFFF00"/>
                          </a:solidFill>
                          <a:effectLst>
                            <a:glow rad="139700">
                              <a:srgbClr val="00B050">
                                <a:alpha val="40000"/>
                              </a:srgbClr>
                            </a:glow>
                            <a:outerShdw blurRad="50800" dist="38100" dir="2700000" algn="tl" rotWithShape="0">
                              <a:prstClr val="black">
                                <a:alpha val="40000"/>
                              </a:prstClr>
                            </a:outerShdw>
                          </a:effectLst>
                          <a:latin typeface="+mj-lt"/>
                          <a:ea typeface="+mn-ea"/>
                          <a:cs typeface="Arial" charset="0"/>
                        </a:rPr>
                        <a:t>FAMOUS WOMEN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2335714615"/>
                  </a:ext>
                </a:extLst>
              </a:tr>
              <a:tr h="1456267">
                <a:tc>
                  <a:txBody>
                    <a:bodyPr/>
                    <a:lstStyle/>
                    <a:p>
                      <a:pPr algn="ctr"/>
                      <a:r>
                        <a:rPr lang="en-US" sz="3600" dirty="0">
                          <a:hlinkClick r:id="rId2" action="ppaction://hlinksldjump"/>
                        </a:rPr>
                        <a:t>$10</a:t>
                      </a:r>
                      <a:endParaRPr lang="en-US" sz="3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kern="1200" dirty="0">
                          <a:solidFill>
                            <a:schemeClr val="lt1"/>
                          </a:solidFill>
                          <a:latin typeface="+mn-lt"/>
                          <a:ea typeface="+mn-ea"/>
                          <a:cs typeface="+mn-cs"/>
                          <a:hlinkClick r:id="rId3" action="ppaction://hlinksldjump"/>
                        </a:rPr>
                        <a:t>$10</a:t>
                      </a:r>
                      <a:endParaRPr lang="en-US" sz="3600"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en-US" sz="3600" kern="1200" dirty="0">
                          <a:hlinkClick r:id="rId4" action="ppaction://hlinksldjump"/>
                        </a:rPr>
                        <a:t>$10</a:t>
                      </a:r>
                      <a:endParaRPr lang="en-US" sz="3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en-US" sz="3600" kern="1200" dirty="0">
                          <a:hlinkClick r:id="rId5" action="ppaction://hlinksldjump"/>
                        </a:rPr>
                        <a:t>$10</a:t>
                      </a:r>
                      <a:endParaRPr lang="en-US" sz="3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en-US" sz="3600" kern="1200" dirty="0">
                          <a:hlinkClick r:id="rId6" action="ppaction://hlinksldjump"/>
                        </a:rPr>
                        <a:t>$10</a:t>
                      </a:r>
                      <a:endParaRPr lang="en-US" sz="3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2721274584"/>
                  </a:ext>
                </a:extLst>
              </a:tr>
              <a:tr h="1019387">
                <a:tc>
                  <a:txBody>
                    <a:bodyPr/>
                    <a:lstStyle/>
                    <a:p>
                      <a:pPr algn="ctr"/>
                      <a:r>
                        <a:rPr lang="en-US" sz="3600" kern="1200" dirty="0">
                          <a:hlinkClick r:id="rId7" action="ppaction://hlinksldjump"/>
                        </a:rPr>
                        <a:t>$20</a:t>
                      </a:r>
                      <a:endParaRPr lang="en-US" sz="3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en-US" sz="3600" kern="1200" dirty="0">
                          <a:hlinkClick r:id="rId8" action="ppaction://hlinksldjump"/>
                        </a:rPr>
                        <a:t>$20</a:t>
                      </a:r>
                      <a:endParaRPr lang="en-US" sz="3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en-US" sz="3600" kern="1200" dirty="0">
                          <a:hlinkClick r:id="rId9" action="ppaction://hlinksldjump"/>
                        </a:rPr>
                        <a:t>$20</a:t>
                      </a:r>
                      <a:endParaRPr lang="en-US" sz="3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en-US" sz="3600" kern="1200" dirty="0">
                          <a:hlinkClick r:id="rId10" action="ppaction://hlinksldjump"/>
                        </a:rPr>
                        <a:t>$20</a:t>
                      </a:r>
                      <a:endParaRPr lang="en-US" sz="3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en-US" sz="3600" kern="1200" dirty="0">
                          <a:hlinkClick r:id="rId11" action="ppaction://hlinksldjump"/>
                        </a:rPr>
                        <a:t>$20</a:t>
                      </a:r>
                      <a:endParaRPr lang="en-US" sz="3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3251173790"/>
                  </a:ext>
                </a:extLst>
              </a:tr>
              <a:tr h="1019387">
                <a:tc>
                  <a:txBody>
                    <a:bodyPr/>
                    <a:lstStyle/>
                    <a:p>
                      <a:pPr algn="ctr"/>
                      <a:r>
                        <a:rPr lang="en-US" sz="3600" kern="1200" dirty="0">
                          <a:hlinkClick r:id="rId12" action="ppaction://hlinksldjump"/>
                        </a:rPr>
                        <a:t>$30</a:t>
                      </a:r>
                      <a:endParaRPr lang="en-US" sz="3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en-US" sz="3600" kern="1200" dirty="0">
                          <a:hlinkClick r:id="rId13" action="ppaction://hlinksldjump"/>
                        </a:rPr>
                        <a:t>$30</a:t>
                      </a:r>
                      <a:endParaRPr lang="en-US" sz="3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en-US" sz="3600" kern="1200" dirty="0">
                          <a:hlinkClick r:id="rId14" action="ppaction://hlinksldjump"/>
                        </a:rPr>
                        <a:t>$30</a:t>
                      </a:r>
                      <a:endParaRPr lang="en-US" sz="3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en-US" sz="3600" kern="1200" dirty="0">
                          <a:hlinkClick r:id="rId15" action="ppaction://hlinksldjump"/>
                        </a:rPr>
                        <a:t>$30</a:t>
                      </a:r>
                      <a:endParaRPr lang="en-US" sz="3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en-US" sz="3600" kern="1200" dirty="0">
                          <a:hlinkClick r:id="rId16" action="ppaction://hlinksldjump"/>
                        </a:rPr>
                        <a:t>$30</a:t>
                      </a:r>
                      <a:endParaRPr lang="en-US" sz="3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3026986438"/>
                  </a:ext>
                </a:extLst>
              </a:tr>
              <a:tr h="1019387">
                <a:tc>
                  <a:txBody>
                    <a:bodyPr/>
                    <a:lstStyle/>
                    <a:p>
                      <a:pPr algn="ctr"/>
                      <a:r>
                        <a:rPr lang="en-US" sz="3600" kern="1200" dirty="0">
                          <a:hlinkClick r:id="rId17" action="ppaction://hlinksldjump"/>
                        </a:rPr>
                        <a:t>$40</a:t>
                      </a:r>
                      <a:endParaRPr lang="en-US" sz="3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en-US" sz="3600" kern="1200" dirty="0">
                          <a:hlinkClick r:id="rId18" action="ppaction://hlinksldjump"/>
                        </a:rPr>
                        <a:t>$40</a:t>
                      </a:r>
                      <a:endParaRPr lang="en-US" sz="3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en-US" sz="3600" kern="1200" dirty="0">
                          <a:hlinkClick r:id="rId19" action="ppaction://hlinksldjump"/>
                        </a:rPr>
                        <a:t>$40</a:t>
                      </a:r>
                      <a:endParaRPr lang="en-US" sz="3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en-US" sz="3600" kern="1200" dirty="0">
                          <a:hlinkClick r:id="rId20" action="ppaction://hlinksldjump"/>
                        </a:rPr>
                        <a:t>$40</a:t>
                      </a:r>
                      <a:endParaRPr lang="en-US" sz="3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en-US" sz="3600" kern="1200" dirty="0">
                          <a:hlinkClick r:id="rId21" action="ppaction://hlinksldjump"/>
                        </a:rPr>
                        <a:t>$40</a:t>
                      </a:r>
                      <a:endParaRPr lang="en-US" sz="3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2600380409"/>
                  </a:ext>
                </a:extLst>
              </a:tr>
              <a:tr h="1019387">
                <a:tc>
                  <a:txBody>
                    <a:bodyPr/>
                    <a:lstStyle/>
                    <a:p>
                      <a:pPr algn="ctr"/>
                      <a:r>
                        <a:rPr lang="en-US" sz="3600" kern="1200" dirty="0">
                          <a:hlinkClick r:id="rId22" action="ppaction://hlinksldjump"/>
                        </a:rPr>
                        <a:t>$50</a:t>
                      </a:r>
                      <a:endParaRPr lang="en-US" sz="3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en-US" sz="3600" kern="1200" dirty="0">
                          <a:hlinkClick r:id="rId23" action="ppaction://hlinksldjump"/>
                        </a:rPr>
                        <a:t>$50</a:t>
                      </a:r>
                      <a:endParaRPr lang="en-US" sz="3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en-US" sz="3600" kern="1200" dirty="0">
                          <a:hlinkClick r:id="rId24" action="ppaction://hlinksldjump"/>
                        </a:rPr>
                        <a:t>$50</a:t>
                      </a:r>
                      <a:endParaRPr lang="en-US" sz="3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en-US" sz="3600" kern="1200" dirty="0">
                          <a:hlinkClick r:id="rId25" action="ppaction://hlinksldjump"/>
                        </a:rPr>
                        <a:t>$50</a:t>
                      </a:r>
                      <a:endParaRPr lang="en-US" sz="3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en-US" sz="3600" kern="1200" dirty="0">
                          <a:hlinkClick r:id="rId26" action="ppaction://hlinksldjump"/>
                        </a:rPr>
                        <a:t>$50</a:t>
                      </a:r>
                      <a:endParaRPr lang="en-US" sz="36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3515170214"/>
                  </a:ext>
                </a:extLst>
              </a:tr>
            </a:tbl>
          </a:graphicData>
        </a:graphic>
      </p:graphicFrame>
    </p:spTree>
    <p:extLst>
      <p:ext uri="{BB962C8B-B14F-4D97-AF65-F5344CB8AC3E}">
        <p14:creationId xmlns:p14="http://schemas.microsoft.com/office/powerpoint/2010/main" val="483806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4AD5-A4A9-4E92-9A03-5773BE44A6CB}"/>
              </a:ext>
            </a:extLst>
          </p:cNvPr>
          <p:cNvSpPr>
            <a:spLocks noGrp="1"/>
          </p:cNvSpPr>
          <p:nvPr>
            <p:ph type="title"/>
          </p:nvPr>
        </p:nvSpPr>
        <p:spPr/>
        <p:txBody>
          <a:bodyPr/>
          <a:lstStyle/>
          <a:p>
            <a:r>
              <a:rPr lang="en-US" dirty="0"/>
              <a:t>WHO IS TIGGER?</a:t>
            </a:r>
          </a:p>
        </p:txBody>
      </p:sp>
      <p:pic>
        <p:nvPicPr>
          <p:cNvPr id="4" name="Picture 3">
            <a:hlinkClick r:id="rId2" action="ppaction://hlinksldjump"/>
            <a:extLst>
              <a:ext uri="{FF2B5EF4-FFF2-40B4-BE49-F238E27FC236}">
                <a16:creationId xmlns:a16="http://schemas.microsoft.com/office/drawing/2014/main" id="{5426B015-1E84-4792-AB2E-E106A7651463}"/>
              </a:ext>
            </a:extLst>
          </p:cNvPr>
          <p:cNvPicPr>
            <a:picLocks noChangeAspect="1"/>
          </p:cNvPicPr>
          <p:nvPr/>
        </p:nvPicPr>
        <p:blipFill>
          <a:blip r:embed="rId3"/>
          <a:stretch>
            <a:fillRect/>
          </a:stretch>
        </p:blipFill>
        <p:spPr>
          <a:xfrm>
            <a:off x="2988468" y="1417638"/>
            <a:ext cx="3014663" cy="4422489"/>
          </a:xfrm>
          <a:prstGeom prst="rect">
            <a:avLst/>
          </a:prstGeom>
        </p:spPr>
      </p:pic>
      <p:sp>
        <p:nvSpPr>
          <p:cNvPr id="5" name="Arrow: Right 4">
            <a:hlinkClick r:id="rId2" action="ppaction://hlinksldjump"/>
            <a:extLst>
              <a:ext uri="{FF2B5EF4-FFF2-40B4-BE49-F238E27FC236}">
                <a16:creationId xmlns:a16="http://schemas.microsoft.com/office/drawing/2014/main" id="{3890DD13-6CCC-402B-8CCC-C5400F412F76}"/>
              </a:ext>
            </a:extLst>
          </p:cNvPr>
          <p:cNvSpPr/>
          <p:nvPr/>
        </p:nvSpPr>
        <p:spPr>
          <a:xfrm>
            <a:off x="4036827" y="60960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543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3BF5D-5D5B-4DCD-9E8A-01CA1AC3C903}"/>
              </a:ext>
            </a:extLst>
          </p:cNvPr>
          <p:cNvSpPr>
            <a:spLocks noGrp="1"/>
          </p:cNvSpPr>
          <p:nvPr>
            <p:ph type="title"/>
          </p:nvPr>
        </p:nvSpPr>
        <p:spPr>
          <a:xfrm>
            <a:off x="457200" y="274638"/>
            <a:ext cx="8229600" cy="6049962"/>
          </a:xfrm>
        </p:spPr>
        <p:txBody>
          <a:bodyPr>
            <a:normAutofit/>
          </a:bodyPr>
          <a:lstStyle/>
          <a:p>
            <a:r>
              <a:rPr lang="en-US" dirty="0"/>
              <a:t>A fictional cat popularized by Lewis Carroll in Alice's Adventures in Wonderland and known for its distinctive mischievous grin</a:t>
            </a:r>
          </a:p>
        </p:txBody>
      </p:sp>
    </p:spTree>
    <p:extLst>
      <p:ext uri="{BB962C8B-B14F-4D97-AF65-F5344CB8AC3E}">
        <p14:creationId xmlns:p14="http://schemas.microsoft.com/office/powerpoint/2010/main" val="3248047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9C6D-77EE-4C80-A230-F8E5D8B5AC15}"/>
              </a:ext>
            </a:extLst>
          </p:cNvPr>
          <p:cNvSpPr>
            <a:spLocks noGrp="1"/>
          </p:cNvSpPr>
          <p:nvPr>
            <p:ph type="title"/>
          </p:nvPr>
        </p:nvSpPr>
        <p:spPr>
          <a:xfrm>
            <a:off x="260350" y="685800"/>
            <a:ext cx="8229600" cy="1143000"/>
          </a:xfrm>
        </p:spPr>
        <p:txBody>
          <a:bodyPr/>
          <a:lstStyle/>
          <a:p>
            <a:r>
              <a:rPr lang="en-US" dirty="0"/>
              <a:t>WHO IS THE CHESHIRE CAT?</a:t>
            </a:r>
          </a:p>
        </p:txBody>
      </p:sp>
      <p:pic>
        <p:nvPicPr>
          <p:cNvPr id="5" name="Picture 4">
            <a:hlinkClick r:id="rId2" action="ppaction://hlinksldjump"/>
            <a:extLst>
              <a:ext uri="{FF2B5EF4-FFF2-40B4-BE49-F238E27FC236}">
                <a16:creationId xmlns:a16="http://schemas.microsoft.com/office/drawing/2014/main" id="{5346E3CE-3A3D-453F-B9FC-BB7AE6AEC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905000"/>
            <a:ext cx="4940300" cy="4064000"/>
          </a:xfrm>
          <a:prstGeom prst="rect">
            <a:avLst/>
          </a:prstGeom>
        </p:spPr>
      </p:pic>
      <p:sp>
        <p:nvSpPr>
          <p:cNvPr id="4" name="Arrow: Right 3">
            <a:hlinkClick r:id="rId2" action="ppaction://hlinksldjump"/>
            <a:extLst>
              <a:ext uri="{FF2B5EF4-FFF2-40B4-BE49-F238E27FC236}">
                <a16:creationId xmlns:a16="http://schemas.microsoft.com/office/drawing/2014/main" id="{E648907C-B0E6-41E5-A633-9E41C4A8D1F4}"/>
              </a:ext>
            </a:extLst>
          </p:cNvPr>
          <p:cNvSpPr/>
          <p:nvPr/>
        </p:nvSpPr>
        <p:spPr>
          <a:xfrm>
            <a:off x="4038600" y="61722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278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DE90-7DD9-4BE4-8819-2D0A59475A4E}"/>
              </a:ext>
            </a:extLst>
          </p:cNvPr>
          <p:cNvSpPr>
            <a:spLocks noGrp="1"/>
          </p:cNvSpPr>
          <p:nvPr>
            <p:ph type="title"/>
          </p:nvPr>
        </p:nvSpPr>
        <p:spPr>
          <a:xfrm>
            <a:off x="685800" y="2819400"/>
            <a:ext cx="7467600" cy="1143000"/>
          </a:xfrm>
        </p:spPr>
        <p:txBody>
          <a:bodyPr/>
          <a:lstStyle/>
          <a:p>
            <a:r>
              <a:rPr lang="en-US" dirty="0"/>
              <a:t>H</a:t>
            </a:r>
            <a:r>
              <a:rPr lang="en-US" baseline="-25000" dirty="0"/>
              <a:t>2</a:t>
            </a:r>
            <a:r>
              <a:rPr lang="en-US" dirty="0"/>
              <a:t>O</a:t>
            </a:r>
          </a:p>
        </p:txBody>
      </p:sp>
    </p:spTree>
    <p:extLst>
      <p:ext uri="{BB962C8B-B14F-4D97-AF65-F5344CB8AC3E}">
        <p14:creationId xmlns:p14="http://schemas.microsoft.com/office/powerpoint/2010/main" val="401338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DD56-99B6-4FBD-85F8-47E58E2204D6}"/>
              </a:ext>
            </a:extLst>
          </p:cNvPr>
          <p:cNvSpPr>
            <a:spLocks noGrp="1"/>
          </p:cNvSpPr>
          <p:nvPr>
            <p:ph type="title"/>
          </p:nvPr>
        </p:nvSpPr>
        <p:spPr>
          <a:xfrm>
            <a:off x="457200" y="1067686"/>
            <a:ext cx="8229600" cy="1143000"/>
          </a:xfrm>
        </p:spPr>
        <p:txBody>
          <a:bodyPr/>
          <a:lstStyle/>
          <a:p>
            <a:r>
              <a:rPr lang="en-US" dirty="0"/>
              <a:t>WHAT IS WATER? </a:t>
            </a:r>
          </a:p>
        </p:txBody>
      </p:sp>
      <p:pic>
        <p:nvPicPr>
          <p:cNvPr id="5" name="Picture 4" descr="Water next to the ocean&#10;&#10;Description generated with very high confidence">
            <a:hlinkClick r:id="rId2" action="ppaction://hlinksldjump"/>
            <a:extLst>
              <a:ext uri="{FF2B5EF4-FFF2-40B4-BE49-F238E27FC236}">
                <a16:creationId xmlns:a16="http://schemas.microsoft.com/office/drawing/2014/main" id="{CA6EE2AE-3F6F-4AB5-81EA-4AC51E368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196" y="2210686"/>
            <a:ext cx="6065608" cy="3606014"/>
          </a:xfrm>
          <a:prstGeom prst="rect">
            <a:avLst/>
          </a:prstGeom>
        </p:spPr>
      </p:pic>
      <p:sp>
        <p:nvSpPr>
          <p:cNvPr id="4" name="Arrow: Right 3">
            <a:hlinkClick r:id="rId2" action="ppaction://hlinksldjump"/>
            <a:extLst>
              <a:ext uri="{FF2B5EF4-FFF2-40B4-BE49-F238E27FC236}">
                <a16:creationId xmlns:a16="http://schemas.microsoft.com/office/drawing/2014/main" id="{29D0D5AF-E644-414F-8AF6-F44CE42679CD}"/>
              </a:ext>
            </a:extLst>
          </p:cNvPr>
          <p:cNvSpPr/>
          <p:nvPr/>
        </p:nvSpPr>
        <p:spPr>
          <a:xfrm>
            <a:off x="4343400" y="60960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2763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B491-610C-4692-80BE-D2AE647AC720}"/>
              </a:ext>
            </a:extLst>
          </p:cNvPr>
          <p:cNvSpPr>
            <a:spLocks noGrp="1"/>
          </p:cNvSpPr>
          <p:nvPr>
            <p:ph type="title"/>
          </p:nvPr>
        </p:nvSpPr>
        <p:spPr>
          <a:xfrm>
            <a:off x="457200" y="2743200"/>
            <a:ext cx="8229600" cy="1143000"/>
          </a:xfrm>
        </p:spPr>
        <p:txBody>
          <a:bodyPr/>
          <a:lstStyle/>
          <a:p>
            <a:r>
              <a:rPr lang="en-US" dirty="0"/>
              <a:t>CO</a:t>
            </a:r>
            <a:r>
              <a:rPr lang="en-US" baseline="-25000" dirty="0"/>
              <a:t>2</a:t>
            </a:r>
            <a:endParaRPr lang="en-US" dirty="0"/>
          </a:p>
        </p:txBody>
      </p:sp>
    </p:spTree>
    <p:extLst>
      <p:ext uri="{BB962C8B-B14F-4D97-AF65-F5344CB8AC3E}">
        <p14:creationId xmlns:p14="http://schemas.microsoft.com/office/powerpoint/2010/main" val="1881102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7FA1-EB0D-42C2-8187-F0D71C61A4CF}"/>
              </a:ext>
            </a:extLst>
          </p:cNvPr>
          <p:cNvSpPr>
            <a:spLocks noGrp="1"/>
          </p:cNvSpPr>
          <p:nvPr>
            <p:ph type="title"/>
          </p:nvPr>
        </p:nvSpPr>
        <p:spPr>
          <a:xfrm>
            <a:off x="381000" y="2667000"/>
            <a:ext cx="8229600" cy="1143000"/>
          </a:xfrm>
        </p:spPr>
        <p:txBody>
          <a:bodyPr/>
          <a:lstStyle/>
          <a:p>
            <a:r>
              <a:rPr lang="en-US" dirty="0"/>
              <a:t>WHAT IS CARBON DIOXIDE?</a:t>
            </a:r>
          </a:p>
        </p:txBody>
      </p:sp>
      <p:sp>
        <p:nvSpPr>
          <p:cNvPr id="3" name="Arrow: Right 2">
            <a:hlinkClick r:id="rId2" action="ppaction://hlinksldjump"/>
            <a:extLst>
              <a:ext uri="{FF2B5EF4-FFF2-40B4-BE49-F238E27FC236}">
                <a16:creationId xmlns:a16="http://schemas.microsoft.com/office/drawing/2014/main" id="{F10962FB-1C10-4045-8DFD-6028C2F64E59}"/>
              </a:ext>
            </a:extLst>
          </p:cNvPr>
          <p:cNvSpPr/>
          <p:nvPr/>
        </p:nvSpPr>
        <p:spPr>
          <a:xfrm>
            <a:off x="4114800" y="40386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3175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C7C18-2C91-4976-8EB0-D319EA6AEFF6}"/>
              </a:ext>
            </a:extLst>
          </p:cNvPr>
          <p:cNvSpPr>
            <a:spLocks noGrp="1"/>
          </p:cNvSpPr>
          <p:nvPr>
            <p:ph type="title"/>
          </p:nvPr>
        </p:nvSpPr>
        <p:spPr>
          <a:xfrm>
            <a:off x="228600" y="2514600"/>
            <a:ext cx="8229600" cy="1143000"/>
          </a:xfrm>
        </p:spPr>
        <p:txBody>
          <a:bodyPr/>
          <a:lstStyle/>
          <a:p>
            <a:r>
              <a:rPr lang="en-US" dirty="0"/>
              <a:t>H</a:t>
            </a:r>
            <a:r>
              <a:rPr lang="en-US" baseline="-25000" dirty="0"/>
              <a:t>2</a:t>
            </a:r>
            <a:r>
              <a:rPr lang="en-US" dirty="0"/>
              <a:t>O</a:t>
            </a:r>
            <a:r>
              <a:rPr lang="en-US" baseline="-25000" dirty="0"/>
              <a:t>2        </a:t>
            </a:r>
            <a:endParaRPr lang="en-US" dirty="0"/>
          </a:p>
        </p:txBody>
      </p:sp>
      <p:sp>
        <p:nvSpPr>
          <p:cNvPr id="5" name="Action Button: Go Forward or Next 4">
            <a:hlinkClick r:id="" action="ppaction://hlinkshowjump?jump=nextslide" highlightClick="1"/>
            <a:extLst>
              <a:ext uri="{FF2B5EF4-FFF2-40B4-BE49-F238E27FC236}">
                <a16:creationId xmlns:a16="http://schemas.microsoft.com/office/drawing/2014/main" id="{ABBD6B40-0143-4FEE-8C23-85D99B057B1F}"/>
              </a:ext>
            </a:extLst>
          </p:cNvPr>
          <p:cNvSpPr/>
          <p:nvPr/>
        </p:nvSpPr>
        <p:spPr>
          <a:xfrm>
            <a:off x="685800" y="6019800"/>
            <a:ext cx="457200" cy="356616"/>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2675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78635-8D8C-4418-8173-90469BD32BD6}"/>
              </a:ext>
            </a:extLst>
          </p:cNvPr>
          <p:cNvSpPr>
            <a:spLocks noGrp="1"/>
          </p:cNvSpPr>
          <p:nvPr>
            <p:ph type="title"/>
          </p:nvPr>
        </p:nvSpPr>
        <p:spPr>
          <a:xfrm>
            <a:off x="381000" y="2667000"/>
            <a:ext cx="8229600" cy="1143000"/>
          </a:xfrm>
        </p:spPr>
        <p:txBody>
          <a:bodyPr/>
          <a:lstStyle/>
          <a:p>
            <a:r>
              <a:rPr lang="en-US" dirty="0"/>
              <a:t>WHAT IS HYDROGEN PEROXIDE?</a:t>
            </a:r>
          </a:p>
        </p:txBody>
      </p:sp>
      <p:sp>
        <p:nvSpPr>
          <p:cNvPr id="3" name="Arrow: Right 2">
            <a:hlinkClick r:id="rId2" action="ppaction://hlinksldjump"/>
            <a:extLst>
              <a:ext uri="{FF2B5EF4-FFF2-40B4-BE49-F238E27FC236}">
                <a16:creationId xmlns:a16="http://schemas.microsoft.com/office/drawing/2014/main" id="{362A9BE6-55E5-4AC0-A31E-D782ABE00EFE}"/>
              </a:ext>
            </a:extLst>
          </p:cNvPr>
          <p:cNvSpPr/>
          <p:nvPr/>
        </p:nvSpPr>
        <p:spPr>
          <a:xfrm>
            <a:off x="4038600" y="40386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4340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FEF6E-A53B-41BF-9169-0F9AEDF4C35C}"/>
              </a:ext>
            </a:extLst>
          </p:cNvPr>
          <p:cNvSpPr>
            <a:spLocks noGrp="1"/>
          </p:cNvSpPr>
          <p:nvPr>
            <p:ph type="title"/>
          </p:nvPr>
        </p:nvSpPr>
        <p:spPr>
          <a:xfrm>
            <a:off x="228600" y="2590800"/>
            <a:ext cx="8229600" cy="1143000"/>
          </a:xfrm>
        </p:spPr>
        <p:txBody>
          <a:bodyPr/>
          <a:lstStyle/>
          <a:p>
            <a:r>
              <a:rPr lang="en-US" dirty="0"/>
              <a:t>NaCl</a:t>
            </a:r>
          </a:p>
        </p:txBody>
      </p:sp>
    </p:spTree>
    <p:extLst>
      <p:ext uri="{BB962C8B-B14F-4D97-AF65-F5344CB8AC3E}">
        <p14:creationId xmlns:p14="http://schemas.microsoft.com/office/powerpoint/2010/main" val="4106600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6E84B-F562-4017-B515-B09B99F7135F}"/>
              </a:ext>
            </a:extLst>
          </p:cNvPr>
          <p:cNvSpPr>
            <a:spLocks noGrp="1"/>
          </p:cNvSpPr>
          <p:nvPr>
            <p:ph type="title"/>
          </p:nvPr>
        </p:nvSpPr>
        <p:spPr>
          <a:xfrm>
            <a:off x="457200" y="2743200"/>
            <a:ext cx="8229600" cy="1143000"/>
          </a:xfrm>
        </p:spPr>
        <p:txBody>
          <a:bodyPr/>
          <a:lstStyle/>
          <a:p>
            <a:r>
              <a:rPr lang="en-US" dirty="0"/>
              <a:t>HEART</a:t>
            </a:r>
          </a:p>
        </p:txBody>
      </p:sp>
    </p:spTree>
    <p:extLst>
      <p:ext uri="{BB962C8B-B14F-4D97-AF65-F5344CB8AC3E}">
        <p14:creationId xmlns:p14="http://schemas.microsoft.com/office/powerpoint/2010/main" val="520111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D1E88-AAF1-45AC-9874-BF85E528AB22}"/>
              </a:ext>
            </a:extLst>
          </p:cNvPr>
          <p:cNvSpPr>
            <a:spLocks noGrp="1"/>
          </p:cNvSpPr>
          <p:nvPr>
            <p:ph type="title"/>
          </p:nvPr>
        </p:nvSpPr>
        <p:spPr>
          <a:xfrm>
            <a:off x="457199" y="990600"/>
            <a:ext cx="8229600" cy="1295400"/>
          </a:xfrm>
        </p:spPr>
        <p:txBody>
          <a:bodyPr>
            <a:normAutofit fontScale="90000"/>
          </a:bodyPr>
          <a:lstStyle/>
          <a:p>
            <a:r>
              <a:rPr lang="en-US" dirty="0"/>
              <a:t>What is Sodium Chloride?</a:t>
            </a:r>
            <a:br>
              <a:rPr lang="en-US" dirty="0"/>
            </a:br>
            <a:r>
              <a:rPr lang="en-US" dirty="0"/>
              <a:t>(Table Salt)</a:t>
            </a:r>
          </a:p>
        </p:txBody>
      </p:sp>
      <p:pic>
        <p:nvPicPr>
          <p:cNvPr id="4" name="Picture 3" descr="A picture containing floor&#10;&#10;Description generated with high confidence">
            <a:hlinkClick r:id="rId2" action="ppaction://hlinksldjump"/>
            <a:extLst>
              <a:ext uri="{FF2B5EF4-FFF2-40B4-BE49-F238E27FC236}">
                <a16:creationId xmlns:a16="http://schemas.microsoft.com/office/drawing/2014/main" id="{CBDE4BD3-07C6-4643-873A-648ED8675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2438400"/>
            <a:ext cx="4270342" cy="3198634"/>
          </a:xfrm>
          <a:prstGeom prst="rect">
            <a:avLst/>
          </a:prstGeom>
        </p:spPr>
      </p:pic>
      <p:sp>
        <p:nvSpPr>
          <p:cNvPr id="5" name="Arrow: Right 4">
            <a:hlinkClick r:id="rId2" action="ppaction://hlinksldjump"/>
            <a:extLst>
              <a:ext uri="{FF2B5EF4-FFF2-40B4-BE49-F238E27FC236}">
                <a16:creationId xmlns:a16="http://schemas.microsoft.com/office/drawing/2014/main" id="{79AA0367-CBEB-4617-BDF7-523D2232EBE6}"/>
              </a:ext>
            </a:extLst>
          </p:cNvPr>
          <p:cNvSpPr/>
          <p:nvPr/>
        </p:nvSpPr>
        <p:spPr>
          <a:xfrm>
            <a:off x="4192571" y="58674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3736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2" action="ppaction://hlinksldjump"/>
            <a:extLst>
              <a:ext uri="{FF2B5EF4-FFF2-40B4-BE49-F238E27FC236}">
                <a16:creationId xmlns:a16="http://schemas.microsoft.com/office/drawing/2014/main" id="{684FB4B3-031D-43A3-A34A-5EB13E33943B}"/>
              </a:ext>
            </a:extLst>
          </p:cNvPr>
          <p:cNvPicPr>
            <a:picLocks noChangeAspect="1"/>
          </p:cNvPicPr>
          <p:nvPr/>
        </p:nvPicPr>
        <p:blipFill>
          <a:blip r:embed="rId3"/>
          <a:stretch>
            <a:fillRect/>
          </a:stretch>
        </p:blipFill>
        <p:spPr>
          <a:xfrm>
            <a:off x="1547812" y="1724025"/>
            <a:ext cx="6048375" cy="3409950"/>
          </a:xfrm>
          <a:prstGeom prst="rect">
            <a:avLst/>
          </a:prstGeom>
        </p:spPr>
      </p:pic>
    </p:spTree>
    <p:extLst>
      <p:ext uri="{BB962C8B-B14F-4D97-AF65-F5344CB8AC3E}">
        <p14:creationId xmlns:p14="http://schemas.microsoft.com/office/powerpoint/2010/main" val="2856970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5A3C-50C7-4AE4-ABB7-7C59B3512D0E}"/>
              </a:ext>
            </a:extLst>
          </p:cNvPr>
          <p:cNvSpPr>
            <a:spLocks noGrp="1"/>
          </p:cNvSpPr>
          <p:nvPr>
            <p:ph type="title"/>
          </p:nvPr>
        </p:nvSpPr>
        <p:spPr>
          <a:xfrm>
            <a:off x="381000" y="2667000"/>
            <a:ext cx="8229600" cy="1143000"/>
          </a:xfrm>
        </p:spPr>
        <p:txBody>
          <a:bodyPr/>
          <a:lstStyle/>
          <a:p>
            <a:r>
              <a:rPr lang="en-US" dirty="0"/>
              <a:t>C</a:t>
            </a:r>
            <a:r>
              <a:rPr lang="en-US" baseline="-25000" dirty="0"/>
              <a:t>6</a:t>
            </a:r>
            <a:r>
              <a:rPr lang="en-US" dirty="0"/>
              <a:t>H</a:t>
            </a:r>
            <a:r>
              <a:rPr lang="en-US" baseline="-25000" dirty="0"/>
              <a:t>12</a:t>
            </a:r>
            <a:r>
              <a:rPr lang="en-US" dirty="0"/>
              <a:t>O</a:t>
            </a:r>
            <a:r>
              <a:rPr lang="en-US" baseline="-25000" dirty="0"/>
              <a:t>6</a:t>
            </a:r>
            <a:endParaRPr lang="en-US" dirty="0"/>
          </a:p>
        </p:txBody>
      </p:sp>
      <p:sp>
        <p:nvSpPr>
          <p:cNvPr id="3" name="Arrow: Right 2">
            <a:hlinkClick r:id="rId2" action="ppaction://hlinksldjump"/>
            <a:extLst>
              <a:ext uri="{FF2B5EF4-FFF2-40B4-BE49-F238E27FC236}">
                <a16:creationId xmlns:a16="http://schemas.microsoft.com/office/drawing/2014/main" id="{3767BEDE-C716-464C-98A3-194B22B6CE11}"/>
              </a:ext>
            </a:extLst>
          </p:cNvPr>
          <p:cNvSpPr/>
          <p:nvPr/>
        </p:nvSpPr>
        <p:spPr>
          <a:xfrm>
            <a:off x="4191000" y="44196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9929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7A6A3-E246-4F18-B085-D08F6D903723}"/>
              </a:ext>
            </a:extLst>
          </p:cNvPr>
          <p:cNvSpPr>
            <a:spLocks noGrp="1"/>
          </p:cNvSpPr>
          <p:nvPr>
            <p:ph type="title"/>
          </p:nvPr>
        </p:nvSpPr>
        <p:spPr>
          <a:xfrm>
            <a:off x="457200" y="2514600"/>
            <a:ext cx="8229600" cy="1143000"/>
          </a:xfrm>
        </p:spPr>
        <p:txBody>
          <a:bodyPr/>
          <a:lstStyle/>
          <a:p>
            <a:r>
              <a:rPr lang="en-US" dirty="0"/>
              <a:t>WHAT IS A GLUCOSE MOLECULE?</a:t>
            </a:r>
          </a:p>
        </p:txBody>
      </p:sp>
      <p:sp>
        <p:nvSpPr>
          <p:cNvPr id="3" name="Arrow: Right 2">
            <a:hlinkClick r:id="rId2" action="ppaction://hlinksldjump"/>
            <a:extLst>
              <a:ext uri="{FF2B5EF4-FFF2-40B4-BE49-F238E27FC236}">
                <a16:creationId xmlns:a16="http://schemas.microsoft.com/office/drawing/2014/main" id="{9CCD4C79-68DA-4512-AC3A-E7D4D5FE9796}"/>
              </a:ext>
            </a:extLst>
          </p:cNvPr>
          <p:cNvSpPr/>
          <p:nvPr/>
        </p:nvSpPr>
        <p:spPr>
          <a:xfrm>
            <a:off x="4081130" y="38862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6845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0D5D-4691-4D0B-801A-F28B250B7D91}"/>
              </a:ext>
            </a:extLst>
          </p:cNvPr>
          <p:cNvSpPr>
            <a:spLocks noGrp="1"/>
          </p:cNvSpPr>
          <p:nvPr>
            <p:ph type="title"/>
          </p:nvPr>
        </p:nvSpPr>
        <p:spPr>
          <a:xfrm>
            <a:off x="457200" y="274638"/>
            <a:ext cx="8229600" cy="6049962"/>
          </a:xfrm>
        </p:spPr>
        <p:txBody>
          <a:bodyPr>
            <a:normAutofit/>
          </a:bodyPr>
          <a:lstStyle/>
          <a:p>
            <a:r>
              <a:rPr lang="en-US" dirty="0"/>
              <a:t>A prominent American scientist and inventor in the early 1900s who developed hundreds of products using the peanut, sweet potatoes and soybeans. He also was a champion of crop rotation and agricultural education</a:t>
            </a:r>
          </a:p>
        </p:txBody>
      </p:sp>
    </p:spTree>
    <p:extLst>
      <p:ext uri="{BB962C8B-B14F-4D97-AF65-F5344CB8AC3E}">
        <p14:creationId xmlns:p14="http://schemas.microsoft.com/office/powerpoint/2010/main" val="2724432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97047-5255-42B1-BFCE-EEB8BD9204E3}"/>
              </a:ext>
            </a:extLst>
          </p:cNvPr>
          <p:cNvSpPr>
            <a:spLocks noGrp="1"/>
          </p:cNvSpPr>
          <p:nvPr>
            <p:ph type="title"/>
          </p:nvPr>
        </p:nvSpPr>
        <p:spPr>
          <a:xfrm>
            <a:off x="381000" y="990600"/>
            <a:ext cx="8229600" cy="1143000"/>
          </a:xfrm>
        </p:spPr>
        <p:txBody>
          <a:bodyPr>
            <a:normAutofit fontScale="90000"/>
          </a:bodyPr>
          <a:lstStyle/>
          <a:p>
            <a:r>
              <a:rPr lang="en-US" dirty="0"/>
              <a:t>Who was George Washington Carver?</a:t>
            </a:r>
          </a:p>
        </p:txBody>
      </p:sp>
      <p:pic>
        <p:nvPicPr>
          <p:cNvPr id="3" name="Picture 2">
            <a:hlinkClick r:id="rId2" action="ppaction://hlinksldjump"/>
            <a:extLst>
              <a:ext uri="{FF2B5EF4-FFF2-40B4-BE49-F238E27FC236}">
                <a16:creationId xmlns:a16="http://schemas.microsoft.com/office/drawing/2014/main" id="{40B30020-5076-432F-9542-384F207CBE58}"/>
              </a:ext>
            </a:extLst>
          </p:cNvPr>
          <p:cNvPicPr>
            <a:picLocks noChangeAspect="1"/>
          </p:cNvPicPr>
          <p:nvPr/>
        </p:nvPicPr>
        <p:blipFill>
          <a:blip r:embed="rId3"/>
          <a:stretch>
            <a:fillRect/>
          </a:stretch>
        </p:blipFill>
        <p:spPr>
          <a:xfrm>
            <a:off x="2362200" y="2438400"/>
            <a:ext cx="4165600" cy="3124200"/>
          </a:xfrm>
          <a:prstGeom prst="rect">
            <a:avLst/>
          </a:prstGeom>
        </p:spPr>
      </p:pic>
      <p:sp>
        <p:nvSpPr>
          <p:cNvPr id="4" name="Arrow: Right 3">
            <a:hlinkClick r:id="rId2" action="ppaction://hlinksldjump"/>
            <a:extLst>
              <a:ext uri="{FF2B5EF4-FFF2-40B4-BE49-F238E27FC236}">
                <a16:creationId xmlns:a16="http://schemas.microsoft.com/office/drawing/2014/main" id="{43B12C30-43AD-4DCF-9666-63396C1DA38F}"/>
              </a:ext>
            </a:extLst>
          </p:cNvPr>
          <p:cNvSpPr/>
          <p:nvPr/>
        </p:nvSpPr>
        <p:spPr>
          <a:xfrm>
            <a:off x="4003158" y="5899298"/>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6344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9CF6F-2718-4BB6-B007-4B2667015853}"/>
              </a:ext>
            </a:extLst>
          </p:cNvPr>
          <p:cNvSpPr>
            <a:spLocks noGrp="1"/>
          </p:cNvSpPr>
          <p:nvPr>
            <p:ph type="title"/>
          </p:nvPr>
        </p:nvSpPr>
        <p:spPr>
          <a:xfrm>
            <a:off x="457200" y="1143000"/>
            <a:ext cx="8229600" cy="4221162"/>
          </a:xfrm>
        </p:spPr>
        <p:txBody>
          <a:bodyPr>
            <a:normAutofit/>
          </a:bodyPr>
          <a:lstStyle/>
          <a:p>
            <a:r>
              <a:rPr lang="en-US" dirty="0"/>
              <a:t>Successfully designed, built and flew the first powered aircraft, showing that man could fly. </a:t>
            </a:r>
          </a:p>
        </p:txBody>
      </p:sp>
    </p:spTree>
    <p:extLst>
      <p:ext uri="{BB962C8B-B14F-4D97-AF65-F5344CB8AC3E}">
        <p14:creationId xmlns:p14="http://schemas.microsoft.com/office/powerpoint/2010/main" val="12721924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C1DA-9F44-4204-85C8-18CA66BDC049}"/>
              </a:ext>
            </a:extLst>
          </p:cNvPr>
          <p:cNvSpPr>
            <a:spLocks noGrp="1"/>
          </p:cNvSpPr>
          <p:nvPr>
            <p:ph type="title"/>
          </p:nvPr>
        </p:nvSpPr>
        <p:spPr>
          <a:xfrm>
            <a:off x="457200" y="838200"/>
            <a:ext cx="8229600" cy="1143000"/>
          </a:xfrm>
        </p:spPr>
        <p:txBody>
          <a:bodyPr/>
          <a:lstStyle/>
          <a:p>
            <a:r>
              <a:rPr lang="en-US" dirty="0"/>
              <a:t>Who were the Wright Brothers?</a:t>
            </a:r>
          </a:p>
        </p:txBody>
      </p:sp>
      <p:pic>
        <p:nvPicPr>
          <p:cNvPr id="3" name="Picture 2">
            <a:hlinkClick r:id="rId2" action="ppaction://hlinksldjump"/>
            <a:extLst>
              <a:ext uri="{FF2B5EF4-FFF2-40B4-BE49-F238E27FC236}">
                <a16:creationId xmlns:a16="http://schemas.microsoft.com/office/drawing/2014/main" id="{A9752F06-E732-4A97-B7CB-71EFBB229090}"/>
              </a:ext>
            </a:extLst>
          </p:cNvPr>
          <p:cNvPicPr>
            <a:picLocks noChangeAspect="1"/>
          </p:cNvPicPr>
          <p:nvPr/>
        </p:nvPicPr>
        <p:blipFill>
          <a:blip r:embed="rId3"/>
          <a:stretch>
            <a:fillRect/>
          </a:stretch>
        </p:blipFill>
        <p:spPr>
          <a:xfrm>
            <a:off x="2743200" y="2133600"/>
            <a:ext cx="3121037" cy="4014788"/>
          </a:xfrm>
          <a:prstGeom prst="rect">
            <a:avLst/>
          </a:prstGeom>
        </p:spPr>
      </p:pic>
      <p:sp>
        <p:nvSpPr>
          <p:cNvPr id="4" name="Arrow: Right 3">
            <a:hlinkClick r:id="rId2" action="ppaction://hlinksldjump"/>
            <a:extLst>
              <a:ext uri="{FF2B5EF4-FFF2-40B4-BE49-F238E27FC236}">
                <a16:creationId xmlns:a16="http://schemas.microsoft.com/office/drawing/2014/main" id="{CE01469A-FA7A-4578-8EAC-E053329275D4}"/>
              </a:ext>
            </a:extLst>
          </p:cNvPr>
          <p:cNvSpPr/>
          <p:nvPr/>
        </p:nvSpPr>
        <p:spPr>
          <a:xfrm>
            <a:off x="3962400" y="64008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4477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C5E1-1A3F-4174-A84C-8E50DC29E153}"/>
              </a:ext>
            </a:extLst>
          </p:cNvPr>
          <p:cNvSpPr>
            <a:spLocks noGrp="1"/>
          </p:cNvSpPr>
          <p:nvPr>
            <p:ph type="title"/>
          </p:nvPr>
        </p:nvSpPr>
        <p:spPr>
          <a:xfrm>
            <a:off x="457200" y="2209800"/>
            <a:ext cx="8229600" cy="2057400"/>
          </a:xfrm>
        </p:spPr>
        <p:txBody>
          <a:bodyPr>
            <a:normAutofit fontScale="90000"/>
          </a:bodyPr>
          <a:lstStyle/>
          <a:p>
            <a:r>
              <a:rPr lang="en-US" dirty="0"/>
              <a:t>Polymath who discovered electricity and invented the Franklin stove.</a:t>
            </a:r>
          </a:p>
        </p:txBody>
      </p:sp>
    </p:spTree>
    <p:extLst>
      <p:ext uri="{BB962C8B-B14F-4D97-AF65-F5344CB8AC3E}">
        <p14:creationId xmlns:p14="http://schemas.microsoft.com/office/powerpoint/2010/main" val="2511869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60814-973A-44E0-A69C-E457B2D0D874}"/>
              </a:ext>
            </a:extLst>
          </p:cNvPr>
          <p:cNvSpPr>
            <a:spLocks noGrp="1"/>
          </p:cNvSpPr>
          <p:nvPr>
            <p:ph type="title"/>
          </p:nvPr>
        </p:nvSpPr>
        <p:spPr>
          <a:xfrm>
            <a:off x="457199" y="838200"/>
            <a:ext cx="8229600" cy="1143000"/>
          </a:xfrm>
        </p:spPr>
        <p:txBody>
          <a:bodyPr/>
          <a:lstStyle/>
          <a:p>
            <a:r>
              <a:rPr lang="en-US" dirty="0"/>
              <a:t>Who was Benjamin Franklin?</a:t>
            </a:r>
          </a:p>
        </p:txBody>
      </p:sp>
      <p:pic>
        <p:nvPicPr>
          <p:cNvPr id="3" name="Picture 2">
            <a:hlinkClick r:id="rId2" action="ppaction://hlinksldjump"/>
            <a:extLst>
              <a:ext uri="{FF2B5EF4-FFF2-40B4-BE49-F238E27FC236}">
                <a16:creationId xmlns:a16="http://schemas.microsoft.com/office/drawing/2014/main" id="{C733B03D-454C-4E08-9D5D-E9953936E55C}"/>
              </a:ext>
            </a:extLst>
          </p:cNvPr>
          <p:cNvPicPr>
            <a:picLocks noChangeAspect="1"/>
          </p:cNvPicPr>
          <p:nvPr/>
        </p:nvPicPr>
        <p:blipFill>
          <a:blip r:embed="rId3"/>
          <a:stretch>
            <a:fillRect/>
          </a:stretch>
        </p:blipFill>
        <p:spPr>
          <a:xfrm>
            <a:off x="2895273" y="2057400"/>
            <a:ext cx="3353451" cy="4143375"/>
          </a:xfrm>
          <a:prstGeom prst="rect">
            <a:avLst/>
          </a:prstGeom>
        </p:spPr>
      </p:pic>
      <p:sp>
        <p:nvSpPr>
          <p:cNvPr id="4" name="Arrow: Right 3">
            <a:hlinkClick r:id="rId2" action="ppaction://hlinksldjump"/>
            <a:extLst>
              <a:ext uri="{FF2B5EF4-FFF2-40B4-BE49-F238E27FC236}">
                <a16:creationId xmlns:a16="http://schemas.microsoft.com/office/drawing/2014/main" id="{B2D95D8D-37F6-4154-BEB7-C6F36E292414}"/>
              </a:ext>
            </a:extLst>
          </p:cNvPr>
          <p:cNvSpPr/>
          <p:nvPr/>
        </p:nvSpPr>
        <p:spPr>
          <a:xfrm>
            <a:off x="4343398" y="6300012"/>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4091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2C08F-D33B-4522-B187-621A6917794A}"/>
              </a:ext>
            </a:extLst>
          </p:cNvPr>
          <p:cNvSpPr>
            <a:spLocks noGrp="1"/>
          </p:cNvSpPr>
          <p:nvPr>
            <p:ph type="title"/>
          </p:nvPr>
        </p:nvSpPr>
        <p:spPr>
          <a:xfrm>
            <a:off x="457200" y="2971800"/>
            <a:ext cx="8229600" cy="1143000"/>
          </a:xfrm>
        </p:spPr>
        <p:txBody>
          <a:bodyPr/>
          <a:lstStyle/>
          <a:p>
            <a:r>
              <a:rPr lang="en-US" dirty="0"/>
              <a:t>WHAT IS CARDIO?</a:t>
            </a:r>
          </a:p>
        </p:txBody>
      </p:sp>
      <p:sp>
        <p:nvSpPr>
          <p:cNvPr id="3" name="Arrow: Right 2">
            <a:hlinkClick r:id="rId2" action="ppaction://hlinksldjump"/>
            <a:extLst>
              <a:ext uri="{FF2B5EF4-FFF2-40B4-BE49-F238E27FC236}">
                <a16:creationId xmlns:a16="http://schemas.microsoft.com/office/drawing/2014/main" id="{BF22A217-E99B-4C79-AC79-FA4AC8A4BFD3}"/>
              </a:ext>
            </a:extLst>
          </p:cNvPr>
          <p:cNvSpPr/>
          <p:nvPr/>
        </p:nvSpPr>
        <p:spPr>
          <a:xfrm>
            <a:off x="4148470" y="47244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8590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2" action="ppaction://hlinksldjump"/>
            <a:extLst>
              <a:ext uri="{FF2B5EF4-FFF2-40B4-BE49-F238E27FC236}">
                <a16:creationId xmlns:a16="http://schemas.microsoft.com/office/drawing/2014/main" id="{FBDEEBBC-BB3C-4D0D-922F-9A14771912BA}"/>
              </a:ext>
            </a:extLst>
          </p:cNvPr>
          <p:cNvPicPr>
            <a:picLocks noChangeAspect="1"/>
          </p:cNvPicPr>
          <p:nvPr/>
        </p:nvPicPr>
        <p:blipFill>
          <a:blip r:embed="rId3"/>
          <a:stretch>
            <a:fillRect/>
          </a:stretch>
        </p:blipFill>
        <p:spPr>
          <a:xfrm>
            <a:off x="1905000" y="1828800"/>
            <a:ext cx="5221288" cy="2933700"/>
          </a:xfrm>
          <a:prstGeom prst="rect">
            <a:avLst/>
          </a:prstGeom>
        </p:spPr>
      </p:pic>
    </p:spTree>
    <p:extLst>
      <p:ext uri="{BB962C8B-B14F-4D97-AF65-F5344CB8AC3E}">
        <p14:creationId xmlns:p14="http://schemas.microsoft.com/office/powerpoint/2010/main" val="2941411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1E4A-D453-4164-A5B0-8122F4438563}"/>
              </a:ext>
            </a:extLst>
          </p:cNvPr>
          <p:cNvSpPr>
            <a:spLocks noGrp="1"/>
          </p:cNvSpPr>
          <p:nvPr>
            <p:ph type="title"/>
          </p:nvPr>
        </p:nvSpPr>
        <p:spPr>
          <a:xfrm>
            <a:off x="457200" y="274638"/>
            <a:ext cx="8229600" cy="6049962"/>
          </a:xfrm>
        </p:spPr>
        <p:txBody>
          <a:bodyPr>
            <a:normAutofit/>
          </a:bodyPr>
          <a:lstStyle/>
          <a:p>
            <a:r>
              <a:rPr lang="en-US" dirty="0"/>
              <a:t>Serbian-born scientist who emigrated to the US who played a key role in the development of AC electricity, through the AC induction motor, transformer, and Tesla coil.</a:t>
            </a:r>
          </a:p>
        </p:txBody>
      </p:sp>
    </p:spTree>
    <p:extLst>
      <p:ext uri="{BB962C8B-B14F-4D97-AF65-F5344CB8AC3E}">
        <p14:creationId xmlns:p14="http://schemas.microsoft.com/office/powerpoint/2010/main" val="4068078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3C29-5880-47C2-BE17-F8EC1F42DDEE}"/>
              </a:ext>
            </a:extLst>
          </p:cNvPr>
          <p:cNvSpPr>
            <a:spLocks noGrp="1"/>
          </p:cNvSpPr>
          <p:nvPr>
            <p:ph type="title"/>
          </p:nvPr>
        </p:nvSpPr>
        <p:spPr>
          <a:xfrm>
            <a:off x="533400" y="914400"/>
            <a:ext cx="8229600" cy="1143000"/>
          </a:xfrm>
        </p:spPr>
        <p:txBody>
          <a:bodyPr/>
          <a:lstStyle/>
          <a:p>
            <a:r>
              <a:rPr lang="en-US" dirty="0"/>
              <a:t>Who was Nikola Tesla?</a:t>
            </a:r>
          </a:p>
        </p:txBody>
      </p:sp>
      <p:pic>
        <p:nvPicPr>
          <p:cNvPr id="3" name="Picture 2">
            <a:hlinkClick r:id="rId2" action="ppaction://hlinksldjump"/>
            <a:extLst>
              <a:ext uri="{FF2B5EF4-FFF2-40B4-BE49-F238E27FC236}">
                <a16:creationId xmlns:a16="http://schemas.microsoft.com/office/drawing/2014/main" id="{ECB456A0-5CCB-40D8-8062-1825A63AF8B1}"/>
              </a:ext>
            </a:extLst>
          </p:cNvPr>
          <p:cNvPicPr>
            <a:picLocks noChangeAspect="1"/>
          </p:cNvPicPr>
          <p:nvPr/>
        </p:nvPicPr>
        <p:blipFill>
          <a:blip r:embed="rId3"/>
          <a:stretch>
            <a:fillRect/>
          </a:stretch>
        </p:blipFill>
        <p:spPr>
          <a:xfrm>
            <a:off x="2895600" y="2286000"/>
            <a:ext cx="3087199" cy="3533775"/>
          </a:xfrm>
          <a:prstGeom prst="rect">
            <a:avLst/>
          </a:prstGeom>
        </p:spPr>
      </p:pic>
      <p:sp>
        <p:nvSpPr>
          <p:cNvPr id="4" name="Arrow: Right 3">
            <a:hlinkClick r:id="rId2" action="ppaction://hlinksldjump"/>
            <a:extLst>
              <a:ext uri="{FF2B5EF4-FFF2-40B4-BE49-F238E27FC236}">
                <a16:creationId xmlns:a16="http://schemas.microsoft.com/office/drawing/2014/main" id="{98593A03-CEDA-47F6-8536-06DD7E3C825E}"/>
              </a:ext>
            </a:extLst>
          </p:cNvPr>
          <p:cNvSpPr/>
          <p:nvPr/>
        </p:nvSpPr>
        <p:spPr>
          <a:xfrm>
            <a:off x="4176823" y="62484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0687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DF5B-9AA7-431D-B6B7-F717D1D10062}"/>
              </a:ext>
            </a:extLst>
          </p:cNvPr>
          <p:cNvSpPr>
            <a:spLocks noGrp="1"/>
          </p:cNvSpPr>
          <p:nvPr>
            <p:ph type="title"/>
          </p:nvPr>
        </p:nvSpPr>
        <p:spPr>
          <a:xfrm>
            <a:off x="304800" y="1752600"/>
            <a:ext cx="8229600" cy="3611562"/>
          </a:xfrm>
        </p:spPr>
        <p:txBody>
          <a:bodyPr>
            <a:normAutofit/>
          </a:bodyPr>
          <a:lstStyle/>
          <a:p>
            <a:r>
              <a:rPr lang="en-US" dirty="0"/>
              <a:t>Credited with inventing the first practical telephone. Also worked on optical telecommunications, aeronautics and hydrofoils.</a:t>
            </a:r>
          </a:p>
        </p:txBody>
      </p:sp>
    </p:spTree>
    <p:extLst>
      <p:ext uri="{BB962C8B-B14F-4D97-AF65-F5344CB8AC3E}">
        <p14:creationId xmlns:p14="http://schemas.microsoft.com/office/powerpoint/2010/main" val="2487456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5864-26C3-4DDB-BD94-7A21A45E6590}"/>
              </a:ext>
            </a:extLst>
          </p:cNvPr>
          <p:cNvSpPr>
            <a:spLocks noGrp="1"/>
          </p:cNvSpPr>
          <p:nvPr>
            <p:ph type="title"/>
          </p:nvPr>
        </p:nvSpPr>
        <p:spPr>
          <a:xfrm>
            <a:off x="457200" y="685800"/>
            <a:ext cx="8229600" cy="1143000"/>
          </a:xfrm>
        </p:spPr>
        <p:txBody>
          <a:bodyPr/>
          <a:lstStyle/>
          <a:p>
            <a:r>
              <a:rPr lang="en-US" dirty="0"/>
              <a:t>Who was Alexander Graham Bell?</a:t>
            </a:r>
          </a:p>
        </p:txBody>
      </p:sp>
      <p:pic>
        <p:nvPicPr>
          <p:cNvPr id="3" name="Picture 2">
            <a:hlinkClick r:id="rId2" action="ppaction://hlinksldjump"/>
            <a:extLst>
              <a:ext uri="{FF2B5EF4-FFF2-40B4-BE49-F238E27FC236}">
                <a16:creationId xmlns:a16="http://schemas.microsoft.com/office/drawing/2014/main" id="{6278890A-515E-4049-AE27-3BF8C537834D}"/>
              </a:ext>
            </a:extLst>
          </p:cNvPr>
          <p:cNvPicPr>
            <a:picLocks noChangeAspect="1"/>
          </p:cNvPicPr>
          <p:nvPr/>
        </p:nvPicPr>
        <p:blipFill>
          <a:blip r:embed="rId3"/>
          <a:stretch>
            <a:fillRect/>
          </a:stretch>
        </p:blipFill>
        <p:spPr>
          <a:xfrm>
            <a:off x="2362200" y="1981200"/>
            <a:ext cx="4206875" cy="4038600"/>
          </a:xfrm>
          <a:prstGeom prst="rect">
            <a:avLst/>
          </a:prstGeom>
        </p:spPr>
      </p:pic>
      <p:sp>
        <p:nvSpPr>
          <p:cNvPr id="4" name="Arrow: Right 3">
            <a:hlinkClick r:id="rId2" action="ppaction://hlinksldjump"/>
            <a:extLst>
              <a:ext uri="{FF2B5EF4-FFF2-40B4-BE49-F238E27FC236}">
                <a16:creationId xmlns:a16="http://schemas.microsoft.com/office/drawing/2014/main" id="{6E3119C2-8895-4397-84D6-E8A0C7CC5B84}"/>
              </a:ext>
            </a:extLst>
          </p:cNvPr>
          <p:cNvSpPr/>
          <p:nvPr/>
        </p:nvSpPr>
        <p:spPr>
          <a:xfrm>
            <a:off x="4114800" y="63246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68112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B6C94-599E-46AB-AC1F-52ED23E7B198}"/>
              </a:ext>
            </a:extLst>
          </p:cNvPr>
          <p:cNvSpPr>
            <a:spLocks noGrp="1"/>
          </p:cNvSpPr>
          <p:nvPr>
            <p:ph type="title"/>
          </p:nvPr>
        </p:nvSpPr>
        <p:spPr>
          <a:xfrm>
            <a:off x="457200" y="274638"/>
            <a:ext cx="8229600" cy="6430962"/>
          </a:xfrm>
        </p:spPr>
        <p:txBody>
          <a:bodyPr>
            <a:normAutofit/>
          </a:bodyPr>
          <a:lstStyle/>
          <a:p>
            <a:r>
              <a:rPr lang="en-US" dirty="0"/>
              <a:t>American civil rights activist whose refusal to give up her bus seat in Montgomery, Alabama, indirectly led to some of the most significant civil rights legislation of American history. </a:t>
            </a:r>
          </a:p>
        </p:txBody>
      </p:sp>
    </p:spTree>
    <p:extLst>
      <p:ext uri="{BB962C8B-B14F-4D97-AF65-F5344CB8AC3E}">
        <p14:creationId xmlns:p14="http://schemas.microsoft.com/office/powerpoint/2010/main" val="16323490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51A4D-2FF7-4142-B6B2-1834DA69B313}"/>
              </a:ext>
            </a:extLst>
          </p:cNvPr>
          <p:cNvSpPr>
            <a:spLocks noGrp="1"/>
          </p:cNvSpPr>
          <p:nvPr>
            <p:ph type="title"/>
          </p:nvPr>
        </p:nvSpPr>
        <p:spPr>
          <a:xfrm>
            <a:off x="166687" y="838200"/>
            <a:ext cx="8229600" cy="1143000"/>
          </a:xfrm>
        </p:spPr>
        <p:txBody>
          <a:bodyPr/>
          <a:lstStyle/>
          <a:p>
            <a:r>
              <a:rPr lang="en-US" dirty="0"/>
              <a:t>Who was Rosa Parks?</a:t>
            </a:r>
          </a:p>
        </p:txBody>
      </p:sp>
      <p:pic>
        <p:nvPicPr>
          <p:cNvPr id="3" name="Picture 2">
            <a:hlinkClick r:id="rId2" action="ppaction://hlinksldjump"/>
            <a:extLst>
              <a:ext uri="{FF2B5EF4-FFF2-40B4-BE49-F238E27FC236}">
                <a16:creationId xmlns:a16="http://schemas.microsoft.com/office/drawing/2014/main" id="{3E542F02-3E5D-4FE2-B274-4F9D3481F112}"/>
              </a:ext>
            </a:extLst>
          </p:cNvPr>
          <p:cNvPicPr>
            <a:picLocks noChangeAspect="1"/>
          </p:cNvPicPr>
          <p:nvPr/>
        </p:nvPicPr>
        <p:blipFill>
          <a:blip r:embed="rId3"/>
          <a:stretch>
            <a:fillRect/>
          </a:stretch>
        </p:blipFill>
        <p:spPr>
          <a:xfrm>
            <a:off x="2514600" y="2286000"/>
            <a:ext cx="3533775" cy="3533775"/>
          </a:xfrm>
          <a:prstGeom prst="rect">
            <a:avLst/>
          </a:prstGeom>
        </p:spPr>
      </p:pic>
      <p:sp>
        <p:nvSpPr>
          <p:cNvPr id="4" name="Arrow: Right 3">
            <a:hlinkClick r:id="rId2" action="ppaction://hlinksldjump"/>
            <a:extLst>
              <a:ext uri="{FF2B5EF4-FFF2-40B4-BE49-F238E27FC236}">
                <a16:creationId xmlns:a16="http://schemas.microsoft.com/office/drawing/2014/main" id="{9F8F8C36-5837-48ED-8C83-F1FCF8C11EB9}"/>
              </a:ext>
            </a:extLst>
          </p:cNvPr>
          <p:cNvSpPr/>
          <p:nvPr/>
        </p:nvSpPr>
        <p:spPr>
          <a:xfrm>
            <a:off x="4052887" y="6124575"/>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89914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5119-1287-48C3-B1BC-67AECD2BC73C}"/>
              </a:ext>
            </a:extLst>
          </p:cNvPr>
          <p:cNvSpPr>
            <a:spLocks noGrp="1"/>
          </p:cNvSpPr>
          <p:nvPr>
            <p:ph type="title"/>
          </p:nvPr>
        </p:nvSpPr>
        <p:spPr>
          <a:xfrm>
            <a:off x="457200" y="274638"/>
            <a:ext cx="8229600" cy="6354762"/>
          </a:xfrm>
        </p:spPr>
        <p:txBody>
          <a:bodyPr>
            <a:normAutofit/>
          </a:bodyPr>
          <a:lstStyle/>
          <a:p>
            <a:r>
              <a:rPr lang="en-US" dirty="0"/>
              <a:t>American jazz singer aka “First Lady of the Blues” was widely considered to be the greatest and most expressive jazz singer of all time.</a:t>
            </a:r>
          </a:p>
        </p:txBody>
      </p:sp>
    </p:spTree>
    <p:extLst>
      <p:ext uri="{BB962C8B-B14F-4D97-AF65-F5344CB8AC3E}">
        <p14:creationId xmlns:p14="http://schemas.microsoft.com/office/powerpoint/2010/main" val="21105677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6814-6E36-4DB6-A3BF-87A4B22F3E53}"/>
              </a:ext>
            </a:extLst>
          </p:cNvPr>
          <p:cNvSpPr>
            <a:spLocks noGrp="1"/>
          </p:cNvSpPr>
          <p:nvPr>
            <p:ph type="title"/>
          </p:nvPr>
        </p:nvSpPr>
        <p:spPr>
          <a:xfrm>
            <a:off x="204787" y="457200"/>
            <a:ext cx="8229600" cy="1143000"/>
          </a:xfrm>
        </p:spPr>
        <p:txBody>
          <a:bodyPr/>
          <a:lstStyle/>
          <a:p>
            <a:r>
              <a:rPr lang="en-US" dirty="0"/>
              <a:t>Who was Billie Holiday?</a:t>
            </a:r>
          </a:p>
        </p:txBody>
      </p:sp>
      <p:pic>
        <p:nvPicPr>
          <p:cNvPr id="4" name="Picture 3">
            <a:hlinkClick r:id="rId2" action="ppaction://hlinksldjump"/>
            <a:extLst>
              <a:ext uri="{FF2B5EF4-FFF2-40B4-BE49-F238E27FC236}">
                <a16:creationId xmlns:a16="http://schemas.microsoft.com/office/drawing/2014/main" id="{0041323C-3BF8-49E1-8704-985777430610}"/>
              </a:ext>
            </a:extLst>
          </p:cNvPr>
          <p:cNvPicPr>
            <a:picLocks noChangeAspect="1"/>
          </p:cNvPicPr>
          <p:nvPr/>
        </p:nvPicPr>
        <p:blipFill>
          <a:blip r:embed="rId3"/>
          <a:stretch>
            <a:fillRect/>
          </a:stretch>
        </p:blipFill>
        <p:spPr>
          <a:xfrm>
            <a:off x="2743200" y="1752600"/>
            <a:ext cx="3152775" cy="3762312"/>
          </a:xfrm>
          <a:prstGeom prst="rect">
            <a:avLst/>
          </a:prstGeom>
        </p:spPr>
      </p:pic>
      <p:sp>
        <p:nvSpPr>
          <p:cNvPr id="5" name="Arrow: Right 4">
            <a:hlinkClick r:id="rId2" action="ppaction://hlinksldjump"/>
            <a:extLst>
              <a:ext uri="{FF2B5EF4-FFF2-40B4-BE49-F238E27FC236}">
                <a16:creationId xmlns:a16="http://schemas.microsoft.com/office/drawing/2014/main" id="{0BF10F88-4B04-42F6-B30A-3DB9176C0C4E}"/>
              </a:ext>
            </a:extLst>
          </p:cNvPr>
          <p:cNvSpPr/>
          <p:nvPr/>
        </p:nvSpPr>
        <p:spPr>
          <a:xfrm>
            <a:off x="4090987" y="60198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26637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3AE9-AE93-4337-9C06-2C48D385566A}"/>
              </a:ext>
            </a:extLst>
          </p:cNvPr>
          <p:cNvSpPr>
            <a:spLocks noGrp="1"/>
          </p:cNvSpPr>
          <p:nvPr>
            <p:ph type="title"/>
          </p:nvPr>
        </p:nvSpPr>
        <p:spPr>
          <a:xfrm>
            <a:off x="457200" y="533400"/>
            <a:ext cx="8229600" cy="5745162"/>
          </a:xfrm>
        </p:spPr>
        <p:txBody>
          <a:bodyPr>
            <a:normAutofit fontScale="90000"/>
          </a:bodyPr>
          <a:lstStyle/>
          <a:p>
            <a:r>
              <a:rPr lang="en-US" dirty="0"/>
              <a:t>A Dutch Jewish author whose diary is one of the most widely read books in the world. It reveals the thoughts of a young, yet surprisingly mature 13-year-old girl, confined to a secret hiding place. “Despite everything, I believe that people are really good at heart.”</a:t>
            </a:r>
          </a:p>
        </p:txBody>
      </p:sp>
    </p:spTree>
    <p:extLst>
      <p:ext uri="{BB962C8B-B14F-4D97-AF65-F5344CB8AC3E}">
        <p14:creationId xmlns:p14="http://schemas.microsoft.com/office/powerpoint/2010/main" val="2641741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6DC2-EE35-4643-9956-2F7FA843ECE0}"/>
              </a:ext>
            </a:extLst>
          </p:cNvPr>
          <p:cNvSpPr>
            <a:spLocks noGrp="1"/>
          </p:cNvSpPr>
          <p:nvPr>
            <p:ph type="title"/>
          </p:nvPr>
        </p:nvSpPr>
        <p:spPr>
          <a:xfrm>
            <a:off x="457200" y="2971800"/>
            <a:ext cx="8229600" cy="1143000"/>
          </a:xfrm>
        </p:spPr>
        <p:txBody>
          <a:bodyPr/>
          <a:lstStyle/>
          <a:p>
            <a:r>
              <a:rPr lang="en-US" dirty="0" err="1"/>
              <a:t>t.i.d</a:t>
            </a:r>
            <a:r>
              <a:rPr lang="en-US" dirty="0"/>
              <a:t>.</a:t>
            </a:r>
          </a:p>
        </p:txBody>
      </p:sp>
    </p:spTree>
    <p:extLst>
      <p:ext uri="{BB962C8B-B14F-4D97-AF65-F5344CB8AC3E}">
        <p14:creationId xmlns:p14="http://schemas.microsoft.com/office/powerpoint/2010/main" val="20890721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BA97-12E3-4E32-974A-FDC489E805D5}"/>
              </a:ext>
            </a:extLst>
          </p:cNvPr>
          <p:cNvSpPr>
            <a:spLocks noGrp="1"/>
          </p:cNvSpPr>
          <p:nvPr>
            <p:ph type="title"/>
          </p:nvPr>
        </p:nvSpPr>
        <p:spPr>
          <a:xfrm>
            <a:off x="355125" y="653902"/>
            <a:ext cx="8229600" cy="1143000"/>
          </a:xfrm>
        </p:spPr>
        <p:txBody>
          <a:bodyPr/>
          <a:lstStyle/>
          <a:p>
            <a:r>
              <a:rPr lang="en-US" dirty="0"/>
              <a:t>Who was Anne Frank?</a:t>
            </a:r>
          </a:p>
        </p:txBody>
      </p:sp>
      <p:pic>
        <p:nvPicPr>
          <p:cNvPr id="3" name="Picture 2">
            <a:hlinkClick r:id="rId2" action="ppaction://hlinksldjump"/>
            <a:extLst>
              <a:ext uri="{FF2B5EF4-FFF2-40B4-BE49-F238E27FC236}">
                <a16:creationId xmlns:a16="http://schemas.microsoft.com/office/drawing/2014/main" id="{FB696BBC-3558-4EDA-A21E-AA0F002E6E74}"/>
              </a:ext>
            </a:extLst>
          </p:cNvPr>
          <p:cNvPicPr>
            <a:picLocks noChangeAspect="1"/>
          </p:cNvPicPr>
          <p:nvPr/>
        </p:nvPicPr>
        <p:blipFill>
          <a:blip r:embed="rId3"/>
          <a:stretch>
            <a:fillRect/>
          </a:stretch>
        </p:blipFill>
        <p:spPr>
          <a:xfrm>
            <a:off x="2971800" y="1828800"/>
            <a:ext cx="2996250" cy="3805238"/>
          </a:xfrm>
          <a:prstGeom prst="rect">
            <a:avLst/>
          </a:prstGeom>
        </p:spPr>
      </p:pic>
      <p:sp>
        <p:nvSpPr>
          <p:cNvPr id="4" name="Arrow: Right 3">
            <a:hlinkClick r:id="rId2" action="ppaction://hlinksldjump"/>
            <a:extLst>
              <a:ext uri="{FF2B5EF4-FFF2-40B4-BE49-F238E27FC236}">
                <a16:creationId xmlns:a16="http://schemas.microsoft.com/office/drawing/2014/main" id="{3BF586AF-9847-4510-862A-C86516E76B27}"/>
              </a:ext>
            </a:extLst>
          </p:cNvPr>
          <p:cNvSpPr/>
          <p:nvPr/>
        </p:nvSpPr>
        <p:spPr>
          <a:xfrm>
            <a:off x="4343400" y="60198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0132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6372-5855-41EB-B2C5-E4040F0816AB}"/>
              </a:ext>
            </a:extLst>
          </p:cNvPr>
          <p:cNvSpPr>
            <a:spLocks noGrp="1"/>
          </p:cNvSpPr>
          <p:nvPr>
            <p:ph type="title"/>
          </p:nvPr>
        </p:nvSpPr>
        <p:spPr>
          <a:xfrm>
            <a:off x="457200" y="685800"/>
            <a:ext cx="8229600" cy="5211762"/>
          </a:xfrm>
        </p:spPr>
        <p:txBody>
          <a:bodyPr>
            <a:normAutofit/>
          </a:bodyPr>
          <a:lstStyle/>
          <a:p>
            <a:r>
              <a:rPr lang="en-US" dirty="0"/>
              <a:t>American talk show host and businesswoman who was the first woman to own her own talk show. Her show and book club are very influential, focusing on issues facing American women.</a:t>
            </a:r>
          </a:p>
        </p:txBody>
      </p:sp>
    </p:spTree>
    <p:extLst>
      <p:ext uri="{BB962C8B-B14F-4D97-AF65-F5344CB8AC3E}">
        <p14:creationId xmlns:p14="http://schemas.microsoft.com/office/powerpoint/2010/main" val="9957558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E569C-F81E-43FF-A7D7-698AC03B2B75}"/>
              </a:ext>
            </a:extLst>
          </p:cNvPr>
          <p:cNvSpPr>
            <a:spLocks noGrp="1"/>
          </p:cNvSpPr>
          <p:nvPr>
            <p:ph type="title"/>
          </p:nvPr>
        </p:nvSpPr>
        <p:spPr>
          <a:xfrm>
            <a:off x="533400" y="914400"/>
            <a:ext cx="8229600" cy="1143000"/>
          </a:xfrm>
        </p:spPr>
        <p:txBody>
          <a:bodyPr/>
          <a:lstStyle/>
          <a:p>
            <a:r>
              <a:rPr lang="en-US" dirty="0"/>
              <a:t>Who is Oprah Winfrey?</a:t>
            </a:r>
          </a:p>
        </p:txBody>
      </p:sp>
      <p:pic>
        <p:nvPicPr>
          <p:cNvPr id="3" name="Picture 2">
            <a:hlinkClick r:id="rId2" action="ppaction://hlinksldjump"/>
            <a:extLst>
              <a:ext uri="{FF2B5EF4-FFF2-40B4-BE49-F238E27FC236}">
                <a16:creationId xmlns:a16="http://schemas.microsoft.com/office/drawing/2014/main" id="{A5B560F5-0365-4778-AF0A-AD43EEC04AA9}"/>
              </a:ext>
            </a:extLst>
          </p:cNvPr>
          <p:cNvPicPr>
            <a:picLocks noChangeAspect="1"/>
          </p:cNvPicPr>
          <p:nvPr/>
        </p:nvPicPr>
        <p:blipFill>
          <a:blip r:embed="rId3"/>
          <a:stretch>
            <a:fillRect/>
          </a:stretch>
        </p:blipFill>
        <p:spPr>
          <a:xfrm>
            <a:off x="3045265" y="2209800"/>
            <a:ext cx="3205869" cy="3462338"/>
          </a:xfrm>
          <a:prstGeom prst="rect">
            <a:avLst/>
          </a:prstGeom>
        </p:spPr>
      </p:pic>
      <p:sp>
        <p:nvSpPr>
          <p:cNvPr id="4" name="Arrow: Right 3">
            <a:hlinkClick r:id="rId2" action="ppaction://hlinksldjump"/>
            <a:extLst>
              <a:ext uri="{FF2B5EF4-FFF2-40B4-BE49-F238E27FC236}">
                <a16:creationId xmlns:a16="http://schemas.microsoft.com/office/drawing/2014/main" id="{0396A276-A1EA-4612-8D0E-CFB0E5D0B79C}"/>
              </a:ext>
            </a:extLst>
          </p:cNvPr>
          <p:cNvSpPr/>
          <p:nvPr/>
        </p:nvSpPr>
        <p:spPr>
          <a:xfrm>
            <a:off x="4267200" y="60198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82274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5348-7D33-4BC2-9C43-7A078D0A4A58}"/>
              </a:ext>
            </a:extLst>
          </p:cNvPr>
          <p:cNvSpPr>
            <a:spLocks noGrp="1"/>
          </p:cNvSpPr>
          <p:nvPr>
            <p:ph type="title"/>
          </p:nvPr>
        </p:nvSpPr>
        <p:spPr>
          <a:xfrm>
            <a:off x="457200" y="274638"/>
            <a:ext cx="8229600" cy="5897562"/>
          </a:xfrm>
        </p:spPr>
        <p:txBody>
          <a:bodyPr>
            <a:normAutofit fontScale="90000"/>
          </a:bodyPr>
          <a:lstStyle/>
          <a:p>
            <a:r>
              <a:rPr lang="en-US" dirty="0"/>
              <a:t>Pakistani schoolgirl who defied threats of the Taliban to campaign for the right to education. She survived being shot in the head by the Taliban and has become a global advocate for women’s rights, especially the right to education.</a:t>
            </a:r>
          </a:p>
        </p:txBody>
      </p:sp>
    </p:spTree>
    <p:extLst>
      <p:ext uri="{BB962C8B-B14F-4D97-AF65-F5344CB8AC3E}">
        <p14:creationId xmlns:p14="http://schemas.microsoft.com/office/powerpoint/2010/main" val="24715438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D3967-0468-4E45-84FD-5106FECFFD98}"/>
              </a:ext>
            </a:extLst>
          </p:cNvPr>
          <p:cNvSpPr>
            <a:spLocks noGrp="1"/>
          </p:cNvSpPr>
          <p:nvPr>
            <p:ph type="title"/>
          </p:nvPr>
        </p:nvSpPr>
        <p:spPr>
          <a:xfrm>
            <a:off x="381000" y="1219200"/>
            <a:ext cx="8229600" cy="1143000"/>
          </a:xfrm>
        </p:spPr>
        <p:txBody>
          <a:bodyPr/>
          <a:lstStyle/>
          <a:p>
            <a:r>
              <a:rPr lang="en-US" dirty="0"/>
              <a:t>Who is Malala Yousafzai?</a:t>
            </a:r>
          </a:p>
        </p:txBody>
      </p:sp>
      <p:pic>
        <p:nvPicPr>
          <p:cNvPr id="3" name="Picture 2">
            <a:hlinkClick r:id="rId2" action="ppaction://hlinksldjump"/>
            <a:extLst>
              <a:ext uri="{FF2B5EF4-FFF2-40B4-BE49-F238E27FC236}">
                <a16:creationId xmlns:a16="http://schemas.microsoft.com/office/drawing/2014/main" id="{527E2A41-9E78-4EC1-8B77-DB0FBD1971B5}"/>
              </a:ext>
            </a:extLst>
          </p:cNvPr>
          <p:cNvPicPr>
            <a:picLocks noChangeAspect="1"/>
          </p:cNvPicPr>
          <p:nvPr/>
        </p:nvPicPr>
        <p:blipFill>
          <a:blip r:embed="rId3"/>
          <a:stretch>
            <a:fillRect/>
          </a:stretch>
        </p:blipFill>
        <p:spPr>
          <a:xfrm>
            <a:off x="2789730" y="2286000"/>
            <a:ext cx="3412139" cy="3662363"/>
          </a:xfrm>
          <a:prstGeom prst="rect">
            <a:avLst/>
          </a:prstGeom>
        </p:spPr>
      </p:pic>
      <p:sp>
        <p:nvSpPr>
          <p:cNvPr id="4" name="Arrow: Right 3">
            <a:hlinkClick r:id="rId2" action="ppaction://hlinksldjump"/>
            <a:extLst>
              <a:ext uri="{FF2B5EF4-FFF2-40B4-BE49-F238E27FC236}">
                <a16:creationId xmlns:a16="http://schemas.microsoft.com/office/drawing/2014/main" id="{8E39088B-29DE-4157-839A-6C18EF1F363B}"/>
              </a:ext>
            </a:extLst>
          </p:cNvPr>
          <p:cNvSpPr/>
          <p:nvPr/>
        </p:nvSpPr>
        <p:spPr>
          <a:xfrm>
            <a:off x="4267199" y="61722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3772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F084-32C9-44BC-87E1-FB9216183524}"/>
              </a:ext>
            </a:extLst>
          </p:cNvPr>
          <p:cNvSpPr>
            <a:spLocks noGrp="1"/>
          </p:cNvSpPr>
          <p:nvPr>
            <p:ph type="title"/>
          </p:nvPr>
        </p:nvSpPr>
        <p:spPr>
          <a:xfrm>
            <a:off x="457200" y="274638"/>
            <a:ext cx="8229600" cy="6430962"/>
          </a:xfrm>
        </p:spPr>
        <p:txBody>
          <a:bodyPr>
            <a:normAutofit/>
          </a:bodyPr>
          <a:lstStyle/>
          <a:p>
            <a:r>
              <a:rPr lang="en-US" sz="2000" dirty="0">
                <a:hlinkClick r:id="rId2"/>
              </a:rPr>
              <a:t>REFERENCES</a:t>
            </a:r>
            <a:br>
              <a:rPr lang="en-US" sz="2000" dirty="0">
                <a:hlinkClick r:id="rId2"/>
              </a:rPr>
            </a:br>
            <a:br>
              <a:rPr lang="en-US" sz="2000" dirty="0">
                <a:hlinkClick r:id="rId2"/>
              </a:rPr>
            </a:br>
            <a:r>
              <a:rPr lang="en-US" sz="2000" dirty="0">
                <a:hlinkClick r:id="rId2"/>
              </a:rPr>
              <a:t>http://villainstournament.wikia.com/wiki/Garfield</a:t>
            </a:r>
            <a:br>
              <a:rPr lang="en-US" sz="2000" dirty="0"/>
            </a:br>
            <a:br>
              <a:rPr lang="en-US" sz="2000" dirty="0"/>
            </a:br>
            <a:r>
              <a:rPr lang="en-US" sz="2000" dirty="0">
                <a:hlinkClick r:id="rId3"/>
              </a:rPr>
              <a:t>https://www.wikipedia.org/</a:t>
            </a:r>
            <a:r>
              <a:rPr lang="en-US" sz="2000" dirty="0"/>
              <a:t> </a:t>
            </a:r>
            <a:br>
              <a:rPr lang="en-US" sz="2000" dirty="0"/>
            </a:br>
            <a:br>
              <a:rPr lang="en-US" sz="2000" dirty="0"/>
            </a:br>
            <a:r>
              <a:rPr lang="en-US" sz="2000" dirty="0">
                <a:hlinkClick r:id="rId4"/>
              </a:rPr>
              <a:t>http://www.lovemeow.com/morris-the-cat-first-feline-presidential-candidate-1608003702.html</a:t>
            </a:r>
            <a:br>
              <a:rPr lang="en-US" sz="2000" dirty="0"/>
            </a:br>
            <a:br>
              <a:rPr lang="en-US" sz="2000" dirty="0"/>
            </a:br>
            <a:r>
              <a:rPr lang="en-US" sz="2000" dirty="0">
                <a:hlinkClick r:id="rId5"/>
              </a:rPr>
              <a:t>http://parody.wikia.com/wiki/Tigger</a:t>
            </a:r>
            <a:br>
              <a:rPr lang="en-US" sz="2000" dirty="0"/>
            </a:br>
            <a:br>
              <a:rPr lang="en-US" sz="2000" dirty="0"/>
            </a:br>
            <a:r>
              <a:rPr lang="en-US" sz="2000" dirty="0">
                <a:hlinkClick r:id="rId6"/>
              </a:rPr>
              <a:t>http://gameshows.wikia.com/wiki/File:Daily_Double_-28.png</a:t>
            </a:r>
            <a:br>
              <a:rPr lang="en-US" sz="2000" dirty="0"/>
            </a:br>
            <a:br>
              <a:rPr lang="en-US" sz="2000" dirty="0"/>
            </a:br>
            <a:r>
              <a:rPr lang="en-US" sz="2000" dirty="0">
                <a:hlinkClick r:id="rId7"/>
              </a:rPr>
              <a:t>http://www.biographyonline.net/scientists/top-10-inventors.html</a:t>
            </a:r>
            <a:br>
              <a:rPr lang="en-US" sz="2000" dirty="0"/>
            </a:br>
            <a:br>
              <a:rPr lang="en-US" sz="2000" dirty="0"/>
            </a:br>
            <a:r>
              <a:rPr lang="en-US" sz="2000" dirty="0">
                <a:hlinkClick r:id="rId8"/>
              </a:rPr>
              <a:t>http://www.biographyonline.net/people/women-who-changed-world.html</a:t>
            </a:r>
            <a:br>
              <a:rPr lang="en-US" sz="2000" dirty="0"/>
            </a:br>
            <a:br>
              <a:rPr lang="en-US" sz="2000" dirty="0"/>
            </a:br>
            <a:endParaRPr lang="en-US" sz="2000" dirty="0"/>
          </a:p>
        </p:txBody>
      </p:sp>
    </p:spTree>
    <p:extLst>
      <p:ext uri="{BB962C8B-B14F-4D97-AF65-F5344CB8AC3E}">
        <p14:creationId xmlns:p14="http://schemas.microsoft.com/office/powerpoint/2010/main" val="61610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538F1-C1C1-49E0-AEE6-AFBBB462CBEA}"/>
              </a:ext>
            </a:extLst>
          </p:cNvPr>
          <p:cNvSpPr>
            <a:spLocks noGrp="1"/>
          </p:cNvSpPr>
          <p:nvPr>
            <p:ph type="title"/>
          </p:nvPr>
        </p:nvSpPr>
        <p:spPr>
          <a:xfrm>
            <a:off x="533400" y="2971800"/>
            <a:ext cx="8229600" cy="1143000"/>
          </a:xfrm>
        </p:spPr>
        <p:txBody>
          <a:bodyPr/>
          <a:lstStyle/>
          <a:p>
            <a:r>
              <a:rPr lang="en-US" dirty="0"/>
              <a:t>WHAT IS THREE TIMES A DAY?</a:t>
            </a:r>
          </a:p>
        </p:txBody>
      </p:sp>
      <p:sp>
        <p:nvSpPr>
          <p:cNvPr id="3" name="Arrow: Right 2">
            <a:hlinkClick r:id="rId2" action="ppaction://hlinksldjump"/>
            <a:extLst>
              <a:ext uri="{FF2B5EF4-FFF2-40B4-BE49-F238E27FC236}">
                <a16:creationId xmlns:a16="http://schemas.microsoft.com/office/drawing/2014/main" id="{1A3880BD-DEC1-4227-8975-7B2B19E0B463}"/>
              </a:ext>
            </a:extLst>
          </p:cNvPr>
          <p:cNvSpPr/>
          <p:nvPr/>
        </p:nvSpPr>
        <p:spPr>
          <a:xfrm>
            <a:off x="4038600" y="44958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86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FA89-4E47-4BE2-B7B2-C10082C21F5A}"/>
              </a:ext>
            </a:extLst>
          </p:cNvPr>
          <p:cNvSpPr>
            <a:spLocks noGrp="1"/>
          </p:cNvSpPr>
          <p:nvPr>
            <p:ph type="title"/>
          </p:nvPr>
        </p:nvSpPr>
        <p:spPr>
          <a:xfrm>
            <a:off x="381000" y="2743200"/>
            <a:ext cx="8229600" cy="1143000"/>
          </a:xfrm>
        </p:spPr>
        <p:txBody>
          <a:bodyPr/>
          <a:lstStyle/>
          <a:p>
            <a:r>
              <a:rPr lang="en-US" dirty="0"/>
              <a:t>PRN</a:t>
            </a:r>
          </a:p>
        </p:txBody>
      </p:sp>
    </p:spTree>
    <p:extLst>
      <p:ext uri="{BB962C8B-B14F-4D97-AF65-F5344CB8AC3E}">
        <p14:creationId xmlns:p14="http://schemas.microsoft.com/office/powerpoint/2010/main" val="3540443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993A-7871-49AE-B0EF-96402C24FC5E}"/>
              </a:ext>
            </a:extLst>
          </p:cNvPr>
          <p:cNvSpPr>
            <a:spLocks noGrp="1"/>
          </p:cNvSpPr>
          <p:nvPr>
            <p:ph type="title"/>
          </p:nvPr>
        </p:nvSpPr>
        <p:spPr>
          <a:xfrm>
            <a:off x="381000" y="2819400"/>
            <a:ext cx="8229600" cy="1143000"/>
          </a:xfrm>
        </p:spPr>
        <p:txBody>
          <a:bodyPr/>
          <a:lstStyle/>
          <a:p>
            <a:r>
              <a:rPr lang="en-US" dirty="0"/>
              <a:t>WHAT IS AS NEEDED?</a:t>
            </a:r>
          </a:p>
        </p:txBody>
      </p:sp>
      <p:sp>
        <p:nvSpPr>
          <p:cNvPr id="3" name="Arrow: Right 2">
            <a:hlinkClick r:id="rId2" action="ppaction://hlinksldjump"/>
            <a:extLst>
              <a:ext uri="{FF2B5EF4-FFF2-40B4-BE49-F238E27FC236}">
                <a16:creationId xmlns:a16="http://schemas.microsoft.com/office/drawing/2014/main" id="{1B83B191-F563-46B1-BBC2-B993DED5591D}"/>
              </a:ext>
            </a:extLst>
          </p:cNvPr>
          <p:cNvSpPr/>
          <p:nvPr/>
        </p:nvSpPr>
        <p:spPr>
          <a:xfrm>
            <a:off x="3886200" y="43434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817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6FDC-73EB-4568-A575-945294DE7B5F}"/>
              </a:ext>
            </a:extLst>
          </p:cNvPr>
          <p:cNvSpPr>
            <a:spLocks noGrp="1"/>
          </p:cNvSpPr>
          <p:nvPr>
            <p:ph type="title"/>
          </p:nvPr>
        </p:nvSpPr>
        <p:spPr>
          <a:xfrm>
            <a:off x="685800" y="2895600"/>
            <a:ext cx="8229600" cy="1143000"/>
          </a:xfrm>
        </p:spPr>
        <p:txBody>
          <a:bodyPr/>
          <a:lstStyle/>
          <a:p>
            <a:r>
              <a:rPr lang="en-US" dirty="0"/>
              <a:t>HTN</a:t>
            </a:r>
          </a:p>
        </p:txBody>
      </p:sp>
    </p:spTree>
    <p:extLst>
      <p:ext uri="{BB962C8B-B14F-4D97-AF65-F5344CB8AC3E}">
        <p14:creationId xmlns:p14="http://schemas.microsoft.com/office/powerpoint/2010/main" val="661005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4131970-C498-414B-8006-F6688F1E4F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Purple waves design template</Template>
  <TotalTime>299</TotalTime>
  <Words>584</Words>
  <Application>Microsoft Office PowerPoint</Application>
  <PresentationFormat>On-screen Show (4:3)</PresentationFormat>
  <Paragraphs>82</Paragraphs>
  <Slides>55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55</vt:i4>
      </vt:variant>
    </vt:vector>
  </HeadingPairs>
  <TitlesOfParts>
    <vt:vector size="58" baseType="lpstr">
      <vt:lpstr>Arial</vt:lpstr>
      <vt:lpstr>Calibri</vt:lpstr>
      <vt:lpstr>Office Theme</vt:lpstr>
      <vt:lpstr>JEOPARDY</vt:lpstr>
      <vt:lpstr>PowerPoint Presentation</vt:lpstr>
      <vt:lpstr>HEART</vt:lpstr>
      <vt:lpstr>WHAT IS CARDIO?</vt:lpstr>
      <vt:lpstr>t.i.d.</vt:lpstr>
      <vt:lpstr>WHAT IS THREE TIMES A DAY?</vt:lpstr>
      <vt:lpstr>PRN</vt:lpstr>
      <vt:lpstr>WHAT IS AS NEEDED?</vt:lpstr>
      <vt:lpstr>HTN</vt:lpstr>
      <vt:lpstr>WHAT IS HYPERTENSION?</vt:lpstr>
      <vt:lpstr>ICU</vt:lpstr>
      <vt:lpstr>WHAT IS INTENSIVE CARE UNIT?</vt:lpstr>
      <vt:lpstr>Comic strip cat created by Jim Davis known for his cynical sadistic nature, laziness, obsessive eating, who hated Mondays and diets. </vt:lpstr>
      <vt:lpstr>PowerPoint Presentation</vt:lpstr>
      <vt:lpstr>Also known as Tardar Sauce, a cat internet celebrity known for her permanently "grumpy" facial appearance, which is caused by an underbite and feline dwarfism. </vt:lpstr>
      <vt:lpstr>WHO IS GRUMPY CAT?</vt:lpstr>
      <vt:lpstr>The advertising mascot for 9Lives brand cat food, appearing on its packaging and in many of its television commercials.</vt:lpstr>
      <vt:lpstr>WHO IS MORRIS THE CAT?</vt:lpstr>
      <vt:lpstr>A fictional character originally introduced in A. A. Milne's book The House at Pooh Corner. </vt:lpstr>
      <vt:lpstr>WHO IS TIGGER?</vt:lpstr>
      <vt:lpstr>A fictional cat popularized by Lewis Carroll in Alice's Adventures in Wonderland and known for its distinctive mischievous grin</vt:lpstr>
      <vt:lpstr>WHO IS THE CHESHIRE CAT?</vt:lpstr>
      <vt:lpstr>H2O</vt:lpstr>
      <vt:lpstr>WHAT IS WATER? </vt:lpstr>
      <vt:lpstr>CO2</vt:lpstr>
      <vt:lpstr>WHAT IS CARBON DIOXIDE?</vt:lpstr>
      <vt:lpstr>H2O2        </vt:lpstr>
      <vt:lpstr>WHAT IS HYDROGEN PEROXIDE?</vt:lpstr>
      <vt:lpstr>NaCl</vt:lpstr>
      <vt:lpstr>What is Sodium Chloride? (Table Salt)</vt:lpstr>
      <vt:lpstr>PowerPoint Presentation</vt:lpstr>
      <vt:lpstr>C6H12O6</vt:lpstr>
      <vt:lpstr>WHAT IS A GLUCOSE MOLECULE?</vt:lpstr>
      <vt:lpstr>A prominent American scientist and inventor in the early 1900s who developed hundreds of products using the peanut, sweet potatoes and soybeans. He also was a champion of crop rotation and agricultural education</vt:lpstr>
      <vt:lpstr>Who was George Washington Carver?</vt:lpstr>
      <vt:lpstr>Successfully designed, built and flew the first powered aircraft, showing that man could fly. </vt:lpstr>
      <vt:lpstr>Who were the Wright Brothers?</vt:lpstr>
      <vt:lpstr>Polymath who discovered electricity and invented the Franklin stove.</vt:lpstr>
      <vt:lpstr>Who was Benjamin Franklin?</vt:lpstr>
      <vt:lpstr>PowerPoint Presentation</vt:lpstr>
      <vt:lpstr>Serbian-born scientist who emigrated to the US who played a key role in the development of AC electricity, through the AC induction motor, transformer, and Tesla coil.</vt:lpstr>
      <vt:lpstr>Who was Nikola Tesla?</vt:lpstr>
      <vt:lpstr>Credited with inventing the first practical telephone. Also worked on optical telecommunications, aeronautics and hydrofoils.</vt:lpstr>
      <vt:lpstr>Who was Alexander Graham Bell?</vt:lpstr>
      <vt:lpstr>American civil rights activist whose refusal to give up her bus seat in Montgomery, Alabama, indirectly led to some of the most significant civil rights legislation of American history. </vt:lpstr>
      <vt:lpstr>Who was Rosa Parks?</vt:lpstr>
      <vt:lpstr>American jazz singer aka “First Lady of the Blues” was widely considered to be the greatest and most expressive jazz singer of all time.</vt:lpstr>
      <vt:lpstr>Who was Billie Holiday?</vt:lpstr>
      <vt:lpstr>A Dutch Jewish author whose diary is one of the most widely read books in the world. It reveals the thoughts of a young, yet surprisingly mature 13-year-old girl, confined to a secret hiding place. “Despite everything, I believe that people are really good at heart.”</vt:lpstr>
      <vt:lpstr>Who was Anne Frank?</vt:lpstr>
      <vt:lpstr>American talk show host and businesswoman who was the first woman to own her own talk show. Her show and book club are very influential, focusing on issues facing American women.</vt:lpstr>
      <vt:lpstr>Who is Oprah Winfrey?</vt:lpstr>
      <vt:lpstr>Pakistani schoolgirl who defied threats of the Taliban to campaign for the right to education. She survived being shot in the head by the Taliban and has become a global advocate for women’s rights, especially the right to education.</vt:lpstr>
      <vt:lpstr>Who is Malala Yousafzai?</vt:lpstr>
      <vt:lpstr>REFERENCES  http://villainstournament.wikia.com/wiki/Garfield  https://www.wikipedia.org/   http://www.lovemeow.com/morris-the-cat-first-feline-presidential-candidate-1608003702.html  http://parody.wikia.com/wiki/Tigger  http://gameshows.wikia.com/wiki/File:Daily_Double_-28.png  http://www.biographyonline.net/scientists/top-10-inventors.html  http://www.biographyonline.net/people/women-who-changed-world.html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JEOPARDY</dc:title>
  <dc:creator>Carrie Wright</dc:creator>
  <cp:keywords/>
  <cp:lastModifiedBy>Carrie Wright</cp:lastModifiedBy>
  <cp:revision>39</cp:revision>
  <dcterms:created xsi:type="dcterms:W3CDTF">2017-09-09T15:25:12Z</dcterms:created>
  <dcterms:modified xsi:type="dcterms:W3CDTF">2020-05-31T20:23:09Z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TC102867689990</vt:lpwstr>
  </property>
</Properties>
</file>