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Roboto"/>
      <p:regular r:id="rId19"/>
      <p:bold r:id="rId20"/>
      <p:italic r:id="rId21"/>
      <p:boldItalic r:id="rId22"/>
    </p:embeddedFont>
    <p:embeddedFont>
      <p:font typeface="Roboto Medium"/>
      <p:regular r:id="rId23"/>
      <p:bold r:id="rId24"/>
      <p:italic r:id="rId25"/>
      <p:boldItalic r:id="rId26"/>
    </p:embeddedFont>
    <p:embeddedFont>
      <p:font typeface="Arial Narrow"/>
      <p:regular r:id="rId27"/>
      <p:bold r:id="rId28"/>
      <p:italic r:id="rId29"/>
      <p:boldItalic r:id="rId30"/>
    </p:embeddedFont>
    <p:embeddedFont>
      <p:font typeface="Arial Black"/>
      <p:regular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RobotoMedium-bold.fntdata"/><Relationship Id="rId23" Type="http://schemas.openxmlformats.org/officeDocument/2006/relationships/font" Target="fonts/RobotoMedium-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Medium-boldItalic.fntdata"/><Relationship Id="rId25" Type="http://schemas.openxmlformats.org/officeDocument/2006/relationships/font" Target="fonts/RobotoMedium-italic.fntdata"/><Relationship Id="rId28" Type="http://schemas.openxmlformats.org/officeDocument/2006/relationships/font" Target="fonts/ArialNarrow-bold.fntdata"/><Relationship Id="rId27" Type="http://schemas.openxmlformats.org/officeDocument/2006/relationships/font" Target="fonts/ArialNarrow-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ArialNarrow-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ArialBlack-regular.fntdata"/><Relationship Id="rId30" Type="http://schemas.openxmlformats.org/officeDocument/2006/relationships/font" Target="fonts/ArialNarrow-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oboto-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38c7c638c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8c7c638c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38c7c638c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38c7c638c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38c7c638ce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38c7c638ce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38dd3c68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38dd3c68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38bd67f6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38bd67f6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38c7c638c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8c7c638c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38c7c638c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8c7c638c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38c7c638c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8c7c638c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38c7c638c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8c7c638c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38c7c638c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8c7c638c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38c7c638c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8c7c638c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38c7c638c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8c7c638c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38dd3c684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8dd3c684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72400" y="1136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20" name="Google Shape;20;p4"/>
          <p:cNvCxnSpPr/>
          <p:nvPr/>
        </p:nvCxnSpPr>
        <p:spPr>
          <a:xfrm>
            <a:off x="172400" y="892850"/>
            <a:ext cx="8643300" cy="16500"/>
          </a:xfrm>
          <a:prstGeom prst="straightConnector1">
            <a:avLst/>
          </a:prstGeom>
          <a:noFill/>
          <a:ln cap="flat" cmpd="sng" w="76200">
            <a:solidFill>
              <a:srgbClr val="741B47"/>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741B47"/>
              </a:buClr>
              <a:buSzPts val="2800"/>
              <a:buNone/>
              <a:defRPr b="1" sz="2800">
                <a:solidFill>
                  <a:srgbClr val="741B47"/>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434343"/>
              </a:buClr>
              <a:buSzPts val="1800"/>
              <a:buChar char="●"/>
              <a:defRPr sz="1800">
                <a:solidFill>
                  <a:srgbClr val="434343"/>
                </a:solidFill>
              </a:defRPr>
            </a:lvl1pPr>
            <a:lvl2pPr indent="-317500" lvl="1" marL="914400">
              <a:lnSpc>
                <a:spcPct val="115000"/>
              </a:lnSpc>
              <a:spcBef>
                <a:spcPts val="1600"/>
              </a:spcBef>
              <a:spcAft>
                <a:spcPts val="0"/>
              </a:spcAft>
              <a:buClr>
                <a:srgbClr val="434343"/>
              </a:buClr>
              <a:buSzPts val="1400"/>
              <a:buChar char="○"/>
              <a:defRPr>
                <a:solidFill>
                  <a:srgbClr val="434343"/>
                </a:solidFill>
              </a:defRPr>
            </a:lvl2pPr>
            <a:lvl3pPr indent="-317500" lvl="2" marL="1371600">
              <a:lnSpc>
                <a:spcPct val="115000"/>
              </a:lnSpc>
              <a:spcBef>
                <a:spcPts val="1600"/>
              </a:spcBef>
              <a:spcAft>
                <a:spcPts val="0"/>
              </a:spcAft>
              <a:buClr>
                <a:srgbClr val="434343"/>
              </a:buClr>
              <a:buSzPts val="1400"/>
              <a:buChar char="■"/>
              <a:defRPr>
                <a:solidFill>
                  <a:srgbClr val="434343"/>
                </a:solidFill>
              </a:defRPr>
            </a:lvl3pPr>
            <a:lvl4pPr indent="-317500" lvl="3" marL="1828800">
              <a:lnSpc>
                <a:spcPct val="115000"/>
              </a:lnSpc>
              <a:spcBef>
                <a:spcPts val="1600"/>
              </a:spcBef>
              <a:spcAft>
                <a:spcPts val="0"/>
              </a:spcAft>
              <a:buClr>
                <a:srgbClr val="434343"/>
              </a:buClr>
              <a:buSzPts val="1400"/>
              <a:buChar char="●"/>
              <a:defRPr>
                <a:solidFill>
                  <a:srgbClr val="434343"/>
                </a:solidFill>
              </a:defRPr>
            </a:lvl4pPr>
            <a:lvl5pPr indent="-317500" lvl="4" marL="2286000">
              <a:lnSpc>
                <a:spcPct val="115000"/>
              </a:lnSpc>
              <a:spcBef>
                <a:spcPts val="1600"/>
              </a:spcBef>
              <a:spcAft>
                <a:spcPts val="0"/>
              </a:spcAft>
              <a:buClr>
                <a:srgbClr val="434343"/>
              </a:buClr>
              <a:buSzPts val="1400"/>
              <a:buChar char="○"/>
              <a:defRPr>
                <a:solidFill>
                  <a:srgbClr val="434343"/>
                </a:solidFill>
              </a:defRPr>
            </a:lvl5pPr>
            <a:lvl6pPr indent="-317500" lvl="5" marL="2743200">
              <a:lnSpc>
                <a:spcPct val="115000"/>
              </a:lnSpc>
              <a:spcBef>
                <a:spcPts val="1600"/>
              </a:spcBef>
              <a:spcAft>
                <a:spcPts val="0"/>
              </a:spcAft>
              <a:buClr>
                <a:srgbClr val="434343"/>
              </a:buClr>
              <a:buSzPts val="1400"/>
              <a:buChar char="■"/>
              <a:defRPr>
                <a:solidFill>
                  <a:srgbClr val="434343"/>
                </a:solidFill>
              </a:defRPr>
            </a:lvl6pPr>
            <a:lvl7pPr indent="-317500" lvl="6" marL="3200400">
              <a:lnSpc>
                <a:spcPct val="115000"/>
              </a:lnSpc>
              <a:spcBef>
                <a:spcPts val="1600"/>
              </a:spcBef>
              <a:spcAft>
                <a:spcPts val="0"/>
              </a:spcAft>
              <a:buClr>
                <a:srgbClr val="434343"/>
              </a:buClr>
              <a:buSzPts val="1400"/>
              <a:buChar char="●"/>
              <a:defRPr>
                <a:solidFill>
                  <a:srgbClr val="434343"/>
                </a:solidFill>
              </a:defRPr>
            </a:lvl7pPr>
            <a:lvl8pPr indent="-317500" lvl="7" marL="3657600">
              <a:lnSpc>
                <a:spcPct val="115000"/>
              </a:lnSpc>
              <a:spcBef>
                <a:spcPts val="1600"/>
              </a:spcBef>
              <a:spcAft>
                <a:spcPts val="0"/>
              </a:spcAft>
              <a:buClr>
                <a:srgbClr val="434343"/>
              </a:buClr>
              <a:buSzPts val="1400"/>
              <a:buChar char="○"/>
              <a:defRPr>
                <a:solidFill>
                  <a:srgbClr val="434343"/>
                </a:solidFill>
              </a:defRPr>
            </a:lvl8pPr>
            <a:lvl9pPr indent="-317500" lvl="8" marL="4114800">
              <a:lnSpc>
                <a:spcPct val="115000"/>
              </a:lnSpc>
              <a:spcBef>
                <a:spcPts val="1600"/>
              </a:spcBef>
              <a:spcAft>
                <a:spcPts val="1600"/>
              </a:spcAft>
              <a:buClr>
                <a:srgbClr val="434343"/>
              </a:buClr>
              <a:buSzPts val="1400"/>
              <a:buChar char="■"/>
              <a:defRPr>
                <a:solidFill>
                  <a:srgbClr val="434343"/>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Google Shape;55;p13"/>
          <p:cNvSpPr txBox="1"/>
          <p:nvPr/>
        </p:nvSpPr>
        <p:spPr>
          <a:xfrm>
            <a:off x="1009350" y="4511375"/>
            <a:ext cx="7125300" cy="50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741B47"/>
                </a:solidFill>
              </a:rPr>
              <a:t>Presented by: Hollace Stephenson, Carrie Wright, &amp; Susan Hitt</a:t>
            </a:r>
            <a:endParaRPr b="1" sz="1800">
              <a:solidFill>
                <a:srgbClr val="741B47"/>
              </a:solidFill>
            </a:endParaRPr>
          </a:p>
        </p:txBody>
      </p:sp>
      <p:sp>
        <p:nvSpPr>
          <p:cNvPr id="56" name="Google Shape;56;p13"/>
          <p:cNvSpPr txBox="1"/>
          <p:nvPr>
            <p:ph idx="1" type="subTitle"/>
          </p:nvPr>
        </p:nvSpPr>
        <p:spPr>
          <a:xfrm>
            <a:off x="849974" y="3106350"/>
            <a:ext cx="5001000" cy="96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34343"/>
                </a:solidFill>
              </a:rPr>
              <a:t>An implementation plan for Yoga Shala School</a:t>
            </a:r>
            <a:endParaRPr b="1">
              <a:solidFill>
                <a:srgbClr val="434343"/>
              </a:solidFill>
            </a:endParaRPr>
          </a:p>
        </p:txBody>
      </p:sp>
      <p:sp>
        <p:nvSpPr>
          <p:cNvPr id="57" name="Google Shape;57;p13"/>
          <p:cNvSpPr txBox="1"/>
          <p:nvPr/>
        </p:nvSpPr>
        <p:spPr>
          <a:xfrm>
            <a:off x="849975" y="145425"/>
            <a:ext cx="6205500" cy="26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6000">
                <a:solidFill>
                  <a:srgbClr val="741B47"/>
                </a:solidFill>
              </a:rPr>
              <a:t>Mastery of </a:t>
            </a:r>
            <a:endParaRPr b="1" sz="6000">
              <a:solidFill>
                <a:srgbClr val="741B47"/>
              </a:solidFill>
            </a:endParaRPr>
          </a:p>
          <a:p>
            <a:pPr indent="0" lvl="0" marL="0" rtl="0" algn="l">
              <a:spcBef>
                <a:spcPts val="0"/>
              </a:spcBef>
              <a:spcAft>
                <a:spcPts val="0"/>
              </a:spcAft>
              <a:buNone/>
            </a:pPr>
            <a:r>
              <a:rPr b="1" lang="en" sz="6000">
                <a:solidFill>
                  <a:srgbClr val="741B47"/>
                </a:solidFill>
              </a:rPr>
              <a:t>Yoga for the Digital Age</a:t>
            </a:r>
            <a:endParaRPr b="1" sz="6000">
              <a:solidFill>
                <a:srgbClr val="741B47"/>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22"/>
          <p:cNvSpPr txBox="1"/>
          <p:nvPr>
            <p:ph type="title"/>
          </p:nvPr>
        </p:nvSpPr>
        <p:spPr>
          <a:xfrm>
            <a:off x="172400" y="113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Change </a:t>
            </a:r>
            <a:r>
              <a:rPr lang="en"/>
              <a:t>Management</a:t>
            </a:r>
            <a:r>
              <a:rPr lang="en"/>
              <a:t> Teams</a:t>
            </a:r>
            <a:endParaRPr/>
          </a:p>
        </p:txBody>
      </p:sp>
      <p:grpSp>
        <p:nvGrpSpPr>
          <p:cNvPr id="231" name="Google Shape;231;p22"/>
          <p:cNvGrpSpPr/>
          <p:nvPr/>
        </p:nvGrpSpPr>
        <p:grpSpPr>
          <a:xfrm>
            <a:off x="24" y="1196545"/>
            <a:ext cx="3655052" cy="2813416"/>
            <a:chOff x="363524" y="1258050"/>
            <a:chExt cx="3219175" cy="2547000"/>
          </a:xfrm>
        </p:grpSpPr>
        <p:sp>
          <p:nvSpPr>
            <p:cNvPr id="232" name="Google Shape;232;p22"/>
            <p:cNvSpPr/>
            <p:nvPr/>
          </p:nvSpPr>
          <p:spPr>
            <a:xfrm rot="2700000">
              <a:off x="1356161" y="1011412"/>
              <a:ext cx="561726" cy="3040276"/>
            </a:xfrm>
            <a:prstGeom prst="roundRect">
              <a:avLst>
                <a:gd fmla="val 50000" name="adj"/>
              </a:avLst>
            </a:prstGeom>
            <a:solidFill>
              <a:srgbClr val="741B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2"/>
            <p:cNvSpPr/>
            <p:nvPr/>
          </p:nvSpPr>
          <p:spPr>
            <a:xfrm>
              <a:off x="580539"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551561"/>
                  </a:solidFill>
                  <a:latin typeface="Roboto"/>
                  <a:ea typeface="Roboto"/>
                  <a:cs typeface="Roboto"/>
                  <a:sym typeface="Roboto"/>
                </a:rPr>
                <a:t>1</a:t>
              </a:r>
              <a:endParaRPr b="1" sz="1200">
                <a:solidFill>
                  <a:srgbClr val="551561"/>
                </a:solidFill>
                <a:latin typeface="Roboto"/>
                <a:ea typeface="Roboto"/>
                <a:cs typeface="Roboto"/>
                <a:sym typeface="Roboto"/>
              </a:endParaRPr>
            </a:p>
          </p:txBody>
        </p:sp>
        <p:sp>
          <p:nvSpPr>
            <p:cNvPr id="234" name="Google Shape;234;p22"/>
            <p:cNvSpPr txBox="1"/>
            <p:nvPr/>
          </p:nvSpPr>
          <p:spPr>
            <a:xfrm rot="-2700000">
              <a:off x="567889" y="2239754"/>
              <a:ext cx="2336422" cy="393293"/>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600">
                  <a:solidFill>
                    <a:srgbClr val="FFFFFF"/>
                  </a:solidFill>
                  <a:latin typeface="Roboto"/>
                  <a:ea typeface="Roboto"/>
                  <a:cs typeface="Roboto"/>
                  <a:sym typeface="Roboto"/>
                </a:rPr>
                <a:t>Technology Change </a:t>
              </a:r>
              <a:r>
                <a:rPr b="1" lang="en" sz="1600">
                  <a:solidFill>
                    <a:srgbClr val="FFFFFF"/>
                  </a:solidFill>
                  <a:latin typeface="Roboto"/>
                  <a:ea typeface="Roboto"/>
                  <a:cs typeface="Roboto"/>
                  <a:sym typeface="Roboto"/>
                </a:rPr>
                <a:t>Management</a:t>
              </a:r>
              <a:r>
                <a:rPr b="1" lang="en" sz="1600">
                  <a:solidFill>
                    <a:srgbClr val="FFFFFF"/>
                  </a:solidFill>
                  <a:latin typeface="Roboto"/>
                  <a:ea typeface="Roboto"/>
                  <a:cs typeface="Roboto"/>
                  <a:sym typeface="Roboto"/>
                </a:rPr>
                <a:t> Team</a:t>
              </a:r>
              <a:endParaRPr b="1" sz="1600">
                <a:solidFill>
                  <a:srgbClr val="FFFFFF"/>
                </a:solidFill>
                <a:latin typeface="Roboto"/>
                <a:ea typeface="Roboto"/>
                <a:cs typeface="Roboto"/>
                <a:sym typeface="Roboto"/>
              </a:endParaRPr>
            </a:p>
          </p:txBody>
        </p:sp>
        <p:sp>
          <p:nvSpPr>
            <p:cNvPr id="235" name="Google Shape;235;p22"/>
            <p:cNvSpPr txBox="1"/>
            <p:nvPr/>
          </p:nvSpPr>
          <p:spPr>
            <a:xfrm rot="-2700000">
              <a:off x="927403" y="2304238"/>
              <a:ext cx="2900693" cy="5074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000"/>
                </a:spcAft>
                <a:buClr>
                  <a:schemeClr val="dk1"/>
                </a:buClr>
                <a:buSzPts val="1100"/>
                <a:buFont typeface="Arial"/>
                <a:buNone/>
              </a:pPr>
              <a:r>
                <a:rPr lang="en">
                  <a:latin typeface="Times New Roman"/>
                  <a:ea typeface="Times New Roman"/>
                  <a:cs typeface="Times New Roman"/>
                  <a:sym typeface="Times New Roman"/>
                </a:rPr>
                <a:t>Owner/Yoga Director; Change Management Leaders; LMS Administrator</a:t>
              </a:r>
              <a:endParaRPr>
                <a:latin typeface="Roboto"/>
                <a:ea typeface="Roboto"/>
                <a:cs typeface="Roboto"/>
                <a:sym typeface="Roboto"/>
              </a:endParaRPr>
            </a:p>
          </p:txBody>
        </p:sp>
      </p:grpSp>
      <p:grpSp>
        <p:nvGrpSpPr>
          <p:cNvPr id="236" name="Google Shape;236;p22"/>
          <p:cNvGrpSpPr/>
          <p:nvPr/>
        </p:nvGrpSpPr>
        <p:grpSpPr>
          <a:xfrm>
            <a:off x="1972609" y="1130872"/>
            <a:ext cx="3542015" cy="3110053"/>
            <a:chOff x="2273746" y="1258050"/>
            <a:chExt cx="3230882" cy="2689659"/>
          </a:xfrm>
        </p:grpSpPr>
        <p:sp>
          <p:nvSpPr>
            <p:cNvPr id="237" name="Google Shape;237;p22"/>
            <p:cNvSpPr/>
            <p:nvPr/>
          </p:nvSpPr>
          <p:spPr>
            <a:xfrm rot="2700000">
              <a:off x="3266383" y="1011412"/>
              <a:ext cx="561726" cy="3040276"/>
            </a:xfrm>
            <a:prstGeom prst="roundRect">
              <a:avLst>
                <a:gd fmla="val 50000" name="adj"/>
              </a:avLst>
            </a:prstGeom>
            <a:solidFill>
              <a:srgbClr val="741B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2"/>
            <p:cNvSpPr/>
            <p:nvPr/>
          </p:nvSpPr>
          <p:spPr>
            <a:xfrm>
              <a:off x="2490761"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701C7F"/>
                  </a:solidFill>
                  <a:latin typeface="Roboto"/>
                  <a:ea typeface="Roboto"/>
                  <a:cs typeface="Roboto"/>
                  <a:sym typeface="Roboto"/>
                </a:rPr>
                <a:t>2</a:t>
              </a:r>
              <a:endParaRPr b="1" sz="1200">
                <a:solidFill>
                  <a:srgbClr val="701C7F"/>
                </a:solidFill>
                <a:latin typeface="Roboto"/>
                <a:ea typeface="Roboto"/>
                <a:cs typeface="Roboto"/>
                <a:sym typeface="Roboto"/>
              </a:endParaRPr>
            </a:p>
          </p:txBody>
        </p:sp>
        <p:sp>
          <p:nvSpPr>
            <p:cNvPr id="239" name="Google Shape;239;p22"/>
            <p:cNvSpPr txBox="1"/>
            <p:nvPr/>
          </p:nvSpPr>
          <p:spPr>
            <a:xfrm rot="-2700000">
              <a:off x="2473968" y="2237954"/>
              <a:ext cx="2341513" cy="393293"/>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600">
                  <a:solidFill>
                    <a:srgbClr val="FFFFFF"/>
                  </a:solidFill>
                  <a:latin typeface="Roboto"/>
                  <a:ea typeface="Roboto"/>
                  <a:cs typeface="Roboto"/>
                  <a:sym typeface="Roboto"/>
                </a:rPr>
                <a:t>Operational Team</a:t>
              </a:r>
              <a:endParaRPr b="1" sz="1600">
                <a:solidFill>
                  <a:srgbClr val="FFFFFF"/>
                </a:solidFill>
                <a:latin typeface="Roboto"/>
                <a:ea typeface="Roboto"/>
                <a:cs typeface="Roboto"/>
                <a:sym typeface="Roboto"/>
              </a:endParaRPr>
            </a:p>
          </p:txBody>
        </p:sp>
        <p:sp>
          <p:nvSpPr>
            <p:cNvPr id="240" name="Google Shape;240;p22"/>
            <p:cNvSpPr txBox="1"/>
            <p:nvPr/>
          </p:nvSpPr>
          <p:spPr>
            <a:xfrm rot="-2700000">
              <a:off x="2965881" y="2352526"/>
              <a:ext cx="2655893" cy="768766"/>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Owner/Yoga Director; Instructional Designer/LMS Administrator; Media Specialists, Graphic Designer</a:t>
              </a:r>
              <a:endParaRPr>
                <a:solidFill>
                  <a:schemeClr val="dk1"/>
                </a:solidFill>
                <a:latin typeface="Roboto"/>
                <a:ea typeface="Roboto"/>
                <a:cs typeface="Roboto"/>
                <a:sym typeface="Roboto"/>
              </a:endParaRPr>
            </a:p>
            <a:p>
              <a:pPr indent="0" lvl="0" marL="0" rtl="0" algn="l">
                <a:spcBef>
                  <a:spcPts val="1000"/>
                </a:spcBef>
                <a:spcAft>
                  <a:spcPts val="1600"/>
                </a:spcAft>
                <a:buNone/>
              </a:pPr>
              <a:r>
                <a:t/>
              </a:r>
              <a:endParaRPr sz="800">
                <a:latin typeface="Roboto"/>
                <a:ea typeface="Roboto"/>
                <a:cs typeface="Roboto"/>
                <a:sym typeface="Roboto"/>
              </a:endParaRPr>
            </a:p>
          </p:txBody>
        </p:sp>
      </p:grpSp>
      <p:grpSp>
        <p:nvGrpSpPr>
          <p:cNvPr id="241" name="Google Shape;241;p22"/>
          <p:cNvGrpSpPr/>
          <p:nvPr/>
        </p:nvGrpSpPr>
        <p:grpSpPr>
          <a:xfrm>
            <a:off x="4193751" y="1132401"/>
            <a:ext cx="2798533" cy="2806030"/>
            <a:chOff x="4193764" y="1258050"/>
            <a:chExt cx="2726286" cy="2547000"/>
          </a:xfrm>
        </p:grpSpPr>
        <p:sp>
          <p:nvSpPr>
            <p:cNvPr id="242" name="Google Shape;242;p22"/>
            <p:cNvSpPr/>
            <p:nvPr/>
          </p:nvSpPr>
          <p:spPr>
            <a:xfrm rot="2700000">
              <a:off x="5186401" y="1011412"/>
              <a:ext cx="561726" cy="3040276"/>
            </a:xfrm>
            <a:prstGeom prst="roundRect">
              <a:avLst>
                <a:gd fmla="val 50000" name="adj"/>
              </a:avLst>
            </a:prstGeom>
            <a:solidFill>
              <a:srgbClr val="741B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2"/>
            <p:cNvSpPr/>
            <p:nvPr/>
          </p:nvSpPr>
          <p:spPr>
            <a:xfrm>
              <a:off x="4410780"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761E86"/>
                  </a:solidFill>
                  <a:latin typeface="Roboto"/>
                  <a:ea typeface="Roboto"/>
                  <a:cs typeface="Roboto"/>
                  <a:sym typeface="Roboto"/>
                </a:rPr>
                <a:t>3</a:t>
              </a:r>
              <a:endParaRPr b="1" sz="1200">
                <a:solidFill>
                  <a:srgbClr val="761E86"/>
                </a:solidFill>
                <a:latin typeface="Roboto"/>
                <a:ea typeface="Roboto"/>
                <a:cs typeface="Roboto"/>
                <a:sym typeface="Roboto"/>
              </a:endParaRPr>
            </a:p>
          </p:txBody>
        </p:sp>
        <p:sp>
          <p:nvSpPr>
            <p:cNvPr id="244" name="Google Shape;244;p22"/>
            <p:cNvSpPr txBox="1"/>
            <p:nvPr/>
          </p:nvSpPr>
          <p:spPr>
            <a:xfrm rot="-2700000">
              <a:off x="4400124" y="2240504"/>
              <a:ext cx="2334301" cy="393293"/>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600">
                  <a:solidFill>
                    <a:srgbClr val="FFFFFF"/>
                  </a:solidFill>
                  <a:latin typeface="Roboto"/>
                  <a:ea typeface="Roboto"/>
                  <a:cs typeface="Roboto"/>
                  <a:sym typeface="Roboto"/>
                </a:rPr>
                <a:t>End Users</a:t>
              </a:r>
              <a:endParaRPr b="1" sz="1600">
                <a:solidFill>
                  <a:srgbClr val="FFFFFF"/>
                </a:solidFill>
                <a:latin typeface="Roboto"/>
                <a:ea typeface="Roboto"/>
                <a:cs typeface="Roboto"/>
                <a:sym typeface="Roboto"/>
              </a:endParaRPr>
            </a:p>
          </p:txBody>
        </p:sp>
        <p:sp>
          <p:nvSpPr>
            <p:cNvPr id="245" name="Google Shape;245;p22"/>
            <p:cNvSpPr txBox="1"/>
            <p:nvPr/>
          </p:nvSpPr>
          <p:spPr>
            <a:xfrm rot="-2700000">
              <a:off x="4859736" y="2550697"/>
              <a:ext cx="2203628" cy="5074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Instructor</a:t>
              </a:r>
              <a:r>
                <a:rPr lang="en">
                  <a:solidFill>
                    <a:schemeClr val="dk1"/>
                  </a:solidFill>
                  <a:latin typeface="Times New Roman"/>
                  <a:ea typeface="Times New Roman"/>
                  <a:cs typeface="Times New Roman"/>
                  <a:sym typeface="Times New Roman"/>
                </a:rPr>
                <a:t> End Users; Student End Users</a:t>
              </a:r>
              <a:endParaRPr>
                <a:solidFill>
                  <a:schemeClr val="dk1"/>
                </a:solidFill>
                <a:latin typeface="Roboto"/>
                <a:ea typeface="Roboto"/>
                <a:cs typeface="Roboto"/>
                <a:sym typeface="Roboto"/>
              </a:endParaRPr>
            </a:p>
            <a:p>
              <a:pPr indent="0" lvl="0" marL="0" rtl="0" algn="l">
                <a:spcBef>
                  <a:spcPts val="1000"/>
                </a:spcBef>
                <a:spcAft>
                  <a:spcPts val="1600"/>
                </a:spcAft>
                <a:buNone/>
              </a:pPr>
              <a:r>
                <a:t/>
              </a:r>
              <a:endParaRPr sz="800">
                <a:latin typeface="Roboto"/>
                <a:ea typeface="Roboto"/>
                <a:cs typeface="Roboto"/>
                <a:sym typeface="Roboto"/>
              </a:endParaRPr>
            </a:p>
          </p:txBody>
        </p:sp>
      </p:grpSp>
      <p:grpSp>
        <p:nvGrpSpPr>
          <p:cNvPr id="246" name="Google Shape;246;p22"/>
          <p:cNvGrpSpPr/>
          <p:nvPr/>
        </p:nvGrpSpPr>
        <p:grpSpPr>
          <a:xfrm>
            <a:off x="6229147" y="1129560"/>
            <a:ext cx="2798533" cy="2806285"/>
            <a:chOff x="6103986" y="1258050"/>
            <a:chExt cx="2726286" cy="2547000"/>
          </a:xfrm>
        </p:grpSpPr>
        <p:sp>
          <p:nvSpPr>
            <p:cNvPr id="247" name="Google Shape;247;p22"/>
            <p:cNvSpPr/>
            <p:nvPr/>
          </p:nvSpPr>
          <p:spPr>
            <a:xfrm rot="2700000">
              <a:off x="7096623" y="1011412"/>
              <a:ext cx="561726" cy="3040276"/>
            </a:xfrm>
            <a:prstGeom prst="roundRect">
              <a:avLst>
                <a:gd fmla="val 50000" name="adj"/>
              </a:avLst>
            </a:prstGeom>
            <a:solidFill>
              <a:srgbClr val="741B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2"/>
            <p:cNvSpPr/>
            <p:nvPr/>
          </p:nvSpPr>
          <p:spPr>
            <a:xfrm>
              <a:off x="6321002"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7F2090"/>
                  </a:solidFill>
                  <a:latin typeface="Roboto"/>
                  <a:ea typeface="Roboto"/>
                  <a:cs typeface="Roboto"/>
                  <a:sym typeface="Roboto"/>
                </a:rPr>
                <a:t>4</a:t>
              </a:r>
              <a:endParaRPr b="1" sz="1200">
                <a:solidFill>
                  <a:srgbClr val="7F2090"/>
                </a:solidFill>
                <a:latin typeface="Roboto"/>
                <a:ea typeface="Roboto"/>
                <a:cs typeface="Roboto"/>
                <a:sym typeface="Roboto"/>
              </a:endParaRPr>
            </a:p>
          </p:txBody>
        </p:sp>
        <p:sp>
          <p:nvSpPr>
            <p:cNvPr id="249" name="Google Shape;249;p22"/>
            <p:cNvSpPr txBox="1"/>
            <p:nvPr/>
          </p:nvSpPr>
          <p:spPr>
            <a:xfrm rot="-2700000">
              <a:off x="6306241" y="2238854"/>
              <a:ext cx="2338968" cy="393293"/>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600">
                  <a:solidFill>
                    <a:srgbClr val="FFFFFF"/>
                  </a:solidFill>
                  <a:latin typeface="Roboto"/>
                  <a:ea typeface="Roboto"/>
                  <a:cs typeface="Roboto"/>
                  <a:sym typeface="Roboto"/>
                </a:rPr>
                <a:t>Support Team</a:t>
              </a:r>
              <a:endParaRPr b="1" sz="1600">
                <a:solidFill>
                  <a:srgbClr val="FFFFFF"/>
                </a:solidFill>
                <a:latin typeface="Roboto"/>
                <a:ea typeface="Roboto"/>
                <a:cs typeface="Roboto"/>
                <a:sym typeface="Roboto"/>
              </a:endParaRPr>
            </a:p>
          </p:txBody>
        </p:sp>
        <p:sp>
          <p:nvSpPr>
            <p:cNvPr id="250" name="Google Shape;250;p22"/>
            <p:cNvSpPr txBox="1"/>
            <p:nvPr/>
          </p:nvSpPr>
          <p:spPr>
            <a:xfrm rot="-2700000">
              <a:off x="6769958" y="2550697"/>
              <a:ext cx="2203628" cy="5074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CPA; Lawyers; LMS customer </a:t>
              </a:r>
              <a:r>
                <a:rPr lang="en">
                  <a:solidFill>
                    <a:schemeClr val="dk1"/>
                  </a:solidFill>
                  <a:latin typeface="Times New Roman"/>
                  <a:ea typeface="Times New Roman"/>
                  <a:cs typeface="Times New Roman"/>
                  <a:sym typeface="Times New Roman"/>
                </a:rPr>
                <a:t>support</a:t>
              </a:r>
              <a:r>
                <a:rPr lang="en">
                  <a:solidFill>
                    <a:schemeClr val="dk1"/>
                  </a:solidFill>
                  <a:latin typeface="Times New Roman"/>
                  <a:ea typeface="Times New Roman"/>
                  <a:cs typeface="Times New Roman"/>
                  <a:sym typeface="Times New Roman"/>
                </a:rPr>
                <a:t> &amp; tech  staff</a:t>
              </a:r>
              <a:endParaRPr>
                <a:solidFill>
                  <a:schemeClr val="dk1"/>
                </a:solidFill>
                <a:latin typeface="Roboto"/>
                <a:ea typeface="Roboto"/>
                <a:cs typeface="Roboto"/>
                <a:sym typeface="Roboto"/>
              </a:endParaRPr>
            </a:p>
            <a:p>
              <a:pPr indent="0" lvl="0" marL="0" rtl="0" algn="l">
                <a:spcBef>
                  <a:spcPts val="1000"/>
                </a:spcBef>
                <a:spcAft>
                  <a:spcPts val="1600"/>
                </a:spcAft>
                <a:buNone/>
              </a:pPr>
              <a:r>
                <a:t/>
              </a:r>
              <a:endParaRPr sz="800">
                <a:latin typeface="Roboto"/>
                <a:ea typeface="Roboto"/>
                <a:cs typeface="Roboto"/>
                <a:sym typeface="Roboto"/>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23"/>
          <p:cNvSpPr txBox="1"/>
          <p:nvPr>
            <p:ph type="title"/>
          </p:nvPr>
        </p:nvSpPr>
        <p:spPr>
          <a:xfrm>
            <a:off x="172400" y="113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Budget</a:t>
            </a:r>
            <a:endParaRPr/>
          </a:p>
        </p:txBody>
      </p:sp>
      <p:sp>
        <p:nvSpPr>
          <p:cNvPr id="256" name="Google Shape;256;p23"/>
          <p:cNvSpPr txBox="1"/>
          <p:nvPr>
            <p:ph idx="1" type="body"/>
          </p:nvPr>
        </p:nvSpPr>
        <p:spPr>
          <a:xfrm>
            <a:off x="246150" y="1101275"/>
            <a:ext cx="8520600" cy="3884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rgbClr val="741B47"/>
                </a:solidFill>
              </a:rPr>
              <a:t>Total Amount Need</a:t>
            </a:r>
            <a:r>
              <a:rPr b="1" lang="en">
                <a:solidFill>
                  <a:srgbClr val="741B47"/>
                </a:solidFill>
              </a:rPr>
              <a:t>ed for 3 year implementation plan:</a:t>
            </a:r>
            <a:endParaRPr b="1">
              <a:solidFill>
                <a:srgbClr val="741B47"/>
              </a:solidFill>
            </a:endParaRPr>
          </a:p>
          <a:p>
            <a:pPr indent="0" lvl="0" marL="0" rtl="0" algn="ctr">
              <a:lnSpc>
                <a:spcPct val="100000"/>
              </a:lnSpc>
              <a:spcBef>
                <a:spcPts val="1600"/>
              </a:spcBef>
              <a:spcAft>
                <a:spcPts val="0"/>
              </a:spcAft>
              <a:buNone/>
            </a:pPr>
            <a:r>
              <a:rPr b="1" lang="en" sz="2400">
                <a:solidFill>
                  <a:srgbClr val="741B47"/>
                </a:solidFill>
              </a:rPr>
              <a:t> </a:t>
            </a:r>
            <a:endParaRPr b="1" sz="2400">
              <a:solidFill>
                <a:srgbClr val="741B47"/>
              </a:solidFill>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b="1" lang="en">
                <a:solidFill>
                  <a:srgbClr val="741B47"/>
                </a:solidFill>
              </a:rPr>
              <a:t>Human Resources: $209,200</a:t>
            </a:r>
            <a:endParaRPr b="1">
              <a:solidFill>
                <a:srgbClr val="741B47"/>
              </a:solidFill>
            </a:endParaRPr>
          </a:p>
          <a:p>
            <a:pPr indent="0" lvl="0" marL="0" rtl="0" algn="l">
              <a:lnSpc>
                <a:spcPct val="100000"/>
              </a:lnSpc>
              <a:spcBef>
                <a:spcPts val="0"/>
              </a:spcBef>
              <a:spcAft>
                <a:spcPts val="0"/>
              </a:spcAft>
              <a:buNone/>
            </a:pPr>
            <a:r>
              <a:rPr i="1" lang="en" sz="1400"/>
              <a:t>Maintain salary for Yoga Shala Owner/Director, Hire LMS Administrator, contract employees for graphic design, audio/visual, and marketing, and lawyer services as needed</a:t>
            </a:r>
            <a:endParaRPr i="1" sz="1400"/>
          </a:p>
          <a:p>
            <a:pPr indent="0" lvl="0" marL="0" rtl="0" algn="l">
              <a:lnSpc>
                <a:spcPct val="100000"/>
              </a:lnSpc>
              <a:spcBef>
                <a:spcPts val="1600"/>
              </a:spcBef>
              <a:spcAft>
                <a:spcPts val="0"/>
              </a:spcAft>
              <a:buNone/>
            </a:pPr>
            <a:r>
              <a:rPr b="1" lang="en">
                <a:solidFill>
                  <a:srgbClr val="741B47"/>
                </a:solidFill>
              </a:rPr>
              <a:t>Hardware: $6,364</a:t>
            </a:r>
            <a:endParaRPr b="1">
              <a:solidFill>
                <a:srgbClr val="741B47"/>
              </a:solidFill>
            </a:endParaRPr>
          </a:p>
          <a:p>
            <a:pPr indent="0" lvl="0" marL="0" rtl="0" algn="l">
              <a:lnSpc>
                <a:spcPct val="100000"/>
              </a:lnSpc>
              <a:spcBef>
                <a:spcPts val="0"/>
              </a:spcBef>
              <a:spcAft>
                <a:spcPts val="0"/>
              </a:spcAft>
              <a:buNone/>
            </a:pPr>
            <a:r>
              <a:rPr i="1" lang="en" sz="1400"/>
              <a:t>High speed internet/router, iPhone, laptop</a:t>
            </a:r>
            <a:endParaRPr i="1" sz="1400"/>
          </a:p>
          <a:p>
            <a:pPr indent="0" lvl="0" marL="0" rtl="0" algn="l">
              <a:lnSpc>
                <a:spcPct val="100000"/>
              </a:lnSpc>
              <a:spcBef>
                <a:spcPts val="1000"/>
              </a:spcBef>
              <a:spcAft>
                <a:spcPts val="0"/>
              </a:spcAft>
              <a:buNone/>
            </a:pPr>
            <a:r>
              <a:rPr b="1" lang="en">
                <a:solidFill>
                  <a:srgbClr val="741B47"/>
                </a:solidFill>
              </a:rPr>
              <a:t>Software:$38,970-47,970</a:t>
            </a:r>
            <a:endParaRPr b="1">
              <a:solidFill>
                <a:srgbClr val="741B47"/>
              </a:solidFill>
            </a:endParaRPr>
          </a:p>
          <a:p>
            <a:pPr indent="0" lvl="0" marL="0" rtl="0" algn="l">
              <a:lnSpc>
                <a:spcPct val="100000"/>
              </a:lnSpc>
              <a:spcBef>
                <a:spcPts val="0"/>
              </a:spcBef>
              <a:spcAft>
                <a:spcPts val="0"/>
              </a:spcAft>
              <a:buNone/>
            </a:pPr>
            <a:r>
              <a:rPr i="1" lang="en" sz="1400"/>
              <a:t>LMS Platform, Project Management System, Dropbox Unlimited, software updates</a:t>
            </a:r>
            <a:endParaRPr i="1" sz="1400"/>
          </a:p>
          <a:p>
            <a:pPr indent="0" lvl="0" marL="0" rtl="0" algn="l">
              <a:lnSpc>
                <a:spcPct val="100000"/>
              </a:lnSpc>
              <a:spcBef>
                <a:spcPts val="1000"/>
              </a:spcBef>
              <a:spcAft>
                <a:spcPts val="0"/>
              </a:spcAft>
              <a:buNone/>
            </a:pPr>
            <a:r>
              <a:rPr b="1" lang="en">
                <a:solidFill>
                  <a:srgbClr val="741B47"/>
                </a:solidFill>
              </a:rPr>
              <a:t>Marketing: $10,720</a:t>
            </a:r>
            <a:endParaRPr b="1">
              <a:solidFill>
                <a:srgbClr val="741B47"/>
              </a:solidFill>
            </a:endParaRPr>
          </a:p>
          <a:p>
            <a:pPr indent="0" lvl="0" marL="0" rtl="0" algn="l">
              <a:lnSpc>
                <a:spcPct val="100000"/>
              </a:lnSpc>
              <a:spcBef>
                <a:spcPts val="0"/>
              </a:spcBef>
              <a:spcAft>
                <a:spcPts val="0"/>
              </a:spcAft>
              <a:buNone/>
            </a:pPr>
            <a:r>
              <a:rPr i="1" lang="en" sz="1400"/>
              <a:t>Advertising fees, online newsletter program</a:t>
            </a:r>
            <a:endParaRPr i="1" sz="1400"/>
          </a:p>
          <a:p>
            <a:pPr indent="0" lvl="0" marL="0" rtl="0" algn="l">
              <a:lnSpc>
                <a:spcPct val="100000"/>
              </a:lnSpc>
              <a:spcBef>
                <a:spcPts val="1600"/>
              </a:spcBef>
              <a:spcAft>
                <a:spcPts val="1600"/>
              </a:spcAft>
              <a:buNone/>
            </a:pPr>
            <a:r>
              <a:rPr lang="en"/>
              <a:t> </a:t>
            </a:r>
            <a:endParaRPr/>
          </a:p>
        </p:txBody>
      </p:sp>
      <p:sp>
        <p:nvSpPr>
          <p:cNvPr id="257" name="Google Shape;257;p23"/>
          <p:cNvSpPr/>
          <p:nvPr/>
        </p:nvSpPr>
        <p:spPr>
          <a:xfrm>
            <a:off x="2291175" y="1541300"/>
            <a:ext cx="3838800" cy="572700"/>
          </a:xfrm>
          <a:prstGeom prst="roundRect">
            <a:avLst>
              <a:gd fmla="val 16667" name="adj"/>
            </a:avLst>
          </a:prstGeom>
          <a:solidFill>
            <a:srgbClr val="EAD1DC"/>
          </a:solidFill>
          <a:ln cap="flat" cmpd="sng" w="19050">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400">
                <a:solidFill>
                  <a:srgbClr val="741B47"/>
                </a:solidFill>
              </a:rPr>
              <a:t> </a:t>
            </a:r>
            <a:r>
              <a:rPr b="1" lang="en" sz="2400">
                <a:solidFill>
                  <a:srgbClr val="741B47"/>
                </a:solidFill>
              </a:rPr>
              <a:t>$265,254 - $274,254</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24"/>
          <p:cNvSpPr txBox="1"/>
          <p:nvPr>
            <p:ph type="title"/>
          </p:nvPr>
        </p:nvSpPr>
        <p:spPr>
          <a:xfrm>
            <a:off x="172400" y="113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Professional Development Plan</a:t>
            </a:r>
            <a:endParaRPr/>
          </a:p>
        </p:txBody>
      </p:sp>
      <p:grpSp>
        <p:nvGrpSpPr>
          <p:cNvPr id="263" name="Google Shape;263;p24"/>
          <p:cNvGrpSpPr/>
          <p:nvPr/>
        </p:nvGrpSpPr>
        <p:grpSpPr>
          <a:xfrm>
            <a:off x="172400" y="1723698"/>
            <a:ext cx="3103200" cy="1552799"/>
            <a:chOff x="172388" y="1986800"/>
            <a:chExt cx="3103200" cy="1289700"/>
          </a:xfrm>
        </p:grpSpPr>
        <p:sp>
          <p:nvSpPr>
            <p:cNvPr id="264" name="Google Shape;264;p24"/>
            <p:cNvSpPr txBox="1"/>
            <p:nvPr/>
          </p:nvSpPr>
          <p:spPr>
            <a:xfrm>
              <a:off x="172388" y="1986800"/>
              <a:ext cx="2124000" cy="1289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300">
                  <a:latin typeface="Roboto"/>
                  <a:ea typeface="Roboto"/>
                  <a:cs typeface="Roboto"/>
                  <a:sym typeface="Roboto"/>
                </a:rPr>
                <a:t>Training on Standards, policies and procedures </a:t>
              </a:r>
              <a:endParaRPr b="1" sz="1300">
                <a:latin typeface="Roboto"/>
                <a:ea typeface="Roboto"/>
                <a:cs typeface="Roboto"/>
                <a:sym typeface="Roboto"/>
              </a:endParaRPr>
            </a:p>
            <a:p>
              <a:pPr indent="0" lvl="0" marL="0" rtl="0" algn="r">
                <a:spcBef>
                  <a:spcPts val="0"/>
                </a:spcBef>
                <a:spcAft>
                  <a:spcPts val="0"/>
                </a:spcAft>
                <a:buNone/>
              </a:pPr>
              <a:r>
                <a:t/>
              </a:r>
              <a:endParaRPr b="1" sz="1300">
                <a:latin typeface="Roboto"/>
                <a:ea typeface="Roboto"/>
                <a:cs typeface="Roboto"/>
                <a:sym typeface="Roboto"/>
              </a:endParaRPr>
            </a:p>
            <a:p>
              <a:pPr indent="0" lvl="0" marL="0" rtl="0" algn="r">
                <a:spcBef>
                  <a:spcPts val="0"/>
                </a:spcBef>
                <a:spcAft>
                  <a:spcPts val="0"/>
                </a:spcAft>
                <a:buNone/>
              </a:pPr>
              <a:r>
                <a:rPr b="1" lang="en" sz="1300"/>
                <a:t>Intended Audience:</a:t>
              </a:r>
              <a:r>
                <a:rPr lang="en" sz="1300"/>
                <a:t> </a:t>
              </a:r>
              <a:r>
                <a:rPr lang="en" sz="1300"/>
                <a:t>Operational</a:t>
              </a:r>
              <a:r>
                <a:rPr lang="en" sz="1300"/>
                <a:t> Team and future employees</a:t>
              </a:r>
              <a:endParaRPr sz="1300"/>
            </a:p>
            <a:p>
              <a:pPr indent="0" lvl="0" marL="0" rtl="0" algn="r">
                <a:spcBef>
                  <a:spcPts val="1600"/>
                </a:spcBef>
                <a:spcAft>
                  <a:spcPts val="1600"/>
                </a:spcAft>
                <a:buNone/>
              </a:pPr>
              <a:r>
                <a:rPr b="1" lang="en" sz="1300"/>
                <a:t>PD Model: </a:t>
              </a:r>
              <a:r>
                <a:rPr lang="en" sz="1300"/>
                <a:t>On-Demand</a:t>
              </a:r>
              <a:endParaRPr sz="1300"/>
            </a:p>
          </p:txBody>
        </p:sp>
        <p:cxnSp>
          <p:nvCxnSpPr>
            <p:cNvPr id="265" name="Google Shape;265;p24"/>
            <p:cNvCxnSpPr>
              <a:endCxn id="264" idx="3"/>
            </p:cNvCxnSpPr>
            <p:nvPr/>
          </p:nvCxnSpPr>
          <p:spPr>
            <a:xfrm rot="10800000">
              <a:off x="2296388" y="2631650"/>
              <a:ext cx="979200" cy="16200"/>
            </a:xfrm>
            <a:prstGeom prst="straightConnector1">
              <a:avLst/>
            </a:prstGeom>
            <a:noFill/>
            <a:ln cap="flat" cmpd="sng" w="9525">
              <a:solidFill>
                <a:srgbClr val="E1165A"/>
              </a:solidFill>
              <a:prstDash val="solid"/>
              <a:round/>
              <a:headEnd len="sm" w="sm" type="none"/>
              <a:tailEnd len="med" w="med" type="oval"/>
            </a:ln>
          </p:spPr>
        </p:cxnSp>
      </p:grpSp>
      <p:grpSp>
        <p:nvGrpSpPr>
          <p:cNvPr id="266" name="Google Shape;266;p24"/>
          <p:cNvGrpSpPr/>
          <p:nvPr/>
        </p:nvGrpSpPr>
        <p:grpSpPr>
          <a:xfrm>
            <a:off x="5209700" y="1060350"/>
            <a:ext cx="3610800" cy="1552800"/>
            <a:chOff x="5209700" y="1060350"/>
            <a:chExt cx="3610800" cy="1552800"/>
          </a:xfrm>
        </p:grpSpPr>
        <p:sp>
          <p:nvSpPr>
            <p:cNvPr id="267" name="Google Shape;267;p24"/>
            <p:cNvSpPr txBox="1"/>
            <p:nvPr/>
          </p:nvSpPr>
          <p:spPr>
            <a:xfrm>
              <a:off x="6161600" y="1060350"/>
              <a:ext cx="2658900" cy="155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latin typeface="Roboto"/>
                  <a:ea typeface="Roboto"/>
                  <a:cs typeface="Roboto"/>
                  <a:sym typeface="Roboto"/>
                </a:rPr>
                <a:t>Training on Best Teaching Practices for Online Courses</a:t>
              </a:r>
              <a:endParaRPr b="1" sz="1300">
                <a:latin typeface="Roboto"/>
                <a:ea typeface="Roboto"/>
                <a:cs typeface="Roboto"/>
                <a:sym typeface="Roboto"/>
              </a:endParaRPr>
            </a:p>
            <a:p>
              <a:pPr indent="0" lvl="0" marL="0" rtl="0" algn="l">
                <a:spcBef>
                  <a:spcPts val="0"/>
                </a:spcBef>
                <a:spcAft>
                  <a:spcPts val="0"/>
                </a:spcAft>
                <a:buNone/>
              </a:pPr>
              <a:r>
                <a:t/>
              </a:r>
              <a:endParaRPr b="1" sz="1300">
                <a:latin typeface="Roboto"/>
                <a:ea typeface="Roboto"/>
                <a:cs typeface="Roboto"/>
                <a:sym typeface="Roboto"/>
              </a:endParaRPr>
            </a:p>
            <a:p>
              <a:pPr indent="0" lvl="0" marL="0" rtl="0" algn="l">
                <a:spcBef>
                  <a:spcPts val="0"/>
                </a:spcBef>
                <a:spcAft>
                  <a:spcPts val="0"/>
                </a:spcAft>
                <a:buNone/>
              </a:pPr>
              <a:r>
                <a:rPr b="1" lang="en" sz="1300"/>
                <a:t>Intended Audience:</a:t>
              </a:r>
              <a:r>
                <a:rPr lang="en" sz="1300"/>
                <a:t> Yoga Shala Instructors</a:t>
              </a:r>
              <a:endParaRPr sz="1300"/>
            </a:p>
            <a:p>
              <a:pPr indent="0" lvl="0" marL="0" rtl="0" algn="l">
                <a:spcBef>
                  <a:spcPts val="1600"/>
                </a:spcBef>
                <a:spcAft>
                  <a:spcPts val="1600"/>
                </a:spcAft>
                <a:buNone/>
              </a:pPr>
              <a:r>
                <a:rPr b="1" lang="en" sz="1300"/>
                <a:t>PD Model: </a:t>
              </a:r>
              <a:r>
                <a:rPr lang="en" sz="1300"/>
                <a:t>Technology Integration Model</a:t>
              </a:r>
              <a:endParaRPr sz="1300"/>
            </a:p>
          </p:txBody>
        </p:sp>
        <p:cxnSp>
          <p:nvCxnSpPr>
            <p:cNvPr id="268" name="Google Shape;268;p24"/>
            <p:cNvCxnSpPr/>
            <p:nvPr/>
          </p:nvCxnSpPr>
          <p:spPr>
            <a:xfrm flipH="1" rot="10800000">
              <a:off x="5209700" y="1601850"/>
              <a:ext cx="804600" cy="103200"/>
            </a:xfrm>
            <a:prstGeom prst="straightConnector1">
              <a:avLst/>
            </a:prstGeom>
            <a:noFill/>
            <a:ln cap="flat" cmpd="sng" w="9525">
              <a:solidFill>
                <a:srgbClr val="840D35"/>
              </a:solidFill>
              <a:prstDash val="solid"/>
              <a:round/>
              <a:headEnd len="sm" w="sm" type="none"/>
              <a:tailEnd len="med" w="med" type="oval"/>
            </a:ln>
          </p:spPr>
        </p:cxnSp>
      </p:grpSp>
      <p:grpSp>
        <p:nvGrpSpPr>
          <p:cNvPr id="269" name="Google Shape;269;p24"/>
          <p:cNvGrpSpPr/>
          <p:nvPr/>
        </p:nvGrpSpPr>
        <p:grpSpPr>
          <a:xfrm>
            <a:off x="5209776" y="3584431"/>
            <a:ext cx="3873064" cy="1626081"/>
            <a:chOff x="5209803" y="3648423"/>
            <a:chExt cx="2247600" cy="1551900"/>
          </a:xfrm>
        </p:grpSpPr>
        <p:sp>
          <p:nvSpPr>
            <p:cNvPr id="270" name="Google Shape;270;p24"/>
            <p:cNvSpPr txBox="1"/>
            <p:nvPr/>
          </p:nvSpPr>
          <p:spPr>
            <a:xfrm>
              <a:off x="5333403" y="3910623"/>
              <a:ext cx="2124000" cy="128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latin typeface="Roboto"/>
                  <a:ea typeface="Roboto"/>
                  <a:cs typeface="Roboto"/>
                  <a:sym typeface="Roboto"/>
                </a:rPr>
                <a:t>Training in utilizing LMS system</a:t>
              </a:r>
              <a:endParaRPr b="1" sz="1300">
                <a:latin typeface="Roboto"/>
                <a:ea typeface="Roboto"/>
                <a:cs typeface="Roboto"/>
                <a:sym typeface="Roboto"/>
              </a:endParaRPr>
            </a:p>
            <a:p>
              <a:pPr indent="0" lvl="0" marL="0" rtl="0" algn="l">
                <a:spcBef>
                  <a:spcPts val="0"/>
                </a:spcBef>
                <a:spcAft>
                  <a:spcPts val="0"/>
                </a:spcAft>
                <a:buNone/>
              </a:pPr>
              <a:r>
                <a:t/>
              </a:r>
              <a:endParaRPr b="1" sz="1300">
                <a:latin typeface="Roboto"/>
                <a:ea typeface="Roboto"/>
                <a:cs typeface="Roboto"/>
                <a:sym typeface="Roboto"/>
              </a:endParaRPr>
            </a:p>
            <a:p>
              <a:pPr indent="0" lvl="0" marL="0" rtl="0" algn="l">
                <a:spcBef>
                  <a:spcPts val="0"/>
                </a:spcBef>
                <a:spcAft>
                  <a:spcPts val="0"/>
                </a:spcAft>
                <a:buNone/>
              </a:pPr>
              <a:r>
                <a:rPr b="1" lang="en" sz="1300"/>
                <a:t>Intended Audience: </a:t>
              </a:r>
              <a:r>
                <a:rPr lang="en" sz="1300"/>
                <a:t>Operational Team</a:t>
              </a:r>
              <a:endParaRPr sz="1300"/>
            </a:p>
            <a:p>
              <a:pPr indent="0" lvl="0" marL="0" rtl="0" algn="l">
                <a:spcBef>
                  <a:spcPts val="1600"/>
                </a:spcBef>
                <a:spcAft>
                  <a:spcPts val="1600"/>
                </a:spcAft>
                <a:buNone/>
              </a:pPr>
              <a:r>
                <a:rPr b="1" lang="en" sz="1300"/>
                <a:t>PD Model:</a:t>
              </a:r>
              <a:r>
                <a:rPr lang="en" sz="1300"/>
                <a:t> Individually </a:t>
              </a:r>
              <a:r>
                <a:rPr lang="en" sz="1300"/>
                <a:t>Guided</a:t>
              </a:r>
              <a:r>
                <a:rPr lang="en" sz="1300"/>
                <a:t> Development </a:t>
              </a:r>
              <a:endParaRPr sz="1300"/>
            </a:p>
          </p:txBody>
        </p:sp>
        <p:cxnSp>
          <p:nvCxnSpPr>
            <p:cNvPr id="271" name="Google Shape;271;p24"/>
            <p:cNvCxnSpPr/>
            <p:nvPr/>
          </p:nvCxnSpPr>
          <p:spPr>
            <a:xfrm>
              <a:off x="5209803" y="3648423"/>
              <a:ext cx="746700" cy="204300"/>
            </a:xfrm>
            <a:prstGeom prst="straightConnector1">
              <a:avLst/>
            </a:prstGeom>
            <a:noFill/>
            <a:ln cap="flat" cmpd="sng" w="9525">
              <a:solidFill>
                <a:srgbClr val="B61249"/>
              </a:solidFill>
              <a:prstDash val="solid"/>
              <a:round/>
              <a:headEnd len="sm" w="sm" type="none"/>
              <a:tailEnd len="med" w="med" type="oval"/>
            </a:ln>
          </p:spPr>
        </p:cxnSp>
      </p:grpSp>
      <p:grpSp>
        <p:nvGrpSpPr>
          <p:cNvPr id="272" name="Google Shape;272;p24"/>
          <p:cNvGrpSpPr/>
          <p:nvPr/>
        </p:nvGrpSpPr>
        <p:grpSpPr>
          <a:xfrm>
            <a:off x="2237061" y="686328"/>
            <a:ext cx="4281007" cy="4304223"/>
            <a:chOff x="2662213" y="676344"/>
            <a:chExt cx="3814835" cy="3790597"/>
          </a:xfrm>
        </p:grpSpPr>
        <p:sp>
          <p:nvSpPr>
            <p:cNvPr id="273" name="Google Shape;273;p24"/>
            <p:cNvSpPr/>
            <p:nvPr/>
          </p:nvSpPr>
          <p:spPr>
            <a:xfrm rot="3600185">
              <a:off x="3169983" y="1184511"/>
              <a:ext cx="2774659" cy="2774659"/>
            </a:xfrm>
            <a:prstGeom prst="blockArc">
              <a:avLst>
                <a:gd fmla="val 12622480" name="adj1"/>
                <a:gd fmla="val 19781569" name="adj2"/>
                <a:gd fmla="val 20773" name="adj3"/>
              </a:avLst>
            </a:prstGeom>
            <a:solidFill>
              <a:srgbClr val="4C11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4"/>
            <p:cNvSpPr/>
            <p:nvPr/>
          </p:nvSpPr>
          <p:spPr>
            <a:xfrm rot="10800000">
              <a:off x="3183490" y="1163229"/>
              <a:ext cx="2774700" cy="2774700"/>
            </a:xfrm>
            <a:prstGeom prst="blockArc">
              <a:avLst>
                <a:gd fmla="val 12622480" name="adj1"/>
                <a:gd fmla="val 19662822" name="adj2"/>
                <a:gd fmla="val 20729" name="adj3"/>
              </a:avLst>
            </a:prstGeom>
            <a:solidFill>
              <a:srgbClr val="741B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4"/>
            <p:cNvSpPr/>
            <p:nvPr/>
          </p:nvSpPr>
          <p:spPr>
            <a:xfrm rot="-3600185">
              <a:off x="3194618" y="1184114"/>
              <a:ext cx="2774659" cy="2774659"/>
            </a:xfrm>
            <a:prstGeom prst="blockArc">
              <a:avLst>
                <a:gd fmla="val 12622480" name="adj1"/>
                <a:gd fmla="val 19703271" name="adj2"/>
                <a:gd fmla="val 20851" name="adj3"/>
              </a:avLst>
            </a:prstGeom>
            <a:solidFill>
              <a:srgbClr val="A64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6" name="Google Shape;276;p24"/>
            <p:cNvGrpSpPr/>
            <p:nvPr/>
          </p:nvGrpSpPr>
          <p:grpSpPr>
            <a:xfrm rot="-7200165">
              <a:off x="3337679" y="2826785"/>
              <a:ext cx="585011" cy="585536"/>
              <a:chOff x="1967628" y="812211"/>
              <a:chExt cx="588000" cy="588000"/>
            </a:xfrm>
          </p:grpSpPr>
          <p:sp>
            <p:nvSpPr>
              <p:cNvPr id="277" name="Google Shape;277;p24"/>
              <p:cNvSpPr/>
              <p:nvPr/>
            </p:nvSpPr>
            <p:spPr>
              <a:xfrm rot="39023">
                <a:off x="1970909" y="815492"/>
                <a:ext cx="581437" cy="581437"/>
              </a:xfrm>
              <a:prstGeom prst="pie">
                <a:avLst>
                  <a:gd fmla="val 6190354" name="adj1"/>
                  <a:gd fmla="val 14996165" name="adj2"/>
                </a:avLst>
              </a:prstGeom>
              <a:solidFill>
                <a:srgbClr val="A64D79"/>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4"/>
              <p:cNvSpPr/>
              <p:nvPr/>
            </p:nvSpPr>
            <p:spPr>
              <a:xfrm rot="10800000">
                <a:off x="1970875" y="815525"/>
                <a:ext cx="581400" cy="581400"/>
              </a:xfrm>
              <a:prstGeom prst="pie">
                <a:avLst>
                  <a:gd fmla="val 4028252" name="adj1"/>
                  <a:gd fmla="val 17183677" name="adj2"/>
                </a:avLst>
              </a:prstGeom>
              <a:solidFill>
                <a:srgbClr val="A64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9" name="Google Shape;279;p24"/>
            <p:cNvGrpSpPr/>
            <p:nvPr/>
          </p:nvGrpSpPr>
          <p:grpSpPr>
            <a:xfrm>
              <a:off x="4264097" y="1180331"/>
              <a:ext cx="585001" cy="585530"/>
              <a:chOff x="1970048" y="811613"/>
              <a:chExt cx="588000" cy="588000"/>
            </a:xfrm>
          </p:grpSpPr>
          <p:sp>
            <p:nvSpPr>
              <p:cNvPr id="280" name="Google Shape;280;p24"/>
              <p:cNvSpPr/>
              <p:nvPr/>
            </p:nvSpPr>
            <p:spPr>
              <a:xfrm rot="39023">
                <a:off x="1973329" y="814894"/>
                <a:ext cx="581437" cy="581437"/>
              </a:xfrm>
              <a:prstGeom prst="pie">
                <a:avLst>
                  <a:gd fmla="val 6190354" name="adj1"/>
                  <a:gd fmla="val 14996165" name="adj2"/>
                </a:avLst>
              </a:prstGeom>
              <a:solidFill>
                <a:srgbClr val="4C1130"/>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4"/>
              <p:cNvSpPr/>
              <p:nvPr/>
            </p:nvSpPr>
            <p:spPr>
              <a:xfrm rot="10800000">
                <a:off x="1973295" y="814927"/>
                <a:ext cx="581400" cy="581400"/>
              </a:xfrm>
              <a:prstGeom prst="pie">
                <a:avLst>
                  <a:gd fmla="val 4028252" name="adj1"/>
                  <a:gd fmla="val 17183677" name="adj2"/>
                </a:avLst>
              </a:prstGeom>
              <a:solidFill>
                <a:srgbClr val="4C11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2" name="Google Shape;282;p24"/>
            <p:cNvGrpSpPr/>
            <p:nvPr/>
          </p:nvGrpSpPr>
          <p:grpSpPr>
            <a:xfrm rot="7200165">
              <a:off x="5229930" y="2804716"/>
              <a:ext cx="585011" cy="585536"/>
              <a:chOff x="1977085" y="811649"/>
              <a:chExt cx="588000" cy="588000"/>
            </a:xfrm>
          </p:grpSpPr>
          <p:sp>
            <p:nvSpPr>
              <p:cNvPr id="283" name="Google Shape;283;p24"/>
              <p:cNvSpPr/>
              <p:nvPr/>
            </p:nvSpPr>
            <p:spPr>
              <a:xfrm rot="39023">
                <a:off x="1980366" y="814930"/>
                <a:ext cx="581437" cy="581437"/>
              </a:xfrm>
              <a:prstGeom prst="pie">
                <a:avLst>
                  <a:gd fmla="val 6190354" name="adj1"/>
                  <a:gd fmla="val 14996165" name="adj2"/>
                </a:avLst>
              </a:prstGeom>
              <a:solidFill>
                <a:srgbClr val="741B47"/>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4"/>
              <p:cNvSpPr/>
              <p:nvPr/>
            </p:nvSpPr>
            <p:spPr>
              <a:xfrm rot="10800000">
                <a:off x="1980332" y="814963"/>
                <a:ext cx="581400" cy="581400"/>
              </a:xfrm>
              <a:prstGeom prst="pie">
                <a:avLst>
                  <a:gd fmla="val 4028252" name="adj1"/>
                  <a:gd fmla="val 17183677" name="adj2"/>
                </a:avLst>
              </a:prstGeom>
              <a:solidFill>
                <a:srgbClr val="741B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5" name="Google Shape;285;p24"/>
            <p:cNvSpPr txBox="1"/>
            <p:nvPr/>
          </p:nvSpPr>
          <p:spPr>
            <a:xfrm>
              <a:off x="4334550" y="1255312"/>
              <a:ext cx="509100" cy="26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03 </a:t>
              </a:r>
              <a:endParaRPr b="1" sz="1600">
                <a:solidFill>
                  <a:srgbClr val="FFFFFF"/>
                </a:solidFill>
                <a:latin typeface="Roboto"/>
                <a:ea typeface="Roboto"/>
                <a:cs typeface="Roboto"/>
                <a:sym typeface="Roboto"/>
              </a:endParaRPr>
            </a:p>
          </p:txBody>
        </p:sp>
        <p:sp>
          <p:nvSpPr>
            <p:cNvPr id="286" name="Google Shape;286;p24"/>
            <p:cNvSpPr txBox="1"/>
            <p:nvPr/>
          </p:nvSpPr>
          <p:spPr>
            <a:xfrm>
              <a:off x="3375648" y="2887440"/>
              <a:ext cx="509100" cy="26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01 </a:t>
              </a:r>
              <a:endParaRPr b="1" sz="1600">
                <a:solidFill>
                  <a:srgbClr val="FFFFFF"/>
                </a:solidFill>
                <a:latin typeface="Roboto"/>
                <a:ea typeface="Roboto"/>
                <a:cs typeface="Roboto"/>
                <a:sym typeface="Roboto"/>
              </a:endParaRPr>
            </a:p>
          </p:txBody>
        </p:sp>
        <p:sp>
          <p:nvSpPr>
            <p:cNvPr id="287" name="Google Shape;287;p24"/>
            <p:cNvSpPr txBox="1"/>
            <p:nvPr/>
          </p:nvSpPr>
          <p:spPr>
            <a:xfrm>
              <a:off x="5281878" y="2857878"/>
              <a:ext cx="509100" cy="26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02 </a:t>
              </a:r>
              <a:endParaRPr b="1" sz="1600">
                <a:solidFill>
                  <a:srgbClr val="FFFFFF"/>
                </a:solidFill>
                <a:latin typeface="Roboto"/>
                <a:ea typeface="Roboto"/>
                <a:cs typeface="Roboto"/>
                <a:sym typeface="Roboto"/>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25"/>
          <p:cNvSpPr txBox="1"/>
          <p:nvPr>
            <p:ph type="title"/>
          </p:nvPr>
        </p:nvSpPr>
        <p:spPr>
          <a:xfrm>
            <a:off x="170275" y="127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Evaluation Plan</a:t>
            </a:r>
            <a:endParaRPr/>
          </a:p>
          <a:p>
            <a:pPr indent="0" lvl="0" marL="0" rtl="0" algn="l">
              <a:spcBef>
                <a:spcPts val="0"/>
              </a:spcBef>
              <a:spcAft>
                <a:spcPts val="0"/>
              </a:spcAft>
              <a:buNone/>
            </a:pPr>
            <a:r>
              <a:t/>
            </a:r>
            <a:endParaRPr/>
          </a:p>
        </p:txBody>
      </p:sp>
      <p:grpSp>
        <p:nvGrpSpPr>
          <p:cNvPr id="293" name="Google Shape;293;p25"/>
          <p:cNvGrpSpPr/>
          <p:nvPr/>
        </p:nvGrpSpPr>
        <p:grpSpPr>
          <a:xfrm rot="2657879">
            <a:off x="649856" y="67962"/>
            <a:ext cx="2881097" cy="2836216"/>
            <a:chOff x="363524" y="1258050"/>
            <a:chExt cx="2547000" cy="2547000"/>
          </a:xfrm>
        </p:grpSpPr>
        <p:sp>
          <p:nvSpPr>
            <p:cNvPr id="294" name="Google Shape;294;p25"/>
            <p:cNvSpPr/>
            <p:nvPr/>
          </p:nvSpPr>
          <p:spPr>
            <a:xfrm rot="2700000">
              <a:off x="1356161" y="1011412"/>
              <a:ext cx="561726" cy="3040276"/>
            </a:xfrm>
            <a:prstGeom prst="roundRect">
              <a:avLst>
                <a:gd fmla="val 50000" name="adj"/>
              </a:avLst>
            </a:prstGeom>
            <a:solidFill>
              <a:srgbClr val="741B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5"/>
            <p:cNvSpPr/>
            <p:nvPr/>
          </p:nvSpPr>
          <p:spPr>
            <a:xfrm rot="-2746141">
              <a:off x="577978" y="3207848"/>
              <a:ext cx="379326" cy="369145"/>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551561"/>
                  </a:solidFill>
                  <a:latin typeface="Roboto"/>
                  <a:ea typeface="Roboto"/>
                  <a:cs typeface="Roboto"/>
                  <a:sym typeface="Roboto"/>
                </a:rPr>
                <a:t>1</a:t>
              </a:r>
              <a:endParaRPr b="1" sz="1200">
                <a:solidFill>
                  <a:srgbClr val="551561"/>
                </a:solidFill>
                <a:latin typeface="Roboto"/>
                <a:ea typeface="Roboto"/>
                <a:cs typeface="Roboto"/>
                <a:sym typeface="Roboto"/>
              </a:endParaRPr>
            </a:p>
          </p:txBody>
        </p:sp>
        <p:sp>
          <p:nvSpPr>
            <p:cNvPr id="296" name="Google Shape;296;p25"/>
            <p:cNvSpPr txBox="1"/>
            <p:nvPr/>
          </p:nvSpPr>
          <p:spPr>
            <a:xfrm rot="-2654290">
              <a:off x="566709" y="2236274"/>
              <a:ext cx="2345327" cy="393331"/>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600">
                  <a:solidFill>
                    <a:srgbClr val="FFFFFF"/>
                  </a:solidFill>
                  <a:latin typeface="Roboto"/>
                  <a:ea typeface="Roboto"/>
                  <a:cs typeface="Roboto"/>
                  <a:sym typeface="Roboto"/>
                </a:rPr>
                <a:t>Phase</a:t>
              </a:r>
              <a:endParaRPr b="1" sz="1600">
                <a:solidFill>
                  <a:srgbClr val="FFFFFF"/>
                </a:solidFill>
                <a:latin typeface="Roboto"/>
                <a:ea typeface="Roboto"/>
                <a:cs typeface="Roboto"/>
                <a:sym typeface="Roboto"/>
              </a:endParaRPr>
            </a:p>
          </p:txBody>
        </p:sp>
      </p:grpSp>
      <p:grpSp>
        <p:nvGrpSpPr>
          <p:cNvPr id="297" name="Google Shape;297;p25"/>
          <p:cNvGrpSpPr/>
          <p:nvPr/>
        </p:nvGrpSpPr>
        <p:grpSpPr>
          <a:xfrm rot="2836385">
            <a:off x="694981" y="2011866"/>
            <a:ext cx="2729043" cy="2961464"/>
            <a:chOff x="2273746" y="1258050"/>
            <a:chExt cx="2547000" cy="2547000"/>
          </a:xfrm>
        </p:grpSpPr>
        <p:sp>
          <p:nvSpPr>
            <p:cNvPr id="298" name="Google Shape;298;p25"/>
            <p:cNvSpPr/>
            <p:nvPr/>
          </p:nvSpPr>
          <p:spPr>
            <a:xfrm rot="2700000">
              <a:off x="3266383" y="1011412"/>
              <a:ext cx="561726" cy="3040276"/>
            </a:xfrm>
            <a:prstGeom prst="roundRect">
              <a:avLst>
                <a:gd fmla="val 50000" name="adj"/>
              </a:avLst>
            </a:prstGeom>
            <a:solidFill>
              <a:srgbClr val="741B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5"/>
            <p:cNvSpPr/>
            <p:nvPr/>
          </p:nvSpPr>
          <p:spPr>
            <a:xfrm rot="-2754117">
              <a:off x="2495877" y="3199739"/>
              <a:ext cx="363852" cy="385282"/>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701C7F"/>
                  </a:solidFill>
                  <a:latin typeface="Roboto"/>
                  <a:ea typeface="Roboto"/>
                  <a:cs typeface="Roboto"/>
                  <a:sym typeface="Roboto"/>
                </a:rPr>
                <a:t>2</a:t>
              </a:r>
              <a:endParaRPr b="1" sz="1200">
                <a:solidFill>
                  <a:srgbClr val="701C7F"/>
                </a:solidFill>
                <a:latin typeface="Roboto"/>
                <a:ea typeface="Roboto"/>
                <a:cs typeface="Roboto"/>
                <a:sym typeface="Roboto"/>
              </a:endParaRPr>
            </a:p>
          </p:txBody>
        </p:sp>
        <p:sp>
          <p:nvSpPr>
            <p:cNvPr id="300" name="Google Shape;300;p25"/>
            <p:cNvSpPr txBox="1"/>
            <p:nvPr/>
          </p:nvSpPr>
          <p:spPr>
            <a:xfrm rot="-2700000">
              <a:off x="2473968" y="2237954"/>
              <a:ext cx="2341513" cy="393293"/>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600">
                  <a:solidFill>
                    <a:srgbClr val="FFFFFF"/>
                  </a:solidFill>
                  <a:latin typeface="Roboto"/>
                  <a:ea typeface="Roboto"/>
                  <a:cs typeface="Roboto"/>
                  <a:sym typeface="Roboto"/>
                </a:rPr>
                <a:t>Phase</a:t>
              </a:r>
              <a:endParaRPr b="1" sz="1600">
                <a:solidFill>
                  <a:srgbClr val="FFFFFF"/>
                </a:solidFill>
                <a:latin typeface="Roboto"/>
                <a:ea typeface="Roboto"/>
                <a:cs typeface="Roboto"/>
                <a:sym typeface="Roboto"/>
              </a:endParaRPr>
            </a:p>
          </p:txBody>
        </p:sp>
      </p:grpSp>
      <p:grpSp>
        <p:nvGrpSpPr>
          <p:cNvPr id="301" name="Google Shape;301;p25"/>
          <p:cNvGrpSpPr/>
          <p:nvPr/>
        </p:nvGrpSpPr>
        <p:grpSpPr>
          <a:xfrm rot="2856368">
            <a:off x="4963386" y="-87189"/>
            <a:ext cx="2891436" cy="3146530"/>
            <a:chOff x="4193764" y="1258050"/>
            <a:chExt cx="2547000" cy="2547000"/>
          </a:xfrm>
        </p:grpSpPr>
        <p:sp>
          <p:nvSpPr>
            <p:cNvPr id="302" name="Google Shape;302;p25"/>
            <p:cNvSpPr/>
            <p:nvPr/>
          </p:nvSpPr>
          <p:spPr>
            <a:xfrm rot="2700000">
              <a:off x="5186401" y="1011412"/>
              <a:ext cx="561726" cy="3040276"/>
            </a:xfrm>
            <a:prstGeom prst="roundRect">
              <a:avLst>
                <a:gd fmla="val 50000" name="adj"/>
              </a:avLst>
            </a:prstGeom>
            <a:solidFill>
              <a:srgbClr val="741B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5"/>
            <p:cNvSpPr/>
            <p:nvPr/>
          </p:nvSpPr>
          <p:spPr>
            <a:xfrm rot="-2736441">
              <a:off x="4417545" y="3197697"/>
              <a:ext cx="360220" cy="389046"/>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761E86"/>
                  </a:solidFill>
                  <a:latin typeface="Roboto"/>
                  <a:ea typeface="Roboto"/>
                  <a:cs typeface="Roboto"/>
                  <a:sym typeface="Roboto"/>
                </a:rPr>
                <a:t>3</a:t>
              </a:r>
              <a:endParaRPr b="1" sz="1200">
                <a:solidFill>
                  <a:srgbClr val="761E86"/>
                </a:solidFill>
                <a:latin typeface="Roboto"/>
                <a:ea typeface="Roboto"/>
                <a:cs typeface="Roboto"/>
                <a:sym typeface="Roboto"/>
              </a:endParaRPr>
            </a:p>
          </p:txBody>
        </p:sp>
        <p:sp>
          <p:nvSpPr>
            <p:cNvPr id="304" name="Google Shape;304;p25"/>
            <p:cNvSpPr txBox="1"/>
            <p:nvPr/>
          </p:nvSpPr>
          <p:spPr>
            <a:xfrm rot="-2700000">
              <a:off x="4400124" y="2240504"/>
              <a:ext cx="2334301" cy="393293"/>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600">
                  <a:solidFill>
                    <a:srgbClr val="FFFFFF"/>
                  </a:solidFill>
                  <a:latin typeface="Roboto"/>
                  <a:ea typeface="Roboto"/>
                  <a:cs typeface="Roboto"/>
                  <a:sym typeface="Roboto"/>
                </a:rPr>
                <a:t>Phase</a:t>
              </a:r>
              <a:endParaRPr b="1" sz="1600">
                <a:solidFill>
                  <a:srgbClr val="FFFFFF"/>
                </a:solidFill>
                <a:latin typeface="Roboto"/>
                <a:ea typeface="Roboto"/>
                <a:cs typeface="Roboto"/>
                <a:sym typeface="Roboto"/>
              </a:endParaRPr>
            </a:p>
          </p:txBody>
        </p:sp>
      </p:grpSp>
      <p:grpSp>
        <p:nvGrpSpPr>
          <p:cNvPr id="305" name="Google Shape;305;p25"/>
          <p:cNvGrpSpPr/>
          <p:nvPr/>
        </p:nvGrpSpPr>
        <p:grpSpPr>
          <a:xfrm rot="2879935">
            <a:off x="5107340" y="1907540"/>
            <a:ext cx="2891685" cy="3170107"/>
            <a:chOff x="6103986" y="1258050"/>
            <a:chExt cx="2547000" cy="2547000"/>
          </a:xfrm>
        </p:grpSpPr>
        <p:sp>
          <p:nvSpPr>
            <p:cNvPr id="306" name="Google Shape;306;p25"/>
            <p:cNvSpPr/>
            <p:nvPr/>
          </p:nvSpPr>
          <p:spPr>
            <a:xfrm rot="2700000">
              <a:off x="7096623" y="1011412"/>
              <a:ext cx="561726" cy="3040276"/>
            </a:xfrm>
            <a:prstGeom prst="roundRect">
              <a:avLst>
                <a:gd fmla="val 50000" name="adj"/>
              </a:avLst>
            </a:prstGeom>
            <a:solidFill>
              <a:srgbClr val="741B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5"/>
            <p:cNvSpPr/>
            <p:nvPr/>
          </p:nvSpPr>
          <p:spPr>
            <a:xfrm rot="-2927763">
              <a:off x="6328559" y="3197222"/>
              <a:ext cx="358866" cy="390728"/>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7F2090"/>
                  </a:solidFill>
                  <a:latin typeface="Roboto"/>
                  <a:ea typeface="Roboto"/>
                  <a:cs typeface="Roboto"/>
                  <a:sym typeface="Roboto"/>
                </a:rPr>
                <a:t>4</a:t>
              </a:r>
              <a:endParaRPr b="1" sz="1200">
                <a:solidFill>
                  <a:srgbClr val="7F2090"/>
                </a:solidFill>
                <a:latin typeface="Roboto"/>
                <a:ea typeface="Roboto"/>
                <a:cs typeface="Roboto"/>
                <a:sym typeface="Roboto"/>
              </a:endParaRPr>
            </a:p>
          </p:txBody>
        </p:sp>
        <p:sp>
          <p:nvSpPr>
            <p:cNvPr id="308" name="Google Shape;308;p25"/>
            <p:cNvSpPr txBox="1"/>
            <p:nvPr/>
          </p:nvSpPr>
          <p:spPr>
            <a:xfrm rot="-2700000">
              <a:off x="6306241" y="2238854"/>
              <a:ext cx="2338968" cy="393293"/>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600">
                  <a:solidFill>
                    <a:srgbClr val="FFFFFF"/>
                  </a:solidFill>
                  <a:latin typeface="Roboto"/>
                  <a:ea typeface="Roboto"/>
                  <a:cs typeface="Roboto"/>
                  <a:sym typeface="Roboto"/>
                </a:rPr>
                <a:t>Phase</a:t>
              </a:r>
              <a:endParaRPr b="1" sz="1600">
                <a:solidFill>
                  <a:srgbClr val="FFFFFF"/>
                </a:solidFill>
                <a:latin typeface="Roboto"/>
                <a:ea typeface="Roboto"/>
                <a:cs typeface="Roboto"/>
                <a:sym typeface="Roboto"/>
              </a:endParaRPr>
            </a:p>
          </p:txBody>
        </p:sp>
      </p:grpSp>
      <p:sp>
        <p:nvSpPr>
          <p:cNvPr id="309" name="Google Shape;309;p25"/>
          <p:cNvSpPr/>
          <p:nvPr/>
        </p:nvSpPr>
        <p:spPr>
          <a:xfrm>
            <a:off x="499650" y="3749350"/>
            <a:ext cx="3181500" cy="129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000"/>
              </a:spcAft>
              <a:buClr>
                <a:schemeClr val="dk1"/>
              </a:buClr>
              <a:buSzPts val="1100"/>
              <a:buFont typeface="Arial"/>
              <a:buNone/>
            </a:pPr>
            <a:r>
              <a:rPr lang="en" sz="1100">
                <a:solidFill>
                  <a:schemeClr val="dk1"/>
                </a:solidFill>
              </a:rPr>
              <a:t>Has LMS criteria checklist been developed? Is there a list of LMSs to trial? Have trials been performed? Has the LMS comparison been completed? Has the optimal LMS been selected? </a:t>
            </a:r>
            <a:endParaRPr sz="1100"/>
          </a:p>
        </p:txBody>
      </p:sp>
      <p:sp>
        <p:nvSpPr>
          <p:cNvPr id="310" name="Google Shape;310;p25"/>
          <p:cNvSpPr/>
          <p:nvPr/>
        </p:nvSpPr>
        <p:spPr>
          <a:xfrm>
            <a:off x="4794771" y="3749350"/>
            <a:ext cx="3596400" cy="107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000"/>
              </a:spcAft>
              <a:buClr>
                <a:schemeClr val="dk1"/>
              </a:buClr>
              <a:buSzPts val="1100"/>
              <a:buFont typeface="Arial"/>
              <a:buNone/>
            </a:pPr>
            <a:r>
              <a:rPr lang="en" sz="1100">
                <a:solidFill>
                  <a:schemeClr val="dk1"/>
                </a:solidFill>
              </a:rPr>
              <a:t>To what extent has student enrollment increased? To what extent has revenue increased? How satisfied are students with online Yoga experience? </a:t>
            </a:r>
            <a:endParaRPr sz="1100">
              <a:solidFill>
                <a:schemeClr val="dk1"/>
              </a:solidFill>
            </a:endParaRPr>
          </a:p>
        </p:txBody>
      </p:sp>
      <p:sp>
        <p:nvSpPr>
          <p:cNvPr id="311" name="Google Shape;311;p25"/>
          <p:cNvSpPr txBox="1"/>
          <p:nvPr/>
        </p:nvSpPr>
        <p:spPr>
          <a:xfrm>
            <a:off x="421500" y="1881250"/>
            <a:ext cx="3276000" cy="9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How much</a:t>
            </a:r>
            <a:r>
              <a:rPr lang="en" sz="1100">
                <a:solidFill>
                  <a:schemeClr val="dk1"/>
                </a:solidFill>
              </a:rPr>
              <a:t> funding was obtained? To what extent was infrastructure upgraded? To what extent have policies been created? Have HR been contracted? Has training in policies and procedures occurred? </a:t>
            </a:r>
            <a:endParaRPr sz="1100">
              <a:solidFill>
                <a:schemeClr val="dk1"/>
              </a:solidFill>
            </a:endParaRPr>
          </a:p>
          <a:p>
            <a:pPr indent="0" lvl="0" marL="0" rtl="0" algn="l">
              <a:spcBef>
                <a:spcPts val="1000"/>
              </a:spcBef>
              <a:spcAft>
                <a:spcPts val="0"/>
              </a:spcAft>
              <a:buNone/>
            </a:pPr>
            <a:r>
              <a:t/>
            </a:r>
            <a:endParaRPr/>
          </a:p>
        </p:txBody>
      </p:sp>
      <p:sp>
        <p:nvSpPr>
          <p:cNvPr id="312" name="Google Shape;312;p25"/>
          <p:cNvSpPr txBox="1"/>
          <p:nvPr/>
        </p:nvSpPr>
        <p:spPr>
          <a:xfrm>
            <a:off x="4704225" y="1843275"/>
            <a:ext cx="4273200" cy="110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Has team successfully completed LMS training? Have modules been designed? Has marketing plan been developed? Has building awareness begun? Has content been developed? Have modules been configured in LMS? Has content been uploaded? Have modules been pilot tested? Have revisions been made? Has pricing been established? </a:t>
            </a:r>
            <a:endParaRPr sz="1100">
              <a:solidFill>
                <a:schemeClr val="dk1"/>
              </a:solidFill>
            </a:endParaRPr>
          </a:p>
          <a:p>
            <a:pPr indent="0" lvl="0" marL="0" rtl="0" algn="l">
              <a:spcBef>
                <a:spcPts val="10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26"/>
          <p:cNvSpPr/>
          <p:nvPr/>
        </p:nvSpPr>
        <p:spPr>
          <a:xfrm>
            <a:off x="474325" y="2224075"/>
            <a:ext cx="8462443" cy="775826"/>
          </a:xfrm>
          <a:prstGeom prst="rect">
            <a:avLst/>
          </a:prstGeom>
        </p:spPr>
        <p:txBody>
          <a:bodyPr>
            <a:prstTxWarp prst="textPlain"/>
          </a:bodyPr>
          <a:lstStyle/>
          <a:p>
            <a:pPr lvl="0" algn="ctr"/>
            <a:r>
              <a:rPr b="1" i="0">
                <a:ln cap="flat" cmpd="sng" w="9525">
                  <a:solidFill>
                    <a:schemeClr val="dk2"/>
                  </a:solidFill>
                  <a:prstDash val="solid"/>
                  <a:round/>
                  <a:headEnd len="sm" w="sm" type="none"/>
                  <a:tailEnd len="sm" w="sm" type="none"/>
                </a:ln>
                <a:solidFill>
                  <a:srgbClr val="741B47"/>
                </a:solidFill>
                <a:latin typeface="Arial"/>
              </a:rPr>
              <a:t>Audience Questions?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172400" y="113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400">
                <a:solidFill>
                  <a:srgbClr val="741B47"/>
                </a:solidFill>
              </a:rPr>
              <a:t>Objectives</a:t>
            </a:r>
            <a:endParaRPr b="1" sz="3400">
              <a:solidFill>
                <a:srgbClr val="741B47"/>
              </a:solidFill>
            </a:endParaRPr>
          </a:p>
        </p:txBody>
      </p:sp>
      <p:sp>
        <p:nvSpPr>
          <p:cNvPr id="63" name="Google Shape;63;p14"/>
          <p:cNvSpPr txBox="1"/>
          <p:nvPr>
            <p:ph idx="1" type="body"/>
          </p:nvPr>
        </p:nvSpPr>
        <p:spPr>
          <a:xfrm>
            <a:off x="1861950" y="858550"/>
            <a:ext cx="6970500" cy="4284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400">
                <a:solidFill>
                  <a:srgbClr val="000000"/>
                </a:solidFill>
              </a:rPr>
              <a:t>  </a:t>
            </a:r>
            <a:r>
              <a:rPr lang="en" sz="2400">
                <a:solidFill>
                  <a:srgbClr val="000000"/>
                </a:solidFill>
              </a:rPr>
              <a:t>1.  Yoga Shala School Overview</a:t>
            </a:r>
            <a:endParaRPr sz="24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2400">
                <a:solidFill>
                  <a:srgbClr val="000000"/>
                </a:solidFill>
              </a:rPr>
              <a:t>  2.  Why Change is Necessary</a:t>
            </a:r>
            <a:endParaRPr sz="24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2400">
                <a:solidFill>
                  <a:srgbClr val="000000"/>
                </a:solidFill>
              </a:rPr>
              <a:t>  3.  Mission &amp; Vision </a:t>
            </a:r>
            <a:endParaRPr sz="2400">
              <a:solidFill>
                <a:srgbClr val="000000"/>
              </a:solidFill>
            </a:endParaRPr>
          </a:p>
          <a:p>
            <a:pPr indent="0" lvl="0" marL="0" rtl="0" algn="l">
              <a:lnSpc>
                <a:spcPct val="100000"/>
              </a:lnSpc>
              <a:spcBef>
                <a:spcPts val="0"/>
              </a:spcBef>
              <a:spcAft>
                <a:spcPts val="0"/>
              </a:spcAft>
              <a:buNone/>
            </a:pPr>
            <a:r>
              <a:rPr lang="en" sz="2400">
                <a:solidFill>
                  <a:srgbClr val="000000"/>
                </a:solidFill>
              </a:rPr>
              <a:t>  4.  Goals &amp; Outcomes</a:t>
            </a:r>
            <a:endParaRPr sz="2400">
              <a:solidFill>
                <a:srgbClr val="000000"/>
              </a:solidFill>
            </a:endParaRPr>
          </a:p>
          <a:p>
            <a:pPr indent="0" lvl="0" marL="0" rtl="0" algn="l">
              <a:lnSpc>
                <a:spcPct val="100000"/>
              </a:lnSpc>
              <a:spcBef>
                <a:spcPts val="0"/>
              </a:spcBef>
              <a:spcAft>
                <a:spcPts val="0"/>
              </a:spcAft>
              <a:buNone/>
            </a:pPr>
            <a:r>
              <a:rPr lang="en" sz="2400">
                <a:solidFill>
                  <a:srgbClr val="000000"/>
                </a:solidFill>
              </a:rPr>
              <a:t>  5.  Teams</a:t>
            </a:r>
            <a:endParaRPr sz="24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2400">
                <a:solidFill>
                  <a:srgbClr val="000000"/>
                </a:solidFill>
              </a:rPr>
              <a:t>  6.  </a:t>
            </a:r>
            <a:r>
              <a:rPr lang="en" sz="2400">
                <a:solidFill>
                  <a:schemeClr val="dk1"/>
                </a:solidFill>
              </a:rPr>
              <a:t>Implementation Plan</a:t>
            </a:r>
            <a:endParaRPr sz="24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2400">
                <a:solidFill>
                  <a:srgbClr val="000000"/>
                </a:solidFill>
              </a:rPr>
              <a:t>  7.  </a:t>
            </a:r>
            <a:r>
              <a:rPr lang="en" sz="2400">
                <a:solidFill>
                  <a:schemeClr val="dk1"/>
                </a:solidFill>
              </a:rPr>
              <a:t>Communication Plan</a:t>
            </a:r>
            <a:endParaRPr sz="2400">
              <a:solidFill>
                <a:srgbClr val="000000"/>
              </a:solidFill>
            </a:endParaRPr>
          </a:p>
          <a:p>
            <a:pPr indent="0" lvl="0" marL="0" rtl="0" algn="l">
              <a:lnSpc>
                <a:spcPct val="100000"/>
              </a:lnSpc>
              <a:spcBef>
                <a:spcPts val="0"/>
              </a:spcBef>
              <a:spcAft>
                <a:spcPts val="0"/>
              </a:spcAft>
              <a:buNone/>
            </a:pPr>
            <a:r>
              <a:rPr lang="en" sz="2400">
                <a:solidFill>
                  <a:srgbClr val="000000"/>
                </a:solidFill>
              </a:rPr>
              <a:t>  8.  </a:t>
            </a:r>
            <a:r>
              <a:rPr lang="en" sz="2400">
                <a:solidFill>
                  <a:schemeClr val="dk1"/>
                </a:solidFill>
              </a:rPr>
              <a:t>Infrastructure Design</a:t>
            </a:r>
            <a:endParaRPr sz="2400">
              <a:solidFill>
                <a:srgbClr val="000000"/>
              </a:solidFill>
            </a:endParaRPr>
          </a:p>
          <a:p>
            <a:pPr indent="0" lvl="0" marL="0" rtl="0" algn="l">
              <a:lnSpc>
                <a:spcPct val="100000"/>
              </a:lnSpc>
              <a:spcBef>
                <a:spcPts val="0"/>
              </a:spcBef>
              <a:spcAft>
                <a:spcPts val="0"/>
              </a:spcAft>
              <a:buNone/>
            </a:pPr>
            <a:r>
              <a:rPr lang="en" sz="2400">
                <a:solidFill>
                  <a:srgbClr val="000000"/>
                </a:solidFill>
              </a:rPr>
              <a:t>  9.  Budget</a:t>
            </a:r>
            <a:endParaRPr sz="24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2400">
                <a:solidFill>
                  <a:srgbClr val="000000"/>
                </a:solidFill>
              </a:rPr>
              <a:t>10.  Professional Development</a:t>
            </a:r>
            <a:endParaRPr sz="24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2400">
                <a:solidFill>
                  <a:srgbClr val="000000"/>
                </a:solidFill>
              </a:rPr>
              <a:t>11.  Evaluation Plan</a:t>
            </a:r>
            <a:endParaRPr sz="2400">
              <a:solidFill>
                <a:srgbClr val="000000"/>
              </a:solidFill>
            </a:endParaRPr>
          </a:p>
          <a:p>
            <a:pPr indent="0" lvl="0" marL="0" rtl="0" algn="l">
              <a:lnSpc>
                <a:spcPct val="100000"/>
              </a:lnSpc>
              <a:spcBef>
                <a:spcPts val="0"/>
              </a:spcBef>
              <a:spcAft>
                <a:spcPts val="16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172400" y="113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Yoga Shala School Overview</a:t>
            </a:r>
            <a:endParaRPr/>
          </a:p>
        </p:txBody>
      </p:sp>
      <p:sp>
        <p:nvSpPr>
          <p:cNvPr id="69" name="Google Shape;69;p15"/>
          <p:cNvSpPr txBox="1"/>
          <p:nvPr>
            <p:ph idx="1" type="body"/>
          </p:nvPr>
        </p:nvSpPr>
        <p:spPr>
          <a:xfrm>
            <a:off x="172400" y="1164650"/>
            <a:ext cx="6843000" cy="36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Yoga Shala School is a small, privately owned yoga school in Charlotte, NC. The owner, Hollace Stephenson, serves as the director of programs and primary instructor among other roles such as bookkeeper, building maintenance, sales, and marketing.  </a:t>
            </a:r>
            <a:endParaRPr/>
          </a:p>
          <a:p>
            <a:pPr indent="0" lvl="0" marL="0" rtl="0" algn="l">
              <a:spcBef>
                <a:spcPts val="1600"/>
              </a:spcBef>
              <a:spcAft>
                <a:spcPts val="0"/>
              </a:spcAft>
              <a:buNone/>
            </a:pPr>
            <a:r>
              <a:rPr lang="en"/>
              <a:t>Yoga Shala’s services include teacher training, workshops, public classes, and private yoga sessions and are currently all face-to-face and instructor-led. </a:t>
            </a:r>
            <a:endParaRPr/>
          </a:p>
          <a:p>
            <a:pPr indent="0" lvl="0" marL="0" rtl="0" algn="l">
              <a:spcBef>
                <a:spcPts val="1600"/>
              </a:spcBef>
              <a:spcAft>
                <a:spcPts val="0"/>
              </a:spcAft>
              <a:buClr>
                <a:schemeClr val="dk1"/>
              </a:buClr>
              <a:buSzPts val="1100"/>
              <a:buFont typeface="Arial"/>
              <a:buNone/>
            </a:pPr>
            <a:r>
              <a:rPr lang="en"/>
              <a:t>Since the yoga school opened in 2012, it has served more than 2,500 students.  </a:t>
            </a:r>
            <a:endParaRPr sz="1100">
              <a:solidFill>
                <a:schemeClr val="dk1"/>
              </a:solidFill>
            </a:endParaRPr>
          </a:p>
          <a:p>
            <a:pPr indent="0" lvl="0" marL="0" rtl="0" algn="l">
              <a:spcBef>
                <a:spcPts val="1600"/>
              </a:spcBef>
              <a:spcAft>
                <a:spcPts val="1600"/>
              </a:spcAft>
              <a:buNone/>
            </a:pPr>
            <a:r>
              <a:t/>
            </a:r>
            <a:endParaRPr/>
          </a:p>
        </p:txBody>
      </p:sp>
      <p:pic>
        <p:nvPicPr>
          <p:cNvPr id="70" name="Google Shape;70;p15"/>
          <p:cNvPicPr preferRelativeResize="0"/>
          <p:nvPr/>
        </p:nvPicPr>
        <p:blipFill>
          <a:blip r:embed="rId3">
            <a:alphaModFix/>
          </a:blip>
          <a:stretch>
            <a:fillRect/>
          </a:stretch>
        </p:blipFill>
        <p:spPr>
          <a:xfrm>
            <a:off x="7015400" y="1425575"/>
            <a:ext cx="1835900" cy="2723250"/>
          </a:xfrm>
          <a:prstGeom prst="rect">
            <a:avLst/>
          </a:prstGeom>
          <a:noFill/>
          <a:ln cap="flat" cmpd="sng" w="28575">
            <a:solidFill>
              <a:srgbClr val="741B47"/>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172400" y="113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Change is Necessary</a:t>
            </a:r>
            <a:endParaRPr/>
          </a:p>
        </p:txBody>
      </p:sp>
      <p:sp>
        <p:nvSpPr>
          <p:cNvPr id="76" name="Google Shape;76;p16"/>
          <p:cNvSpPr txBox="1"/>
          <p:nvPr>
            <p:ph idx="1" type="body"/>
          </p:nvPr>
        </p:nvSpPr>
        <p:spPr>
          <a:xfrm>
            <a:off x="311675" y="1295575"/>
            <a:ext cx="5354400" cy="338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t>T</a:t>
            </a:r>
            <a:r>
              <a:rPr lang="en" sz="2400"/>
              <a:t>o remain competitive with today’s technology trends and meet learner demands for more services convenient to busy schedules, Yoga Shala’s owner wants to implement an LMS to offer online yoga training, workshops, public classes. </a:t>
            </a:r>
            <a:endParaRPr sz="2400">
              <a:solidFill>
                <a:schemeClr val="dk1"/>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120100" y="171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Mission and Vision</a:t>
            </a:r>
            <a:endParaRPr/>
          </a:p>
        </p:txBody>
      </p:sp>
      <p:grpSp>
        <p:nvGrpSpPr>
          <p:cNvPr id="82" name="Google Shape;82;p17"/>
          <p:cNvGrpSpPr/>
          <p:nvPr/>
        </p:nvGrpSpPr>
        <p:grpSpPr>
          <a:xfrm>
            <a:off x="9" y="513666"/>
            <a:ext cx="5180963" cy="4629828"/>
            <a:chOff x="2256567" y="677103"/>
            <a:chExt cx="4036590" cy="3713071"/>
          </a:xfrm>
        </p:grpSpPr>
        <p:sp>
          <p:nvSpPr>
            <p:cNvPr id="83" name="Google Shape;83;p17"/>
            <p:cNvSpPr/>
            <p:nvPr/>
          </p:nvSpPr>
          <p:spPr>
            <a:xfrm rot="-6596588">
              <a:off x="3726388" y="3510395"/>
              <a:ext cx="771357" cy="771357"/>
            </a:xfrm>
            <a:prstGeom prst="ellipse">
              <a:avLst/>
            </a:prstGeom>
            <a:solidFill>
              <a:srgbClr val="4C11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7"/>
            <p:cNvSpPr/>
            <p:nvPr/>
          </p:nvSpPr>
          <p:spPr>
            <a:xfrm rot="-6599386">
              <a:off x="2318596" y="1407533"/>
              <a:ext cx="440541" cy="440541"/>
            </a:xfrm>
            <a:prstGeom prst="ellipse">
              <a:avLst/>
            </a:prstGeom>
            <a:solidFill>
              <a:srgbClr val="D5A6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7"/>
            <p:cNvSpPr/>
            <p:nvPr/>
          </p:nvSpPr>
          <p:spPr>
            <a:xfrm rot="-6598839">
              <a:off x="2887641" y="2346984"/>
              <a:ext cx="1199287" cy="1199287"/>
            </a:xfrm>
            <a:prstGeom prst="ellipse">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p:nvPr/>
          </p:nvSpPr>
          <p:spPr>
            <a:xfrm rot="-6598620">
              <a:off x="4374916" y="913763"/>
              <a:ext cx="1681581" cy="1681581"/>
            </a:xfrm>
            <a:prstGeom prst="ellipse">
              <a:avLst/>
            </a:prstGeom>
            <a:solidFill>
              <a:srgbClr val="741B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7"/>
            <p:cNvSpPr/>
            <p:nvPr/>
          </p:nvSpPr>
          <p:spPr>
            <a:xfrm rot="-6597866">
              <a:off x="2661829" y="2208216"/>
              <a:ext cx="629106" cy="629106"/>
            </a:xfrm>
            <a:prstGeom prst="ellipse">
              <a:avLst/>
            </a:prstGeom>
            <a:solidFill>
              <a:srgbClr val="A64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p:nvPr/>
          </p:nvSpPr>
          <p:spPr>
            <a:xfrm rot="-6597701">
              <a:off x="3267625" y="1113818"/>
              <a:ext cx="274172" cy="274172"/>
            </a:xfrm>
            <a:prstGeom prst="ellipse">
              <a:avLst/>
            </a:prstGeom>
            <a:solidFill>
              <a:srgbClr val="D5A6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17"/>
          <p:cNvGrpSpPr/>
          <p:nvPr/>
        </p:nvGrpSpPr>
        <p:grpSpPr>
          <a:xfrm>
            <a:off x="3914433" y="1456577"/>
            <a:ext cx="3726429" cy="3611496"/>
            <a:chOff x="4563789" y="1815766"/>
            <a:chExt cx="2440200" cy="2440200"/>
          </a:xfrm>
        </p:grpSpPr>
        <p:sp>
          <p:nvSpPr>
            <p:cNvPr id="90" name="Google Shape;90;p17"/>
            <p:cNvSpPr/>
            <p:nvPr/>
          </p:nvSpPr>
          <p:spPr>
            <a:xfrm>
              <a:off x="4563789" y="1815766"/>
              <a:ext cx="2440200" cy="2440200"/>
            </a:xfrm>
            <a:prstGeom prst="ellipse">
              <a:avLst/>
            </a:prstGeom>
            <a:solidFill>
              <a:srgbClr val="4C1130"/>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txBox="1"/>
            <p:nvPr/>
          </p:nvSpPr>
          <p:spPr>
            <a:xfrm>
              <a:off x="4756744" y="2151348"/>
              <a:ext cx="2188500" cy="159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3F3F3"/>
                  </a:solidFill>
                </a:rPr>
                <a:t>Mission</a:t>
              </a:r>
              <a:r>
                <a:rPr lang="en" sz="1200">
                  <a:solidFill>
                    <a:srgbClr val="F3F3F3"/>
                  </a:solidFill>
                </a:rPr>
                <a:t>: </a:t>
              </a:r>
              <a:endParaRPr sz="1200">
                <a:solidFill>
                  <a:srgbClr val="F3F3F3"/>
                </a:solidFill>
              </a:endParaRPr>
            </a:p>
            <a:p>
              <a:pPr indent="0" lvl="0" marL="0" rtl="0" algn="l">
                <a:spcBef>
                  <a:spcPts val="0"/>
                </a:spcBef>
                <a:spcAft>
                  <a:spcPts val="0"/>
                </a:spcAft>
                <a:buNone/>
              </a:pPr>
              <a:r>
                <a:rPr lang="en">
                  <a:solidFill>
                    <a:srgbClr val="F3F3F3"/>
                  </a:solidFill>
                </a:rPr>
                <a:t>To broaden the reach of yoga services by creating an inviting online yoga school delivering the highest quality, technologically advanced yoga experiences. To offer virtual classes, workshops and training facilitated by an LMS to serve novice, intermediate and advanced practitioners and teachers of yoga.</a:t>
              </a:r>
              <a:endParaRPr>
                <a:solidFill>
                  <a:srgbClr val="F3F3F3"/>
                </a:solidFill>
              </a:endParaRPr>
            </a:p>
          </p:txBody>
        </p:sp>
      </p:grpSp>
      <p:grpSp>
        <p:nvGrpSpPr>
          <p:cNvPr id="92" name="Google Shape;92;p17"/>
          <p:cNvGrpSpPr/>
          <p:nvPr/>
        </p:nvGrpSpPr>
        <p:grpSpPr>
          <a:xfrm>
            <a:off x="1184615" y="1360508"/>
            <a:ext cx="3077828" cy="2799760"/>
            <a:chOff x="3194546" y="1417470"/>
            <a:chExt cx="1423800" cy="1423800"/>
          </a:xfrm>
        </p:grpSpPr>
        <p:sp>
          <p:nvSpPr>
            <p:cNvPr id="93" name="Google Shape;93;p17"/>
            <p:cNvSpPr/>
            <p:nvPr/>
          </p:nvSpPr>
          <p:spPr>
            <a:xfrm>
              <a:off x="3194546" y="1417470"/>
              <a:ext cx="1423800" cy="1423800"/>
            </a:xfrm>
            <a:prstGeom prst="ellipse">
              <a:avLst/>
            </a:prstGeom>
            <a:solidFill>
              <a:srgbClr val="A64D79"/>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txBox="1"/>
            <p:nvPr/>
          </p:nvSpPr>
          <p:spPr>
            <a:xfrm>
              <a:off x="3362335" y="1466325"/>
              <a:ext cx="1164000" cy="1269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F3F3F3"/>
                  </a:solidFill>
                </a:rPr>
                <a:t>Vision</a:t>
              </a:r>
              <a:r>
                <a:rPr lang="en">
                  <a:solidFill>
                    <a:srgbClr val="F3F3F3"/>
                  </a:solidFill>
                </a:rPr>
                <a:t>: </a:t>
              </a:r>
              <a:endParaRPr>
                <a:solidFill>
                  <a:srgbClr val="F3F3F3"/>
                </a:solidFill>
              </a:endParaRPr>
            </a:p>
            <a:p>
              <a:pPr indent="0" lvl="0" marL="0" rtl="0" algn="l">
                <a:lnSpc>
                  <a:spcPct val="115000"/>
                </a:lnSpc>
                <a:spcBef>
                  <a:spcPts val="0"/>
                </a:spcBef>
                <a:spcAft>
                  <a:spcPts val="0"/>
                </a:spcAft>
                <a:buClr>
                  <a:schemeClr val="dk1"/>
                </a:buClr>
                <a:buSzPts val="1100"/>
                <a:buFont typeface="Arial"/>
                <a:buNone/>
              </a:pPr>
              <a:r>
                <a:rPr lang="en">
                  <a:solidFill>
                    <a:srgbClr val="F3F3F3"/>
                  </a:solidFill>
                </a:rPr>
                <a:t>To utilize technology to empower yoga practitioners and teachers to take responsibility for their own well-being and growth and to reach their fullest potential.</a:t>
              </a:r>
              <a:endParaRPr>
                <a:solidFill>
                  <a:srgbClr val="F3F3F3"/>
                </a:solidFil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8"/>
          <p:cNvSpPr txBox="1"/>
          <p:nvPr>
            <p:ph type="title"/>
          </p:nvPr>
        </p:nvSpPr>
        <p:spPr>
          <a:xfrm>
            <a:off x="172400" y="113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 &amp; Outcomes</a:t>
            </a:r>
            <a:endParaRPr/>
          </a:p>
        </p:txBody>
      </p:sp>
      <p:sp>
        <p:nvSpPr>
          <p:cNvPr id="100" name="Google Shape;100;p18"/>
          <p:cNvSpPr/>
          <p:nvPr/>
        </p:nvSpPr>
        <p:spPr>
          <a:xfrm>
            <a:off x="2053250" y="1201775"/>
            <a:ext cx="4512600" cy="3517200"/>
          </a:xfrm>
          <a:prstGeom prst="triangle">
            <a:avLst>
              <a:gd fmla="val 50000" name="adj"/>
            </a:avLst>
          </a:prstGeom>
          <a:solidFill>
            <a:srgbClr val="A64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8"/>
          <p:cNvSpPr txBox="1"/>
          <p:nvPr/>
        </p:nvSpPr>
        <p:spPr>
          <a:xfrm>
            <a:off x="3268300" y="2873100"/>
            <a:ext cx="2237100" cy="1687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1800">
                <a:solidFill>
                  <a:srgbClr val="FFFFFF"/>
                </a:solidFill>
              </a:rPr>
              <a:t>By year three, Yoga Shala Charlotte will...</a:t>
            </a:r>
            <a:endParaRPr sz="1800">
              <a:solidFill>
                <a:srgbClr val="FFFFFF"/>
              </a:solidFill>
            </a:endParaRPr>
          </a:p>
          <a:p>
            <a:pPr indent="0" lvl="0" marL="0" rtl="0" algn="ctr">
              <a:lnSpc>
                <a:spcPct val="115000"/>
              </a:lnSpc>
              <a:spcBef>
                <a:spcPts val="1600"/>
              </a:spcBef>
              <a:spcAft>
                <a:spcPts val="0"/>
              </a:spcAft>
              <a:buNone/>
            </a:pPr>
            <a:r>
              <a:t/>
            </a:r>
            <a:endParaRPr b="1" sz="1200">
              <a:solidFill>
                <a:srgbClr val="701C7F"/>
              </a:solidFill>
              <a:latin typeface="Roboto"/>
              <a:ea typeface="Roboto"/>
              <a:cs typeface="Roboto"/>
              <a:sym typeface="Roboto"/>
            </a:endParaRPr>
          </a:p>
        </p:txBody>
      </p:sp>
      <p:sp>
        <p:nvSpPr>
          <p:cNvPr id="102" name="Google Shape;102;p18"/>
          <p:cNvSpPr/>
          <p:nvPr/>
        </p:nvSpPr>
        <p:spPr>
          <a:xfrm rot="10800000">
            <a:off x="2802008" y="4718975"/>
            <a:ext cx="3054900" cy="125400"/>
          </a:xfrm>
          <a:prstGeom prst="rightArrow">
            <a:avLst>
              <a:gd fmla="val 25514" name="adj1"/>
              <a:gd fmla="val 64322" name="adj2"/>
            </a:avLst>
          </a:prstGeom>
          <a:solidFill>
            <a:srgbClr val="761E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p:nvPr/>
        </p:nvSpPr>
        <p:spPr>
          <a:xfrm rot="3420689">
            <a:off x="4098950" y="2799549"/>
            <a:ext cx="2772599" cy="125402"/>
          </a:xfrm>
          <a:prstGeom prst="rightArrow">
            <a:avLst>
              <a:gd fmla="val 25514" name="adj1"/>
              <a:gd fmla="val 64322" name="adj2"/>
            </a:avLst>
          </a:prstGeom>
          <a:solidFill>
            <a:srgbClr val="5515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 name="Google Shape;104;p18"/>
          <p:cNvGrpSpPr/>
          <p:nvPr/>
        </p:nvGrpSpPr>
        <p:grpSpPr>
          <a:xfrm>
            <a:off x="5857141" y="2411210"/>
            <a:ext cx="3253297" cy="1384500"/>
            <a:chOff x="6038025" y="2598915"/>
            <a:chExt cx="3072047" cy="1384500"/>
          </a:xfrm>
        </p:grpSpPr>
        <p:cxnSp>
          <p:nvCxnSpPr>
            <p:cNvPr id="105" name="Google Shape;105;p18"/>
            <p:cNvCxnSpPr/>
            <p:nvPr/>
          </p:nvCxnSpPr>
          <p:spPr>
            <a:xfrm>
              <a:off x="6038025" y="3312550"/>
              <a:ext cx="582000" cy="0"/>
            </a:xfrm>
            <a:prstGeom prst="straightConnector1">
              <a:avLst/>
            </a:prstGeom>
            <a:noFill/>
            <a:ln cap="flat" cmpd="sng" w="9525">
              <a:solidFill>
                <a:srgbClr val="C2C2C2"/>
              </a:solidFill>
              <a:prstDash val="solid"/>
              <a:round/>
              <a:headEnd len="sm" w="sm" type="none"/>
              <a:tailEnd len="sm" w="sm" type="none"/>
            </a:ln>
          </p:spPr>
        </p:cxnSp>
        <p:sp>
          <p:nvSpPr>
            <p:cNvPr id="106" name="Google Shape;106;p18"/>
            <p:cNvSpPr txBox="1"/>
            <p:nvPr/>
          </p:nvSpPr>
          <p:spPr>
            <a:xfrm>
              <a:off x="6640472" y="2598915"/>
              <a:ext cx="2469600" cy="138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t>Broaden reach of yoga services to a nationwide audience </a:t>
              </a:r>
              <a:endParaRPr b="1"/>
            </a:p>
          </p:txBody>
        </p:sp>
        <p:sp>
          <p:nvSpPr>
            <p:cNvPr id="107" name="Google Shape;107;p18"/>
            <p:cNvSpPr/>
            <p:nvPr/>
          </p:nvSpPr>
          <p:spPr>
            <a:xfrm>
              <a:off x="6424027" y="3212150"/>
              <a:ext cx="198600" cy="198300"/>
            </a:xfrm>
            <a:prstGeom prst="ellipse">
              <a:avLst/>
            </a:prstGeom>
            <a:solidFill>
              <a:srgbClr val="4C11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8"/>
            <p:cNvSpPr txBox="1"/>
            <p:nvPr/>
          </p:nvSpPr>
          <p:spPr>
            <a:xfrm>
              <a:off x="6399575" y="3128967"/>
              <a:ext cx="247500" cy="39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800">
                  <a:solidFill>
                    <a:srgbClr val="FFFFFF"/>
                  </a:solidFill>
                  <a:latin typeface="Roboto"/>
                  <a:ea typeface="Roboto"/>
                  <a:cs typeface="Roboto"/>
                  <a:sym typeface="Roboto"/>
                </a:rPr>
                <a:t>2</a:t>
              </a:r>
              <a:endParaRPr sz="800">
                <a:solidFill>
                  <a:srgbClr val="FFFFFF"/>
                </a:solidFill>
                <a:latin typeface="Roboto"/>
                <a:ea typeface="Roboto"/>
                <a:cs typeface="Roboto"/>
                <a:sym typeface="Roboto"/>
              </a:endParaRPr>
            </a:p>
          </p:txBody>
        </p:sp>
      </p:grpSp>
      <p:sp>
        <p:nvSpPr>
          <p:cNvPr id="109" name="Google Shape;109;p18"/>
          <p:cNvSpPr/>
          <p:nvPr/>
        </p:nvSpPr>
        <p:spPr>
          <a:xfrm>
            <a:off x="1877901" y="4240500"/>
            <a:ext cx="736500" cy="707400"/>
          </a:xfrm>
          <a:prstGeom prst="ellipse">
            <a:avLst/>
          </a:prstGeom>
          <a:solidFill>
            <a:srgbClr val="741B47"/>
          </a:solidFill>
          <a:ln>
            <a:noFill/>
          </a:ln>
          <a:effectLst>
            <a:outerShdw blurRad="57150" rotWithShape="0" algn="bl" dir="5400000" dist="19050">
              <a:srgbClr val="212121">
                <a:alpha val="38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oboto Medium"/>
                <a:ea typeface="Roboto Medium"/>
                <a:cs typeface="Roboto Medium"/>
                <a:sym typeface="Roboto Medium"/>
              </a:rPr>
              <a:t>Goal 3</a:t>
            </a:r>
            <a:endParaRPr sz="1200">
              <a:solidFill>
                <a:srgbClr val="FFFFFF"/>
              </a:solidFill>
              <a:latin typeface="Roboto Medium"/>
              <a:ea typeface="Roboto Medium"/>
              <a:cs typeface="Roboto Medium"/>
              <a:sym typeface="Roboto Medium"/>
            </a:endParaRPr>
          </a:p>
        </p:txBody>
      </p:sp>
      <p:grpSp>
        <p:nvGrpSpPr>
          <p:cNvPr id="110" name="Google Shape;110;p18"/>
          <p:cNvGrpSpPr/>
          <p:nvPr/>
        </p:nvGrpSpPr>
        <p:grpSpPr>
          <a:xfrm>
            <a:off x="651021" y="1488603"/>
            <a:ext cx="2994729" cy="1384500"/>
            <a:chOff x="636321" y="1844098"/>
            <a:chExt cx="2994729" cy="1384500"/>
          </a:xfrm>
        </p:grpSpPr>
        <p:sp>
          <p:nvSpPr>
            <p:cNvPr id="111" name="Google Shape;111;p18"/>
            <p:cNvSpPr txBox="1"/>
            <p:nvPr/>
          </p:nvSpPr>
          <p:spPr>
            <a:xfrm>
              <a:off x="636321" y="1844098"/>
              <a:ext cx="1867200" cy="1384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a:t>Increase Revenue</a:t>
              </a:r>
              <a:endParaRPr b="1"/>
            </a:p>
          </p:txBody>
        </p:sp>
        <p:cxnSp>
          <p:nvCxnSpPr>
            <p:cNvPr id="112" name="Google Shape;112;p18"/>
            <p:cNvCxnSpPr/>
            <p:nvPr/>
          </p:nvCxnSpPr>
          <p:spPr>
            <a:xfrm rot="10800000">
              <a:off x="2587350" y="2536350"/>
              <a:ext cx="1043700" cy="0"/>
            </a:xfrm>
            <a:prstGeom prst="straightConnector1">
              <a:avLst/>
            </a:prstGeom>
            <a:noFill/>
            <a:ln cap="flat" cmpd="sng" w="9525">
              <a:solidFill>
                <a:srgbClr val="C2C2C2"/>
              </a:solidFill>
              <a:prstDash val="solid"/>
              <a:round/>
              <a:headEnd len="sm" w="sm" type="none"/>
              <a:tailEnd len="sm" w="sm" type="none"/>
            </a:ln>
          </p:spPr>
        </p:cxnSp>
        <p:sp>
          <p:nvSpPr>
            <p:cNvPr id="113" name="Google Shape;113;p18"/>
            <p:cNvSpPr/>
            <p:nvPr/>
          </p:nvSpPr>
          <p:spPr>
            <a:xfrm>
              <a:off x="2523501" y="2431050"/>
              <a:ext cx="198600" cy="198300"/>
            </a:xfrm>
            <a:prstGeom prst="ellipse">
              <a:avLst/>
            </a:prstGeom>
            <a:solidFill>
              <a:srgbClr val="4C11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8"/>
            <p:cNvSpPr txBox="1"/>
            <p:nvPr/>
          </p:nvSpPr>
          <p:spPr>
            <a:xfrm>
              <a:off x="2468300" y="2345720"/>
              <a:ext cx="318900" cy="33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1000">
                  <a:solidFill>
                    <a:srgbClr val="FFFFFF"/>
                  </a:solidFill>
                </a:rPr>
                <a:t>3</a:t>
              </a:r>
              <a:endParaRPr sz="1000">
                <a:solidFill>
                  <a:srgbClr val="FFFFFF"/>
                </a:solidFill>
              </a:endParaRPr>
            </a:p>
          </p:txBody>
        </p:sp>
      </p:grpSp>
      <p:grpSp>
        <p:nvGrpSpPr>
          <p:cNvPr id="115" name="Google Shape;115;p18"/>
          <p:cNvGrpSpPr/>
          <p:nvPr/>
        </p:nvGrpSpPr>
        <p:grpSpPr>
          <a:xfrm>
            <a:off x="4908100" y="1026700"/>
            <a:ext cx="4106600" cy="1384500"/>
            <a:chOff x="4908100" y="1179105"/>
            <a:chExt cx="4106600" cy="1384500"/>
          </a:xfrm>
        </p:grpSpPr>
        <p:cxnSp>
          <p:nvCxnSpPr>
            <p:cNvPr id="116" name="Google Shape;116;p18"/>
            <p:cNvCxnSpPr/>
            <p:nvPr/>
          </p:nvCxnSpPr>
          <p:spPr>
            <a:xfrm flipH="1" rot="10800000">
              <a:off x="4908100" y="1580050"/>
              <a:ext cx="1200000" cy="13200"/>
            </a:xfrm>
            <a:prstGeom prst="straightConnector1">
              <a:avLst/>
            </a:prstGeom>
            <a:noFill/>
            <a:ln cap="flat" cmpd="sng" w="9525">
              <a:solidFill>
                <a:srgbClr val="C2C2C2"/>
              </a:solidFill>
              <a:prstDash val="solid"/>
              <a:round/>
              <a:headEnd len="sm" w="sm" type="none"/>
              <a:tailEnd len="sm" w="sm" type="none"/>
            </a:ln>
          </p:spPr>
        </p:cxnSp>
        <p:sp>
          <p:nvSpPr>
            <p:cNvPr id="117" name="Google Shape;117;p18"/>
            <p:cNvSpPr txBox="1"/>
            <p:nvPr/>
          </p:nvSpPr>
          <p:spPr>
            <a:xfrm>
              <a:off x="6338400" y="1179105"/>
              <a:ext cx="2676300" cy="138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600"/>
                </a:spcAft>
                <a:buNone/>
              </a:pPr>
              <a:r>
                <a:rPr b="1" lang="en"/>
                <a:t>Implement cloud-based LMS yoga classes, workshops, and trainings</a:t>
              </a:r>
              <a:endParaRPr b="1"/>
            </a:p>
          </p:txBody>
        </p:sp>
        <p:sp>
          <p:nvSpPr>
            <p:cNvPr id="118" name="Google Shape;118;p18"/>
            <p:cNvSpPr/>
            <p:nvPr/>
          </p:nvSpPr>
          <p:spPr>
            <a:xfrm>
              <a:off x="6168655" y="1493307"/>
              <a:ext cx="198600" cy="198300"/>
            </a:xfrm>
            <a:prstGeom prst="ellipse">
              <a:avLst/>
            </a:prstGeom>
            <a:solidFill>
              <a:srgbClr val="4C11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8"/>
            <p:cNvSpPr txBox="1"/>
            <p:nvPr/>
          </p:nvSpPr>
          <p:spPr>
            <a:xfrm>
              <a:off x="6144208" y="1436015"/>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800">
                  <a:solidFill>
                    <a:srgbClr val="FFFFFF"/>
                  </a:solidFill>
                  <a:latin typeface="Roboto"/>
                  <a:ea typeface="Roboto"/>
                  <a:cs typeface="Roboto"/>
                  <a:sym typeface="Roboto"/>
                </a:rPr>
                <a:t>1</a:t>
              </a:r>
              <a:endParaRPr sz="800">
                <a:solidFill>
                  <a:srgbClr val="FFFFFF"/>
                </a:solidFill>
                <a:latin typeface="Roboto"/>
                <a:ea typeface="Roboto"/>
                <a:cs typeface="Roboto"/>
                <a:sym typeface="Roboto"/>
              </a:endParaRPr>
            </a:p>
          </p:txBody>
        </p:sp>
      </p:grpSp>
      <p:sp>
        <p:nvSpPr>
          <p:cNvPr id="120" name="Google Shape;120;p18"/>
          <p:cNvSpPr/>
          <p:nvPr/>
        </p:nvSpPr>
        <p:spPr>
          <a:xfrm>
            <a:off x="5975776" y="4240500"/>
            <a:ext cx="736500" cy="707400"/>
          </a:xfrm>
          <a:prstGeom prst="ellipse">
            <a:avLst/>
          </a:prstGeom>
          <a:solidFill>
            <a:srgbClr val="741B47"/>
          </a:solidFill>
          <a:ln>
            <a:noFill/>
          </a:ln>
          <a:effectLst>
            <a:outerShdw blurRad="57150" rotWithShape="0" algn="bl" dir="5400000" dist="19050">
              <a:srgbClr val="212121">
                <a:alpha val="38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oboto Medium"/>
                <a:ea typeface="Roboto Medium"/>
                <a:cs typeface="Roboto Medium"/>
                <a:sym typeface="Roboto Medium"/>
              </a:rPr>
              <a:t>Goal 2</a:t>
            </a:r>
            <a:endParaRPr sz="1200">
              <a:solidFill>
                <a:srgbClr val="FFFFFF"/>
              </a:solidFill>
              <a:latin typeface="Roboto Medium"/>
              <a:ea typeface="Roboto Medium"/>
              <a:cs typeface="Roboto Medium"/>
              <a:sym typeface="Roboto Medium"/>
            </a:endParaRPr>
          </a:p>
        </p:txBody>
      </p:sp>
      <p:sp>
        <p:nvSpPr>
          <p:cNvPr id="121" name="Google Shape;121;p18"/>
          <p:cNvSpPr/>
          <p:nvPr/>
        </p:nvSpPr>
        <p:spPr>
          <a:xfrm>
            <a:off x="3941301" y="995750"/>
            <a:ext cx="736500" cy="707400"/>
          </a:xfrm>
          <a:prstGeom prst="ellipse">
            <a:avLst/>
          </a:prstGeom>
          <a:solidFill>
            <a:srgbClr val="741B47"/>
          </a:solidFill>
          <a:ln>
            <a:noFill/>
          </a:ln>
          <a:effectLst>
            <a:outerShdw blurRad="57150" rotWithShape="0" algn="bl" dir="5400000" dist="19050">
              <a:srgbClr val="212121">
                <a:alpha val="38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oboto Medium"/>
                <a:ea typeface="Roboto Medium"/>
                <a:cs typeface="Roboto Medium"/>
                <a:sym typeface="Roboto Medium"/>
              </a:rPr>
              <a:t>Goal 1</a:t>
            </a:r>
            <a:endParaRPr sz="1200">
              <a:solidFill>
                <a:srgbClr val="FFFFFF"/>
              </a:solidFill>
              <a:latin typeface="Roboto Medium"/>
              <a:ea typeface="Roboto Medium"/>
              <a:cs typeface="Roboto Medium"/>
              <a:sym typeface="Roboto Medium"/>
            </a:endParaRPr>
          </a:p>
        </p:txBody>
      </p:sp>
      <p:sp>
        <p:nvSpPr>
          <p:cNvPr id="122" name="Google Shape;122;p18"/>
          <p:cNvSpPr/>
          <p:nvPr/>
        </p:nvSpPr>
        <p:spPr>
          <a:xfrm rot="-3397227">
            <a:off x="1596270" y="2774362"/>
            <a:ext cx="3055167" cy="125392"/>
          </a:xfrm>
          <a:prstGeom prst="rightArrow">
            <a:avLst>
              <a:gd fmla="val 25514" name="adj1"/>
              <a:gd fmla="val 64322" name="adj2"/>
            </a:avLst>
          </a:prstGeom>
          <a:solidFill>
            <a:srgbClr val="761E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172400" y="113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a:t>
            </a:r>
            <a:r>
              <a:rPr lang="en"/>
              <a:t> Plan</a:t>
            </a:r>
            <a:endParaRPr/>
          </a:p>
        </p:txBody>
      </p:sp>
      <p:grpSp>
        <p:nvGrpSpPr>
          <p:cNvPr id="128" name="Google Shape;128;p19"/>
          <p:cNvGrpSpPr/>
          <p:nvPr/>
        </p:nvGrpSpPr>
        <p:grpSpPr>
          <a:xfrm>
            <a:off x="503500" y="1052183"/>
            <a:ext cx="4488197" cy="1193579"/>
            <a:chOff x="3583503" y="946003"/>
            <a:chExt cx="4488197" cy="1193579"/>
          </a:xfrm>
        </p:grpSpPr>
        <p:grpSp>
          <p:nvGrpSpPr>
            <p:cNvPr id="129" name="Google Shape;129;p19"/>
            <p:cNvGrpSpPr/>
            <p:nvPr/>
          </p:nvGrpSpPr>
          <p:grpSpPr>
            <a:xfrm>
              <a:off x="4732925" y="1140987"/>
              <a:ext cx="529800" cy="998596"/>
              <a:chOff x="4318975" y="1083450"/>
              <a:chExt cx="529800" cy="591305"/>
            </a:xfrm>
          </p:grpSpPr>
          <p:sp>
            <p:nvSpPr>
              <p:cNvPr id="130" name="Google Shape;130;p19"/>
              <p:cNvSpPr/>
              <p:nvPr/>
            </p:nvSpPr>
            <p:spPr>
              <a:xfrm>
                <a:off x="4517129" y="1083455"/>
                <a:ext cx="133500" cy="591300"/>
              </a:xfrm>
              <a:prstGeom prst="rect">
                <a:avLst/>
              </a:prstGeom>
              <a:solidFill>
                <a:srgbClr val="741B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1" name="Google Shape;131;p19"/>
              <p:cNvCxnSpPr/>
              <p:nvPr/>
            </p:nvCxnSpPr>
            <p:spPr>
              <a:xfrm rot="10800000">
                <a:off x="4318975" y="1083450"/>
                <a:ext cx="529800" cy="0"/>
              </a:xfrm>
              <a:prstGeom prst="straightConnector1">
                <a:avLst/>
              </a:prstGeom>
              <a:noFill/>
              <a:ln cap="flat" cmpd="sng" w="9525">
                <a:solidFill>
                  <a:srgbClr val="741B47"/>
                </a:solidFill>
                <a:prstDash val="solid"/>
                <a:round/>
                <a:headEnd len="sm" w="sm" type="none"/>
                <a:tailEnd len="sm" w="sm" type="none"/>
              </a:ln>
            </p:spPr>
          </p:cxnSp>
        </p:grpSp>
        <p:sp>
          <p:nvSpPr>
            <p:cNvPr id="132" name="Google Shape;132;p19"/>
            <p:cNvSpPr txBox="1"/>
            <p:nvPr/>
          </p:nvSpPr>
          <p:spPr>
            <a:xfrm>
              <a:off x="5343500" y="946003"/>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741B47"/>
                  </a:solidFill>
                </a:rPr>
                <a:t>Phase I, 8 months</a:t>
              </a:r>
              <a:endParaRPr b="1" sz="1200">
                <a:solidFill>
                  <a:srgbClr val="741B47"/>
                </a:solidFill>
              </a:endParaRPr>
            </a:p>
          </p:txBody>
        </p:sp>
        <p:sp>
          <p:nvSpPr>
            <p:cNvPr id="133" name="Google Shape;133;p19"/>
            <p:cNvSpPr txBox="1"/>
            <p:nvPr/>
          </p:nvSpPr>
          <p:spPr>
            <a:xfrm>
              <a:off x="5343500" y="1222248"/>
              <a:ext cx="2728200" cy="41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434343"/>
                  </a:solidFill>
                </a:rPr>
                <a:t>Secure resources, create culture of teamwork</a:t>
              </a:r>
              <a:endParaRPr sz="1200">
                <a:solidFill>
                  <a:srgbClr val="434343"/>
                </a:solidFill>
              </a:endParaRPr>
            </a:p>
          </p:txBody>
        </p:sp>
        <p:sp>
          <p:nvSpPr>
            <p:cNvPr id="134" name="Google Shape;134;p19"/>
            <p:cNvSpPr txBox="1"/>
            <p:nvPr/>
          </p:nvSpPr>
          <p:spPr>
            <a:xfrm>
              <a:off x="3583503" y="973695"/>
              <a:ext cx="1152300" cy="3468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 sz="1200">
                  <a:solidFill>
                    <a:srgbClr val="741B47"/>
                  </a:solidFill>
                </a:rPr>
                <a:t>June 2018</a:t>
              </a:r>
              <a:endParaRPr b="1" sz="1200">
                <a:solidFill>
                  <a:srgbClr val="741B47"/>
                </a:solidFill>
              </a:endParaRPr>
            </a:p>
          </p:txBody>
        </p:sp>
      </p:grpSp>
      <p:grpSp>
        <p:nvGrpSpPr>
          <p:cNvPr id="135" name="Google Shape;135;p19"/>
          <p:cNvGrpSpPr/>
          <p:nvPr/>
        </p:nvGrpSpPr>
        <p:grpSpPr>
          <a:xfrm>
            <a:off x="291075" y="1975001"/>
            <a:ext cx="4700622" cy="1193487"/>
            <a:chOff x="3371079" y="946003"/>
            <a:chExt cx="4700622" cy="1193487"/>
          </a:xfrm>
        </p:grpSpPr>
        <p:grpSp>
          <p:nvGrpSpPr>
            <p:cNvPr id="136" name="Google Shape;136;p19"/>
            <p:cNvGrpSpPr/>
            <p:nvPr/>
          </p:nvGrpSpPr>
          <p:grpSpPr>
            <a:xfrm>
              <a:off x="4732925" y="1140987"/>
              <a:ext cx="529800" cy="998503"/>
              <a:chOff x="4318975" y="1083450"/>
              <a:chExt cx="529800" cy="591250"/>
            </a:xfrm>
          </p:grpSpPr>
          <p:sp>
            <p:nvSpPr>
              <p:cNvPr id="137" name="Google Shape;137;p19"/>
              <p:cNvSpPr/>
              <p:nvPr/>
            </p:nvSpPr>
            <p:spPr>
              <a:xfrm>
                <a:off x="4517125" y="1086100"/>
                <a:ext cx="133500" cy="588600"/>
              </a:xfrm>
              <a:prstGeom prst="rect">
                <a:avLst/>
              </a:prstGeom>
              <a:solidFill>
                <a:srgbClr val="741B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8" name="Google Shape;138;p19"/>
              <p:cNvCxnSpPr/>
              <p:nvPr/>
            </p:nvCxnSpPr>
            <p:spPr>
              <a:xfrm rot="10800000">
                <a:off x="4318975" y="1083450"/>
                <a:ext cx="529800" cy="0"/>
              </a:xfrm>
              <a:prstGeom prst="straightConnector1">
                <a:avLst/>
              </a:prstGeom>
              <a:noFill/>
              <a:ln cap="flat" cmpd="sng" w="9525">
                <a:solidFill>
                  <a:srgbClr val="741B47"/>
                </a:solidFill>
                <a:prstDash val="solid"/>
                <a:round/>
                <a:headEnd len="sm" w="sm" type="none"/>
                <a:tailEnd len="sm" w="sm" type="none"/>
              </a:ln>
            </p:spPr>
          </p:cxnSp>
        </p:grpSp>
        <p:sp>
          <p:nvSpPr>
            <p:cNvPr id="139" name="Google Shape;139;p19"/>
            <p:cNvSpPr txBox="1"/>
            <p:nvPr/>
          </p:nvSpPr>
          <p:spPr>
            <a:xfrm>
              <a:off x="5343500" y="946003"/>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741B47"/>
                  </a:solidFill>
                </a:rPr>
                <a:t>Phase II, 4 months</a:t>
              </a:r>
              <a:endParaRPr b="1" sz="1200">
                <a:solidFill>
                  <a:srgbClr val="741B47"/>
                </a:solidFill>
              </a:endParaRPr>
            </a:p>
          </p:txBody>
        </p:sp>
        <p:sp>
          <p:nvSpPr>
            <p:cNvPr id="140" name="Google Shape;140;p19"/>
            <p:cNvSpPr txBox="1"/>
            <p:nvPr/>
          </p:nvSpPr>
          <p:spPr>
            <a:xfrm>
              <a:off x="5343500" y="1222248"/>
              <a:ext cx="2728200" cy="41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434343"/>
                  </a:solidFill>
                </a:rPr>
                <a:t>Secure LMS</a:t>
              </a:r>
              <a:endParaRPr sz="1200">
                <a:solidFill>
                  <a:srgbClr val="434343"/>
                </a:solidFill>
              </a:endParaRPr>
            </a:p>
          </p:txBody>
        </p:sp>
        <p:sp>
          <p:nvSpPr>
            <p:cNvPr id="141" name="Google Shape;141;p19"/>
            <p:cNvSpPr txBox="1"/>
            <p:nvPr/>
          </p:nvSpPr>
          <p:spPr>
            <a:xfrm>
              <a:off x="3371079" y="973702"/>
              <a:ext cx="1361700" cy="3468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 sz="1200">
                  <a:solidFill>
                    <a:srgbClr val="741B47"/>
                  </a:solidFill>
                </a:rPr>
                <a:t>February 2019</a:t>
              </a:r>
              <a:endParaRPr b="1" sz="1200">
                <a:solidFill>
                  <a:srgbClr val="741B47"/>
                </a:solidFill>
              </a:endParaRPr>
            </a:p>
          </p:txBody>
        </p:sp>
      </p:grpSp>
      <p:grpSp>
        <p:nvGrpSpPr>
          <p:cNvPr id="142" name="Google Shape;142;p19"/>
          <p:cNvGrpSpPr/>
          <p:nvPr/>
        </p:nvGrpSpPr>
        <p:grpSpPr>
          <a:xfrm>
            <a:off x="172400" y="3946972"/>
            <a:ext cx="4819297" cy="1196520"/>
            <a:chOff x="3252403" y="946003"/>
            <a:chExt cx="4819297" cy="1196520"/>
          </a:xfrm>
        </p:grpSpPr>
        <p:grpSp>
          <p:nvGrpSpPr>
            <p:cNvPr id="143" name="Google Shape;143;p19"/>
            <p:cNvGrpSpPr/>
            <p:nvPr/>
          </p:nvGrpSpPr>
          <p:grpSpPr>
            <a:xfrm>
              <a:off x="4732925" y="1142460"/>
              <a:ext cx="529800" cy="1000063"/>
              <a:chOff x="4318975" y="1084322"/>
              <a:chExt cx="529800" cy="592174"/>
            </a:xfrm>
          </p:grpSpPr>
          <p:sp>
            <p:nvSpPr>
              <p:cNvPr id="144" name="Google Shape;144;p19"/>
              <p:cNvSpPr/>
              <p:nvPr/>
            </p:nvSpPr>
            <p:spPr>
              <a:xfrm>
                <a:off x="4517129" y="1086096"/>
                <a:ext cx="133500" cy="590400"/>
              </a:xfrm>
              <a:prstGeom prst="rect">
                <a:avLst/>
              </a:prstGeom>
              <a:solidFill>
                <a:srgbClr val="741B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5" name="Google Shape;145;p19"/>
              <p:cNvCxnSpPr/>
              <p:nvPr/>
            </p:nvCxnSpPr>
            <p:spPr>
              <a:xfrm rot="10800000">
                <a:off x="4318975" y="1084322"/>
                <a:ext cx="529800" cy="0"/>
              </a:xfrm>
              <a:prstGeom prst="straightConnector1">
                <a:avLst/>
              </a:prstGeom>
              <a:noFill/>
              <a:ln cap="flat" cmpd="sng" w="9525">
                <a:solidFill>
                  <a:srgbClr val="741B47"/>
                </a:solidFill>
                <a:prstDash val="solid"/>
                <a:round/>
                <a:headEnd len="sm" w="sm" type="none"/>
                <a:tailEnd len="sm" w="sm" type="none"/>
              </a:ln>
            </p:spPr>
          </p:cxnSp>
        </p:grpSp>
        <p:sp>
          <p:nvSpPr>
            <p:cNvPr id="146" name="Google Shape;146;p19"/>
            <p:cNvSpPr txBox="1"/>
            <p:nvPr/>
          </p:nvSpPr>
          <p:spPr>
            <a:xfrm>
              <a:off x="5343500" y="946003"/>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741B47"/>
                  </a:solidFill>
                </a:rPr>
                <a:t>Phase IV, 7 months</a:t>
              </a:r>
              <a:endParaRPr b="1" sz="1200">
                <a:solidFill>
                  <a:srgbClr val="741B47"/>
                </a:solidFill>
              </a:endParaRPr>
            </a:p>
          </p:txBody>
        </p:sp>
        <p:sp>
          <p:nvSpPr>
            <p:cNvPr id="147" name="Google Shape;147;p19"/>
            <p:cNvSpPr txBox="1"/>
            <p:nvPr/>
          </p:nvSpPr>
          <p:spPr>
            <a:xfrm>
              <a:off x="5343500" y="1222248"/>
              <a:ext cx="2728200" cy="41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rgbClr val="434343"/>
                  </a:solidFill>
                </a:rPr>
                <a:t>Implementation, Evaluation</a:t>
              </a:r>
              <a:endParaRPr sz="1200">
                <a:solidFill>
                  <a:srgbClr val="434343"/>
                </a:solidFill>
              </a:endParaRPr>
            </a:p>
          </p:txBody>
        </p:sp>
        <p:sp>
          <p:nvSpPr>
            <p:cNvPr id="148" name="Google Shape;148;p19"/>
            <p:cNvSpPr txBox="1"/>
            <p:nvPr/>
          </p:nvSpPr>
          <p:spPr>
            <a:xfrm>
              <a:off x="3252403" y="973681"/>
              <a:ext cx="1483200" cy="3468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 sz="1200">
                  <a:solidFill>
                    <a:srgbClr val="741B47"/>
                  </a:solidFill>
                </a:rPr>
                <a:t>November 2020</a:t>
              </a:r>
              <a:endParaRPr b="1" sz="1200">
                <a:solidFill>
                  <a:srgbClr val="741B47"/>
                </a:solidFill>
              </a:endParaRPr>
            </a:p>
          </p:txBody>
        </p:sp>
      </p:grpSp>
      <p:grpSp>
        <p:nvGrpSpPr>
          <p:cNvPr id="149" name="Google Shape;149;p19"/>
          <p:cNvGrpSpPr/>
          <p:nvPr/>
        </p:nvGrpSpPr>
        <p:grpSpPr>
          <a:xfrm>
            <a:off x="359727" y="2961345"/>
            <a:ext cx="4631969" cy="1193487"/>
            <a:chOff x="3439731" y="946003"/>
            <a:chExt cx="4631969" cy="1193487"/>
          </a:xfrm>
        </p:grpSpPr>
        <p:grpSp>
          <p:nvGrpSpPr>
            <p:cNvPr id="150" name="Google Shape;150;p19"/>
            <p:cNvGrpSpPr/>
            <p:nvPr/>
          </p:nvGrpSpPr>
          <p:grpSpPr>
            <a:xfrm>
              <a:off x="4732925" y="1142460"/>
              <a:ext cx="529800" cy="997030"/>
              <a:chOff x="4318975" y="1084322"/>
              <a:chExt cx="529800" cy="590378"/>
            </a:xfrm>
          </p:grpSpPr>
          <p:sp>
            <p:nvSpPr>
              <p:cNvPr id="151" name="Google Shape;151;p19"/>
              <p:cNvSpPr/>
              <p:nvPr/>
            </p:nvSpPr>
            <p:spPr>
              <a:xfrm>
                <a:off x="4517125" y="1086100"/>
                <a:ext cx="133500" cy="588600"/>
              </a:xfrm>
              <a:prstGeom prst="rect">
                <a:avLst/>
              </a:prstGeom>
              <a:solidFill>
                <a:srgbClr val="741B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2" name="Google Shape;152;p19"/>
              <p:cNvCxnSpPr/>
              <p:nvPr/>
            </p:nvCxnSpPr>
            <p:spPr>
              <a:xfrm rot="10800000">
                <a:off x="4318975" y="1084322"/>
                <a:ext cx="529800" cy="0"/>
              </a:xfrm>
              <a:prstGeom prst="straightConnector1">
                <a:avLst/>
              </a:prstGeom>
              <a:noFill/>
              <a:ln cap="flat" cmpd="sng" w="9525">
                <a:solidFill>
                  <a:srgbClr val="741B47"/>
                </a:solidFill>
                <a:prstDash val="solid"/>
                <a:round/>
                <a:headEnd len="sm" w="sm" type="none"/>
                <a:tailEnd len="sm" w="sm" type="none"/>
              </a:ln>
            </p:spPr>
          </p:cxnSp>
        </p:grpSp>
        <p:sp>
          <p:nvSpPr>
            <p:cNvPr id="153" name="Google Shape;153;p19"/>
            <p:cNvSpPr txBox="1"/>
            <p:nvPr/>
          </p:nvSpPr>
          <p:spPr>
            <a:xfrm>
              <a:off x="5343500" y="946003"/>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741B47"/>
                  </a:solidFill>
                </a:rPr>
                <a:t>Phase III, 17 months</a:t>
              </a:r>
              <a:endParaRPr b="1" sz="1200">
                <a:solidFill>
                  <a:srgbClr val="741B47"/>
                </a:solidFill>
              </a:endParaRPr>
            </a:p>
          </p:txBody>
        </p:sp>
        <p:sp>
          <p:nvSpPr>
            <p:cNvPr id="154" name="Google Shape;154;p19"/>
            <p:cNvSpPr txBox="1"/>
            <p:nvPr/>
          </p:nvSpPr>
          <p:spPr>
            <a:xfrm>
              <a:off x="5343500" y="1222248"/>
              <a:ext cx="2728200" cy="41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434343"/>
                  </a:solidFill>
                </a:rPr>
                <a:t>Design, develop, pilot test, revise</a:t>
              </a:r>
              <a:endParaRPr sz="1200">
                <a:solidFill>
                  <a:srgbClr val="434343"/>
                </a:solidFill>
              </a:endParaRPr>
            </a:p>
          </p:txBody>
        </p:sp>
        <p:sp>
          <p:nvSpPr>
            <p:cNvPr id="155" name="Google Shape;155;p19"/>
            <p:cNvSpPr txBox="1"/>
            <p:nvPr/>
          </p:nvSpPr>
          <p:spPr>
            <a:xfrm>
              <a:off x="3439731" y="973684"/>
              <a:ext cx="1296000" cy="3468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Clr>
                  <a:schemeClr val="dk1"/>
                </a:buClr>
                <a:buSzPts val="1100"/>
                <a:buFont typeface="Arial"/>
                <a:buNone/>
              </a:pPr>
              <a:r>
                <a:rPr b="1" lang="en" sz="1200">
                  <a:solidFill>
                    <a:srgbClr val="741B47"/>
                  </a:solidFill>
                </a:rPr>
                <a:t>May </a:t>
              </a:r>
              <a:r>
                <a:rPr b="1" lang="en" sz="1200">
                  <a:solidFill>
                    <a:srgbClr val="741B47"/>
                  </a:solidFill>
                </a:rPr>
                <a:t>2019</a:t>
              </a:r>
              <a:endParaRPr b="1" sz="900">
                <a:solidFill>
                  <a:srgbClr val="741B47"/>
                </a:solidFill>
                <a:latin typeface="Roboto"/>
                <a:ea typeface="Roboto"/>
                <a:cs typeface="Roboto"/>
                <a:sym typeface="Roboto"/>
              </a:endParaRPr>
            </a:p>
          </p:txBody>
        </p:sp>
      </p:grpSp>
      <p:sp>
        <p:nvSpPr>
          <p:cNvPr id="156" name="Google Shape;156;p19"/>
          <p:cNvSpPr txBox="1"/>
          <p:nvPr/>
        </p:nvSpPr>
        <p:spPr>
          <a:xfrm>
            <a:off x="291078" y="4722225"/>
            <a:ext cx="1372500" cy="3468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 sz="1200">
                <a:solidFill>
                  <a:srgbClr val="741B47"/>
                </a:solidFill>
              </a:rPr>
              <a:t>June 2021</a:t>
            </a:r>
            <a:endParaRPr b="1" sz="1200">
              <a:solidFill>
                <a:srgbClr val="741B47"/>
              </a:solidFill>
            </a:endParaRPr>
          </a:p>
        </p:txBody>
      </p:sp>
      <p:sp>
        <p:nvSpPr>
          <p:cNvPr id="157" name="Google Shape;157;p19"/>
          <p:cNvSpPr txBox="1"/>
          <p:nvPr/>
        </p:nvSpPr>
        <p:spPr>
          <a:xfrm>
            <a:off x="2245575" y="4690275"/>
            <a:ext cx="4187700" cy="41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741B47"/>
                </a:solidFill>
              </a:rPr>
              <a:t>Yoga Shala Online School of Learning, Go Live</a:t>
            </a:r>
            <a:endParaRPr b="1" sz="1200">
              <a:solidFill>
                <a:srgbClr val="741B47"/>
              </a:solidFill>
            </a:endParaRPr>
          </a:p>
          <a:p>
            <a:pPr indent="0" lvl="0" marL="0" rtl="0" algn="l">
              <a:lnSpc>
                <a:spcPct val="115000"/>
              </a:lnSpc>
              <a:spcBef>
                <a:spcPts val="1600"/>
              </a:spcBef>
              <a:spcAft>
                <a:spcPts val="1600"/>
              </a:spcAft>
              <a:buNone/>
            </a:pPr>
            <a:r>
              <a:t/>
            </a:r>
            <a:endParaRPr sz="700">
              <a:solidFill>
                <a:srgbClr val="858585"/>
              </a:solidFill>
              <a:latin typeface="Roboto"/>
              <a:ea typeface="Roboto"/>
              <a:cs typeface="Roboto"/>
              <a:sym typeface="Roboto"/>
            </a:endParaRPr>
          </a:p>
        </p:txBody>
      </p:sp>
      <p:cxnSp>
        <p:nvCxnSpPr>
          <p:cNvPr id="158" name="Google Shape;158;p19"/>
          <p:cNvCxnSpPr/>
          <p:nvPr/>
        </p:nvCxnSpPr>
        <p:spPr>
          <a:xfrm rot="10800000">
            <a:off x="1689671" y="4895629"/>
            <a:ext cx="529800" cy="0"/>
          </a:xfrm>
          <a:prstGeom prst="straightConnector1">
            <a:avLst/>
          </a:prstGeom>
          <a:noFill/>
          <a:ln cap="flat" cmpd="sng" w="9525">
            <a:solidFill>
              <a:srgbClr val="741B47"/>
            </a:solidFill>
            <a:prstDash val="solid"/>
            <a:round/>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0"/>
          <p:cNvSpPr txBox="1"/>
          <p:nvPr>
            <p:ph type="title"/>
          </p:nvPr>
        </p:nvSpPr>
        <p:spPr>
          <a:xfrm>
            <a:off x="172400" y="113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Communication Plan</a:t>
            </a:r>
            <a:endParaRPr/>
          </a:p>
        </p:txBody>
      </p:sp>
      <p:grpSp>
        <p:nvGrpSpPr>
          <p:cNvPr id="164" name="Google Shape;164;p20"/>
          <p:cNvGrpSpPr/>
          <p:nvPr/>
        </p:nvGrpSpPr>
        <p:grpSpPr>
          <a:xfrm>
            <a:off x="666825" y="1225150"/>
            <a:ext cx="1870238" cy="3711155"/>
            <a:chOff x="1118231" y="283725"/>
            <a:chExt cx="2090819" cy="4076400"/>
          </a:xfrm>
        </p:grpSpPr>
        <p:sp>
          <p:nvSpPr>
            <p:cNvPr id="165" name="Google Shape;165;p20"/>
            <p:cNvSpPr/>
            <p:nvPr/>
          </p:nvSpPr>
          <p:spPr>
            <a:xfrm>
              <a:off x="1178650" y="283725"/>
              <a:ext cx="2030400" cy="4076400"/>
            </a:xfrm>
            <a:prstGeom prst="rect">
              <a:avLst/>
            </a:prstGeom>
            <a:solidFill>
              <a:srgbClr val="741B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0"/>
            <p:cNvSpPr/>
            <p:nvPr/>
          </p:nvSpPr>
          <p:spPr>
            <a:xfrm>
              <a:off x="1118231" y="341749"/>
              <a:ext cx="2030400" cy="2490600"/>
            </a:xfrm>
            <a:prstGeom prst="rect">
              <a:avLst/>
            </a:prstGeom>
            <a:solidFill>
              <a:srgbClr val="FFFFFF"/>
            </a:solidFill>
            <a:ln cap="flat" cmpd="sng" w="19050">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0"/>
            <p:cNvSpPr/>
            <p:nvPr/>
          </p:nvSpPr>
          <p:spPr>
            <a:xfrm>
              <a:off x="1225917" y="1594549"/>
              <a:ext cx="1815000" cy="123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Roboto Medium"/>
                  <a:ea typeface="Roboto Medium"/>
                  <a:cs typeface="Roboto Medium"/>
                  <a:sym typeface="Roboto Medium"/>
                </a:rPr>
                <a:t>Stakeholders: Yoga Shala Owner, Change </a:t>
              </a:r>
              <a:r>
                <a:rPr lang="en" sz="1200">
                  <a:solidFill>
                    <a:srgbClr val="434343"/>
                  </a:solidFill>
                  <a:latin typeface="Roboto Medium"/>
                  <a:ea typeface="Roboto Medium"/>
                  <a:cs typeface="Roboto Medium"/>
                  <a:sym typeface="Roboto Medium"/>
                </a:rPr>
                <a:t>Management</a:t>
              </a:r>
              <a:r>
                <a:rPr lang="en" sz="1200">
                  <a:solidFill>
                    <a:srgbClr val="434343"/>
                  </a:solidFill>
                  <a:latin typeface="Roboto Medium"/>
                  <a:ea typeface="Roboto Medium"/>
                  <a:cs typeface="Roboto Medium"/>
                  <a:sym typeface="Roboto Medium"/>
                </a:rPr>
                <a:t> Leaders, LMS Designer</a:t>
              </a:r>
              <a:endParaRPr sz="1200">
                <a:solidFill>
                  <a:srgbClr val="434343"/>
                </a:solidFill>
                <a:latin typeface="Roboto Medium"/>
                <a:ea typeface="Roboto Medium"/>
                <a:cs typeface="Roboto Medium"/>
                <a:sym typeface="Roboto Medium"/>
              </a:endParaRPr>
            </a:p>
          </p:txBody>
        </p:sp>
        <p:sp>
          <p:nvSpPr>
            <p:cNvPr id="168" name="Google Shape;168;p20"/>
            <p:cNvSpPr/>
            <p:nvPr/>
          </p:nvSpPr>
          <p:spPr>
            <a:xfrm>
              <a:off x="1118231" y="283725"/>
              <a:ext cx="2030400" cy="108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741B47"/>
                  </a:solidFill>
                </a:rPr>
                <a:t>Technology Change </a:t>
              </a:r>
              <a:r>
                <a:rPr b="1" lang="en" sz="1800">
                  <a:solidFill>
                    <a:srgbClr val="741B47"/>
                  </a:solidFill>
                </a:rPr>
                <a:t>Management</a:t>
              </a:r>
              <a:r>
                <a:rPr b="1" lang="en" sz="1800">
                  <a:solidFill>
                    <a:srgbClr val="741B47"/>
                  </a:solidFill>
                </a:rPr>
                <a:t> Team</a:t>
              </a:r>
              <a:endParaRPr b="1" sz="1800">
                <a:solidFill>
                  <a:srgbClr val="741B47"/>
                </a:solidFill>
              </a:endParaRPr>
            </a:p>
          </p:txBody>
        </p:sp>
        <p:sp>
          <p:nvSpPr>
            <p:cNvPr id="169" name="Google Shape;169;p20"/>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 name="Google Shape;170;p20"/>
          <p:cNvGrpSpPr/>
          <p:nvPr/>
        </p:nvGrpSpPr>
        <p:grpSpPr>
          <a:xfrm>
            <a:off x="2628111" y="1225150"/>
            <a:ext cx="1870237" cy="3711155"/>
            <a:chOff x="1118231" y="283725"/>
            <a:chExt cx="2090819" cy="4076400"/>
          </a:xfrm>
        </p:grpSpPr>
        <p:sp>
          <p:nvSpPr>
            <p:cNvPr id="171" name="Google Shape;171;p20"/>
            <p:cNvSpPr/>
            <p:nvPr/>
          </p:nvSpPr>
          <p:spPr>
            <a:xfrm>
              <a:off x="1178650" y="283725"/>
              <a:ext cx="2030400" cy="4076400"/>
            </a:xfrm>
            <a:prstGeom prst="rect">
              <a:avLst/>
            </a:prstGeom>
            <a:solidFill>
              <a:srgbClr val="741B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0"/>
            <p:cNvSpPr/>
            <p:nvPr/>
          </p:nvSpPr>
          <p:spPr>
            <a:xfrm>
              <a:off x="1118231" y="341749"/>
              <a:ext cx="2030400" cy="2490600"/>
            </a:xfrm>
            <a:prstGeom prst="rect">
              <a:avLst/>
            </a:prstGeom>
            <a:solidFill>
              <a:srgbClr val="FFFFFF"/>
            </a:solidFill>
            <a:ln cap="flat" cmpd="sng" w="19050">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0"/>
            <p:cNvSpPr/>
            <p:nvPr/>
          </p:nvSpPr>
          <p:spPr>
            <a:xfrm>
              <a:off x="1240404" y="470600"/>
              <a:ext cx="1815000" cy="67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741B47"/>
                  </a:solidFill>
                </a:rPr>
                <a:t>Operational Team</a:t>
              </a:r>
              <a:endParaRPr sz="1800">
                <a:solidFill>
                  <a:srgbClr val="741B47"/>
                </a:solidFill>
              </a:endParaRPr>
            </a:p>
          </p:txBody>
        </p:sp>
        <p:sp>
          <p:nvSpPr>
            <p:cNvPr id="174" name="Google Shape;174;p20"/>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0"/>
            <p:cNvSpPr/>
            <p:nvPr/>
          </p:nvSpPr>
          <p:spPr>
            <a:xfrm>
              <a:off x="1118297" y="3172455"/>
              <a:ext cx="2030400" cy="108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200">
                  <a:solidFill>
                    <a:srgbClr val="FFFFFF"/>
                  </a:solidFill>
                </a:rPr>
                <a:t>emails, zoom calls, shared project folders, phone calls, face-to-face meetings</a:t>
              </a:r>
              <a:endParaRPr sz="1200">
                <a:solidFill>
                  <a:srgbClr val="FFFFFF"/>
                </a:solidFill>
              </a:endParaRPr>
            </a:p>
          </p:txBody>
        </p:sp>
      </p:grpSp>
      <p:grpSp>
        <p:nvGrpSpPr>
          <p:cNvPr id="176" name="Google Shape;176;p20"/>
          <p:cNvGrpSpPr/>
          <p:nvPr/>
        </p:nvGrpSpPr>
        <p:grpSpPr>
          <a:xfrm>
            <a:off x="4561259" y="1225150"/>
            <a:ext cx="1870237" cy="3711155"/>
            <a:chOff x="1118231" y="283725"/>
            <a:chExt cx="2090819" cy="4076400"/>
          </a:xfrm>
        </p:grpSpPr>
        <p:sp>
          <p:nvSpPr>
            <p:cNvPr id="177" name="Google Shape;177;p20"/>
            <p:cNvSpPr/>
            <p:nvPr/>
          </p:nvSpPr>
          <p:spPr>
            <a:xfrm>
              <a:off x="1178650" y="283725"/>
              <a:ext cx="2030400" cy="4076400"/>
            </a:xfrm>
            <a:prstGeom prst="rect">
              <a:avLst/>
            </a:prstGeom>
            <a:solidFill>
              <a:srgbClr val="741B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0"/>
            <p:cNvSpPr/>
            <p:nvPr/>
          </p:nvSpPr>
          <p:spPr>
            <a:xfrm>
              <a:off x="1118231" y="341749"/>
              <a:ext cx="2030400" cy="2490600"/>
            </a:xfrm>
            <a:prstGeom prst="rect">
              <a:avLst/>
            </a:prstGeom>
            <a:solidFill>
              <a:srgbClr val="FFFFFF"/>
            </a:solidFill>
            <a:ln cap="flat" cmpd="sng" w="19050">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0"/>
            <p:cNvSpPr/>
            <p:nvPr/>
          </p:nvSpPr>
          <p:spPr>
            <a:xfrm>
              <a:off x="1256100" y="1491922"/>
              <a:ext cx="1815000" cy="60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434343"/>
                  </a:solidFill>
                </a:rPr>
                <a:t>Instructional End Users &amp; Student </a:t>
              </a:r>
              <a:br>
                <a:rPr lang="en" sz="1200">
                  <a:solidFill>
                    <a:srgbClr val="434343"/>
                  </a:solidFill>
                </a:rPr>
              </a:br>
              <a:r>
                <a:rPr lang="en" sz="1200">
                  <a:solidFill>
                    <a:srgbClr val="434343"/>
                  </a:solidFill>
                </a:rPr>
                <a:t>End Users</a:t>
              </a:r>
              <a:endParaRPr sz="1200">
                <a:solidFill>
                  <a:srgbClr val="434343"/>
                </a:solidFill>
              </a:endParaRPr>
            </a:p>
          </p:txBody>
        </p:sp>
        <p:sp>
          <p:nvSpPr>
            <p:cNvPr id="180" name="Google Shape;180;p20"/>
            <p:cNvSpPr/>
            <p:nvPr/>
          </p:nvSpPr>
          <p:spPr>
            <a:xfrm>
              <a:off x="1256139" y="447066"/>
              <a:ext cx="1815000" cy="67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741B47"/>
                  </a:solidFill>
                </a:rPr>
                <a:t>End </a:t>
              </a:r>
              <a:endParaRPr b="1" sz="1800">
                <a:solidFill>
                  <a:srgbClr val="741B47"/>
                </a:solidFill>
              </a:endParaRPr>
            </a:p>
            <a:p>
              <a:pPr indent="0" lvl="0" marL="0" rtl="0" algn="ctr">
                <a:spcBef>
                  <a:spcPts val="0"/>
                </a:spcBef>
                <a:spcAft>
                  <a:spcPts val="0"/>
                </a:spcAft>
                <a:buNone/>
              </a:pPr>
              <a:r>
                <a:rPr b="1" lang="en" sz="1800">
                  <a:solidFill>
                    <a:srgbClr val="741B47"/>
                  </a:solidFill>
                </a:rPr>
                <a:t>Users</a:t>
              </a:r>
              <a:endParaRPr sz="1800">
                <a:solidFill>
                  <a:srgbClr val="741B47"/>
                </a:solidFill>
              </a:endParaRPr>
            </a:p>
          </p:txBody>
        </p:sp>
        <p:sp>
          <p:nvSpPr>
            <p:cNvPr id="181" name="Google Shape;181;p20"/>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0"/>
            <p:cNvSpPr/>
            <p:nvPr/>
          </p:nvSpPr>
          <p:spPr>
            <a:xfrm>
              <a:off x="1118297" y="3172455"/>
              <a:ext cx="2030400" cy="108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200">
                  <a:solidFill>
                    <a:srgbClr val="FFFFFF"/>
                  </a:solidFill>
                </a:rPr>
                <a:t>face-to-face meetings, emails, </a:t>
              </a:r>
              <a:endParaRPr sz="1200">
                <a:solidFill>
                  <a:srgbClr val="FFFFFF"/>
                </a:solidFill>
              </a:endParaRPr>
            </a:p>
            <a:p>
              <a:pPr indent="0" lvl="0" marL="0" rtl="0" algn="ctr">
                <a:lnSpc>
                  <a:spcPct val="115000"/>
                </a:lnSpc>
                <a:spcBef>
                  <a:spcPts val="0"/>
                </a:spcBef>
                <a:spcAft>
                  <a:spcPts val="0"/>
                </a:spcAft>
                <a:buNone/>
              </a:pPr>
              <a:r>
                <a:rPr lang="en" sz="1200">
                  <a:solidFill>
                    <a:srgbClr val="FFFFFF"/>
                  </a:solidFill>
                </a:rPr>
                <a:t>zoom calls</a:t>
              </a:r>
              <a:r>
                <a:rPr lang="en" sz="800">
                  <a:solidFill>
                    <a:srgbClr val="FFFFFF"/>
                  </a:solidFill>
                  <a:latin typeface="Roboto"/>
                  <a:ea typeface="Roboto"/>
                  <a:cs typeface="Roboto"/>
                  <a:sym typeface="Roboto"/>
                </a:rPr>
                <a:t> </a:t>
              </a:r>
              <a:endParaRPr sz="800">
                <a:solidFill>
                  <a:srgbClr val="FFFFFF"/>
                </a:solidFill>
                <a:latin typeface="Roboto"/>
                <a:ea typeface="Roboto"/>
                <a:cs typeface="Roboto"/>
                <a:sym typeface="Roboto"/>
              </a:endParaRPr>
            </a:p>
          </p:txBody>
        </p:sp>
      </p:grpSp>
      <p:grpSp>
        <p:nvGrpSpPr>
          <p:cNvPr id="183" name="Google Shape;183;p20"/>
          <p:cNvGrpSpPr/>
          <p:nvPr/>
        </p:nvGrpSpPr>
        <p:grpSpPr>
          <a:xfrm>
            <a:off x="6494397" y="1225150"/>
            <a:ext cx="1870237" cy="3711155"/>
            <a:chOff x="1118231" y="283725"/>
            <a:chExt cx="2090819" cy="4076400"/>
          </a:xfrm>
        </p:grpSpPr>
        <p:sp>
          <p:nvSpPr>
            <p:cNvPr id="184" name="Google Shape;184;p20"/>
            <p:cNvSpPr/>
            <p:nvPr/>
          </p:nvSpPr>
          <p:spPr>
            <a:xfrm>
              <a:off x="1178650" y="283725"/>
              <a:ext cx="2030400" cy="4076400"/>
            </a:xfrm>
            <a:prstGeom prst="rect">
              <a:avLst/>
            </a:prstGeom>
            <a:solidFill>
              <a:srgbClr val="741B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0"/>
            <p:cNvSpPr/>
            <p:nvPr/>
          </p:nvSpPr>
          <p:spPr>
            <a:xfrm>
              <a:off x="1118231" y="341749"/>
              <a:ext cx="2030400" cy="2490600"/>
            </a:xfrm>
            <a:prstGeom prst="rect">
              <a:avLst/>
            </a:prstGeom>
            <a:solidFill>
              <a:srgbClr val="FFFFFF"/>
            </a:solidFill>
            <a:ln cap="flat" cmpd="sng" w="19050">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0"/>
            <p:cNvSpPr/>
            <p:nvPr/>
          </p:nvSpPr>
          <p:spPr>
            <a:xfrm>
              <a:off x="1225929" y="1458804"/>
              <a:ext cx="1815000" cy="60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434343"/>
                  </a:solidFill>
                </a:rPr>
                <a:t>CPA, </a:t>
              </a:r>
              <a:r>
                <a:rPr lang="en" sz="1200">
                  <a:solidFill>
                    <a:srgbClr val="434343"/>
                  </a:solidFill>
                </a:rPr>
                <a:t>Lawyer</a:t>
              </a:r>
              <a:r>
                <a:rPr lang="en" sz="1200">
                  <a:solidFill>
                    <a:srgbClr val="434343"/>
                  </a:solidFill>
                </a:rPr>
                <a:t>, LMS Customer Service &amp; Technical Staff</a:t>
              </a:r>
              <a:endParaRPr sz="1200">
                <a:solidFill>
                  <a:srgbClr val="434343"/>
                </a:solidFill>
              </a:endParaRPr>
            </a:p>
          </p:txBody>
        </p:sp>
        <p:sp>
          <p:nvSpPr>
            <p:cNvPr id="187" name="Google Shape;187;p20"/>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741B47"/>
                  </a:solidFill>
                </a:rPr>
                <a:t>Support Team</a:t>
              </a:r>
              <a:endParaRPr sz="1800">
                <a:solidFill>
                  <a:srgbClr val="741B47"/>
                </a:solidFill>
              </a:endParaRPr>
            </a:p>
          </p:txBody>
        </p:sp>
        <p:sp>
          <p:nvSpPr>
            <p:cNvPr id="188" name="Google Shape;188;p20"/>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0"/>
            <p:cNvSpPr/>
            <p:nvPr/>
          </p:nvSpPr>
          <p:spPr>
            <a:xfrm>
              <a:off x="1118297" y="3172455"/>
              <a:ext cx="2030400" cy="108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200">
                  <a:solidFill>
                    <a:srgbClr val="FFFFFF"/>
                  </a:solidFill>
                </a:rPr>
                <a:t>phone calls, </a:t>
              </a:r>
              <a:endParaRPr sz="1200">
                <a:solidFill>
                  <a:srgbClr val="FFFFFF"/>
                </a:solidFill>
              </a:endParaRPr>
            </a:p>
            <a:p>
              <a:pPr indent="0" lvl="0" marL="0" rtl="0" algn="ctr">
                <a:lnSpc>
                  <a:spcPct val="115000"/>
                </a:lnSpc>
                <a:spcBef>
                  <a:spcPts val="0"/>
                </a:spcBef>
                <a:spcAft>
                  <a:spcPts val="0"/>
                </a:spcAft>
                <a:buNone/>
              </a:pPr>
              <a:r>
                <a:rPr lang="en" sz="1200">
                  <a:solidFill>
                    <a:srgbClr val="FFFFFF"/>
                  </a:solidFill>
                </a:rPr>
                <a:t>emails, </a:t>
              </a:r>
              <a:endParaRPr sz="1200">
                <a:solidFill>
                  <a:srgbClr val="FFFFFF"/>
                </a:solidFill>
              </a:endParaRPr>
            </a:p>
            <a:p>
              <a:pPr indent="0" lvl="0" marL="0" rtl="0" algn="ctr">
                <a:lnSpc>
                  <a:spcPct val="115000"/>
                </a:lnSpc>
                <a:spcBef>
                  <a:spcPts val="0"/>
                </a:spcBef>
                <a:spcAft>
                  <a:spcPts val="0"/>
                </a:spcAft>
                <a:buNone/>
              </a:pPr>
              <a:r>
                <a:rPr lang="en" sz="1200">
                  <a:solidFill>
                    <a:srgbClr val="FFFFFF"/>
                  </a:solidFill>
                </a:rPr>
                <a:t>shared documents</a:t>
              </a:r>
              <a:endParaRPr sz="1200">
                <a:solidFill>
                  <a:srgbClr val="FFFFFF"/>
                </a:solidFill>
              </a:endParaRPr>
            </a:p>
          </p:txBody>
        </p:sp>
      </p:grpSp>
      <p:sp>
        <p:nvSpPr>
          <p:cNvPr id="190" name="Google Shape;190;p20"/>
          <p:cNvSpPr/>
          <p:nvPr/>
        </p:nvSpPr>
        <p:spPr>
          <a:xfrm>
            <a:off x="2628100" y="2325100"/>
            <a:ext cx="1870200" cy="114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Roboto Medium"/>
                <a:ea typeface="Roboto Medium"/>
                <a:cs typeface="Roboto Medium"/>
                <a:sym typeface="Roboto Medium"/>
              </a:rPr>
              <a:t>Stakeholders: Assistant Instructional Designer; Graphic/Web designer; Audio/Visual Specialists, Marketing </a:t>
            </a:r>
            <a:r>
              <a:rPr lang="en" sz="1200">
                <a:solidFill>
                  <a:srgbClr val="434343"/>
                </a:solidFill>
                <a:latin typeface="Roboto Medium"/>
                <a:ea typeface="Roboto Medium"/>
                <a:cs typeface="Roboto Medium"/>
                <a:sym typeface="Roboto Medium"/>
              </a:rPr>
              <a:t>Specialist</a:t>
            </a:r>
            <a:endParaRPr sz="1200">
              <a:solidFill>
                <a:srgbClr val="434343"/>
              </a:solidFill>
              <a:latin typeface="Roboto Medium"/>
              <a:ea typeface="Roboto Medium"/>
              <a:cs typeface="Roboto Medium"/>
              <a:sym typeface="Roboto Medium"/>
            </a:endParaRPr>
          </a:p>
        </p:txBody>
      </p:sp>
      <p:sp>
        <p:nvSpPr>
          <p:cNvPr id="191" name="Google Shape;191;p20"/>
          <p:cNvSpPr/>
          <p:nvPr/>
        </p:nvSpPr>
        <p:spPr>
          <a:xfrm>
            <a:off x="748995" y="3873500"/>
            <a:ext cx="1816200" cy="988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200">
                <a:solidFill>
                  <a:srgbClr val="FFFFFF"/>
                </a:solidFill>
              </a:rPr>
              <a:t>e</a:t>
            </a:r>
            <a:r>
              <a:rPr lang="en" sz="1200">
                <a:solidFill>
                  <a:srgbClr val="FFFFFF"/>
                </a:solidFill>
              </a:rPr>
              <a:t>mails, zoom calls, shared project folders, phone calls, face-to-face meetings</a:t>
            </a:r>
            <a:endParaRPr sz="12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1"/>
          <p:cNvSpPr txBox="1"/>
          <p:nvPr>
            <p:ph type="title"/>
          </p:nvPr>
        </p:nvSpPr>
        <p:spPr>
          <a:xfrm>
            <a:off x="172400" y="113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Technology </a:t>
            </a:r>
            <a:r>
              <a:rPr lang="en"/>
              <a:t>Infrastructure</a:t>
            </a:r>
            <a:endParaRPr/>
          </a:p>
          <a:p>
            <a:pPr indent="0" lvl="0" marL="0" rtl="0" algn="l">
              <a:spcBef>
                <a:spcPts val="0"/>
              </a:spcBef>
              <a:spcAft>
                <a:spcPts val="0"/>
              </a:spcAft>
              <a:buNone/>
            </a:pPr>
            <a:r>
              <a:t/>
            </a:r>
            <a:endParaRPr/>
          </a:p>
        </p:txBody>
      </p:sp>
      <p:grpSp>
        <p:nvGrpSpPr>
          <p:cNvPr id="197" name="Google Shape;197;p21"/>
          <p:cNvGrpSpPr/>
          <p:nvPr/>
        </p:nvGrpSpPr>
        <p:grpSpPr>
          <a:xfrm>
            <a:off x="2628111" y="1225150"/>
            <a:ext cx="1870237" cy="3711155"/>
            <a:chOff x="1118231" y="283725"/>
            <a:chExt cx="2090819" cy="4076400"/>
          </a:xfrm>
        </p:grpSpPr>
        <p:sp>
          <p:nvSpPr>
            <p:cNvPr id="198" name="Google Shape;198;p21"/>
            <p:cNvSpPr/>
            <p:nvPr/>
          </p:nvSpPr>
          <p:spPr>
            <a:xfrm>
              <a:off x="1178650" y="283725"/>
              <a:ext cx="2030400" cy="4076400"/>
            </a:xfrm>
            <a:prstGeom prst="rect">
              <a:avLst/>
            </a:prstGeom>
            <a:solidFill>
              <a:srgbClr val="741B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1"/>
            <p:cNvSpPr/>
            <p:nvPr/>
          </p:nvSpPr>
          <p:spPr>
            <a:xfrm>
              <a:off x="1118231" y="341749"/>
              <a:ext cx="2030400" cy="2490600"/>
            </a:xfrm>
            <a:prstGeom prst="rect">
              <a:avLst/>
            </a:prstGeom>
            <a:solidFill>
              <a:srgbClr val="FFFFFF"/>
            </a:solidFill>
            <a:ln cap="flat" cmpd="sng" w="19050">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1"/>
            <p:cNvSpPr/>
            <p:nvPr/>
          </p:nvSpPr>
          <p:spPr>
            <a:xfrm>
              <a:off x="1240404" y="1004033"/>
              <a:ext cx="1815000" cy="67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741B47"/>
                  </a:solidFill>
                </a:rPr>
                <a:t>Software</a:t>
              </a:r>
              <a:endParaRPr b="1" sz="1800">
                <a:solidFill>
                  <a:srgbClr val="741B47"/>
                </a:solidFill>
              </a:endParaRPr>
            </a:p>
            <a:p>
              <a:pPr indent="0" lvl="0" marL="0" rtl="0" algn="ctr">
                <a:spcBef>
                  <a:spcPts val="0"/>
                </a:spcBef>
                <a:spcAft>
                  <a:spcPts val="0"/>
                </a:spcAft>
                <a:buNone/>
              </a:pPr>
              <a:r>
                <a:rPr b="1" lang="en" sz="1800">
                  <a:solidFill>
                    <a:srgbClr val="741B47"/>
                  </a:solidFill>
                </a:rPr>
                <a:t>Upgrades</a:t>
              </a:r>
              <a:endParaRPr b="1" sz="1800">
                <a:solidFill>
                  <a:srgbClr val="741B47"/>
                </a:solidFill>
              </a:endParaRPr>
            </a:p>
          </p:txBody>
        </p:sp>
        <p:sp>
          <p:nvSpPr>
            <p:cNvPr id="201" name="Google Shape;201;p21"/>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1"/>
            <p:cNvSpPr/>
            <p:nvPr/>
          </p:nvSpPr>
          <p:spPr>
            <a:xfrm>
              <a:off x="1118297" y="3172455"/>
              <a:ext cx="2030400" cy="108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sz="1200">
                <a:solidFill>
                  <a:srgbClr val="FFFFFF"/>
                </a:solidFill>
              </a:endParaRPr>
            </a:p>
          </p:txBody>
        </p:sp>
      </p:grpSp>
      <p:sp>
        <p:nvSpPr>
          <p:cNvPr id="203" name="Google Shape;203;p21"/>
          <p:cNvSpPr/>
          <p:nvPr/>
        </p:nvSpPr>
        <p:spPr>
          <a:xfrm>
            <a:off x="748995" y="3873500"/>
            <a:ext cx="1816200" cy="988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sz="1200">
              <a:solidFill>
                <a:srgbClr val="FFFFFF"/>
              </a:solidFill>
            </a:endParaRPr>
          </a:p>
        </p:txBody>
      </p:sp>
      <p:grpSp>
        <p:nvGrpSpPr>
          <p:cNvPr id="204" name="Google Shape;204;p21"/>
          <p:cNvGrpSpPr/>
          <p:nvPr/>
        </p:nvGrpSpPr>
        <p:grpSpPr>
          <a:xfrm>
            <a:off x="666825" y="1225150"/>
            <a:ext cx="1870238" cy="3711155"/>
            <a:chOff x="1118231" y="283725"/>
            <a:chExt cx="2090819" cy="4076400"/>
          </a:xfrm>
        </p:grpSpPr>
        <p:sp>
          <p:nvSpPr>
            <p:cNvPr id="205" name="Google Shape;205;p21"/>
            <p:cNvSpPr/>
            <p:nvPr/>
          </p:nvSpPr>
          <p:spPr>
            <a:xfrm>
              <a:off x="1178650" y="283725"/>
              <a:ext cx="2030400" cy="4076400"/>
            </a:xfrm>
            <a:prstGeom prst="rect">
              <a:avLst/>
            </a:prstGeom>
            <a:solidFill>
              <a:srgbClr val="741B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1"/>
            <p:cNvSpPr/>
            <p:nvPr/>
          </p:nvSpPr>
          <p:spPr>
            <a:xfrm>
              <a:off x="1118231" y="341749"/>
              <a:ext cx="2030400" cy="2490600"/>
            </a:xfrm>
            <a:prstGeom prst="rect">
              <a:avLst/>
            </a:prstGeom>
            <a:solidFill>
              <a:srgbClr val="FFFFFF"/>
            </a:solidFill>
            <a:ln cap="flat" cmpd="sng" w="19050">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1"/>
            <p:cNvSpPr/>
            <p:nvPr/>
          </p:nvSpPr>
          <p:spPr>
            <a:xfrm>
              <a:off x="1225917" y="1594549"/>
              <a:ext cx="1815000" cy="123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200">
                <a:solidFill>
                  <a:srgbClr val="434343"/>
                </a:solidFill>
                <a:latin typeface="Roboto Medium"/>
                <a:ea typeface="Roboto Medium"/>
                <a:cs typeface="Roboto Medium"/>
                <a:sym typeface="Roboto Medium"/>
              </a:endParaRPr>
            </a:p>
          </p:txBody>
        </p:sp>
        <p:sp>
          <p:nvSpPr>
            <p:cNvPr id="208" name="Google Shape;208;p21"/>
            <p:cNvSpPr/>
            <p:nvPr/>
          </p:nvSpPr>
          <p:spPr>
            <a:xfrm>
              <a:off x="1118231" y="283725"/>
              <a:ext cx="2030400" cy="108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1800">
                <a:solidFill>
                  <a:srgbClr val="741B47"/>
                </a:solidFill>
              </a:endParaRPr>
            </a:p>
          </p:txBody>
        </p:sp>
        <p:sp>
          <p:nvSpPr>
            <p:cNvPr id="209" name="Google Shape;209;p21"/>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 name="Google Shape;210;p21"/>
          <p:cNvGrpSpPr/>
          <p:nvPr/>
        </p:nvGrpSpPr>
        <p:grpSpPr>
          <a:xfrm>
            <a:off x="4561243" y="1225150"/>
            <a:ext cx="1870254" cy="3711155"/>
            <a:chOff x="1118213" y="283725"/>
            <a:chExt cx="2090837" cy="4076400"/>
          </a:xfrm>
        </p:grpSpPr>
        <p:sp>
          <p:nvSpPr>
            <p:cNvPr id="211" name="Google Shape;211;p21"/>
            <p:cNvSpPr/>
            <p:nvPr/>
          </p:nvSpPr>
          <p:spPr>
            <a:xfrm>
              <a:off x="1178650" y="283725"/>
              <a:ext cx="2030400" cy="4076400"/>
            </a:xfrm>
            <a:prstGeom prst="rect">
              <a:avLst/>
            </a:prstGeom>
            <a:solidFill>
              <a:srgbClr val="741B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1"/>
            <p:cNvSpPr/>
            <p:nvPr/>
          </p:nvSpPr>
          <p:spPr>
            <a:xfrm>
              <a:off x="1118231" y="341749"/>
              <a:ext cx="2030400" cy="2490600"/>
            </a:xfrm>
            <a:prstGeom prst="rect">
              <a:avLst/>
            </a:prstGeom>
            <a:solidFill>
              <a:srgbClr val="FFFFFF"/>
            </a:solidFill>
            <a:ln cap="flat" cmpd="sng" w="19050">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1"/>
            <p:cNvSpPr/>
            <p:nvPr/>
          </p:nvSpPr>
          <p:spPr>
            <a:xfrm>
              <a:off x="1225996" y="1004033"/>
              <a:ext cx="1815000" cy="67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741B47"/>
                  </a:solidFill>
                </a:rPr>
                <a:t>Network/ Cloud</a:t>
              </a:r>
              <a:r>
                <a:rPr b="1" lang="en" sz="1800">
                  <a:solidFill>
                    <a:srgbClr val="741B47"/>
                  </a:solidFill>
                </a:rPr>
                <a:t> Based</a:t>
              </a:r>
              <a:endParaRPr b="1" sz="1800">
                <a:solidFill>
                  <a:srgbClr val="741B47"/>
                </a:solidFill>
              </a:endParaRPr>
            </a:p>
            <a:p>
              <a:pPr indent="0" lvl="0" marL="0" rtl="0" algn="ctr">
                <a:spcBef>
                  <a:spcPts val="0"/>
                </a:spcBef>
                <a:spcAft>
                  <a:spcPts val="0"/>
                </a:spcAft>
                <a:buNone/>
              </a:pPr>
              <a:r>
                <a:t/>
              </a:r>
              <a:endParaRPr sz="1800">
                <a:solidFill>
                  <a:srgbClr val="741B47"/>
                </a:solidFill>
              </a:endParaRPr>
            </a:p>
          </p:txBody>
        </p:sp>
        <p:sp>
          <p:nvSpPr>
            <p:cNvPr id="214" name="Google Shape;214;p21"/>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1"/>
            <p:cNvSpPr/>
            <p:nvPr/>
          </p:nvSpPr>
          <p:spPr>
            <a:xfrm>
              <a:off x="1118213" y="3051217"/>
              <a:ext cx="2030400" cy="108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sz="1000">
                <a:solidFill>
                  <a:srgbClr val="FFFFFF"/>
                </a:solidFill>
                <a:latin typeface="Arial Black"/>
                <a:ea typeface="Arial Black"/>
                <a:cs typeface="Arial Black"/>
                <a:sym typeface="Arial Black"/>
              </a:endParaRPr>
            </a:p>
            <a:p>
              <a:pPr indent="0" lvl="0" marL="0" rtl="0" algn="ctr">
                <a:lnSpc>
                  <a:spcPct val="115000"/>
                </a:lnSpc>
                <a:spcBef>
                  <a:spcPts val="0"/>
                </a:spcBef>
                <a:spcAft>
                  <a:spcPts val="0"/>
                </a:spcAft>
                <a:buNone/>
              </a:pPr>
              <a:r>
                <a:rPr lang="en">
                  <a:solidFill>
                    <a:srgbClr val="FFFFFF"/>
                  </a:solidFill>
                  <a:latin typeface="Arial Narrow"/>
                  <a:ea typeface="Arial Narrow"/>
                  <a:cs typeface="Arial Narrow"/>
                  <a:sym typeface="Arial Narrow"/>
                </a:rPr>
                <a:t>LMS, </a:t>
              </a:r>
              <a:r>
                <a:rPr lang="en">
                  <a:solidFill>
                    <a:srgbClr val="FFFFFF"/>
                  </a:solidFill>
                </a:rPr>
                <a:t>Dropbox, Project </a:t>
              </a:r>
              <a:r>
                <a:rPr lang="en">
                  <a:solidFill>
                    <a:schemeClr val="lt1"/>
                  </a:solidFill>
                </a:rPr>
                <a:t>Management</a:t>
              </a:r>
              <a:endParaRPr>
                <a:solidFill>
                  <a:srgbClr val="FFFFFF"/>
                </a:solidFill>
              </a:endParaRPr>
            </a:p>
            <a:p>
              <a:pPr indent="0" lvl="0" marL="0" rtl="0" algn="ctr">
                <a:lnSpc>
                  <a:spcPct val="115000"/>
                </a:lnSpc>
                <a:spcBef>
                  <a:spcPts val="0"/>
                </a:spcBef>
                <a:spcAft>
                  <a:spcPts val="0"/>
                </a:spcAft>
                <a:buNone/>
              </a:pPr>
              <a:r>
                <a:t/>
              </a:r>
              <a:endParaRPr>
                <a:solidFill>
                  <a:srgbClr val="FFFFFF"/>
                </a:solidFill>
                <a:latin typeface="Arial Narrow"/>
                <a:ea typeface="Arial Narrow"/>
                <a:cs typeface="Arial Narrow"/>
                <a:sym typeface="Arial Narrow"/>
              </a:endParaRPr>
            </a:p>
            <a:p>
              <a:pPr indent="0" lvl="0" marL="0" rtl="0" algn="ctr">
                <a:lnSpc>
                  <a:spcPct val="115000"/>
                </a:lnSpc>
                <a:spcBef>
                  <a:spcPts val="0"/>
                </a:spcBef>
                <a:spcAft>
                  <a:spcPts val="0"/>
                </a:spcAft>
                <a:buNone/>
              </a:pPr>
              <a:r>
                <a:t/>
              </a:r>
              <a:endParaRPr>
                <a:solidFill>
                  <a:srgbClr val="FFFFFF"/>
                </a:solidFill>
                <a:latin typeface="Arial Narrow"/>
                <a:ea typeface="Arial Narrow"/>
                <a:cs typeface="Arial Narrow"/>
                <a:sym typeface="Arial Narrow"/>
              </a:endParaRPr>
            </a:p>
          </p:txBody>
        </p:sp>
      </p:grpSp>
      <p:grpSp>
        <p:nvGrpSpPr>
          <p:cNvPr id="216" name="Google Shape;216;p21"/>
          <p:cNvGrpSpPr/>
          <p:nvPr/>
        </p:nvGrpSpPr>
        <p:grpSpPr>
          <a:xfrm>
            <a:off x="6603659" y="1225150"/>
            <a:ext cx="1870237" cy="3711155"/>
            <a:chOff x="1118231" y="283725"/>
            <a:chExt cx="2090819" cy="4076400"/>
          </a:xfrm>
        </p:grpSpPr>
        <p:sp>
          <p:nvSpPr>
            <p:cNvPr id="217" name="Google Shape;217;p21"/>
            <p:cNvSpPr/>
            <p:nvPr/>
          </p:nvSpPr>
          <p:spPr>
            <a:xfrm>
              <a:off x="1178650" y="283725"/>
              <a:ext cx="2030400" cy="4076400"/>
            </a:xfrm>
            <a:prstGeom prst="rect">
              <a:avLst/>
            </a:prstGeom>
            <a:solidFill>
              <a:srgbClr val="741B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1"/>
            <p:cNvSpPr/>
            <p:nvPr/>
          </p:nvSpPr>
          <p:spPr>
            <a:xfrm>
              <a:off x="1118231" y="341749"/>
              <a:ext cx="2030400" cy="2490600"/>
            </a:xfrm>
            <a:prstGeom prst="rect">
              <a:avLst/>
            </a:prstGeom>
            <a:solidFill>
              <a:srgbClr val="FFFFFF"/>
            </a:solidFill>
            <a:ln cap="flat" cmpd="sng" w="19050">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1"/>
            <p:cNvSpPr/>
            <p:nvPr/>
          </p:nvSpPr>
          <p:spPr>
            <a:xfrm>
              <a:off x="1225927" y="1004019"/>
              <a:ext cx="1815000" cy="67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741B47"/>
                  </a:solidFill>
                </a:rPr>
                <a:t>Web Presence</a:t>
              </a:r>
              <a:r>
                <a:rPr b="1" lang="en" sz="1800">
                  <a:solidFill>
                    <a:srgbClr val="741B47"/>
                  </a:solidFill>
                </a:rPr>
                <a:t> </a:t>
              </a:r>
              <a:endParaRPr b="1" sz="1800">
                <a:solidFill>
                  <a:srgbClr val="741B47"/>
                </a:solidFill>
              </a:endParaRPr>
            </a:p>
            <a:p>
              <a:pPr indent="0" lvl="0" marL="0" rtl="0" algn="ctr">
                <a:spcBef>
                  <a:spcPts val="0"/>
                </a:spcBef>
                <a:spcAft>
                  <a:spcPts val="0"/>
                </a:spcAft>
                <a:buNone/>
              </a:pPr>
              <a:r>
                <a:t/>
              </a:r>
              <a:endParaRPr sz="1800">
                <a:solidFill>
                  <a:srgbClr val="741B47"/>
                </a:solidFill>
              </a:endParaRPr>
            </a:p>
          </p:txBody>
        </p:sp>
        <p:sp>
          <p:nvSpPr>
            <p:cNvPr id="220" name="Google Shape;220;p21"/>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1"/>
            <p:cNvSpPr/>
            <p:nvPr/>
          </p:nvSpPr>
          <p:spPr>
            <a:xfrm>
              <a:off x="1118297" y="3172455"/>
              <a:ext cx="2030400" cy="108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sz="800">
                <a:solidFill>
                  <a:srgbClr val="FFFFFF"/>
                </a:solidFill>
                <a:latin typeface="Roboto"/>
                <a:ea typeface="Roboto"/>
                <a:cs typeface="Roboto"/>
                <a:sym typeface="Roboto"/>
              </a:endParaRPr>
            </a:p>
          </p:txBody>
        </p:sp>
      </p:grpSp>
      <p:sp>
        <p:nvSpPr>
          <p:cNvPr id="222" name="Google Shape;222;p21"/>
          <p:cNvSpPr txBox="1"/>
          <p:nvPr/>
        </p:nvSpPr>
        <p:spPr>
          <a:xfrm>
            <a:off x="807675" y="1972100"/>
            <a:ext cx="1588500" cy="507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rgbClr val="741B47"/>
                </a:solidFill>
              </a:rPr>
              <a:t>Hardware Upgrades</a:t>
            </a:r>
            <a:endParaRPr/>
          </a:p>
        </p:txBody>
      </p:sp>
      <p:sp>
        <p:nvSpPr>
          <p:cNvPr id="223" name="Google Shape;223;p21"/>
          <p:cNvSpPr txBox="1"/>
          <p:nvPr/>
        </p:nvSpPr>
        <p:spPr>
          <a:xfrm>
            <a:off x="912838" y="3518750"/>
            <a:ext cx="1378200" cy="14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ctr">
              <a:spcBef>
                <a:spcPts val="0"/>
              </a:spcBef>
              <a:spcAft>
                <a:spcPts val="0"/>
              </a:spcAft>
              <a:buNone/>
            </a:pPr>
            <a:r>
              <a:t/>
            </a:r>
            <a:endParaRPr sz="1000">
              <a:solidFill>
                <a:srgbClr val="FFFFFF"/>
              </a:solidFill>
            </a:endParaRPr>
          </a:p>
          <a:p>
            <a:pPr indent="0" lvl="0" marL="0" rtl="0" algn="ctr">
              <a:spcBef>
                <a:spcPts val="0"/>
              </a:spcBef>
              <a:spcAft>
                <a:spcPts val="0"/>
              </a:spcAft>
              <a:buNone/>
            </a:pPr>
            <a:r>
              <a:rPr lang="en">
                <a:solidFill>
                  <a:srgbClr val="FFFFFF"/>
                </a:solidFill>
              </a:rPr>
              <a:t>Laptop </a:t>
            </a:r>
            <a:endParaRPr>
              <a:solidFill>
                <a:srgbClr val="FFFFFF"/>
              </a:solidFill>
            </a:endParaRPr>
          </a:p>
          <a:p>
            <a:pPr indent="0" lvl="0" marL="0" rtl="0" algn="ctr">
              <a:spcBef>
                <a:spcPts val="0"/>
              </a:spcBef>
              <a:spcAft>
                <a:spcPts val="0"/>
              </a:spcAft>
              <a:buNone/>
            </a:pPr>
            <a:r>
              <a:rPr lang="en">
                <a:solidFill>
                  <a:srgbClr val="FFFFFF"/>
                </a:solidFill>
              </a:rPr>
              <a:t>Modem Router</a:t>
            </a:r>
            <a:endParaRPr>
              <a:solidFill>
                <a:srgbClr val="FFFFFF"/>
              </a:solidFill>
            </a:endParaRPr>
          </a:p>
          <a:p>
            <a:pPr indent="0" lvl="0" marL="0" rtl="0" algn="ctr">
              <a:spcBef>
                <a:spcPts val="0"/>
              </a:spcBef>
              <a:spcAft>
                <a:spcPts val="0"/>
              </a:spcAft>
              <a:buNone/>
            </a:pPr>
            <a:r>
              <a:rPr lang="en">
                <a:solidFill>
                  <a:srgbClr val="FFFFFF"/>
                </a:solidFill>
              </a:rPr>
              <a:t>iphone</a:t>
            </a:r>
            <a:endParaRPr>
              <a:solidFill>
                <a:srgbClr val="FFFFFF"/>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4" name="Google Shape;224;p21"/>
          <p:cNvSpPr txBox="1"/>
          <p:nvPr/>
        </p:nvSpPr>
        <p:spPr>
          <a:xfrm>
            <a:off x="2684450" y="3712175"/>
            <a:ext cx="1770000" cy="114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000">
              <a:solidFill>
                <a:srgbClr val="FFFFFF"/>
              </a:solidFill>
            </a:endParaRPr>
          </a:p>
          <a:p>
            <a:pPr indent="0" lvl="0" marL="0" rtl="0" algn="ctr">
              <a:spcBef>
                <a:spcPts val="0"/>
              </a:spcBef>
              <a:spcAft>
                <a:spcPts val="0"/>
              </a:spcAft>
              <a:buNone/>
            </a:pPr>
            <a:r>
              <a:rPr lang="en">
                <a:solidFill>
                  <a:srgbClr val="FFFFFF"/>
                </a:solidFill>
              </a:rPr>
              <a:t>OSX</a:t>
            </a:r>
            <a:r>
              <a:rPr lang="en">
                <a:solidFill>
                  <a:srgbClr val="FFFFFF"/>
                </a:solidFill>
              </a:rPr>
              <a:t>, antivirus, </a:t>
            </a:r>
            <a:r>
              <a:rPr lang="en">
                <a:solidFill>
                  <a:srgbClr val="FFFFFF"/>
                </a:solidFill>
              </a:rPr>
              <a:t>MS</a:t>
            </a:r>
            <a:r>
              <a:rPr lang="en">
                <a:solidFill>
                  <a:srgbClr val="FFFFFF"/>
                </a:solidFill>
              </a:rPr>
              <a:t>Office Productivity, Adobe Creative Cloud </a:t>
            </a:r>
            <a:endParaRPr>
              <a:solidFill>
                <a:srgbClr val="FFFFFF"/>
              </a:solidFill>
            </a:endParaRPr>
          </a:p>
        </p:txBody>
      </p:sp>
      <p:sp>
        <p:nvSpPr>
          <p:cNvPr id="225" name="Google Shape;225;p21"/>
          <p:cNvSpPr txBox="1"/>
          <p:nvPr/>
        </p:nvSpPr>
        <p:spPr>
          <a:xfrm>
            <a:off x="6726775" y="3843375"/>
            <a:ext cx="1661100" cy="96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3F3F3"/>
                </a:solidFill>
              </a:rPr>
              <a:t>Website updates, Social Media</a:t>
            </a:r>
            <a:endParaRPr>
              <a:solidFill>
                <a:srgbClr val="F3F3F3"/>
              </a:solidFill>
            </a:endParaRPr>
          </a:p>
          <a:p>
            <a:pPr indent="0" lvl="0" marL="0" rtl="0" algn="l">
              <a:spcBef>
                <a:spcPts val="0"/>
              </a:spcBef>
              <a:spcAft>
                <a:spcPts val="0"/>
              </a:spcAft>
              <a:buNone/>
            </a:pPr>
            <a:r>
              <a:t/>
            </a:r>
            <a:endParaRPr>
              <a:solidFill>
                <a:srgbClr val="F3F3F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