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6" r:id="rId3"/>
    <p:sldId id="2558" r:id="rId4"/>
    <p:sldId id="2554" r:id="rId5"/>
    <p:sldId id="272" r:id="rId6"/>
    <p:sldId id="300" r:id="rId7"/>
    <p:sldId id="2562" r:id="rId8"/>
    <p:sldId id="2563" r:id="rId9"/>
    <p:sldId id="2565" r:id="rId10"/>
    <p:sldId id="2557" r:id="rId11"/>
    <p:sldId id="2561" r:id="rId12"/>
    <p:sldId id="25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10" autoAdjust="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38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chemeClr val="accent2">
              <a:alpha val="99000"/>
            </a:schemeClr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632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  <p:sldLayoutId id="2147483703" r:id="rId5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ign in a warehouse&#10;&#10;Description automatically generated with low confidence">
            <a:extLst>
              <a:ext uri="{FF2B5EF4-FFF2-40B4-BE49-F238E27FC236}">
                <a16:creationId xmlns:a16="http://schemas.microsoft.com/office/drawing/2014/main" id="{5F6F7BA8-53CE-3426-5780-FD2AD1D964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81" b="22658"/>
          <a:stretch/>
        </p:blipFill>
        <p:spPr>
          <a:xfrm>
            <a:off x="20" y="10"/>
            <a:ext cx="12191980" cy="4448165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459" y="4784628"/>
            <a:ext cx="11520488" cy="1176337"/>
          </a:xfrm>
        </p:spPr>
        <p:txBody>
          <a:bodyPr anchor="ctr">
            <a:normAutofit/>
          </a:bodyPr>
          <a:lstStyle/>
          <a:p>
            <a:r>
              <a:rPr lang="en-US" sz="4800" dirty="0"/>
              <a:t>Redesigning Business Model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A9173DAA-1323-FD1D-AF84-8BED65DAB6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71500" y="826799"/>
            <a:ext cx="6034088" cy="520440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B29942-3F9C-EC57-5188-53012C8F8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00111"/>
            <a:ext cx="4986338" cy="2269866"/>
          </a:xfrm>
        </p:spPr>
        <p:txBody>
          <a:bodyPr anchor="b">
            <a:normAutofit/>
          </a:bodyPr>
          <a:lstStyle/>
          <a:p>
            <a:r>
              <a:rPr lang="en-US" sz="3600" dirty="0">
                <a:effectLst/>
              </a:rPr>
              <a:t>COVID-19 Economic Trends in Manufacturing in U.S.</a:t>
            </a:r>
            <a:endParaRPr lang="en-US" sz="3600" dirty="0"/>
          </a:p>
        </p:txBody>
      </p:sp>
      <p:sp>
        <p:nvSpPr>
          <p:cNvPr id="11" name="Subtitle 3">
            <a:extLst>
              <a:ext uri="{FF2B5EF4-FFF2-40B4-BE49-F238E27FC236}">
                <a16:creationId xmlns:a16="http://schemas.microsoft.com/office/drawing/2014/main" id="{FFA6DBF0-2512-87BF-F799-E95201084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2547257"/>
            <a:ext cx="4986338" cy="4210633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the COVID-19 pandemic began, manufacturing output fell at a 43-percent annual rate and hours worked fell at a 38-percent rate in the second quarter of 2020.[2]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Motor Vehicles and parts got most affected. It declined over the next three quarters due to supply chain disruptions.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Manufacturing productivity increased more than 9 percent in the second quarter of 2021, the quarter with the largest decline in hours worked since the second quarter of 2020.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5427A6E9-42F6-2FB4-E5E5-031122DA55A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0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6F95B3-F156-DCC3-BD4D-DB34021F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1425" y="168405"/>
            <a:ext cx="4414837" cy="2184270"/>
          </a:xfrm>
        </p:spPr>
        <p:txBody>
          <a:bodyPr>
            <a:normAutofit/>
          </a:bodyPr>
          <a:lstStyle/>
          <a:p>
            <a:r>
              <a:rPr lang="en-US" sz="4400" dirty="0"/>
              <a:t>Fastenal COVID-19 Trends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77584F7-A6F0-0656-4E20-9356D3AAC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1425" y="2352675"/>
            <a:ext cx="4062526" cy="372268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the year of 2020, total sales increased from Q1-Q2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COVID-19 did not drastically affect Fastenal sales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Supply chain disruptions, changes in demand for products, shifts in consumer behavior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00EB58-8AD7-1DF7-E6B7-C612EF365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49" y="1006605"/>
            <a:ext cx="3121933" cy="46798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1C3BE3-0892-5011-DABA-2F6D0C5E0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127" y="1006605"/>
            <a:ext cx="3078666" cy="46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7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CB1B9F-A0A9-FD6B-6493-C7DCC3438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1673" y="0"/>
            <a:ext cx="6200290" cy="2358571"/>
          </a:xfrm>
        </p:spPr>
        <p:txBody>
          <a:bodyPr>
            <a:normAutofit/>
          </a:bodyPr>
          <a:lstStyle/>
          <a:p>
            <a:r>
              <a:rPr lang="en-US" sz="4800" dirty="0"/>
              <a:t>Fastenal Marketing Action Plan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3C6A108-9A77-2238-1D08-0D72582CB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2302" y="2358572"/>
            <a:ext cx="6069661" cy="414486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Fastenal should eliminate freight cost for their core customer segment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Fastenal should focus direct marketing towards new customers in core industries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Fastenal should incorporate dynamic customer segmenting each year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Fastenal should invest resources in government, transportation and wholesale trade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 descr="A picture containing text, truck, blue, outdoor&#10;&#10;Description automatically generated">
            <a:extLst>
              <a:ext uri="{FF2B5EF4-FFF2-40B4-BE49-F238E27FC236}">
                <a16:creationId xmlns:a16="http://schemas.microsoft.com/office/drawing/2014/main" id="{4723A48A-42D4-2BF3-90FF-AFC4D908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60" y="1804436"/>
            <a:ext cx="4627208" cy="308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9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975" y="810984"/>
            <a:ext cx="5995987" cy="155157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Presentation 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34996"/>
            <a:ext cx="6539984" cy="39893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Fastenal Company Business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Marketing Recommendations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Analysis Process &amp; Findings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Marketing Action Plan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789A360-18D0-CAEF-3C8B-FC85E21C7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5" y="69919"/>
            <a:ext cx="1657350" cy="348302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31ADA8BC-626E-C3C0-BC9F-5983E1204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64" y="1885999"/>
            <a:ext cx="4620418" cy="260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1175" y="495300"/>
            <a:ext cx="10525125" cy="1079500"/>
          </a:xfrm>
        </p:spPr>
        <p:txBody>
          <a:bodyPr anchor="b">
            <a:normAutofit/>
          </a:bodyPr>
          <a:lstStyle/>
          <a:p>
            <a:r>
              <a:rPr lang="en-US" sz="4800" dirty="0"/>
              <a:t>Fastenal Business Model Problem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7350" y="1856791"/>
            <a:ext cx="9029700" cy="473450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Fastenal has not identified its core customer segment and therefore have wasted marketing resources on other groups that are not as important.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Fastenal has not defined a structured method of charging for freight.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77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DBE169-BA91-4B17-9AF2-4BAD528B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057" y="1100290"/>
            <a:ext cx="4169093" cy="179531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5DAAB0"/>
                </a:solidFill>
              </a:rPr>
              <a:t>Marketing Recommendations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FCC6D1-213C-4A86-A2D0-742E15438C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24735" y="1074808"/>
            <a:ext cx="5071236" cy="4654187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Core customer group defined on the following criteria: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Being in the top 25% of sales within manufacturing, construction, or retail.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Standard for charging freight: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Charging freight charge to non-core customers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Implementing these rules will overall decrease wasting marketing resources towards customers not in our core segment.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1AEF3ED8-A75C-4318-877C-139C98C00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057" y="3097231"/>
            <a:ext cx="4008438" cy="334392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Our marketing recommendations for Fastenal consist of defining their core customer segment and a standard for charging for freight. </a:t>
            </a:r>
          </a:p>
        </p:txBody>
      </p:sp>
    </p:spTree>
    <p:extLst>
      <p:ext uri="{BB962C8B-B14F-4D97-AF65-F5344CB8AC3E}">
        <p14:creationId xmlns:p14="http://schemas.microsoft.com/office/powerpoint/2010/main" val="22684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Analysis Process &amp; Findings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Customer Segments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Identified the top sales segments as Manufacturing, Construction, Retail, Wholesale Trade, and Auto and Industrial Equipment based on the marketing code level 1. 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A5E5E08-BA12-5FC9-3D44-827A4AFA4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5" y="69919"/>
            <a:ext cx="1657350" cy="348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0380D3-2EF0-1E03-8AD8-3AA559926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399" y="1450975"/>
            <a:ext cx="7211826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17C1-A186-592D-8DB0-818E947E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Customer Segment Group (2021)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54FAEB-9A03-1EFB-E3F5-05BE6EFB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2150F-A48C-F3EC-5686-690EEABD6B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343608"/>
            <a:ext cx="4065588" cy="4660317"/>
          </a:xfrm>
        </p:spPr>
        <p:txBody>
          <a:bodyPr/>
          <a:lstStyle/>
          <a:p>
            <a:r>
              <a:rPr lang="en-US" sz="2000" dirty="0"/>
              <a:t>Defined as:</a:t>
            </a:r>
          </a:p>
          <a:p>
            <a:pPr lvl="1"/>
            <a:r>
              <a:rPr lang="en-US" sz="1800" dirty="0"/>
              <a:t>Top 25% of customers based on the top 3 marketing code categories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/>
              <a:t>Manufacturing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/>
              <a:t>Construction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/>
              <a:t>Retail </a:t>
            </a:r>
          </a:p>
          <a:p>
            <a:pPr lvl="1"/>
            <a:r>
              <a:rPr lang="en-US" sz="1800" dirty="0"/>
              <a:t>9% of total customer base</a:t>
            </a:r>
          </a:p>
          <a:p>
            <a:pPr lvl="1"/>
            <a:r>
              <a:rPr lang="en-US" sz="1800" dirty="0"/>
              <a:t>Fastenal’s core customer group is :</a:t>
            </a:r>
          </a:p>
          <a:p>
            <a:pPr lvl="2"/>
            <a:r>
              <a:rPr lang="en-US" sz="1600" dirty="0"/>
              <a:t>9% of customers within Retail, Restaurants, Lodging, Commercial &amp; Service Business</a:t>
            </a:r>
          </a:p>
          <a:p>
            <a:pPr lvl="2"/>
            <a:r>
              <a:rPr lang="en-US" sz="1600" dirty="0"/>
              <a:t>35% of customer within construction</a:t>
            </a:r>
          </a:p>
          <a:p>
            <a:pPr lvl="2"/>
            <a:r>
              <a:rPr lang="en-US" sz="1600" dirty="0"/>
              <a:t>51% of customers within manufacturing </a:t>
            </a:r>
          </a:p>
          <a:p>
            <a:pPr lvl="2"/>
            <a:endParaRPr lang="en-US" sz="1600" dirty="0"/>
          </a:p>
          <a:p>
            <a:pPr lvl="2"/>
            <a:endParaRPr lang="en-US" dirty="0"/>
          </a:p>
        </p:txBody>
      </p:sp>
      <p:pic>
        <p:nvPicPr>
          <p:cNvPr id="4098" name="Picture 2" descr="Image preview">
            <a:extLst>
              <a:ext uri="{FF2B5EF4-FFF2-40B4-BE49-F238E27FC236}">
                <a16:creationId xmlns:a16="http://schemas.microsoft.com/office/drawing/2014/main" id="{7FC98C89-CE1C-13C2-E3B0-9238331CA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14" b="13643"/>
          <a:stretch/>
        </p:blipFill>
        <p:spPr bwMode="auto">
          <a:xfrm>
            <a:off x="5057689" y="1537055"/>
            <a:ext cx="7050335" cy="427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30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2D3E-3A87-D685-963F-70D6B29F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Sales Trends within Marketing Code Level 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D7BBE2-EE76-A0A4-0004-0C310F2F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C09C8-F609-C53A-AC3C-D11E2624F7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612041"/>
            <a:ext cx="4065588" cy="4391884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We removed the top 3 categories of Manufacturing, Construction, and Retail in order to look for areas of improvement.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Invest more resources in government, transportation, and wholesale trade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 have low count of customers, yet high invoices and sales</a:t>
            </a:r>
          </a:p>
          <a:p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6BC9F52-FBFC-A04B-FF69-56B31DC3A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837" y="1450975"/>
            <a:ext cx="6985518" cy="4391885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02688EB-3154-C37E-54C8-503F11D1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5" y="69919"/>
            <a:ext cx="1657350" cy="34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9FAD-B166-87AA-EAA1-BA615707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Retention Rate Based on Marketing Code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919E82-F272-51A6-E2D5-E59EB581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BACA2-59FE-4644-5C25-6DB4F0A7CA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2118049"/>
            <a:ext cx="4065588" cy="3885876"/>
          </a:xfrm>
        </p:spPr>
        <p:txBody>
          <a:bodyPr/>
          <a:lstStyle/>
          <a:p>
            <a:r>
              <a:rPr lang="en-US" dirty="0"/>
              <a:t>Year 2021 retention rate for the marketing codes level 1 </a:t>
            </a:r>
          </a:p>
          <a:p>
            <a:r>
              <a:rPr lang="en-US" dirty="0"/>
              <a:t>Cash accounts, manufacturing, wholesale trade were the top 3 based on returning customer sales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431E7B-85A4-88BE-C91C-CE0B2048C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303" y="1772428"/>
            <a:ext cx="6489128" cy="315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00DD88D8-ECCA-A93D-DCC4-DA813B5A8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5" y="69919"/>
            <a:ext cx="1657350" cy="34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8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297</TotalTime>
  <Words>497</Words>
  <Application>Microsoft Office PowerPoint</Application>
  <PresentationFormat>Widescreen</PresentationFormat>
  <Paragraphs>65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 Light</vt:lpstr>
      <vt:lpstr>Wingdings</vt:lpstr>
      <vt:lpstr>Office Theme</vt:lpstr>
      <vt:lpstr>Redesigning Business Model</vt:lpstr>
      <vt:lpstr>Presentation Agenda</vt:lpstr>
      <vt:lpstr>Fastenal Business Model Problem</vt:lpstr>
      <vt:lpstr>Marketing Recommendations</vt:lpstr>
      <vt:lpstr>Analysis Process &amp; Findings</vt:lpstr>
      <vt:lpstr>Top Customer Segments</vt:lpstr>
      <vt:lpstr>Core Customer Segment Group (2021)</vt:lpstr>
      <vt:lpstr>Sales Trends within Marketing Code Level 1</vt:lpstr>
      <vt:lpstr>Customer Retention Rate Based on Marketing Code </vt:lpstr>
      <vt:lpstr>COVID-19 Economic Trends in Manufacturing in U.S.</vt:lpstr>
      <vt:lpstr>Fastenal COVID-19 Trends</vt:lpstr>
      <vt:lpstr>Fastenal Marketing Action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Fastenal: Improving Business Model</dc:title>
  <dc:creator>Carrie Cox</dc:creator>
  <cp:lastModifiedBy>Carrie Cox</cp:lastModifiedBy>
  <cp:revision>8</cp:revision>
  <dcterms:created xsi:type="dcterms:W3CDTF">2023-02-26T15:43:31Z</dcterms:created>
  <dcterms:modified xsi:type="dcterms:W3CDTF">2023-02-26T20:40:46Z</dcterms:modified>
</cp:coreProperties>
</file>