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3" autoAdjust="0"/>
    <p:restoredTop sz="94660"/>
  </p:normalViewPr>
  <p:slideViewPr>
    <p:cSldViewPr snapToGrid="0">
      <p:cViewPr varScale="1">
        <p:scale>
          <a:sx n="98" d="100"/>
          <a:sy n="98" d="100"/>
        </p:scale>
        <p:origin x="69" y="312"/>
      </p:cViewPr>
      <p:guideLst/>
    </p:cSldViewPr>
  </p:slideViewPr>
  <p:notesTextViewPr>
    <p:cViewPr>
      <p:scale>
        <a:sx n="3" d="2"/>
        <a:sy n="3" d="2"/>
      </p:scale>
      <p:origin x="0" y="0"/>
    </p:cViewPr>
  </p:notesTextViewPr>
  <p:notesViewPr>
    <p:cSldViewPr snapToGrid="0">
      <p:cViewPr varScale="1">
        <p:scale>
          <a:sx n="98" d="100"/>
          <a:sy n="98" d="100"/>
        </p:scale>
        <p:origin x="190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CFE39-41DB-4070-AC54-9F967E1B60A9}"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F0079-81C2-40BB-9234-6217107A301F}" type="slidenum">
              <a:rPr lang="en-US" smtClean="0"/>
              <a:t>‹#›</a:t>
            </a:fld>
            <a:endParaRPr lang="en-US"/>
          </a:p>
        </p:txBody>
      </p:sp>
    </p:spTree>
    <p:extLst>
      <p:ext uri="{BB962C8B-B14F-4D97-AF65-F5344CB8AC3E}">
        <p14:creationId xmlns:p14="http://schemas.microsoft.com/office/powerpoint/2010/main" val="157213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pm.response.code</a:t>
            </a:r>
            <a:r>
              <a:rPr lang="en-US" dirty="0"/>
              <a:t> is code property of the response object </a:t>
            </a:r>
          </a:p>
        </p:txBody>
      </p:sp>
      <p:sp>
        <p:nvSpPr>
          <p:cNvPr id="4" name="Slide Number Placeholder 3"/>
          <p:cNvSpPr>
            <a:spLocks noGrp="1"/>
          </p:cNvSpPr>
          <p:nvPr>
            <p:ph type="sldNum" sz="quarter" idx="5"/>
          </p:nvPr>
        </p:nvSpPr>
        <p:spPr/>
        <p:txBody>
          <a:bodyPr/>
          <a:lstStyle/>
          <a:p>
            <a:fld id="{E80F0079-81C2-40BB-9234-6217107A301F}" type="slidenum">
              <a:rPr lang="en-US" smtClean="0"/>
              <a:t>10</a:t>
            </a:fld>
            <a:endParaRPr lang="en-US"/>
          </a:p>
        </p:txBody>
      </p:sp>
    </p:spTree>
    <p:extLst>
      <p:ext uri="{BB962C8B-B14F-4D97-AF65-F5344CB8AC3E}">
        <p14:creationId xmlns:p14="http://schemas.microsoft.com/office/powerpoint/2010/main" val="66582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AC1-9E9E-4D45-88F8-E21D978A3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42946-ECE0-482F-ABC0-C9CF6473E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770643-C31A-4618-85F7-A24E6EC787D4}"/>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6B1FED3D-33A2-454E-B4D9-E9E34CCC4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4DB4-84E0-4927-969A-D21DA960B69E}"/>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44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F3D-4120-4B5E-9CDE-73C495085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BF6C7-BC6E-4D65-9BBD-B8C9C188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2C1DE-0062-4306-952C-2E534EFCE638}"/>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206A61DF-7B95-4165-9EA8-81DF11B9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D82E-9FB1-4C5C-990C-1764BB48C6B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13069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51860-7213-4253-A629-FC9D7F7B0B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75D42-2282-4A2C-9345-C14C0D0CA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917DF-2F37-4A0B-B1E2-828E65B8D636}"/>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3394311D-4809-4C43-AE4E-94BA648B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3E33-49D3-4395-B5C6-831D0A4E6BB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7059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0B2B-7312-4764-975C-A94C06CE5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7CEDE-2201-460E-8514-2E95F8749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7F5B7-AE6E-4569-9ACA-89035F38777B}"/>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2086A097-F538-4CCA-979B-EB1509759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7E93-1731-4743-B87D-F7239C617767}"/>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3831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E85B-AD97-4975-A39A-7491982F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8393F-5D05-4D12-A203-74877D3F0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4DA46-3A3D-45B4-A2FA-14050D1A5B0A}"/>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D299CB24-9025-400F-90DC-F3F76B8B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F5D78-B8A2-4A20-89B6-23B9A4C5FEE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80430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A0CD-AA92-4498-A734-915195CEF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3CEA9-E2F8-408F-BCF9-DBBB4064C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395B4-A325-4E4F-A903-6E342572C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325B0-99CC-4365-B6C0-F76BFF997BB7}"/>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6" name="Footer Placeholder 5">
            <a:extLst>
              <a:ext uri="{FF2B5EF4-FFF2-40B4-BE49-F238E27FC236}">
                <a16:creationId xmlns:a16="http://schemas.microsoft.com/office/drawing/2014/main" id="{5F6F6703-5A8C-40BF-972C-3291025C3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6B67C-7EA4-4B24-9E8F-BA48411101B4}"/>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586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AD46-4B11-4B79-99AA-003A193D3A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05330-C2C1-4F7F-A102-57D4A1E5A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0C12F-DFB3-4FFD-9B2E-A620D22A9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908CD-1C58-4B1D-BAF3-27980E26C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FD9ED-EA7E-4C81-9FDD-746C15FF4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EC1AB-4DB9-4BC0-B144-A70804F43DD1}"/>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8" name="Footer Placeholder 7">
            <a:extLst>
              <a:ext uri="{FF2B5EF4-FFF2-40B4-BE49-F238E27FC236}">
                <a16:creationId xmlns:a16="http://schemas.microsoft.com/office/drawing/2014/main" id="{83E02C81-94FD-4200-9DDC-54C038453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A51F0-34EB-4B84-B956-900A2AFEC44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40400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EDEE-4719-432A-BB4B-BA8189D3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DB478-4EB1-4BBC-B0DB-DB018A1535B8}"/>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4" name="Footer Placeholder 3">
            <a:extLst>
              <a:ext uri="{FF2B5EF4-FFF2-40B4-BE49-F238E27FC236}">
                <a16:creationId xmlns:a16="http://schemas.microsoft.com/office/drawing/2014/main" id="{6A7A1BE9-99E1-4B0E-A241-637535F04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492C2-59AF-4DD9-8431-76EBEC59DB46}"/>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2479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6B577-E8ED-44E0-8F9D-1819A2744E5E}"/>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3" name="Footer Placeholder 2">
            <a:extLst>
              <a:ext uri="{FF2B5EF4-FFF2-40B4-BE49-F238E27FC236}">
                <a16:creationId xmlns:a16="http://schemas.microsoft.com/office/drawing/2014/main" id="{547778EA-2579-4EF5-A409-9664DD2D4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9CB3D-2332-4D22-9CC2-42568758848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3374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66A3-324E-44C7-A3B8-E6FA5E923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4C671-2129-4A8D-9DC5-5E0A867FF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5680-1A7C-408F-9A0D-AB69DD4E4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DB791-0A8B-44F7-AB7A-B957DA3926F1}"/>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6" name="Footer Placeholder 5">
            <a:extLst>
              <a:ext uri="{FF2B5EF4-FFF2-40B4-BE49-F238E27FC236}">
                <a16:creationId xmlns:a16="http://schemas.microsoft.com/office/drawing/2014/main" id="{E8DE8EAF-582B-48C2-837C-7676F8EB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24DD5-3C30-4659-B20F-29EB88EEDCC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21927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D8-956B-4281-9898-A0B5DDA07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2B221-1228-4070-BAEA-752AA19AB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55517-0633-4F54-8937-180C8F076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9D592-A235-4172-918B-AEAEE2480DE2}"/>
              </a:ext>
            </a:extLst>
          </p:cNvPr>
          <p:cNvSpPr>
            <a:spLocks noGrp="1"/>
          </p:cNvSpPr>
          <p:nvPr>
            <p:ph type="dt" sz="half" idx="10"/>
          </p:nvPr>
        </p:nvSpPr>
        <p:spPr/>
        <p:txBody>
          <a:bodyPr/>
          <a:lstStyle/>
          <a:p>
            <a:fld id="{CFD25776-3190-4D29-BE18-D16538DCB40C}" type="datetimeFigureOut">
              <a:rPr lang="en-US" smtClean="0"/>
              <a:t>1/16/2020</a:t>
            </a:fld>
            <a:endParaRPr lang="en-US"/>
          </a:p>
        </p:txBody>
      </p:sp>
      <p:sp>
        <p:nvSpPr>
          <p:cNvPr id="6" name="Footer Placeholder 5">
            <a:extLst>
              <a:ext uri="{FF2B5EF4-FFF2-40B4-BE49-F238E27FC236}">
                <a16:creationId xmlns:a16="http://schemas.microsoft.com/office/drawing/2014/main" id="{FD81B748-CED4-492D-A28C-A73353B96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BD215-0351-4B59-B3AD-FF77EFB67DAA}"/>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73641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B1983-DF3D-49EA-BFFA-65B51EE31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4E387-F909-42B3-B839-7F27EBE44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6671A-8837-430D-B477-2CAE07B86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25776-3190-4D29-BE18-D16538DCB40C}" type="datetimeFigureOut">
              <a:rPr lang="en-US" smtClean="0"/>
              <a:t>1/16/2020</a:t>
            </a:fld>
            <a:endParaRPr lang="en-US"/>
          </a:p>
        </p:txBody>
      </p:sp>
      <p:sp>
        <p:nvSpPr>
          <p:cNvPr id="5" name="Footer Placeholder 4">
            <a:extLst>
              <a:ext uri="{FF2B5EF4-FFF2-40B4-BE49-F238E27FC236}">
                <a16:creationId xmlns:a16="http://schemas.microsoft.com/office/drawing/2014/main" id="{D2CE8134-D3A7-4178-9DD0-ABFD5B922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C162EE-BDEE-4B0C-89B5-ECD43A648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16508-54CB-4B02-865C-403964F6D412}" type="slidenum">
              <a:rPr lang="en-US" smtClean="0"/>
              <a:t>‹#›</a:t>
            </a:fld>
            <a:endParaRPr lang="en-US"/>
          </a:p>
        </p:txBody>
      </p:sp>
    </p:spTree>
    <p:extLst>
      <p:ext uri="{BB962C8B-B14F-4D97-AF65-F5344CB8AC3E}">
        <p14:creationId xmlns:p14="http://schemas.microsoft.com/office/powerpoint/2010/main" val="728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haijs.com/api/bd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ocalhost:44370/"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E4DA-F0BA-49C8-9F6E-B748E5F87347}"/>
              </a:ext>
            </a:extLst>
          </p:cNvPr>
          <p:cNvSpPr>
            <a:spLocks noGrp="1"/>
          </p:cNvSpPr>
          <p:nvPr>
            <p:ph type="ctrTitle"/>
          </p:nvPr>
        </p:nvSpPr>
        <p:spPr/>
        <p:txBody>
          <a:bodyPr/>
          <a:lstStyle/>
          <a:p>
            <a:r>
              <a:rPr lang="en-US" dirty="0"/>
              <a:t>Postman</a:t>
            </a:r>
          </a:p>
        </p:txBody>
      </p:sp>
      <p:sp>
        <p:nvSpPr>
          <p:cNvPr id="3" name="Subtitle 2">
            <a:extLst>
              <a:ext uri="{FF2B5EF4-FFF2-40B4-BE49-F238E27FC236}">
                <a16:creationId xmlns:a16="http://schemas.microsoft.com/office/drawing/2014/main" id="{7413FD0B-86A9-4B26-ACD6-D24DC73B7E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87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208B-E4FC-4DAF-80C9-ACF2AB29891D}"/>
              </a:ext>
            </a:extLst>
          </p:cNvPr>
          <p:cNvSpPr>
            <a:spLocks noGrp="1"/>
          </p:cNvSpPr>
          <p:nvPr>
            <p:ph type="title"/>
          </p:nvPr>
        </p:nvSpPr>
        <p:spPr/>
        <p:txBody>
          <a:bodyPr/>
          <a:lstStyle/>
          <a:p>
            <a:r>
              <a:rPr lang="en-US" dirty="0"/>
              <a:t>Asserting </a:t>
            </a:r>
          </a:p>
        </p:txBody>
      </p:sp>
      <p:sp>
        <p:nvSpPr>
          <p:cNvPr id="3" name="Content Placeholder 2">
            <a:extLst>
              <a:ext uri="{FF2B5EF4-FFF2-40B4-BE49-F238E27FC236}">
                <a16:creationId xmlns:a16="http://schemas.microsoft.com/office/drawing/2014/main" id="{49088BCF-A491-4573-B55E-E010B2ADDBFA}"/>
              </a:ext>
            </a:extLst>
          </p:cNvPr>
          <p:cNvSpPr>
            <a:spLocks noGrp="1"/>
          </p:cNvSpPr>
          <p:nvPr>
            <p:ph idx="1"/>
          </p:nvPr>
        </p:nvSpPr>
        <p:spPr/>
        <p:txBody>
          <a:bodyPr>
            <a:normAutofit fontScale="77500" lnSpcReduction="20000"/>
          </a:bodyPr>
          <a:lstStyle/>
          <a:p>
            <a:pPr marL="0" indent="0">
              <a:buNone/>
            </a:pPr>
            <a:r>
              <a:rPr lang="en-US" dirty="0"/>
              <a:t> Testing Status Code </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pm.response.to.have.status</a:t>
            </a:r>
            <a:r>
              <a:rPr lang="en-US" b="1" dirty="0"/>
              <a:t>(200)</a:t>
            </a:r>
            <a:r>
              <a:rPr lang="en-US" dirty="0"/>
              <a:t>}); </a:t>
            </a:r>
          </a:p>
          <a:p>
            <a:pPr marL="0" indent="0">
              <a:buNone/>
            </a:pPr>
            <a:r>
              <a:rPr lang="en-US" dirty="0"/>
              <a:t>Or</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pm.response.code</a:t>
            </a:r>
            <a:r>
              <a:rPr lang="en-US" b="1" dirty="0"/>
              <a:t>).</a:t>
            </a:r>
            <a:r>
              <a:rPr lang="en-US" b="1" dirty="0" err="1"/>
              <a:t>to.equal</a:t>
            </a:r>
            <a:r>
              <a:rPr lang="en-US" b="1" dirty="0"/>
              <a:t>(200)</a:t>
            </a:r>
            <a:r>
              <a:rPr lang="en-US" dirty="0"/>
              <a:t>});</a:t>
            </a:r>
          </a:p>
          <a:p>
            <a:pPr marL="0" indent="0">
              <a:buNone/>
            </a:pPr>
            <a:endParaRPr lang="en-US" dirty="0"/>
          </a:p>
          <a:p>
            <a:pPr marL="0" indent="0">
              <a:buNone/>
            </a:pPr>
            <a:r>
              <a:rPr lang="en-US" dirty="0"/>
              <a:t> </a:t>
            </a:r>
            <a:r>
              <a:rPr lang="en-US" dirty="0" err="1"/>
              <a:t>pm.expect</a:t>
            </a:r>
            <a:r>
              <a:rPr lang="en-US" dirty="0"/>
              <a:t> is a generic assertion function </a:t>
            </a:r>
          </a:p>
          <a:p>
            <a:pPr marL="0" indent="0">
              <a:buNone/>
            </a:pPr>
            <a:endParaRPr lang="en-US" dirty="0"/>
          </a:p>
        </p:txBody>
      </p:sp>
    </p:spTree>
    <p:extLst>
      <p:ext uri="{BB962C8B-B14F-4D97-AF65-F5344CB8AC3E}">
        <p14:creationId xmlns:p14="http://schemas.microsoft.com/office/powerpoint/2010/main" val="16975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7819-17BF-474A-AA12-6F96DB4FDAB1}"/>
              </a:ext>
            </a:extLst>
          </p:cNvPr>
          <p:cNvSpPr>
            <a:spLocks noGrp="1"/>
          </p:cNvSpPr>
          <p:nvPr>
            <p:ph type="title"/>
          </p:nvPr>
        </p:nvSpPr>
        <p:spPr/>
        <p:txBody>
          <a:bodyPr/>
          <a:lstStyle/>
          <a:p>
            <a:r>
              <a:rPr lang="en-US" dirty="0"/>
              <a:t>Assertion Inclusion in an Array</a:t>
            </a:r>
          </a:p>
        </p:txBody>
      </p:sp>
      <p:sp>
        <p:nvSpPr>
          <p:cNvPr id="3" name="Content Placeholder 2">
            <a:extLst>
              <a:ext uri="{FF2B5EF4-FFF2-40B4-BE49-F238E27FC236}">
                <a16:creationId xmlns:a16="http://schemas.microsoft.com/office/drawing/2014/main" id="{800FDBDC-3F1B-4D10-B38B-790015BFFC24}"/>
              </a:ext>
            </a:extLst>
          </p:cNvPr>
          <p:cNvSpPr>
            <a:spLocks noGrp="1"/>
          </p:cNvSpPr>
          <p:nvPr>
            <p:ph idx="1"/>
          </p:nvPr>
        </p:nvSpPr>
        <p:spPr>
          <a:xfrm>
            <a:off x="838200" y="1825625"/>
            <a:ext cx="10515600" cy="4351338"/>
          </a:xfrm>
        </p:spPr>
        <p:txBody>
          <a:bodyPr/>
          <a:lstStyle/>
          <a:p>
            <a:r>
              <a:rPr lang="en-US" dirty="0">
                <a:hlinkClick r:id="rId2"/>
              </a:rPr>
              <a:t>https://www.chaijs.com/api/bdd/</a:t>
            </a:r>
            <a:endParaRPr lang="en-US" dirty="0"/>
          </a:p>
          <a:p>
            <a:endParaRPr lang="en-US" dirty="0"/>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([200,204]).</a:t>
            </a:r>
            <a:r>
              <a:rPr lang="en-US" b="1" dirty="0" err="1"/>
              <a:t>to.include</a:t>
            </a:r>
            <a:r>
              <a:rPr lang="en-US" b="1" dirty="0"/>
              <a:t>(</a:t>
            </a:r>
            <a:r>
              <a:rPr lang="en-US" b="1" dirty="0" err="1"/>
              <a:t>pm.response.code</a:t>
            </a:r>
            <a:r>
              <a:rPr lang="en-US" b="1" dirty="0"/>
              <a:t>)</a:t>
            </a:r>
            <a:r>
              <a:rPr lang="en-US" dirty="0"/>
              <a:t>});</a:t>
            </a:r>
          </a:p>
          <a:p>
            <a:endParaRPr lang="en-US" dirty="0"/>
          </a:p>
          <a:p>
            <a:endParaRPr lang="en-US" dirty="0"/>
          </a:p>
        </p:txBody>
      </p:sp>
    </p:spTree>
    <p:extLst>
      <p:ext uri="{BB962C8B-B14F-4D97-AF65-F5344CB8AC3E}">
        <p14:creationId xmlns:p14="http://schemas.microsoft.com/office/powerpoint/2010/main" val="36961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061F-0377-49D9-95CF-F9D3AE9D9B40}"/>
              </a:ext>
            </a:extLst>
          </p:cNvPr>
          <p:cNvSpPr>
            <a:spLocks noGrp="1"/>
          </p:cNvSpPr>
          <p:nvPr>
            <p:ph type="title"/>
          </p:nvPr>
        </p:nvSpPr>
        <p:spPr/>
        <p:txBody>
          <a:bodyPr/>
          <a:lstStyle/>
          <a:p>
            <a:r>
              <a:rPr lang="en-US" dirty="0"/>
              <a:t>Asserting Content-Type</a:t>
            </a:r>
          </a:p>
        </p:txBody>
      </p:sp>
      <p:sp>
        <p:nvSpPr>
          <p:cNvPr id="3" name="Content Placeholder 2">
            <a:extLst>
              <a:ext uri="{FF2B5EF4-FFF2-40B4-BE49-F238E27FC236}">
                <a16:creationId xmlns:a16="http://schemas.microsoft.com/office/drawing/2014/main" id="{E7B7B167-7A4C-4413-AD18-C925E1A13A89}"/>
              </a:ext>
            </a:extLst>
          </p:cNvPr>
          <p:cNvSpPr>
            <a:spLocks noGrp="1"/>
          </p:cNvSpPr>
          <p:nvPr>
            <p:ph idx="1"/>
          </p:nvPr>
        </p:nvSpPr>
        <p:spPr/>
        <p:txBody>
          <a:bodyPr/>
          <a:lstStyle/>
          <a:p>
            <a:pPr marL="0" indent="0">
              <a:buNone/>
            </a:pPr>
            <a:r>
              <a:rPr lang="en-US" dirty="0"/>
              <a:t>Test if a Content-Type header is included</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(“Content-Type”);</a:t>
            </a:r>
            <a:r>
              <a:rPr lang="en-US" dirty="0"/>
              <a:t>});</a:t>
            </a:r>
          </a:p>
        </p:txBody>
      </p:sp>
    </p:spTree>
    <p:extLst>
      <p:ext uri="{BB962C8B-B14F-4D97-AF65-F5344CB8AC3E}">
        <p14:creationId xmlns:p14="http://schemas.microsoft.com/office/powerpoint/2010/main" val="135860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A9A7-44C4-4CC7-9C7E-9BC0FE0A0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222C91-188C-43F2-B160-E45528B6B840}"/>
              </a:ext>
            </a:extLst>
          </p:cNvPr>
          <p:cNvSpPr>
            <a:spLocks noGrp="1"/>
          </p:cNvSpPr>
          <p:nvPr>
            <p:ph idx="1"/>
          </p:nvPr>
        </p:nvSpPr>
        <p:spPr>
          <a:xfrm>
            <a:off x="838200" y="1732438"/>
            <a:ext cx="10515600" cy="4351338"/>
          </a:xfrm>
        </p:spPr>
        <p:txBody>
          <a:bodyPr/>
          <a:lstStyle/>
          <a:p>
            <a:pPr marL="0" indent="0">
              <a:buNone/>
            </a:pPr>
            <a:r>
              <a:rPr lang="en-US" dirty="0"/>
              <a:t>Test if a Content-Type header is included with a specific value</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a:t>
            </a:r>
          </a:p>
          <a:p>
            <a:pPr marL="0" indent="0">
              <a:buNone/>
            </a:pPr>
            <a:r>
              <a:rPr lang="en-US" b="1" dirty="0"/>
              <a:t>			‘Content-Type’,</a:t>
            </a:r>
          </a:p>
          <a:p>
            <a:pPr marL="0" indent="0">
              <a:buNone/>
            </a:pPr>
            <a:r>
              <a:rPr lang="en-US" b="1" dirty="0"/>
              <a:t>			‘application/json; charset=utf-8’);</a:t>
            </a:r>
            <a:r>
              <a:rPr lang="en-US" dirty="0"/>
              <a:t>});</a:t>
            </a:r>
          </a:p>
          <a:p>
            <a:endParaRPr lang="en-US" dirty="0"/>
          </a:p>
        </p:txBody>
      </p:sp>
    </p:spTree>
    <p:extLst>
      <p:ext uri="{BB962C8B-B14F-4D97-AF65-F5344CB8AC3E}">
        <p14:creationId xmlns:p14="http://schemas.microsoft.com/office/powerpoint/2010/main" val="275459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C8FF-20F8-4D42-BDC0-45F1D93B4426}"/>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D5EB072C-B4E4-453D-A1B6-1D4C6E08FE95}"/>
              </a:ext>
            </a:extLst>
          </p:cNvPr>
          <p:cNvSpPr>
            <a:spLocks noGrp="1"/>
          </p:cNvSpPr>
          <p:nvPr>
            <p:ph idx="1"/>
          </p:nvPr>
        </p:nvSpPr>
        <p:spPr>
          <a:xfrm>
            <a:off x="896442" y="1843097"/>
            <a:ext cx="10515600" cy="4351338"/>
          </a:xfrm>
        </p:spPr>
        <p:txBody>
          <a:bodyPr>
            <a:normAutofit fontScale="92500" lnSpcReduction="20000"/>
          </a:bodyPr>
          <a:lstStyle/>
          <a:p>
            <a:pPr marL="0" indent="0">
              <a:buNone/>
            </a:pPr>
            <a:r>
              <a:rPr lang="en-US" dirty="0"/>
              <a:t>Status code is in the 2xx range</a:t>
            </a:r>
          </a:p>
          <a:p>
            <a:pPr marL="0" indent="0">
              <a:buNone/>
            </a:pPr>
            <a:r>
              <a:rPr lang="en-US" dirty="0"/>
              <a:t>	</a:t>
            </a:r>
            <a:r>
              <a:rPr lang="en-US" dirty="0" err="1"/>
              <a:t>pm.test</a:t>
            </a:r>
            <a:r>
              <a:rPr lang="en-US" dirty="0"/>
              <a:t>(</a:t>
            </a:r>
          </a:p>
          <a:p>
            <a:pPr marL="0" indent="0">
              <a:buNone/>
            </a:pPr>
            <a:r>
              <a:rPr lang="en-US" dirty="0"/>
              <a:t>		“Status code is successful”, </a:t>
            </a:r>
          </a:p>
          <a:p>
            <a:pPr marL="0" indent="0">
              <a:buNone/>
            </a:pPr>
            <a:r>
              <a:rPr lang="en-US" dirty="0"/>
              <a:t>		function() {</a:t>
            </a:r>
          </a:p>
          <a:p>
            <a:pPr marL="0" indent="0">
              <a:buNone/>
            </a:pPr>
            <a:r>
              <a:rPr lang="en-US" dirty="0"/>
              <a:t>		</a:t>
            </a:r>
            <a:r>
              <a:rPr lang="en-US" b="1" dirty="0" err="1"/>
              <a:t>pm.response.to.be.succes</a:t>
            </a:r>
            <a:r>
              <a:rPr lang="en-US" b="1" dirty="0"/>
              <a:t>;</a:t>
            </a:r>
            <a:r>
              <a:rPr lang="en-US" dirty="0"/>
              <a:t>});</a:t>
            </a:r>
          </a:p>
          <a:p>
            <a:pPr marL="0" indent="0">
              <a:buNone/>
            </a:pPr>
            <a:r>
              <a:rPr lang="en-US" dirty="0"/>
              <a:t>Status code is in the 4xx range</a:t>
            </a:r>
          </a:p>
          <a:p>
            <a:pPr marL="0" indent="0">
              <a:buNone/>
            </a:pPr>
            <a:r>
              <a:rPr lang="en-US" dirty="0" err="1"/>
              <a:t>pm.test</a:t>
            </a:r>
            <a:r>
              <a:rPr lang="en-US" dirty="0"/>
              <a:t>(</a:t>
            </a:r>
          </a:p>
          <a:p>
            <a:pPr marL="0" indent="0">
              <a:buNone/>
            </a:pPr>
            <a:r>
              <a:rPr lang="en-US" dirty="0"/>
              <a:t>	“Request results in a client error”, </a:t>
            </a:r>
          </a:p>
          <a:p>
            <a:pPr marL="0" indent="0">
              <a:buNone/>
            </a:pPr>
            <a:r>
              <a:rPr lang="en-US" dirty="0"/>
              <a:t>	function() {</a:t>
            </a:r>
          </a:p>
          <a:p>
            <a:pPr marL="0" indent="0">
              <a:buNone/>
            </a:pPr>
            <a:r>
              <a:rPr lang="en-US" dirty="0"/>
              <a:t>		</a:t>
            </a:r>
            <a:r>
              <a:rPr lang="en-US" b="1" dirty="0" err="1"/>
              <a:t>pm.response.to.be.clientError</a:t>
            </a:r>
            <a:r>
              <a:rPr lang="en-US" b="1" dirty="0"/>
              <a:t>;</a:t>
            </a:r>
            <a:r>
              <a:rPr lang="en-US" dirty="0"/>
              <a:t>});</a:t>
            </a:r>
          </a:p>
          <a:p>
            <a:pPr lvl="1"/>
            <a:endParaRPr lang="en-US" dirty="0"/>
          </a:p>
        </p:txBody>
      </p:sp>
    </p:spTree>
    <p:extLst>
      <p:ext uri="{BB962C8B-B14F-4D97-AF65-F5344CB8AC3E}">
        <p14:creationId xmlns:p14="http://schemas.microsoft.com/office/powerpoint/2010/main" val="335192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6C9-A666-4F0E-9F10-F0945B8F1BC3}"/>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6DBC5875-4A35-4D13-BBD5-463421AD2D74}"/>
              </a:ext>
            </a:extLst>
          </p:cNvPr>
          <p:cNvSpPr>
            <a:spLocks noGrp="1"/>
          </p:cNvSpPr>
          <p:nvPr>
            <p:ph idx="1"/>
          </p:nvPr>
        </p:nvSpPr>
        <p:spPr>
          <a:xfrm>
            <a:off x="838200" y="1610129"/>
            <a:ext cx="10515600" cy="4351338"/>
          </a:xfrm>
        </p:spPr>
        <p:txBody>
          <a:bodyPr/>
          <a:lstStyle/>
          <a:p>
            <a:pPr marL="0" indent="0">
              <a:buNone/>
            </a:pPr>
            <a:r>
              <a:rPr lang="en-US" dirty="0"/>
              <a:t>Status code is 404 Not Found</a:t>
            </a:r>
          </a:p>
          <a:p>
            <a:pPr marL="0" indent="0">
              <a:buNone/>
            </a:pPr>
            <a:r>
              <a:rPr lang="en-US" dirty="0" err="1"/>
              <a:t>pm.test</a:t>
            </a:r>
            <a:r>
              <a:rPr lang="en-US" dirty="0"/>
              <a:t>(</a:t>
            </a:r>
          </a:p>
          <a:p>
            <a:pPr marL="0" indent="0">
              <a:buNone/>
            </a:pPr>
            <a:r>
              <a:rPr lang="en-US" dirty="0"/>
              <a:t>“Request results in a client error”, </a:t>
            </a:r>
          </a:p>
          <a:p>
            <a:pPr marL="0" indent="0">
              <a:buNone/>
            </a:pPr>
            <a:r>
              <a:rPr lang="en-US" dirty="0"/>
              <a:t>	function() {</a:t>
            </a:r>
          </a:p>
          <a:p>
            <a:pPr marL="0" indent="0">
              <a:buNone/>
            </a:pPr>
            <a:r>
              <a:rPr lang="en-US" dirty="0"/>
              <a:t>		</a:t>
            </a:r>
            <a:r>
              <a:rPr lang="en-US" b="1" dirty="0" err="1"/>
              <a:t>pm.response.to.be.notFound</a:t>
            </a:r>
            <a:r>
              <a:rPr lang="en-US" b="1" dirty="0"/>
              <a:t>;</a:t>
            </a:r>
            <a:r>
              <a:rPr lang="en-US" dirty="0"/>
              <a:t>});</a:t>
            </a:r>
          </a:p>
          <a:p>
            <a:endParaRPr lang="en-US" dirty="0"/>
          </a:p>
        </p:txBody>
      </p:sp>
    </p:spTree>
    <p:extLst>
      <p:ext uri="{BB962C8B-B14F-4D97-AF65-F5344CB8AC3E}">
        <p14:creationId xmlns:p14="http://schemas.microsoft.com/office/powerpoint/2010/main" val="225972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B5B9-CC2C-47F6-A480-DB3F47E2A055}"/>
              </a:ext>
            </a:extLst>
          </p:cNvPr>
          <p:cNvSpPr>
            <a:spLocks noGrp="1"/>
          </p:cNvSpPr>
          <p:nvPr>
            <p:ph type="title"/>
          </p:nvPr>
        </p:nvSpPr>
        <p:spPr/>
        <p:txBody>
          <a:bodyPr/>
          <a:lstStyle/>
          <a:p>
            <a:r>
              <a:rPr lang="en-US" dirty="0"/>
              <a:t>Asserting the Response Body</a:t>
            </a:r>
          </a:p>
        </p:txBody>
      </p:sp>
      <p:sp>
        <p:nvSpPr>
          <p:cNvPr id="3" name="Content Placeholder 2">
            <a:extLst>
              <a:ext uri="{FF2B5EF4-FFF2-40B4-BE49-F238E27FC236}">
                <a16:creationId xmlns:a16="http://schemas.microsoft.com/office/drawing/2014/main" id="{B3A64C07-352A-4592-8458-258E9E963EBC}"/>
              </a:ext>
            </a:extLst>
          </p:cNvPr>
          <p:cNvSpPr>
            <a:spLocks noGrp="1"/>
          </p:cNvSpPr>
          <p:nvPr>
            <p:ph idx="1"/>
          </p:nvPr>
        </p:nvSpPr>
        <p:spPr/>
        <p:txBody>
          <a:bodyPr>
            <a:normAutofit fontScale="85000" lnSpcReduction="20000"/>
          </a:bodyPr>
          <a:lstStyle/>
          <a:p>
            <a:pPr marL="0" indent="0">
              <a:buNone/>
            </a:pPr>
            <a:r>
              <a:rPr lang="en-US" dirty="0"/>
              <a:t> </a:t>
            </a:r>
            <a:r>
              <a:rPr lang="en-US" dirty="0" err="1"/>
              <a:t>pm.response.text</a:t>
            </a:r>
            <a:r>
              <a:rPr lang="en-US" dirty="0"/>
              <a:t>() results in a string</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pm.response.text</a:t>
            </a:r>
            <a:r>
              <a:rPr lang="en-US" b="1" dirty="0"/>
              <a:t>()).</a:t>
            </a:r>
            <a:r>
              <a:rPr lang="en-US" b="1" dirty="0" err="1"/>
              <a:t>not.empty</a:t>
            </a:r>
            <a:r>
              <a:rPr lang="en-US" b="1" dirty="0"/>
              <a:t>;</a:t>
            </a:r>
            <a:r>
              <a:rPr lang="en-US" dirty="0"/>
              <a:t>});</a:t>
            </a:r>
          </a:p>
          <a:p>
            <a:pPr marL="0" indent="0">
              <a:buNone/>
            </a:pPr>
            <a:r>
              <a:rPr lang="en-US" dirty="0"/>
              <a:t>Or</a:t>
            </a:r>
          </a:p>
          <a:p>
            <a:pPr marL="0" indent="0">
              <a:buNone/>
            </a:pPr>
            <a:r>
              <a:rPr lang="en-US" dirty="0"/>
              <a:t> </a:t>
            </a:r>
            <a:r>
              <a:rPr lang="en-US" dirty="0" err="1"/>
              <a:t>pm.response.json</a:t>
            </a:r>
            <a:r>
              <a:rPr lang="en-US" dirty="0"/>
              <a:t>() results in an object </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pm.response.json</a:t>
            </a:r>
            <a:r>
              <a:rPr lang="en-US" b="1" dirty="0"/>
              <a:t>()).</a:t>
            </a:r>
            <a:r>
              <a:rPr lang="en-US" b="1" dirty="0" err="1"/>
              <a:t>not.empty</a:t>
            </a:r>
            <a:r>
              <a:rPr lang="en-US" b="1" dirty="0"/>
              <a:t>;</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51173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785F-E510-4143-8DA8-D1656F6F4894}"/>
              </a:ext>
            </a:extLst>
          </p:cNvPr>
          <p:cNvSpPr>
            <a:spLocks noGrp="1"/>
          </p:cNvSpPr>
          <p:nvPr>
            <p:ph type="title"/>
          </p:nvPr>
        </p:nvSpPr>
        <p:spPr/>
        <p:txBody>
          <a:bodyPr/>
          <a:lstStyle/>
          <a:p>
            <a:r>
              <a:rPr lang="en-US" dirty="0"/>
              <a:t>Assert the Response Body(Shortcuts)</a:t>
            </a:r>
          </a:p>
        </p:txBody>
      </p:sp>
      <p:sp>
        <p:nvSpPr>
          <p:cNvPr id="3" name="Content Placeholder 2">
            <a:extLst>
              <a:ext uri="{FF2B5EF4-FFF2-40B4-BE49-F238E27FC236}">
                <a16:creationId xmlns:a16="http://schemas.microsoft.com/office/drawing/2014/main" id="{78A9EF25-8F61-4C3E-B538-441D3B07FF72}"/>
              </a:ext>
            </a:extLst>
          </p:cNvPr>
          <p:cNvSpPr>
            <a:spLocks noGrp="1"/>
          </p:cNvSpPr>
          <p:nvPr>
            <p:ph idx="1"/>
          </p:nvPr>
        </p:nvSpPr>
        <p:spPr/>
        <p:txBody>
          <a:bodyPr>
            <a:normAutofit fontScale="92500" lnSpcReduction="20000"/>
          </a:bodyPr>
          <a:lstStyle/>
          <a:p>
            <a:pPr marL="0" indent="0">
              <a:buNone/>
            </a:pPr>
            <a:r>
              <a:rPr lang="en-US" dirty="0"/>
              <a:t> </a:t>
            </a: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pm.response.to.have.body</a:t>
            </a:r>
            <a:r>
              <a:rPr lang="en-US" b="1" dirty="0"/>
              <a:t>();</a:t>
            </a:r>
            <a:r>
              <a:rPr lang="en-US" dirty="0"/>
              <a:t>});</a:t>
            </a:r>
          </a:p>
          <a:p>
            <a:pPr marL="0" indent="0">
              <a:buNone/>
            </a:pPr>
            <a:r>
              <a:rPr lang="en-US" dirty="0"/>
              <a:t>OR</a:t>
            </a:r>
          </a:p>
          <a:p>
            <a:pPr marL="0" indent="0">
              <a:buNone/>
            </a:pPr>
            <a:endParaRPr lang="en-US" dirty="0"/>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pm.response.to.have.jsonBody</a:t>
            </a:r>
            <a:r>
              <a:rPr lang="en-US" b="1" dirty="0"/>
              <a:t>();</a:t>
            </a:r>
            <a:r>
              <a:rPr lang="en-US" dirty="0"/>
              <a:t>});</a:t>
            </a:r>
          </a:p>
          <a:p>
            <a:endParaRPr lang="en-US" dirty="0"/>
          </a:p>
        </p:txBody>
      </p:sp>
    </p:spTree>
    <p:extLst>
      <p:ext uri="{BB962C8B-B14F-4D97-AF65-F5344CB8AC3E}">
        <p14:creationId xmlns:p14="http://schemas.microsoft.com/office/powerpoint/2010/main" val="194680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F611-870D-4097-9CFF-F0C26058972F}"/>
              </a:ext>
            </a:extLst>
          </p:cNvPr>
          <p:cNvSpPr>
            <a:spLocks noGrp="1"/>
          </p:cNvSpPr>
          <p:nvPr>
            <p:ph type="title"/>
          </p:nvPr>
        </p:nvSpPr>
        <p:spPr/>
        <p:txBody>
          <a:bodyPr/>
          <a:lstStyle/>
          <a:p>
            <a:r>
              <a:rPr lang="en-US" dirty="0"/>
              <a:t>Asserting Parts of the Response Body</a:t>
            </a:r>
          </a:p>
        </p:txBody>
      </p:sp>
      <p:sp>
        <p:nvSpPr>
          <p:cNvPr id="3" name="Content Placeholder 2">
            <a:extLst>
              <a:ext uri="{FF2B5EF4-FFF2-40B4-BE49-F238E27FC236}">
                <a16:creationId xmlns:a16="http://schemas.microsoft.com/office/drawing/2014/main" id="{71C2AEEF-C035-433E-8898-F352A5424E8E}"/>
              </a:ext>
            </a:extLst>
          </p:cNvPr>
          <p:cNvSpPr>
            <a:spLocks noGrp="1"/>
          </p:cNvSpPr>
          <p:nvPr>
            <p:ph idx="1"/>
          </p:nvPr>
        </p:nvSpPr>
        <p:spPr/>
        <p:txBody>
          <a:bodyPr>
            <a:normAutofit/>
          </a:bodyPr>
          <a:lstStyle/>
          <a:p>
            <a:pPr marL="0" indent="0">
              <a:buNone/>
            </a:pPr>
            <a:r>
              <a:rPr lang="en-US" sz="2400" dirty="0"/>
              <a:t>Tests can contain multiple assertions</a:t>
            </a:r>
          </a:p>
          <a:p>
            <a:pPr marL="0" indent="0">
              <a:buNone/>
            </a:pPr>
            <a:r>
              <a:rPr lang="en-US" sz="2400" dirty="0"/>
              <a:t>Regular JavaScript syntax can be used when writing scripts</a:t>
            </a:r>
          </a:p>
          <a:p>
            <a:pPr marL="0" indent="0">
              <a:buNone/>
            </a:pPr>
            <a:r>
              <a:rPr lang="en-US" sz="2400" dirty="0" err="1"/>
              <a:t>pm.test</a:t>
            </a:r>
            <a:r>
              <a:rPr lang="en-US" sz="2400" dirty="0"/>
              <a:t>(</a:t>
            </a:r>
          </a:p>
          <a:p>
            <a:pPr marL="0" indent="0">
              <a:buNone/>
            </a:pPr>
            <a:r>
              <a:rPr lang="en-US" sz="2400" dirty="0"/>
              <a:t> var </a:t>
            </a:r>
            <a:r>
              <a:rPr lang="en-US" sz="2400" dirty="0" err="1"/>
              <a:t>updatedReservation</a:t>
            </a:r>
            <a:r>
              <a:rPr lang="en-US" sz="2400" dirty="0"/>
              <a:t> = </a:t>
            </a:r>
            <a:r>
              <a:rPr lang="en-US" sz="2400" dirty="0" err="1"/>
              <a:t>pm.response.json</a:t>
            </a:r>
            <a:r>
              <a:rPr lang="en-US" sz="2400" dirty="0"/>
              <a:t>();</a:t>
            </a:r>
          </a:p>
          <a:p>
            <a:pPr marL="0" indent="0">
              <a:buNone/>
            </a:pPr>
            <a:r>
              <a:rPr lang="en-US" sz="2400" dirty="0"/>
              <a:t>“Reservation properties have been updated”, </a:t>
            </a:r>
          </a:p>
          <a:p>
            <a:pPr marL="0" indent="0">
              <a:buNone/>
            </a:pPr>
            <a:r>
              <a:rPr lang="en-US" sz="2400" dirty="0"/>
              <a:t>	function() {</a:t>
            </a:r>
          </a:p>
          <a:p>
            <a:pPr marL="0" indent="0">
              <a:buNone/>
            </a:pPr>
            <a:r>
              <a:rPr lang="en-US" sz="2400" dirty="0"/>
              <a:t>		</a:t>
            </a:r>
            <a:r>
              <a:rPr lang="en-US" sz="2400" b="1" dirty="0" err="1"/>
              <a:t>pm.expect</a:t>
            </a:r>
            <a:r>
              <a:rPr lang="en-US" sz="2400" b="1" dirty="0"/>
              <a:t>(</a:t>
            </a:r>
            <a:r>
              <a:rPr lang="en-US" sz="2400" dirty="0"/>
              <a:t>updatedReservation.name</a:t>
            </a:r>
            <a:r>
              <a:rPr lang="en-US" sz="2400" b="1" dirty="0"/>
              <a:t>).</a:t>
            </a:r>
            <a:r>
              <a:rPr lang="en-US" sz="2400" b="1" dirty="0" err="1"/>
              <a:t>to.equal</a:t>
            </a:r>
            <a:r>
              <a:rPr lang="en-US" sz="2400" b="1" dirty="0"/>
              <a:t>(“Tim Oleson”);</a:t>
            </a:r>
          </a:p>
          <a:p>
            <a:pPr marL="0" indent="0">
              <a:buNone/>
            </a:pPr>
            <a:r>
              <a:rPr lang="en-US" sz="2400" b="1" dirty="0"/>
              <a:t>		</a:t>
            </a:r>
            <a:r>
              <a:rPr lang="en-US" sz="2400" b="1" dirty="0" err="1"/>
              <a:t>pm.expect</a:t>
            </a:r>
            <a:r>
              <a:rPr lang="en-US" sz="2400" b="1" dirty="0"/>
              <a:t>(</a:t>
            </a:r>
            <a:r>
              <a:rPr lang="en-US" sz="2400" dirty="0" err="1"/>
              <a:t>updatedReservation.price</a:t>
            </a:r>
            <a:r>
              <a:rPr lang="en-US" sz="2400" b="1" dirty="0"/>
              <a:t>).</a:t>
            </a:r>
            <a:r>
              <a:rPr lang="en-US" sz="2400" b="1" dirty="0" err="1"/>
              <a:t>to.equal</a:t>
            </a:r>
            <a:r>
              <a:rPr lang="en-US" sz="2400" b="1" dirty="0"/>
              <a:t>(“1200”);</a:t>
            </a:r>
            <a:r>
              <a:rPr lang="en-US" sz="2400" dirty="0"/>
              <a:t>});</a:t>
            </a:r>
          </a:p>
          <a:p>
            <a:endParaRPr lang="en-US" sz="2400" dirty="0"/>
          </a:p>
        </p:txBody>
      </p:sp>
    </p:spTree>
    <p:extLst>
      <p:ext uri="{BB962C8B-B14F-4D97-AF65-F5344CB8AC3E}">
        <p14:creationId xmlns:p14="http://schemas.microsoft.com/office/powerpoint/2010/main" val="186926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9863-0B95-4A2F-931F-D8AD8C99DE77}"/>
              </a:ext>
            </a:extLst>
          </p:cNvPr>
          <p:cNvSpPr>
            <a:spLocks noGrp="1"/>
          </p:cNvSpPr>
          <p:nvPr>
            <p:ph type="title"/>
          </p:nvPr>
        </p:nvSpPr>
        <p:spPr/>
        <p:txBody>
          <a:bodyPr/>
          <a:lstStyle/>
          <a:p>
            <a:r>
              <a:rPr lang="en-US" dirty="0"/>
              <a:t>Sending Request</a:t>
            </a:r>
          </a:p>
        </p:txBody>
      </p:sp>
      <p:sp>
        <p:nvSpPr>
          <p:cNvPr id="3" name="Content Placeholder 2">
            <a:extLst>
              <a:ext uri="{FF2B5EF4-FFF2-40B4-BE49-F238E27FC236}">
                <a16:creationId xmlns:a16="http://schemas.microsoft.com/office/drawing/2014/main" id="{DB675A01-5D19-4F54-A6A2-7A7C2810C2C6}"/>
              </a:ext>
            </a:extLst>
          </p:cNvPr>
          <p:cNvSpPr>
            <a:spLocks noGrp="1"/>
          </p:cNvSpPr>
          <p:nvPr>
            <p:ph idx="1"/>
          </p:nvPr>
        </p:nvSpPr>
        <p:spPr/>
        <p:txBody>
          <a:bodyPr/>
          <a:lstStyle/>
          <a:p>
            <a:pPr marL="0" indent="0">
              <a:buNone/>
            </a:pPr>
            <a:r>
              <a:rPr lang="en-US" dirty="0"/>
              <a:t> </a:t>
            </a:r>
            <a:r>
              <a:rPr lang="en-US" dirty="0" err="1"/>
              <a:t>pm.sendRequest</a:t>
            </a:r>
            <a:r>
              <a:rPr lang="en-US" dirty="0"/>
              <a:t>( </a:t>
            </a:r>
          </a:p>
          <a:p>
            <a:pPr marL="457200" lvl="1" indent="0">
              <a:buNone/>
            </a:pPr>
            <a:r>
              <a:rPr lang="en-US" dirty="0" err="1"/>
              <a:t>getReservationRequest</a:t>
            </a:r>
            <a:r>
              <a:rPr lang="en-US" dirty="0"/>
              <a:t>,</a:t>
            </a:r>
          </a:p>
          <a:p>
            <a:pPr marL="457200" lvl="1" indent="0">
              <a:buNone/>
            </a:pPr>
            <a:r>
              <a:rPr lang="en-US" dirty="0"/>
              <a:t>Function (error, </a:t>
            </a:r>
            <a:r>
              <a:rPr lang="en-US" dirty="0" err="1"/>
              <a:t>respons</a:t>
            </a:r>
            <a:r>
              <a:rPr lang="en-US" dirty="0"/>
              <a:t>) {</a:t>
            </a:r>
          </a:p>
          <a:p>
            <a:pPr marL="457200" lvl="1" indent="0">
              <a:buNone/>
            </a:pPr>
            <a:r>
              <a:rPr lang="en-US" dirty="0"/>
              <a:t>	if(error) {console.log(error); }</a:t>
            </a:r>
          </a:p>
          <a:p>
            <a:pPr marL="457200" lvl="1" indent="0">
              <a:buNone/>
            </a:pPr>
            <a:r>
              <a:rPr lang="en-US" dirty="0"/>
              <a:t>	var </a:t>
            </a:r>
            <a:r>
              <a:rPr lang="en-US" dirty="0" err="1"/>
              <a:t>returnedReservation</a:t>
            </a:r>
            <a:r>
              <a:rPr lang="en-US" dirty="0"/>
              <a:t> = </a:t>
            </a:r>
            <a:r>
              <a:rPr lang="en-US" dirty="0" err="1"/>
              <a:t>response.json</a:t>
            </a:r>
            <a:r>
              <a:rPr lang="en-US" dirty="0"/>
              <a:t>();</a:t>
            </a:r>
          </a:p>
          <a:p>
            <a:pPr marL="457200" lvl="1" indent="0">
              <a:buNone/>
            </a:pPr>
            <a:r>
              <a:rPr lang="en-US" dirty="0"/>
              <a:t>	</a:t>
            </a:r>
            <a:r>
              <a:rPr lang="en-US" dirty="0" err="1"/>
              <a:t>pm.test</a:t>
            </a:r>
            <a:r>
              <a:rPr lang="en-US" dirty="0"/>
              <a:t>(“Author properties have been updated”, </a:t>
            </a:r>
          </a:p>
          <a:p>
            <a:pPr marL="457200" lvl="1" indent="0">
              <a:buNone/>
            </a:pPr>
            <a:r>
              <a:rPr lang="en-US" dirty="0"/>
              <a:t>	function() {</a:t>
            </a:r>
            <a:r>
              <a:rPr lang="en-US" dirty="0" err="1"/>
              <a:t>pm.expect</a:t>
            </a:r>
            <a:r>
              <a:rPr lang="en-US" dirty="0"/>
              <a:t>(returnedReservation.name).</a:t>
            </a:r>
            <a:r>
              <a:rPr lang="en-US" dirty="0" err="1"/>
              <a:t>to.equal</a:t>
            </a:r>
            <a:r>
              <a:rPr lang="en-US" dirty="0"/>
              <a:t>(Tim Oleson);</a:t>
            </a:r>
          </a:p>
          <a:p>
            <a:pPr marL="457200" lvl="1" indent="0">
              <a:buNone/>
            </a:pPr>
            <a:r>
              <a:rPr lang="en-US" dirty="0"/>
              <a:t>                           </a:t>
            </a:r>
            <a:r>
              <a:rPr lang="en-US" dirty="0" err="1"/>
              <a:t>pm.expect</a:t>
            </a:r>
            <a:r>
              <a:rPr lang="en-US" dirty="0"/>
              <a:t>(</a:t>
            </a:r>
            <a:r>
              <a:rPr lang="en-US" dirty="0" err="1"/>
              <a:t>returnedReservation.price</a:t>
            </a:r>
            <a:r>
              <a:rPr lang="en-US" dirty="0"/>
              <a:t>).</a:t>
            </a:r>
            <a:r>
              <a:rPr lang="en-US" dirty="0" err="1"/>
              <a:t>to.equal</a:t>
            </a:r>
            <a:r>
              <a:rPr lang="en-US" dirty="0"/>
              <a:t>(1200);});})</a:t>
            </a:r>
          </a:p>
          <a:p>
            <a:pPr marL="457200" lvl="1" indent="0">
              <a:buNone/>
            </a:pPr>
            <a:r>
              <a:rPr lang="en-US" dirty="0"/>
              <a:t>}</a:t>
            </a:r>
          </a:p>
          <a:p>
            <a:pPr lvl="1"/>
            <a:endParaRPr lang="en-US" dirty="0"/>
          </a:p>
        </p:txBody>
      </p:sp>
    </p:spTree>
    <p:extLst>
      <p:ext uri="{BB962C8B-B14F-4D97-AF65-F5344CB8AC3E}">
        <p14:creationId xmlns:p14="http://schemas.microsoft.com/office/powerpoint/2010/main" val="330880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5CAF-3067-4C09-90DA-A4AADBD76104}"/>
              </a:ext>
            </a:extLst>
          </p:cNvPr>
          <p:cNvSpPr>
            <a:spLocks noGrp="1"/>
          </p:cNvSpPr>
          <p:nvPr>
            <p:ph type="title"/>
          </p:nvPr>
        </p:nvSpPr>
        <p:spPr/>
        <p:txBody>
          <a:bodyPr/>
          <a:lstStyle/>
          <a:p>
            <a:r>
              <a:rPr lang="en-US" dirty="0"/>
              <a:t>Import Collection with </a:t>
            </a:r>
            <a:r>
              <a:rPr lang="en-US" dirty="0" err="1"/>
              <a:t>OpenApi</a:t>
            </a:r>
            <a:r>
              <a:rPr lang="en-US" dirty="0"/>
              <a:t> specification</a:t>
            </a:r>
          </a:p>
        </p:txBody>
      </p:sp>
      <p:sp>
        <p:nvSpPr>
          <p:cNvPr id="3" name="Content Placeholder 2">
            <a:extLst>
              <a:ext uri="{FF2B5EF4-FFF2-40B4-BE49-F238E27FC236}">
                <a16:creationId xmlns:a16="http://schemas.microsoft.com/office/drawing/2014/main" id="{1DD404E4-5701-4764-BF6E-5594B28251DC}"/>
              </a:ext>
            </a:extLst>
          </p:cNvPr>
          <p:cNvSpPr>
            <a:spLocks noGrp="1"/>
          </p:cNvSpPr>
          <p:nvPr>
            <p:ph idx="1"/>
          </p:nvPr>
        </p:nvSpPr>
        <p:spPr/>
        <p:txBody>
          <a:bodyPr/>
          <a:lstStyle/>
          <a:p>
            <a:pPr marL="914400" lvl="1" indent="-457200">
              <a:buFont typeface="+mj-lt"/>
              <a:buAutoNum type="arabicPeriod"/>
            </a:pPr>
            <a:r>
              <a:rPr lang="en-US" dirty="0"/>
              <a:t>In </a:t>
            </a:r>
            <a:r>
              <a:rPr lang="en-US" dirty="0" err="1"/>
              <a:t>PostMan</a:t>
            </a:r>
            <a:r>
              <a:rPr lang="en-US" dirty="0"/>
              <a:t> click File Import </a:t>
            </a:r>
          </a:p>
          <a:p>
            <a:pPr marL="914400" lvl="1" indent="-457200">
              <a:buFont typeface="+mj-lt"/>
              <a:buAutoNum type="arabicPeriod"/>
            </a:pPr>
            <a:r>
              <a:rPr lang="en-US" dirty="0"/>
              <a:t>Choose Import From Link from the Import Window  </a:t>
            </a:r>
          </a:p>
          <a:p>
            <a:pPr marL="914400" lvl="1" indent="-457200">
              <a:buFont typeface="+mj-lt"/>
              <a:buAutoNum type="arabicPeriod"/>
            </a:pPr>
            <a:r>
              <a:rPr lang="en-US" dirty="0"/>
              <a:t>With the </a:t>
            </a:r>
            <a:r>
              <a:rPr lang="en-US" dirty="0" err="1"/>
              <a:t>Api</a:t>
            </a:r>
            <a:r>
              <a:rPr lang="en-US" dirty="0"/>
              <a:t> Running click link to /swagger/v1/</a:t>
            </a:r>
            <a:r>
              <a:rPr lang="en-US" dirty="0" err="1"/>
              <a:t>swagger.json</a:t>
            </a:r>
            <a:r>
              <a:rPr lang="en-US" dirty="0"/>
              <a:t>  copy the </a:t>
            </a:r>
            <a:r>
              <a:rPr lang="en-US" dirty="0" err="1"/>
              <a:t>url</a:t>
            </a:r>
            <a:r>
              <a:rPr lang="en-US" dirty="0"/>
              <a:t> https://localhost:44370/swagger/v1/swagger.json then click import leave settings </a:t>
            </a:r>
          </a:p>
        </p:txBody>
      </p:sp>
    </p:spTree>
    <p:extLst>
      <p:ext uri="{BB962C8B-B14F-4D97-AF65-F5344CB8AC3E}">
        <p14:creationId xmlns:p14="http://schemas.microsoft.com/office/powerpoint/2010/main" val="9263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E54-E711-449F-973E-2DAB7E47A8FA}"/>
              </a:ext>
            </a:extLst>
          </p:cNvPr>
          <p:cNvSpPr>
            <a:spLocks noGrp="1"/>
          </p:cNvSpPr>
          <p:nvPr>
            <p:ph type="title"/>
          </p:nvPr>
        </p:nvSpPr>
        <p:spPr/>
        <p:txBody>
          <a:bodyPr/>
          <a:lstStyle/>
          <a:p>
            <a:r>
              <a:rPr lang="en-US" dirty="0"/>
              <a:t>Test Get Reservation By Id</a:t>
            </a:r>
          </a:p>
        </p:txBody>
      </p:sp>
      <p:sp>
        <p:nvSpPr>
          <p:cNvPr id="3" name="Content Placeholder 2">
            <a:extLst>
              <a:ext uri="{FF2B5EF4-FFF2-40B4-BE49-F238E27FC236}">
                <a16:creationId xmlns:a16="http://schemas.microsoft.com/office/drawing/2014/main" id="{604A8254-7661-446E-A20D-2AA9786BE341}"/>
              </a:ext>
            </a:extLst>
          </p:cNvPr>
          <p:cNvSpPr>
            <a:spLocks noGrp="1"/>
          </p:cNvSpPr>
          <p:nvPr>
            <p:ph idx="1"/>
          </p:nvPr>
        </p:nvSpPr>
        <p:spPr/>
        <p:txBody>
          <a:bodyPr/>
          <a:lstStyle/>
          <a:p>
            <a:pPr marL="514350" indent="-514350">
              <a:buAutoNum type="arabicPeriod"/>
            </a:pPr>
            <a:r>
              <a:rPr lang="en-US" dirty="0"/>
              <a:t>Open Postman Select Get method that requires an Id </a:t>
            </a:r>
          </a:p>
          <a:p>
            <a:pPr marL="514350" indent="-514350">
              <a:buAutoNum type="arabicPeriod"/>
            </a:pPr>
            <a:r>
              <a:rPr lang="en-US" dirty="0"/>
              <a:t>Select the Tests tab </a:t>
            </a:r>
          </a:p>
          <a:p>
            <a:pPr marL="514350" indent="-514350">
              <a:buAutoNum type="arabicPeriod"/>
            </a:pPr>
            <a:r>
              <a:rPr lang="en-US" dirty="0"/>
              <a:t>Add </a:t>
            </a:r>
            <a:br>
              <a:rPr lang="en-US" dirty="0"/>
            </a:br>
            <a:r>
              <a:rPr lang="en-US" dirty="0"/>
              <a:t>	</a:t>
            </a:r>
            <a:r>
              <a:rPr lang="en-US" dirty="0" err="1"/>
              <a:t>pm.test</a:t>
            </a:r>
            <a:r>
              <a:rPr lang="en-US" dirty="0"/>
              <a:t>("Response time must be below 300m", function(){    	</a:t>
            </a:r>
            <a:r>
              <a:rPr lang="en-US" dirty="0" err="1"/>
              <a:t>pm.expect</a:t>
            </a:r>
            <a:r>
              <a:rPr lang="en-US" dirty="0"/>
              <a:t>(</a:t>
            </a:r>
            <a:r>
              <a:rPr lang="en-US" dirty="0" err="1"/>
              <a:t>pm.response.responseTime</a:t>
            </a:r>
            <a:r>
              <a:rPr lang="en-US" dirty="0"/>
              <a:t>).</a:t>
            </a:r>
            <a:r>
              <a:rPr lang="en-US" dirty="0" err="1"/>
              <a:t>to.be.below</a:t>
            </a:r>
            <a:r>
              <a:rPr lang="en-US" dirty="0"/>
              <a:t>(300);})</a:t>
            </a:r>
          </a:p>
          <a:p>
            <a:pPr marL="514350" indent="-514350">
              <a:buAutoNum type="arabicPeriod"/>
            </a:pPr>
            <a:r>
              <a:rPr lang="en-US" dirty="0"/>
              <a:t>Click Save </a:t>
            </a:r>
          </a:p>
        </p:txBody>
      </p:sp>
    </p:spTree>
    <p:extLst>
      <p:ext uri="{BB962C8B-B14F-4D97-AF65-F5344CB8AC3E}">
        <p14:creationId xmlns:p14="http://schemas.microsoft.com/office/powerpoint/2010/main" val="195438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49E8-3DE1-41D6-BB16-971FE2A3F9AC}"/>
              </a:ext>
            </a:extLst>
          </p:cNvPr>
          <p:cNvSpPr>
            <a:spLocks noGrp="1"/>
          </p:cNvSpPr>
          <p:nvPr>
            <p:ph type="title"/>
          </p:nvPr>
        </p:nvSpPr>
        <p:spPr/>
        <p:txBody>
          <a:bodyPr/>
          <a:lstStyle/>
          <a:p>
            <a:r>
              <a:rPr lang="en-US" dirty="0" err="1"/>
              <a:t>Globals</a:t>
            </a:r>
            <a:r>
              <a:rPr lang="en-US" dirty="0"/>
              <a:t> and environment var</a:t>
            </a:r>
          </a:p>
        </p:txBody>
      </p:sp>
      <p:sp>
        <p:nvSpPr>
          <p:cNvPr id="3" name="Content Placeholder 2">
            <a:extLst>
              <a:ext uri="{FF2B5EF4-FFF2-40B4-BE49-F238E27FC236}">
                <a16:creationId xmlns:a16="http://schemas.microsoft.com/office/drawing/2014/main" id="{2FE8ACD1-85CB-4800-835A-69E113B26186}"/>
              </a:ext>
            </a:extLst>
          </p:cNvPr>
          <p:cNvSpPr>
            <a:spLocks noGrp="1"/>
          </p:cNvSpPr>
          <p:nvPr>
            <p:ph idx="1"/>
          </p:nvPr>
        </p:nvSpPr>
        <p:spPr>
          <a:xfrm>
            <a:off x="838200" y="1825625"/>
            <a:ext cx="10515600" cy="4843088"/>
          </a:xfrm>
        </p:spPr>
        <p:txBody>
          <a:bodyPr>
            <a:normAutofit fontScale="92500" lnSpcReduction="10000"/>
          </a:bodyPr>
          <a:lstStyle/>
          <a:p>
            <a:pPr marL="0" indent="0">
              <a:buNone/>
            </a:pPr>
            <a:r>
              <a:rPr lang="en-US" dirty="0"/>
              <a:t>Achieve reuse of common test across all Endpoints in your collection</a:t>
            </a:r>
          </a:p>
          <a:p>
            <a:pPr marL="0" indent="0">
              <a:buNone/>
            </a:pPr>
            <a:r>
              <a:rPr lang="en-US" sz="2400" dirty="0" err="1"/>
              <a:t>pm.globals.set</a:t>
            </a:r>
            <a:r>
              <a:rPr lang="en-US" sz="2400" dirty="0"/>
              <a:t>(key, value)</a:t>
            </a:r>
          </a:p>
          <a:p>
            <a:pPr lvl="1"/>
            <a:r>
              <a:rPr lang="en-US" sz="1800" dirty="0"/>
              <a:t>Takes and key and a value pair as shown below</a:t>
            </a:r>
          </a:p>
          <a:p>
            <a:pPr marL="0" indent="0">
              <a:buNone/>
            </a:pPr>
            <a:r>
              <a:rPr lang="en-US" sz="2400" dirty="0"/>
              <a:t>var </a:t>
            </a:r>
            <a:r>
              <a:rPr lang="en-US" sz="2400" dirty="0" err="1">
                <a:solidFill>
                  <a:srgbClr val="0070C0"/>
                </a:solidFill>
              </a:rPr>
              <a:t>responseTimeTest</a:t>
            </a:r>
            <a:r>
              <a:rPr lang="en-US" sz="2400" dirty="0"/>
              <a:t> = () =&gt; </a:t>
            </a:r>
            <a:r>
              <a:rPr lang="en-US" sz="2400" dirty="0" err="1"/>
              <a:t>pm.test</a:t>
            </a:r>
            <a:r>
              <a:rPr lang="en-US" sz="2400" dirty="0"/>
              <a:t>("Response time must be below 300m", function(){    	</a:t>
            </a:r>
            <a:r>
              <a:rPr lang="en-US" sz="2400" dirty="0" err="1"/>
              <a:t>pm.expect</a:t>
            </a:r>
            <a:r>
              <a:rPr lang="en-US" sz="2400" dirty="0"/>
              <a:t>(</a:t>
            </a:r>
            <a:r>
              <a:rPr lang="en-US" sz="2400" dirty="0" err="1"/>
              <a:t>pm.response.responseTime</a:t>
            </a:r>
            <a:r>
              <a:rPr lang="en-US" sz="2400" dirty="0"/>
              <a:t>).</a:t>
            </a:r>
            <a:r>
              <a:rPr lang="en-US" sz="2400" dirty="0" err="1"/>
              <a:t>to.be.below</a:t>
            </a:r>
            <a:r>
              <a:rPr lang="en-US" sz="2400" dirty="0"/>
              <a:t>(300);})</a:t>
            </a:r>
          </a:p>
          <a:p>
            <a:pPr marL="0" indent="0">
              <a:buNone/>
            </a:pPr>
            <a:r>
              <a:rPr lang="en-US" sz="2400" dirty="0"/>
              <a:t>	</a:t>
            </a:r>
            <a:r>
              <a:rPr lang="en-US" sz="2400" dirty="0" err="1"/>
              <a:t>pm.globals.set</a:t>
            </a:r>
            <a:r>
              <a:rPr lang="en-US" sz="2400" dirty="0"/>
              <a:t>("</a:t>
            </a:r>
            <a:r>
              <a:rPr lang="en-US" sz="2400" dirty="0" err="1">
                <a:solidFill>
                  <a:srgbClr val="0070C0"/>
                </a:solidFill>
              </a:rPr>
              <a:t>responseTimeTest</a:t>
            </a:r>
            <a:r>
              <a:rPr lang="en-US" sz="2400" dirty="0"/>
              <a:t>", </a:t>
            </a:r>
            <a:r>
              <a:rPr lang="en-US" sz="2400" dirty="0" err="1">
                <a:solidFill>
                  <a:srgbClr val="0070C0"/>
                </a:solidFill>
              </a:rPr>
              <a:t>responseTimeTest</a:t>
            </a:r>
            <a:r>
              <a:rPr lang="en-US" sz="2400" dirty="0" err="1"/>
              <a:t>.</a:t>
            </a:r>
            <a:r>
              <a:rPr lang="en-US" sz="2400" dirty="0" err="1">
                <a:solidFill>
                  <a:srgbClr val="FF0000"/>
                </a:solidFill>
              </a:rPr>
              <a:t>toString</a:t>
            </a:r>
            <a:r>
              <a:rPr lang="en-US" sz="2400" dirty="0">
                <a:solidFill>
                  <a:srgbClr val="FF0000"/>
                </a:solidFill>
              </a:rPr>
              <a:t>()</a:t>
            </a:r>
            <a:r>
              <a:rPr lang="en-US" sz="2400" dirty="0"/>
              <a:t>)</a:t>
            </a:r>
          </a:p>
          <a:p>
            <a:pPr marL="0" indent="0">
              <a:buNone/>
            </a:pPr>
            <a:r>
              <a:rPr lang="en-US" sz="2400" dirty="0" err="1"/>
              <a:t>pm.environment</a:t>
            </a:r>
            <a:r>
              <a:rPr lang="en-US" sz="2400" dirty="0"/>
              <a:t>(key, value) </a:t>
            </a:r>
          </a:p>
          <a:p>
            <a:pPr lvl="1"/>
            <a:r>
              <a:rPr lang="en-US" sz="1800" dirty="0"/>
              <a:t>Takes and key and a value pair as shown below</a:t>
            </a:r>
          </a:p>
          <a:p>
            <a:pPr lvl="1"/>
            <a:r>
              <a:rPr lang="en-US" sz="1800" dirty="0"/>
              <a:t>For current environment</a:t>
            </a:r>
          </a:p>
          <a:p>
            <a:pPr marL="0" indent="0">
              <a:buNone/>
            </a:pPr>
            <a:r>
              <a:rPr lang="en-US" sz="2400" dirty="0"/>
              <a:t>Use eval to run the global variable function </a:t>
            </a:r>
          </a:p>
          <a:p>
            <a:pPr lvl="1"/>
            <a:r>
              <a:rPr lang="en-US" sz="2000" dirty="0"/>
              <a:t>eval(</a:t>
            </a:r>
            <a:r>
              <a:rPr lang="en-US" sz="2000" dirty="0" err="1"/>
              <a:t>pm.globals.get</a:t>
            </a:r>
            <a:r>
              <a:rPr lang="en-US" sz="2000" dirty="0"/>
              <a:t>("</a:t>
            </a:r>
            <a:r>
              <a:rPr lang="en-US" sz="2000" dirty="0" err="1"/>
              <a:t>responseTimeTest</a:t>
            </a:r>
            <a:r>
              <a:rPr lang="en-US" sz="2000" dirty="0"/>
              <a:t>"))();</a:t>
            </a:r>
          </a:p>
          <a:p>
            <a:pPr lvl="1"/>
            <a:r>
              <a:rPr lang="en-US" sz="2000" dirty="0"/>
              <a:t>Place this in the test tab </a:t>
            </a:r>
          </a:p>
          <a:p>
            <a:pPr marL="457200" lvl="1" indent="0">
              <a:buNone/>
            </a:pPr>
            <a:endParaRPr lang="en-US" sz="2000" dirty="0"/>
          </a:p>
          <a:p>
            <a:pPr marL="0" indent="0">
              <a:buNone/>
            </a:pPr>
            <a:r>
              <a:rPr lang="en-US" sz="2400" dirty="0"/>
              <a:t>Place the created var </a:t>
            </a:r>
            <a:r>
              <a:rPr lang="en-US" sz="2400" dirty="0" err="1">
                <a:solidFill>
                  <a:srgbClr val="0070C0"/>
                </a:solidFill>
              </a:rPr>
              <a:t>responseTimeTest</a:t>
            </a:r>
            <a:r>
              <a:rPr lang="en-US" sz="2400" dirty="0"/>
              <a:t> and the </a:t>
            </a:r>
            <a:r>
              <a:rPr lang="en-US" sz="2400" dirty="0" err="1">
                <a:solidFill>
                  <a:srgbClr val="0070C0"/>
                </a:solidFill>
              </a:rPr>
              <a:t>pm.globals.set</a:t>
            </a:r>
            <a:r>
              <a:rPr lang="en-US" sz="2400" dirty="0">
                <a:solidFill>
                  <a:srgbClr val="0070C0"/>
                </a:solidFill>
              </a:rPr>
              <a:t>()</a:t>
            </a:r>
            <a:r>
              <a:rPr lang="en-US" sz="2400" dirty="0"/>
              <a:t> in Pre-</a:t>
            </a:r>
            <a:r>
              <a:rPr lang="en-US" sz="2400" dirty="0" err="1"/>
              <a:t>requestScript</a:t>
            </a:r>
            <a:r>
              <a:rPr lang="en-US" sz="2400" dirty="0"/>
              <a:t> Tab  </a:t>
            </a:r>
          </a:p>
        </p:txBody>
      </p:sp>
    </p:spTree>
    <p:extLst>
      <p:ext uri="{BB962C8B-B14F-4D97-AF65-F5344CB8AC3E}">
        <p14:creationId xmlns:p14="http://schemas.microsoft.com/office/powerpoint/2010/main" val="22490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F69A-29E8-4CA4-95D6-98574BF14300}"/>
              </a:ext>
            </a:extLst>
          </p:cNvPr>
          <p:cNvSpPr>
            <a:spLocks noGrp="1"/>
          </p:cNvSpPr>
          <p:nvPr>
            <p:ph type="title"/>
          </p:nvPr>
        </p:nvSpPr>
        <p:spPr/>
        <p:txBody>
          <a:bodyPr/>
          <a:lstStyle/>
          <a:p>
            <a:r>
              <a:rPr lang="en-US" dirty="0"/>
              <a:t>Collection Runner </a:t>
            </a:r>
          </a:p>
        </p:txBody>
      </p:sp>
      <p:sp>
        <p:nvSpPr>
          <p:cNvPr id="3" name="Content Placeholder 2">
            <a:extLst>
              <a:ext uri="{FF2B5EF4-FFF2-40B4-BE49-F238E27FC236}">
                <a16:creationId xmlns:a16="http://schemas.microsoft.com/office/drawing/2014/main" id="{3D9062D5-2256-4CB1-880D-42299D23EC90}"/>
              </a:ext>
            </a:extLst>
          </p:cNvPr>
          <p:cNvSpPr>
            <a:spLocks noGrp="1"/>
          </p:cNvSpPr>
          <p:nvPr>
            <p:ph idx="1"/>
          </p:nvPr>
        </p:nvSpPr>
        <p:spPr/>
        <p:txBody>
          <a:bodyPr/>
          <a:lstStyle/>
          <a:p>
            <a:pPr marL="514350" indent="-514350">
              <a:buAutoNum type="arabicPeriod"/>
            </a:pPr>
            <a:r>
              <a:rPr lang="en-US" dirty="0"/>
              <a:t>Click Runner button on the top left side of the screen </a:t>
            </a:r>
          </a:p>
          <a:p>
            <a:pPr marL="514350" indent="-514350">
              <a:buAutoNum type="arabicPeriod"/>
            </a:pPr>
            <a:r>
              <a:rPr lang="en-US" dirty="0"/>
              <a:t>Choose the Collection you want to run</a:t>
            </a:r>
          </a:p>
          <a:p>
            <a:pPr marL="514350" indent="-514350">
              <a:buAutoNum type="arabicPeriod"/>
            </a:pPr>
            <a:r>
              <a:rPr lang="en-US" dirty="0"/>
              <a:t>Select the Environment to obtain the environment variables</a:t>
            </a:r>
          </a:p>
          <a:p>
            <a:pPr marL="514350" indent="-514350">
              <a:buAutoNum type="arabicPeriod"/>
            </a:pPr>
            <a:r>
              <a:rPr lang="en-US" dirty="0"/>
              <a:t>Click Run Collection name button </a:t>
            </a:r>
          </a:p>
          <a:p>
            <a:pPr marL="514350" indent="-514350">
              <a:buAutoNum type="arabicPeriod"/>
            </a:pPr>
            <a:r>
              <a:rPr lang="en-US" dirty="0"/>
              <a:t>All request will be run and we will see a summary with status Code and you will what test passed or failed </a:t>
            </a:r>
          </a:p>
        </p:txBody>
      </p:sp>
    </p:spTree>
    <p:extLst>
      <p:ext uri="{BB962C8B-B14F-4D97-AF65-F5344CB8AC3E}">
        <p14:creationId xmlns:p14="http://schemas.microsoft.com/office/powerpoint/2010/main" val="283530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15A-9B08-40A7-B1E8-46B5A884CF05}"/>
              </a:ext>
            </a:extLst>
          </p:cNvPr>
          <p:cNvSpPr>
            <a:spLocks noGrp="1"/>
          </p:cNvSpPr>
          <p:nvPr>
            <p:ph type="title"/>
          </p:nvPr>
        </p:nvSpPr>
        <p:spPr/>
        <p:txBody>
          <a:bodyPr/>
          <a:lstStyle/>
          <a:p>
            <a:r>
              <a:rPr lang="en-US" dirty="0"/>
              <a:t>Newman </a:t>
            </a:r>
          </a:p>
        </p:txBody>
      </p:sp>
      <p:sp>
        <p:nvSpPr>
          <p:cNvPr id="3" name="Content Placeholder 2">
            <a:extLst>
              <a:ext uri="{FF2B5EF4-FFF2-40B4-BE49-F238E27FC236}">
                <a16:creationId xmlns:a16="http://schemas.microsoft.com/office/drawing/2014/main" id="{D4C74BCA-FB19-43B2-B337-A7A9FD7B2C6F}"/>
              </a:ext>
            </a:extLst>
          </p:cNvPr>
          <p:cNvSpPr>
            <a:spLocks noGrp="1"/>
          </p:cNvSpPr>
          <p:nvPr>
            <p:ph idx="1"/>
          </p:nvPr>
        </p:nvSpPr>
        <p:spPr/>
        <p:txBody>
          <a:bodyPr>
            <a:normAutofit fontScale="92500" lnSpcReduction="20000"/>
          </a:bodyPr>
          <a:lstStyle/>
          <a:p>
            <a:r>
              <a:rPr lang="en-US" dirty="0" err="1"/>
              <a:t>npm</a:t>
            </a:r>
            <a:r>
              <a:rPr lang="en-US" dirty="0"/>
              <a:t> install -g </a:t>
            </a:r>
            <a:r>
              <a:rPr lang="en-US" dirty="0" err="1"/>
              <a:t>newman</a:t>
            </a:r>
            <a:endParaRPr lang="en-US" dirty="0"/>
          </a:p>
          <a:p>
            <a:r>
              <a:rPr lang="en-US" dirty="0"/>
              <a:t>If you don’t have node </a:t>
            </a:r>
            <a:r>
              <a:rPr lang="en-US" dirty="0">
                <a:hlinkClick r:id="rId2"/>
              </a:rPr>
              <a:t>https://nodejs.org/en/</a:t>
            </a:r>
            <a:endParaRPr lang="en-US" dirty="0"/>
          </a:p>
          <a:p>
            <a:r>
              <a:rPr lang="en-US" dirty="0"/>
              <a:t>Now we need to export the </a:t>
            </a:r>
            <a:r>
              <a:rPr lang="en-US" dirty="0" err="1"/>
              <a:t>Collecton</a:t>
            </a:r>
            <a:r>
              <a:rPr lang="en-US" dirty="0"/>
              <a:t> </a:t>
            </a:r>
          </a:p>
          <a:p>
            <a:r>
              <a:rPr lang="en-US" dirty="0"/>
              <a:t>Find the collection you want to export click … a menu will pop up select export </a:t>
            </a:r>
          </a:p>
          <a:p>
            <a:r>
              <a:rPr lang="en-US" dirty="0"/>
              <a:t>Now we need to export the Environment also got to the cog in the up right or the screen select the Environment you want to export and click the download button    save in the same folder you saved the </a:t>
            </a:r>
            <a:r>
              <a:rPr lang="en-US" dirty="0" err="1"/>
              <a:t>collecton</a:t>
            </a:r>
            <a:endParaRPr lang="en-US" dirty="0"/>
          </a:p>
          <a:p>
            <a:r>
              <a:rPr lang="en-US" dirty="0"/>
              <a:t>In Open command prompt cd into folder where collections are located  and run this command </a:t>
            </a:r>
          </a:p>
          <a:p>
            <a:r>
              <a:rPr lang="en-US" dirty="0" err="1">
                <a:solidFill>
                  <a:srgbClr val="0070C0"/>
                </a:solidFill>
              </a:rPr>
              <a:t>newman</a:t>
            </a:r>
            <a:r>
              <a:rPr lang="en-US" dirty="0">
                <a:solidFill>
                  <a:srgbClr val="0070C0"/>
                </a:solidFill>
              </a:rPr>
              <a:t> run "</a:t>
            </a:r>
            <a:r>
              <a:rPr lang="en-US" dirty="0" err="1">
                <a:solidFill>
                  <a:srgbClr val="0070C0"/>
                </a:solidFill>
              </a:rPr>
              <a:t>MicrosoftDemo</a:t>
            </a:r>
            <a:r>
              <a:rPr lang="en-US" dirty="0">
                <a:solidFill>
                  <a:srgbClr val="0070C0"/>
                </a:solidFill>
              </a:rPr>
              <a:t> </a:t>
            </a:r>
            <a:r>
              <a:rPr lang="en-US" dirty="0" err="1">
                <a:solidFill>
                  <a:srgbClr val="0070C0"/>
                </a:solidFill>
              </a:rPr>
              <a:t>API.postman_collection.json</a:t>
            </a:r>
            <a:r>
              <a:rPr lang="en-US" dirty="0">
                <a:solidFill>
                  <a:srgbClr val="0070C0"/>
                </a:solidFill>
              </a:rPr>
              <a:t>" --environment "</a:t>
            </a:r>
            <a:r>
              <a:rPr lang="en-US" dirty="0" err="1">
                <a:solidFill>
                  <a:srgbClr val="0070C0"/>
                </a:solidFill>
              </a:rPr>
              <a:t>MicrosoftDemo</a:t>
            </a:r>
            <a:r>
              <a:rPr lang="en-US" dirty="0">
                <a:solidFill>
                  <a:srgbClr val="0070C0"/>
                </a:solidFill>
              </a:rPr>
              <a:t> </a:t>
            </a:r>
            <a:r>
              <a:rPr lang="en-US" dirty="0" err="1">
                <a:solidFill>
                  <a:srgbClr val="0070C0"/>
                </a:solidFill>
              </a:rPr>
              <a:t>Api.postman_environment.json</a:t>
            </a:r>
            <a:r>
              <a:rPr lang="en-US" dirty="0">
                <a:solidFill>
                  <a:srgbClr val="0070C0"/>
                </a:solidFill>
              </a:rPr>
              <a:t>" --insecure</a:t>
            </a:r>
          </a:p>
        </p:txBody>
      </p:sp>
      <p:sp>
        <p:nvSpPr>
          <p:cNvPr id="4" name="Arrow: Down 3">
            <a:extLst>
              <a:ext uri="{FF2B5EF4-FFF2-40B4-BE49-F238E27FC236}">
                <a16:creationId xmlns:a16="http://schemas.microsoft.com/office/drawing/2014/main" id="{8BF86DED-F182-46A5-A904-6AF7733C5551}"/>
              </a:ext>
            </a:extLst>
          </p:cNvPr>
          <p:cNvSpPr/>
          <p:nvPr/>
        </p:nvSpPr>
        <p:spPr>
          <a:xfrm>
            <a:off x="3555403" y="4286614"/>
            <a:ext cx="150014" cy="302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4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2CCF-F4A4-4160-B368-DACB1E2D26F6}"/>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80ECD86C-CB37-4DD8-A19F-7FDEDA6B9EDA}"/>
              </a:ext>
            </a:extLst>
          </p:cNvPr>
          <p:cNvSpPr>
            <a:spLocks noGrp="1"/>
          </p:cNvSpPr>
          <p:nvPr>
            <p:ph idx="1"/>
          </p:nvPr>
        </p:nvSpPr>
        <p:spPr/>
        <p:txBody>
          <a:bodyPr>
            <a:normAutofit/>
          </a:bodyPr>
          <a:lstStyle/>
          <a:p>
            <a:pPr marL="457200" indent="-457200">
              <a:buFont typeface="+mj-lt"/>
              <a:buAutoNum type="arabicPeriod"/>
            </a:pPr>
            <a:r>
              <a:rPr lang="en-US" sz="2000" dirty="0"/>
              <a:t>Click on cog the Environment Manager click Add</a:t>
            </a:r>
          </a:p>
          <a:p>
            <a:pPr marL="457200" indent="-457200">
              <a:buFont typeface="+mj-lt"/>
              <a:buAutoNum type="arabicPeriod"/>
            </a:pPr>
            <a:r>
              <a:rPr lang="en-US" sz="2000" dirty="0"/>
              <a:t>Add the Name in the Environment Name field</a:t>
            </a:r>
          </a:p>
          <a:p>
            <a:pPr marL="457200" indent="-457200">
              <a:buFont typeface="+mj-lt"/>
              <a:buAutoNum type="arabicPeriod"/>
            </a:pPr>
            <a:r>
              <a:rPr lang="en-US" sz="2000" dirty="0"/>
              <a:t>Under Variable type </a:t>
            </a:r>
            <a:r>
              <a:rPr lang="en-US" sz="2000" dirty="0" err="1"/>
              <a:t>baseUrl</a:t>
            </a:r>
            <a:r>
              <a:rPr lang="en-US" sz="2000" dirty="0"/>
              <a:t> and in Initial Value Type or paste </a:t>
            </a:r>
            <a:r>
              <a:rPr lang="en-US" sz="2000" dirty="0">
                <a:hlinkClick r:id="rId2"/>
              </a:rPr>
              <a:t>https://localhost:44370/</a:t>
            </a:r>
            <a:endParaRPr lang="en-US" sz="2000" dirty="0"/>
          </a:p>
        </p:txBody>
      </p:sp>
      <p:pic>
        <p:nvPicPr>
          <p:cNvPr id="5" name="Picture 4">
            <a:extLst>
              <a:ext uri="{FF2B5EF4-FFF2-40B4-BE49-F238E27FC236}">
                <a16:creationId xmlns:a16="http://schemas.microsoft.com/office/drawing/2014/main" id="{406CCA31-DE78-4978-AA2D-9955C1110502}"/>
              </a:ext>
            </a:extLst>
          </p:cNvPr>
          <p:cNvPicPr>
            <a:picLocks noChangeAspect="1"/>
          </p:cNvPicPr>
          <p:nvPr/>
        </p:nvPicPr>
        <p:blipFill>
          <a:blip r:embed="rId3"/>
          <a:stretch>
            <a:fillRect/>
          </a:stretch>
        </p:blipFill>
        <p:spPr>
          <a:xfrm>
            <a:off x="6552432" y="2191055"/>
            <a:ext cx="2548217" cy="382233"/>
          </a:xfrm>
          <a:prstGeom prst="rect">
            <a:avLst/>
          </a:prstGeom>
        </p:spPr>
      </p:pic>
      <p:pic>
        <p:nvPicPr>
          <p:cNvPr id="7" name="Picture 6">
            <a:extLst>
              <a:ext uri="{FF2B5EF4-FFF2-40B4-BE49-F238E27FC236}">
                <a16:creationId xmlns:a16="http://schemas.microsoft.com/office/drawing/2014/main" id="{4095718E-7063-492D-8ACE-76C3D7E0A9D4}"/>
              </a:ext>
            </a:extLst>
          </p:cNvPr>
          <p:cNvPicPr>
            <a:picLocks noChangeAspect="1"/>
          </p:cNvPicPr>
          <p:nvPr/>
        </p:nvPicPr>
        <p:blipFill>
          <a:blip r:embed="rId4"/>
          <a:stretch>
            <a:fillRect/>
          </a:stretch>
        </p:blipFill>
        <p:spPr>
          <a:xfrm>
            <a:off x="9338797" y="2191055"/>
            <a:ext cx="677816" cy="345303"/>
          </a:xfrm>
          <a:prstGeom prst="rect">
            <a:avLst/>
          </a:prstGeom>
        </p:spPr>
      </p:pic>
      <p:pic>
        <p:nvPicPr>
          <p:cNvPr id="8" name="Picture 7">
            <a:extLst>
              <a:ext uri="{FF2B5EF4-FFF2-40B4-BE49-F238E27FC236}">
                <a16:creationId xmlns:a16="http://schemas.microsoft.com/office/drawing/2014/main" id="{F6237472-6798-4D87-8306-CD637C541019}"/>
              </a:ext>
            </a:extLst>
          </p:cNvPr>
          <p:cNvPicPr>
            <a:picLocks noChangeAspect="1"/>
          </p:cNvPicPr>
          <p:nvPr/>
        </p:nvPicPr>
        <p:blipFill>
          <a:blip r:embed="rId5"/>
          <a:stretch>
            <a:fillRect/>
          </a:stretch>
        </p:blipFill>
        <p:spPr>
          <a:xfrm>
            <a:off x="3784059" y="3033404"/>
            <a:ext cx="3779195" cy="3675228"/>
          </a:xfrm>
          <a:prstGeom prst="rect">
            <a:avLst/>
          </a:prstGeom>
        </p:spPr>
      </p:pic>
    </p:spTree>
    <p:extLst>
      <p:ext uri="{BB962C8B-B14F-4D97-AF65-F5344CB8AC3E}">
        <p14:creationId xmlns:p14="http://schemas.microsoft.com/office/powerpoint/2010/main" val="3669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D04B-35AE-40A2-A71B-04659FD5F297}"/>
              </a:ext>
            </a:extLst>
          </p:cNvPr>
          <p:cNvSpPr>
            <a:spLocks noGrp="1"/>
          </p:cNvSpPr>
          <p:nvPr>
            <p:ph type="title"/>
          </p:nvPr>
        </p:nvSpPr>
        <p:spPr/>
        <p:txBody>
          <a:bodyPr/>
          <a:lstStyle/>
          <a:p>
            <a:r>
              <a:rPr lang="en-US" dirty="0"/>
              <a:t>Setup First Test</a:t>
            </a:r>
            <a:br>
              <a:rPr lang="en-US" dirty="0"/>
            </a:br>
            <a:endParaRPr lang="en-US" dirty="0"/>
          </a:p>
        </p:txBody>
      </p:sp>
      <p:sp>
        <p:nvSpPr>
          <p:cNvPr id="3" name="Content Placeholder 2">
            <a:extLst>
              <a:ext uri="{FF2B5EF4-FFF2-40B4-BE49-F238E27FC236}">
                <a16:creationId xmlns:a16="http://schemas.microsoft.com/office/drawing/2014/main" id="{B865A0EF-7A03-47DA-B7BB-E57196C5D43D}"/>
              </a:ext>
            </a:extLst>
          </p:cNvPr>
          <p:cNvSpPr>
            <a:spLocks noGrp="1"/>
          </p:cNvSpPr>
          <p:nvPr>
            <p:ph idx="1"/>
          </p:nvPr>
        </p:nvSpPr>
        <p:spPr/>
        <p:txBody>
          <a:bodyPr>
            <a:normAutofit/>
          </a:bodyPr>
          <a:lstStyle/>
          <a:p>
            <a:pPr marL="457200" indent="-457200">
              <a:buFont typeface="+mj-lt"/>
              <a:buAutoNum type="arabicPeriod"/>
            </a:pPr>
            <a:r>
              <a:rPr lang="en-US" sz="2000" dirty="0"/>
              <a:t>Click on Test Tab</a:t>
            </a:r>
          </a:p>
          <a:p>
            <a:pPr marL="457200" indent="-457200">
              <a:buFont typeface="+mj-lt"/>
              <a:buAutoNum type="arabicPeriod"/>
            </a:pPr>
            <a:r>
              <a:rPr lang="en-US" sz="2000" dirty="0"/>
              <a:t>From the SNIPPETS on the right side select Status code: Code is 200</a:t>
            </a:r>
          </a:p>
          <a:p>
            <a:pPr marL="457200" indent="-457200">
              <a:buFont typeface="+mj-lt"/>
              <a:buAutoNum type="arabicPeriod"/>
            </a:pPr>
            <a:r>
              <a:rPr lang="en-US" sz="2000" dirty="0"/>
              <a:t>Pm is </a:t>
            </a:r>
            <a:r>
              <a:rPr lang="en-US" sz="2000" dirty="0" err="1"/>
              <a:t>Postmans</a:t>
            </a:r>
            <a:r>
              <a:rPr lang="en-US" sz="2000" dirty="0"/>
              <a:t> </a:t>
            </a:r>
            <a:r>
              <a:rPr lang="en-US" sz="2000" dirty="0" err="1"/>
              <a:t>Api</a:t>
            </a:r>
            <a:r>
              <a:rPr lang="en-US" sz="2000" dirty="0"/>
              <a:t> the below test has 2 parameters first parameter is the test </a:t>
            </a:r>
            <a:r>
              <a:rPr lang="en-US" sz="2000" dirty="0">
                <a:solidFill>
                  <a:srgbClr val="FF0000"/>
                </a:solidFill>
              </a:rPr>
              <a:t>name</a:t>
            </a:r>
            <a:r>
              <a:rPr lang="en-US" sz="2000" dirty="0"/>
              <a:t> the second parameter is the </a:t>
            </a:r>
            <a:r>
              <a:rPr lang="en-US" sz="2000" dirty="0">
                <a:solidFill>
                  <a:srgbClr val="0070C0"/>
                </a:solidFill>
              </a:rPr>
              <a:t>assertion</a:t>
            </a:r>
            <a:r>
              <a:rPr lang="en-US" sz="2000" dirty="0"/>
              <a:t>.</a:t>
            </a:r>
          </a:p>
          <a:p>
            <a:pPr marL="457200" lvl="1" indent="0">
              <a:buNone/>
            </a:pPr>
            <a:r>
              <a:rPr lang="en-US" sz="1600" dirty="0"/>
              <a:t>	</a:t>
            </a:r>
            <a:r>
              <a:rPr lang="en-US" sz="1600" dirty="0" err="1"/>
              <a:t>pm.test</a:t>
            </a:r>
            <a:r>
              <a:rPr lang="en-US" sz="1600" dirty="0"/>
              <a:t>(</a:t>
            </a:r>
            <a:r>
              <a:rPr lang="en-US" sz="1600" dirty="0">
                <a:solidFill>
                  <a:srgbClr val="FF0000"/>
                </a:solidFill>
              </a:rPr>
              <a:t>"Status code is 200"</a:t>
            </a:r>
            <a:r>
              <a:rPr lang="en-US" sz="1600" dirty="0"/>
              <a:t>, </a:t>
            </a:r>
            <a:r>
              <a:rPr lang="en-US" sz="1600" dirty="0">
                <a:solidFill>
                  <a:srgbClr val="0070C0"/>
                </a:solidFill>
              </a:rPr>
              <a:t>function () {    </a:t>
            </a:r>
            <a:r>
              <a:rPr lang="en-US" sz="1600" dirty="0" err="1">
                <a:solidFill>
                  <a:srgbClr val="0070C0"/>
                </a:solidFill>
              </a:rPr>
              <a:t>pm.response.to.have.status</a:t>
            </a:r>
            <a:r>
              <a:rPr lang="en-US" sz="1600" dirty="0">
                <a:solidFill>
                  <a:srgbClr val="0070C0"/>
                </a:solidFill>
              </a:rPr>
              <a:t>(200)</a:t>
            </a:r>
            <a:r>
              <a:rPr lang="en-US" sz="1600" dirty="0"/>
              <a:t>;}); </a:t>
            </a:r>
          </a:p>
          <a:p>
            <a:pPr marL="457200" indent="-457200">
              <a:buFont typeface="+mj-lt"/>
              <a:buAutoNum type="arabicPeriod"/>
            </a:pPr>
            <a:endParaRPr lang="en-US" sz="2000" dirty="0"/>
          </a:p>
          <a:p>
            <a:pPr marL="457200" indent="-457200">
              <a:buFont typeface="+mj-lt"/>
              <a:buAutoNum type="arabicPeriod"/>
            </a:pPr>
            <a:r>
              <a:rPr lang="en-US" sz="2000" dirty="0"/>
              <a:t>Send Request to see if the test past you can get additional information from the Postman Console Ctrl + Alt + C or click in the bottom left </a:t>
            </a:r>
          </a:p>
          <a:p>
            <a:pPr marL="457200" indent="-457200">
              <a:buFont typeface="+mj-lt"/>
              <a:buAutoNum type="arabicPeriod"/>
            </a:pPr>
            <a:r>
              <a:rPr lang="en-US" sz="2000" dirty="0"/>
              <a:t>Now add this code to the Get an author by Id </a:t>
            </a:r>
          </a:p>
          <a:p>
            <a:pPr marL="914400" lvl="1" indent="-457200">
              <a:buFont typeface="+mj-lt"/>
              <a:buAutoNum type="arabicPeriod"/>
            </a:pPr>
            <a:r>
              <a:rPr lang="en-US" sz="1600" dirty="0" err="1"/>
              <a:t>pm.test</a:t>
            </a:r>
            <a:r>
              <a:rPr lang="en-US" sz="1600" dirty="0"/>
              <a:t>("</a:t>
            </a:r>
            <a:r>
              <a:rPr lang="en-US" sz="1600" dirty="0">
                <a:solidFill>
                  <a:srgbClr val="FF0000"/>
                </a:solidFill>
              </a:rPr>
              <a:t>Get Reservation by Id</a:t>
            </a:r>
            <a:r>
              <a:rPr lang="en-US" sz="1600" dirty="0"/>
              <a:t>", </a:t>
            </a:r>
            <a:r>
              <a:rPr lang="en-US" sz="1600" dirty="0">
                <a:solidFill>
                  <a:srgbClr val="0070C0"/>
                </a:solidFill>
              </a:rPr>
              <a:t>function() {        var </a:t>
            </a:r>
            <a:r>
              <a:rPr lang="en-US" sz="1600" dirty="0" err="1">
                <a:solidFill>
                  <a:srgbClr val="0070C0"/>
                </a:solidFill>
              </a:rPr>
              <a:t>jsonData</a:t>
            </a:r>
            <a:r>
              <a:rPr lang="en-US" sz="1600" dirty="0">
                <a:solidFill>
                  <a:srgbClr val="0070C0"/>
                </a:solidFill>
              </a:rPr>
              <a:t> = </a:t>
            </a:r>
            <a:r>
              <a:rPr lang="en-US" sz="1600" dirty="0" err="1">
                <a:solidFill>
                  <a:srgbClr val="0070C0"/>
                </a:solidFill>
              </a:rPr>
              <a:t>pm.response.json</a:t>
            </a:r>
            <a:r>
              <a:rPr lang="en-US" sz="1600" dirty="0">
                <a:solidFill>
                  <a:srgbClr val="0070C0"/>
                </a:solidFill>
              </a:rPr>
              <a:t>();    	</a:t>
            </a:r>
            <a:r>
              <a:rPr lang="en-US" sz="1600" dirty="0" err="1">
                <a:solidFill>
                  <a:srgbClr val="0070C0"/>
                </a:solidFill>
              </a:rPr>
              <a:t>pm.expect</a:t>
            </a:r>
            <a:r>
              <a:rPr lang="en-US" sz="1600" dirty="0">
                <a:solidFill>
                  <a:srgbClr val="0070C0"/>
                </a:solidFill>
              </a:rPr>
              <a:t>(</a:t>
            </a:r>
            <a:r>
              <a:rPr lang="en-US" sz="1600" dirty="0" err="1">
                <a:solidFill>
                  <a:srgbClr val="0070C0"/>
                </a:solidFill>
              </a:rPr>
              <a:t>jsonData.Id</a:t>
            </a:r>
            <a:r>
              <a:rPr lang="en-US" sz="1600" dirty="0">
                <a:solidFill>
                  <a:srgbClr val="0070C0"/>
                </a:solidFill>
              </a:rPr>
              <a:t>).</a:t>
            </a:r>
            <a:r>
              <a:rPr lang="en-US" sz="1600" dirty="0" err="1">
                <a:solidFill>
                  <a:srgbClr val="0070C0"/>
                </a:solidFill>
              </a:rPr>
              <a:t>to.equal</a:t>
            </a:r>
            <a:r>
              <a:rPr lang="en-US" sz="1600" dirty="0">
                <a:solidFill>
                  <a:srgbClr val="0070C0"/>
                </a:solidFill>
              </a:rPr>
              <a:t>("5e13fc628a38764d44f15e02")</a:t>
            </a:r>
            <a:r>
              <a:rPr lang="en-US" sz="1600" dirty="0"/>
              <a:t>;});</a:t>
            </a:r>
          </a:p>
        </p:txBody>
      </p:sp>
      <p:pic>
        <p:nvPicPr>
          <p:cNvPr id="4" name="Picture 3">
            <a:extLst>
              <a:ext uri="{FF2B5EF4-FFF2-40B4-BE49-F238E27FC236}">
                <a16:creationId xmlns:a16="http://schemas.microsoft.com/office/drawing/2014/main" id="{BBEE9D9B-2EA9-4A4D-8C6D-FEE847E5A926}"/>
              </a:ext>
            </a:extLst>
          </p:cNvPr>
          <p:cNvPicPr>
            <a:picLocks noChangeAspect="1"/>
          </p:cNvPicPr>
          <p:nvPr/>
        </p:nvPicPr>
        <p:blipFill>
          <a:blip r:embed="rId2"/>
          <a:stretch>
            <a:fillRect/>
          </a:stretch>
        </p:blipFill>
        <p:spPr>
          <a:xfrm>
            <a:off x="4337305" y="744530"/>
            <a:ext cx="6496097" cy="1081095"/>
          </a:xfrm>
          <a:prstGeom prst="rect">
            <a:avLst/>
          </a:prstGeom>
        </p:spPr>
      </p:pic>
      <p:pic>
        <p:nvPicPr>
          <p:cNvPr id="5" name="Picture 4">
            <a:extLst>
              <a:ext uri="{FF2B5EF4-FFF2-40B4-BE49-F238E27FC236}">
                <a16:creationId xmlns:a16="http://schemas.microsoft.com/office/drawing/2014/main" id="{5F1BA45D-F4A8-4178-8B5F-B46871152C90}"/>
              </a:ext>
            </a:extLst>
          </p:cNvPr>
          <p:cNvPicPr>
            <a:picLocks noChangeAspect="1"/>
          </p:cNvPicPr>
          <p:nvPr/>
        </p:nvPicPr>
        <p:blipFill>
          <a:blip r:embed="rId3"/>
          <a:stretch>
            <a:fillRect/>
          </a:stretch>
        </p:blipFill>
        <p:spPr>
          <a:xfrm>
            <a:off x="6788763" y="4832468"/>
            <a:ext cx="1266834" cy="276227"/>
          </a:xfrm>
          <a:prstGeom prst="rect">
            <a:avLst/>
          </a:prstGeom>
        </p:spPr>
      </p:pic>
    </p:spTree>
    <p:extLst>
      <p:ext uri="{BB962C8B-B14F-4D97-AF65-F5344CB8AC3E}">
        <p14:creationId xmlns:p14="http://schemas.microsoft.com/office/powerpoint/2010/main" val="21505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C80D-B502-4F38-B670-569890B5BD26}"/>
              </a:ext>
            </a:extLst>
          </p:cNvPr>
          <p:cNvSpPr>
            <a:spLocks noGrp="1"/>
          </p:cNvSpPr>
          <p:nvPr>
            <p:ph type="title"/>
          </p:nvPr>
        </p:nvSpPr>
        <p:spPr/>
        <p:txBody>
          <a:bodyPr/>
          <a:lstStyle/>
          <a:p>
            <a:r>
              <a:rPr lang="en-US" dirty="0"/>
              <a:t>Knowing what to test for</a:t>
            </a:r>
          </a:p>
        </p:txBody>
      </p:sp>
      <p:sp>
        <p:nvSpPr>
          <p:cNvPr id="3" name="Content Placeholder 2">
            <a:extLst>
              <a:ext uri="{FF2B5EF4-FFF2-40B4-BE49-F238E27FC236}">
                <a16:creationId xmlns:a16="http://schemas.microsoft.com/office/drawing/2014/main" id="{0B0F4309-3947-44F4-A462-DE13A2D37CA5}"/>
              </a:ext>
            </a:extLst>
          </p:cNvPr>
          <p:cNvSpPr>
            <a:spLocks noGrp="1"/>
          </p:cNvSpPr>
          <p:nvPr>
            <p:ph idx="1"/>
          </p:nvPr>
        </p:nvSpPr>
        <p:spPr/>
        <p:txBody>
          <a:bodyPr/>
          <a:lstStyle/>
          <a:p>
            <a:pPr marL="0" indent="0" algn="ctr">
              <a:buNone/>
            </a:pPr>
            <a:r>
              <a:rPr lang="en-US" dirty="0"/>
              <a:t>HTTP response message</a:t>
            </a:r>
          </a:p>
        </p:txBody>
      </p:sp>
      <p:sp>
        <p:nvSpPr>
          <p:cNvPr id="5" name="Rectangle 4">
            <a:extLst>
              <a:ext uri="{FF2B5EF4-FFF2-40B4-BE49-F238E27FC236}">
                <a16:creationId xmlns:a16="http://schemas.microsoft.com/office/drawing/2014/main" id="{15305BC4-4B39-40D8-B34E-E86E6C990600}"/>
              </a:ext>
            </a:extLst>
          </p:cNvPr>
          <p:cNvSpPr/>
          <p:nvPr/>
        </p:nvSpPr>
        <p:spPr>
          <a:xfrm>
            <a:off x="3421626" y="2344994"/>
            <a:ext cx="4911213" cy="6931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Header(s)</a:t>
            </a:r>
          </a:p>
        </p:txBody>
      </p:sp>
      <p:sp>
        <p:nvSpPr>
          <p:cNvPr id="6" name="Rectangle 5">
            <a:extLst>
              <a:ext uri="{FF2B5EF4-FFF2-40B4-BE49-F238E27FC236}">
                <a16:creationId xmlns:a16="http://schemas.microsoft.com/office/drawing/2014/main" id="{6FE5E07F-89E7-49EF-A455-85F520C29C92}"/>
              </a:ext>
            </a:extLst>
          </p:cNvPr>
          <p:cNvSpPr/>
          <p:nvPr/>
        </p:nvSpPr>
        <p:spPr>
          <a:xfrm>
            <a:off x="3421626" y="3137086"/>
            <a:ext cx="4911213" cy="6931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code</a:t>
            </a:r>
          </a:p>
        </p:txBody>
      </p:sp>
      <p:sp>
        <p:nvSpPr>
          <p:cNvPr id="7" name="Rectangle 6">
            <a:extLst>
              <a:ext uri="{FF2B5EF4-FFF2-40B4-BE49-F238E27FC236}">
                <a16:creationId xmlns:a16="http://schemas.microsoft.com/office/drawing/2014/main" id="{436EFBB7-D43D-4510-9EB0-5D95DA4098F5}"/>
              </a:ext>
            </a:extLst>
          </p:cNvPr>
          <p:cNvSpPr/>
          <p:nvPr/>
        </p:nvSpPr>
        <p:spPr>
          <a:xfrm>
            <a:off x="3421626" y="3929178"/>
            <a:ext cx="4911213" cy="19124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body</a:t>
            </a:r>
          </a:p>
        </p:txBody>
      </p:sp>
    </p:spTree>
    <p:extLst>
      <p:ext uri="{BB962C8B-B14F-4D97-AF65-F5344CB8AC3E}">
        <p14:creationId xmlns:p14="http://schemas.microsoft.com/office/powerpoint/2010/main" val="126988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0C3-09B9-4C1E-AEDA-56736532EEB4}"/>
              </a:ext>
            </a:extLst>
          </p:cNvPr>
          <p:cNvSpPr>
            <a:spLocks noGrp="1"/>
          </p:cNvSpPr>
          <p:nvPr>
            <p:ph type="title"/>
          </p:nvPr>
        </p:nvSpPr>
        <p:spPr/>
        <p:txBody>
          <a:bodyPr/>
          <a:lstStyle/>
          <a:p>
            <a:r>
              <a:rPr lang="en-US" dirty="0"/>
              <a:t>Testing “Updating an Reservation” with a Put Request</a:t>
            </a:r>
          </a:p>
        </p:txBody>
      </p:sp>
      <p:sp>
        <p:nvSpPr>
          <p:cNvPr id="3" name="Content Placeholder 2">
            <a:extLst>
              <a:ext uri="{FF2B5EF4-FFF2-40B4-BE49-F238E27FC236}">
                <a16:creationId xmlns:a16="http://schemas.microsoft.com/office/drawing/2014/main" id="{9529E94E-5B8A-4551-9A8A-C200E8117D10}"/>
              </a:ext>
            </a:extLst>
          </p:cNvPr>
          <p:cNvSpPr>
            <a:spLocks noGrp="1"/>
          </p:cNvSpPr>
          <p:nvPr>
            <p:ph idx="1"/>
          </p:nvPr>
        </p:nvSpPr>
        <p:spPr/>
        <p:txBody>
          <a:bodyPr>
            <a:normAutofit fontScale="92500" lnSpcReduction="20000"/>
          </a:bodyPr>
          <a:lstStyle/>
          <a:p>
            <a:r>
              <a:rPr lang="en-US" dirty="0"/>
              <a:t>Test for success </a:t>
            </a:r>
          </a:p>
          <a:p>
            <a:pPr lvl="1"/>
            <a:r>
              <a:rPr lang="en-US" dirty="0"/>
              <a:t>Are the correct response header (values) included?</a:t>
            </a:r>
          </a:p>
          <a:p>
            <a:pPr lvl="1"/>
            <a:r>
              <a:rPr lang="en-US" dirty="0"/>
              <a:t>Is the response status code as expected (200/204)</a:t>
            </a:r>
          </a:p>
          <a:p>
            <a:pPr lvl="1"/>
            <a:r>
              <a:rPr lang="en-US" dirty="0"/>
              <a:t>Was the correct Reservation updated?</a:t>
            </a:r>
          </a:p>
          <a:p>
            <a:pPr lvl="1"/>
            <a:r>
              <a:rPr lang="en-US" dirty="0"/>
              <a:t>Are all fields correct updated?</a:t>
            </a:r>
          </a:p>
          <a:p>
            <a:pPr lvl="1"/>
            <a:r>
              <a:rPr lang="en-US" dirty="0"/>
              <a:t>Are non-submitted fields set to their default values</a:t>
            </a:r>
          </a:p>
          <a:p>
            <a:r>
              <a:rPr lang="en-US" dirty="0"/>
              <a:t>Test for Failure </a:t>
            </a:r>
          </a:p>
          <a:p>
            <a:pPr lvl="1"/>
            <a:r>
              <a:rPr lang="en-US" dirty="0"/>
              <a:t>Does a request to an nonexistent Reservation fail with a 404 Not Found?</a:t>
            </a:r>
          </a:p>
          <a:p>
            <a:pPr lvl="1"/>
            <a:r>
              <a:rPr lang="en-US" dirty="0"/>
              <a:t>Does not included a Content-Type header fail with a 415 Unsupported Media Type?</a:t>
            </a:r>
          </a:p>
          <a:p>
            <a:pPr lvl="1"/>
            <a:r>
              <a:rPr lang="en-US" dirty="0"/>
              <a:t>Does including an unsupported Content-Type header value fail with a 415/406 Unsupported Media Type </a:t>
            </a:r>
          </a:p>
          <a:p>
            <a:pPr lvl="1"/>
            <a:r>
              <a:rPr lang="en-US" dirty="0"/>
              <a:t>Does sending an empty request body fail with a 400 Bad request</a:t>
            </a:r>
          </a:p>
          <a:p>
            <a:pPr lvl="1"/>
            <a:r>
              <a:rPr lang="en-US" dirty="0"/>
              <a:t>Do validation errors fail with a 422 </a:t>
            </a:r>
            <a:r>
              <a:rPr lang="en-US" dirty="0" err="1"/>
              <a:t>UnProcessable</a:t>
            </a:r>
            <a:r>
              <a:rPr lang="en-US" dirty="0"/>
              <a:t> Entity</a:t>
            </a:r>
          </a:p>
        </p:txBody>
      </p:sp>
    </p:spTree>
    <p:extLst>
      <p:ext uri="{BB962C8B-B14F-4D97-AF65-F5344CB8AC3E}">
        <p14:creationId xmlns:p14="http://schemas.microsoft.com/office/powerpoint/2010/main" val="245799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21F3-E051-482D-AF40-87344D39308C}"/>
              </a:ext>
            </a:extLst>
          </p:cNvPr>
          <p:cNvSpPr>
            <a:spLocks noGrp="1"/>
          </p:cNvSpPr>
          <p:nvPr>
            <p:ph type="title"/>
          </p:nvPr>
        </p:nvSpPr>
        <p:spPr/>
        <p:txBody>
          <a:bodyPr/>
          <a:lstStyle/>
          <a:p>
            <a:r>
              <a:rPr lang="en-US" dirty="0"/>
              <a:t>Test for</a:t>
            </a:r>
          </a:p>
        </p:txBody>
      </p:sp>
      <p:sp>
        <p:nvSpPr>
          <p:cNvPr id="3" name="Content Placeholder 2">
            <a:extLst>
              <a:ext uri="{FF2B5EF4-FFF2-40B4-BE49-F238E27FC236}">
                <a16:creationId xmlns:a16="http://schemas.microsoft.com/office/drawing/2014/main" id="{EA27195E-3D3F-4F2F-AEF1-A0785C462E33}"/>
              </a:ext>
            </a:extLst>
          </p:cNvPr>
          <p:cNvSpPr>
            <a:spLocks noGrp="1"/>
          </p:cNvSpPr>
          <p:nvPr>
            <p:ph idx="1"/>
          </p:nvPr>
        </p:nvSpPr>
        <p:spPr/>
        <p:txBody>
          <a:bodyPr/>
          <a:lstStyle/>
          <a:p>
            <a:r>
              <a:rPr lang="en-US" dirty="0"/>
              <a:t>Test for what should succeed and also test for what can go wrong</a:t>
            </a:r>
          </a:p>
          <a:p>
            <a:r>
              <a:rPr lang="en-US" dirty="0"/>
              <a:t>Test Validation like field only allows a length of 24 characters </a:t>
            </a:r>
          </a:p>
          <a:p>
            <a:r>
              <a:rPr lang="en-US" dirty="0"/>
              <a:t>Vary your input like pass wrong parameters and include when not required  </a:t>
            </a:r>
          </a:p>
        </p:txBody>
      </p:sp>
    </p:spTree>
    <p:extLst>
      <p:ext uri="{BB962C8B-B14F-4D97-AF65-F5344CB8AC3E}">
        <p14:creationId xmlns:p14="http://schemas.microsoft.com/office/powerpoint/2010/main" val="10413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2B8F-187D-479E-8A27-4D95C35C3457}"/>
              </a:ext>
            </a:extLst>
          </p:cNvPr>
          <p:cNvSpPr>
            <a:spLocks noGrp="1"/>
          </p:cNvSpPr>
          <p:nvPr>
            <p:ph type="title"/>
          </p:nvPr>
        </p:nvSpPr>
        <p:spPr/>
        <p:txBody>
          <a:bodyPr/>
          <a:lstStyle/>
          <a:p>
            <a:r>
              <a:rPr lang="en-US" dirty="0"/>
              <a:t>Test Function</a:t>
            </a:r>
          </a:p>
        </p:txBody>
      </p:sp>
      <p:sp>
        <p:nvSpPr>
          <p:cNvPr id="3" name="Content Placeholder 2">
            <a:extLst>
              <a:ext uri="{FF2B5EF4-FFF2-40B4-BE49-F238E27FC236}">
                <a16:creationId xmlns:a16="http://schemas.microsoft.com/office/drawing/2014/main" id="{21D45B3F-B5C8-4DA2-8947-D4EA89A7DB37}"/>
              </a:ext>
            </a:extLst>
          </p:cNvPr>
          <p:cNvSpPr>
            <a:spLocks noGrp="1"/>
          </p:cNvSpPr>
          <p:nvPr>
            <p:ph idx="1"/>
          </p:nvPr>
        </p:nvSpPr>
        <p:spPr/>
        <p:txBody>
          <a:bodyPr/>
          <a:lstStyle/>
          <a:p>
            <a:r>
              <a:rPr lang="en-US" dirty="0"/>
              <a:t> Test Function</a:t>
            </a:r>
          </a:p>
          <a:p>
            <a:pPr lvl="1"/>
            <a:r>
              <a:rPr lang="en-US" dirty="0"/>
              <a:t>Test Name</a:t>
            </a:r>
          </a:p>
          <a:p>
            <a:pPr lvl="1"/>
            <a:r>
              <a:rPr lang="en-US" dirty="0"/>
              <a:t>Function that contains the assertion</a:t>
            </a:r>
          </a:p>
          <a:p>
            <a:endParaRPr lang="en-US" dirty="0"/>
          </a:p>
          <a:p>
            <a:pPr marL="0" indent="0">
              <a:buNone/>
            </a:pPr>
            <a:r>
              <a:rPr lang="en-US" dirty="0" err="1"/>
              <a:t>pm.test</a:t>
            </a:r>
            <a:r>
              <a:rPr lang="en-US" dirty="0"/>
              <a:t>(</a:t>
            </a:r>
          </a:p>
          <a:p>
            <a:pPr marL="457200" lvl="1" indent="0">
              <a:buNone/>
            </a:pPr>
            <a:r>
              <a:rPr lang="en-US" dirty="0"/>
              <a:t>“* Name of the test * “,</a:t>
            </a:r>
          </a:p>
          <a:p>
            <a:pPr marL="457200" lvl="1" indent="0">
              <a:buNone/>
            </a:pPr>
            <a:r>
              <a:rPr lang="en-US" dirty="0"/>
              <a:t>Function ()</a:t>
            </a:r>
          </a:p>
          <a:p>
            <a:pPr marL="457200" lvl="1" indent="0">
              <a:buNone/>
            </a:pPr>
            <a:r>
              <a:rPr lang="en-US" dirty="0"/>
              <a:t>	{</a:t>
            </a:r>
          </a:p>
          <a:p>
            <a:pPr marL="457200" lvl="1" indent="0">
              <a:buNone/>
            </a:pPr>
            <a:r>
              <a:rPr lang="en-US" dirty="0"/>
              <a:t>		* assertion *</a:t>
            </a:r>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9582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F824-67B2-407F-A21D-0A525BF0471D}"/>
              </a:ext>
            </a:extLst>
          </p:cNvPr>
          <p:cNvSpPr>
            <a:spLocks noGrp="1"/>
          </p:cNvSpPr>
          <p:nvPr>
            <p:ph type="title"/>
          </p:nvPr>
        </p:nvSpPr>
        <p:spPr/>
        <p:txBody>
          <a:bodyPr/>
          <a:lstStyle/>
          <a:p>
            <a:r>
              <a:rPr lang="en-US" dirty="0"/>
              <a:t>Response Object</a:t>
            </a:r>
          </a:p>
        </p:txBody>
      </p:sp>
      <p:sp>
        <p:nvSpPr>
          <p:cNvPr id="3" name="Content Placeholder 2">
            <a:extLst>
              <a:ext uri="{FF2B5EF4-FFF2-40B4-BE49-F238E27FC236}">
                <a16:creationId xmlns:a16="http://schemas.microsoft.com/office/drawing/2014/main" id="{C1332037-381E-4F79-B36C-CD42B1697404}"/>
              </a:ext>
            </a:extLst>
          </p:cNvPr>
          <p:cNvSpPr>
            <a:spLocks noGrp="1"/>
          </p:cNvSpPr>
          <p:nvPr>
            <p:ph idx="1"/>
          </p:nvPr>
        </p:nvSpPr>
        <p:spPr/>
        <p:txBody>
          <a:bodyPr/>
          <a:lstStyle/>
          <a:p>
            <a:pPr marL="0" indent="0">
              <a:buNone/>
            </a:pPr>
            <a:r>
              <a:rPr lang="en-US" dirty="0"/>
              <a:t>Accessible via </a:t>
            </a:r>
            <a:r>
              <a:rPr lang="en-US" dirty="0" err="1"/>
              <a:t>pm.response</a:t>
            </a:r>
            <a:endParaRPr lang="en-US" dirty="0"/>
          </a:p>
          <a:p>
            <a:pPr lvl="1"/>
            <a:r>
              <a:rPr lang="en-US" dirty="0"/>
              <a:t> </a:t>
            </a:r>
            <a:r>
              <a:rPr lang="en-US" dirty="0" err="1"/>
              <a:t>pm.response.code</a:t>
            </a:r>
            <a:r>
              <a:rPr lang="en-US" dirty="0"/>
              <a:t>( returns a number: the status code)</a:t>
            </a:r>
          </a:p>
          <a:p>
            <a:pPr lvl="1"/>
            <a:r>
              <a:rPr lang="en-US" dirty="0"/>
              <a:t> </a:t>
            </a:r>
            <a:r>
              <a:rPr lang="en-US" dirty="0" err="1"/>
              <a:t>pm.response.reason</a:t>
            </a:r>
            <a:r>
              <a:rPr lang="en-US" dirty="0"/>
              <a:t>() (function returning a string: the reason associated with the status code)</a:t>
            </a:r>
          </a:p>
          <a:p>
            <a:pPr lvl="1"/>
            <a:r>
              <a:rPr lang="en-US" dirty="0"/>
              <a:t> </a:t>
            </a:r>
            <a:r>
              <a:rPr lang="en-US" dirty="0" err="1"/>
              <a:t>pm.response.headers</a:t>
            </a:r>
            <a:r>
              <a:rPr lang="en-US" dirty="0"/>
              <a:t>(returns a </a:t>
            </a:r>
            <a:r>
              <a:rPr lang="en-US" dirty="0" err="1"/>
              <a:t>HeaderList</a:t>
            </a:r>
            <a:r>
              <a:rPr lang="en-US" dirty="0"/>
              <a:t> object)</a:t>
            </a:r>
          </a:p>
          <a:p>
            <a:pPr lvl="1"/>
            <a:r>
              <a:rPr lang="en-US" dirty="0"/>
              <a:t> </a:t>
            </a:r>
            <a:r>
              <a:rPr lang="en-US" b="1" dirty="0" err="1"/>
              <a:t>pm.response.text</a:t>
            </a:r>
            <a:r>
              <a:rPr lang="en-US" b="1" dirty="0"/>
              <a:t>() </a:t>
            </a:r>
            <a:r>
              <a:rPr lang="en-US" dirty="0"/>
              <a:t>(function returning a string representation of the message body)</a:t>
            </a:r>
          </a:p>
          <a:p>
            <a:pPr lvl="1"/>
            <a:r>
              <a:rPr lang="en-US" dirty="0"/>
              <a:t> </a:t>
            </a:r>
            <a:r>
              <a:rPr lang="en-US" b="1" dirty="0" err="1"/>
              <a:t>pm.response.json</a:t>
            </a:r>
            <a:r>
              <a:rPr lang="en-US" b="1" dirty="0"/>
              <a:t>() </a:t>
            </a:r>
            <a:r>
              <a:rPr lang="en-US" dirty="0"/>
              <a:t>(function returning an object </a:t>
            </a:r>
            <a:r>
              <a:rPr lang="en-US" dirty="0" err="1"/>
              <a:t>resprestation</a:t>
            </a:r>
            <a:r>
              <a:rPr lang="en-US" dirty="0"/>
              <a:t> of the message body)</a:t>
            </a:r>
          </a:p>
          <a:p>
            <a:pPr lvl="1"/>
            <a:endParaRPr lang="en-US" dirty="0"/>
          </a:p>
          <a:p>
            <a:pPr lvl="1"/>
            <a:endParaRPr lang="en-US" dirty="0"/>
          </a:p>
        </p:txBody>
      </p:sp>
    </p:spTree>
    <p:extLst>
      <p:ext uri="{BB962C8B-B14F-4D97-AF65-F5344CB8AC3E}">
        <p14:creationId xmlns:p14="http://schemas.microsoft.com/office/powerpoint/2010/main" val="236211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738829EB3C3F488455C79CB49B6C1F" ma:contentTypeVersion="12" ma:contentTypeDescription="Create a new document." ma:contentTypeScope="" ma:versionID="ee70c061c0429685c7030f5a27e75236">
  <xsd:schema xmlns:xsd="http://www.w3.org/2001/XMLSchema" xmlns:xs="http://www.w3.org/2001/XMLSchema" xmlns:p="http://schemas.microsoft.com/office/2006/metadata/properties" xmlns:ns3="7ecfb54a-8c27-4f3b-b518-8d0f909e9ba0" xmlns:ns4="fc5f9651-9d8a-4e65-9519-7985c0626113" targetNamespace="http://schemas.microsoft.com/office/2006/metadata/properties" ma:root="true" ma:fieldsID="0378379dd839a5dc2060b502703a859b" ns3:_="" ns4:_="">
    <xsd:import namespace="7ecfb54a-8c27-4f3b-b518-8d0f909e9ba0"/>
    <xsd:import namespace="fc5f9651-9d8a-4e65-9519-7985c062611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cfb54a-8c27-4f3b-b518-8d0f909e9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c5f9651-9d8a-4e65-9519-7985c06261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EF0EE4-0853-4A08-B441-05E79C806EA2}">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metadata/properties"/>
    <ds:schemaRef ds:uri="7ecfb54a-8c27-4f3b-b518-8d0f909e9ba0"/>
    <ds:schemaRef ds:uri="http://purl.org/dc/elements/1.1/"/>
    <ds:schemaRef ds:uri="fc5f9651-9d8a-4e65-9519-7985c0626113"/>
    <ds:schemaRef ds:uri="http://purl.org/dc/terms/"/>
  </ds:schemaRefs>
</ds:datastoreItem>
</file>

<file path=customXml/itemProps2.xml><?xml version="1.0" encoding="utf-8"?>
<ds:datastoreItem xmlns:ds="http://schemas.openxmlformats.org/officeDocument/2006/customXml" ds:itemID="{621EBC7F-F6B1-4FFB-853B-F8E4046A3D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cfb54a-8c27-4f3b-b518-8d0f909e9ba0"/>
    <ds:schemaRef ds:uri="fc5f9651-9d8a-4e65-9519-7985c0626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DBAB6F-CDC5-4F88-9B03-38F825D2A5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1335</TotalTime>
  <Words>1574</Words>
  <Application>Microsoft Office PowerPoint</Application>
  <PresentationFormat>Widescreen</PresentationFormat>
  <Paragraphs>185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Postman</vt:lpstr>
      <vt:lpstr>Import Collection with OpenApi specification</vt:lpstr>
      <vt:lpstr>Environments</vt:lpstr>
      <vt:lpstr>Setup First Test </vt:lpstr>
      <vt:lpstr>Knowing what to test for</vt:lpstr>
      <vt:lpstr>Testing “Updating an Reservation” with a Put Request</vt:lpstr>
      <vt:lpstr>Test for</vt:lpstr>
      <vt:lpstr>Test Function</vt:lpstr>
      <vt:lpstr>Response Object</vt:lpstr>
      <vt:lpstr>Asserting </vt:lpstr>
      <vt:lpstr>Assertion Inclusion in an Array</vt:lpstr>
      <vt:lpstr>Asserting Content-Type</vt:lpstr>
      <vt:lpstr>PowerPoint Presentation</vt:lpstr>
      <vt:lpstr>Shortcuts for Common Rules</vt:lpstr>
      <vt:lpstr>Shortcuts for Common Rules</vt:lpstr>
      <vt:lpstr>Asserting the Response Body</vt:lpstr>
      <vt:lpstr>Assert the Response Body(Shortcuts)</vt:lpstr>
      <vt:lpstr>Asserting Parts of the Response Body</vt:lpstr>
      <vt:lpstr>Sending Request</vt:lpstr>
      <vt:lpstr>Test Get Reservation By Id</vt:lpstr>
      <vt:lpstr>Globals and environment var</vt:lpstr>
      <vt:lpstr>Collection Runner </vt:lpstr>
      <vt:lpstr>Newman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Oleson</dc:creator>
  <cp:lastModifiedBy>Tim Oleson</cp:lastModifiedBy>
  <cp:revision>17</cp:revision>
  <dcterms:created xsi:type="dcterms:W3CDTF">2020-01-08T22:13:39Z</dcterms:created>
  <dcterms:modified xsi:type="dcterms:W3CDTF">2020-01-16T16:16:43Z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0x0101008F738829EB3C3F488455C79CB49B6C1F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samsmit@microsoft.com</vt:lpwstr>
  </property>
  <property fmtid="{D5CDD505-2E9C-101B-9397-08002B2CF9AE}" pid="6" name="MSIP_Label_f42aa342-8706-4288-bd11-ebb85995028c_SetDate">
    <vt:lpwstr>2020-01-09T21:30:12.0626521Z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5db744a0-db34-4148-a8b5-e66efc6068ec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