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3" autoAdjust="0"/>
    <p:restoredTop sz="94660"/>
  </p:normalViewPr>
  <p:slideViewPr>
    <p:cSldViewPr snapToGrid="0">
      <p:cViewPr varScale="1">
        <p:scale>
          <a:sx n="98" d="100"/>
          <a:sy n="98" d="100"/>
        </p:scale>
        <p:origin x="69" y="447"/>
      </p:cViewPr>
      <p:guideLst/>
    </p:cSldViewPr>
  </p:slideViewPr>
  <p:notesTextViewPr>
    <p:cViewPr>
      <p:scale>
        <a:sx n="1" d="1"/>
        <a:sy n="1" d="1"/>
      </p:scale>
      <p:origin x="0" y="0"/>
    </p:cViewPr>
  </p:notesTextViewPr>
  <p:notesViewPr>
    <p:cSldViewPr snapToGrid="0">
      <p:cViewPr varScale="1">
        <p:scale>
          <a:sx n="124" d="100"/>
          <a:sy n="124" d="100"/>
        </p:scale>
        <p:origin x="4956"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0A753-7B32-4E66-BA90-11298E798088}"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E56C7-F105-472D-9BC7-449A19421325}" type="slidenum">
              <a:rPr lang="en-US" smtClean="0"/>
              <a:t>‹#›</a:t>
            </a:fld>
            <a:endParaRPr lang="en-US"/>
          </a:p>
        </p:txBody>
      </p:sp>
    </p:spTree>
    <p:extLst>
      <p:ext uri="{BB962C8B-B14F-4D97-AF65-F5344CB8AC3E}">
        <p14:creationId xmlns:p14="http://schemas.microsoft.com/office/powerpoint/2010/main" val="42743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on type disposal, see the Disposal of services section. A common scenario for multiple implementations is mocking types for testing.</a:t>
            </a:r>
          </a:p>
          <a:p>
            <a:endParaRPr lang="en-US" dirty="0"/>
          </a:p>
          <a:p>
            <a:r>
              <a:rPr lang="en-US" dirty="0" err="1"/>
              <a:t>TryAdd</a:t>
            </a:r>
            <a:r>
              <a:rPr lang="en-US" dirty="0"/>
              <a:t>{LIFETIME} methods only register the service if there isn't already an implementation registered.</a:t>
            </a:r>
          </a:p>
          <a:p>
            <a:endParaRPr lang="en-US" dirty="0"/>
          </a:p>
          <a:p>
            <a:r>
              <a:rPr lang="en-US" dirty="0"/>
              <a:t>In the following example, the first line registers </a:t>
            </a:r>
            <a:r>
              <a:rPr lang="en-US" dirty="0" err="1"/>
              <a:t>MyDependency</a:t>
            </a:r>
            <a:r>
              <a:rPr lang="en-US" dirty="0"/>
              <a:t> for </a:t>
            </a:r>
            <a:r>
              <a:rPr lang="en-US" dirty="0" err="1"/>
              <a:t>IMyDependency</a:t>
            </a:r>
            <a:r>
              <a:rPr lang="en-US" dirty="0"/>
              <a:t>. The second line has no effect because </a:t>
            </a:r>
            <a:r>
              <a:rPr lang="en-US" dirty="0" err="1"/>
              <a:t>IMyDependency</a:t>
            </a:r>
            <a:r>
              <a:rPr lang="en-US" dirty="0"/>
              <a:t> already has a registered implementation:</a:t>
            </a:r>
          </a:p>
        </p:txBody>
      </p:sp>
      <p:sp>
        <p:nvSpPr>
          <p:cNvPr id="4" name="Slide Number Placeholder 3"/>
          <p:cNvSpPr>
            <a:spLocks noGrp="1"/>
          </p:cNvSpPr>
          <p:nvPr>
            <p:ph type="sldNum" sz="quarter" idx="5"/>
          </p:nvPr>
        </p:nvSpPr>
        <p:spPr/>
        <p:txBody>
          <a:bodyPr/>
          <a:lstStyle/>
          <a:p>
            <a:fld id="{FDEE56C7-F105-472D-9BC7-449A19421325}" type="slidenum">
              <a:rPr lang="en-US" smtClean="0"/>
              <a:t>3</a:t>
            </a:fld>
            <a:endParaRPr lang="en-US"/>
          </a:p>
        </p:txBody>
      </p:sp>
    </p:spTree>
    <p:extLst>
      <p:ext uri="{BB962C8B-B14F-4D97-AF65-F5344CB8AC3E}">
        <p14:creationId xmlns:p14="http://schemas.microsoft.com/office/powerpoint/2010/main" val="395572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E221-710B-4950-A1AA-266489A1D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920E58-5365-443D-BF8F-78602E97CA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10966-3D07-4080-A0F3-9515CCF32C13}"/>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5" name="Footer Placeholder 4">
            <a:extLst>
              <a:ext uri="{FF2B5EF4-FFF2-40B4-BE49-F238E27FC236}">
                <a16:creationId xmlns:a16="http://schemas.microsoft.com/office/drawing/2014/main" id="{23B80729-1066-462C-90D7-FE09982AF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CAC34-E97A-43C7-BB79-B6F7534288BE}"/>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41567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A42D-87F3-4FEF-9963-5D10D3C99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28CEB-7A9A-4791-92A0-BDA126E47E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C2DF7-2620-4DB9-BBF3-523EB8080C9F}"/>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5" name="Footer Placeholder 4">
            <a:extLst>
              <a:ext uri="{FF2B5EF4-FFF2-40B4-BE49-F238E27FC236}">
                <a16:creationId xmlns:a16="http://schemas.microsoft.com/office/drawing/2014/main" id="{B4618F3B-E0E7-47D4-986B-4FD8DEF4A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20EB4-DDB7-437D-8A62-F3D4DEA2A0F6}"/>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151534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1293BF-DF68-4CF7-9F35-74C42AF96B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B4EA6F-1E14-4095-B1CD-20B12F0B33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84525-3FA7-40A4-9357-FDE5FAF81F48}"/>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5" name="Footer Placeholder 4">
            <a:extLst>
              <a:ext uri="{FF2B5EF4-FFF2-40B4-BE49-F238E27FC236}">
                <a16:creationId xmlns:a16="http://schemas.microsoft.com/office/drawing/2014/main" id="{E463E69E-932E-4894-B1CD-430728DDD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A8677-B662-4963-9E54-DDE7ECD4A4CB}"/>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355675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8147-560F-4A71-A78D-531AFB4C76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61B614-0CCE-487D-87BC-BA9EE7872B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BB274-C896-4E58-BDD9-68B205055840}"/>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5" name="Footer Placeholder 4">
            <a:extLst>
              <a:ext uri="{FF2B5EF4-FFF2-40B4-BE49-F238E27FC236}">
                <a16:creationId xmlns:a16="http://schemas.microsoft.com/office/drawing/2014/main" id="{9DFB8E04-AD26-48C2-A27C-B20371188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208D5-09EA-45CA-BA9A-7C9DD777CF41}"/>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392866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09C3-24C2-4D94-B570-A622A6B666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6A9C38-6500-42AD-9A8C-1B2DB14F0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D8725-258B-4CCF-ABCC-079F8719A875}"/>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5" name="Footer Placeholder 4">
            <a:extLst>
              <a:ext uri="{FF2B5EF4-FFF2-40B4-BE49-F238E27FC236}">
                <a16:creationId xmlns:a16="http://schemas.microsoft.com/office/drawing/2014/main" id="{59A13D29-6BB6-4238-A5ED-C9FB143A1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5FC72-F50A-478B-8562-3300F2C46BFE}"/>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171596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470F-44F7-46AD-9DD9-E6BF2DFC9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AC7A1C-DDD2-4B01-A853-86FEEA8643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0D79B9-7524-48C4-B90A-7B7D01B69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E9526B-74EE-4C3F-9918-2144E37C46B8}"/>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6" name="Footer Placeholder 5">
            <a:extLst>
              <a:ext uri="{FF2B5EF4-FFF2-40B4-BE49-F238E27FC236}">
                <a16:creationId xmlns:a16="http://schemas.microsoft.com/office/drawing/2014/main" id="{EACF7DBA-D428-4D75-9E14-EFDDC0656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A3339-6809-42F1-A1A5-C5E22C0E4100}"/>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404251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F5FE-E2D0-4012-906A-2CEB1A7FA7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37FB0B-2D4D-4A8C-AC65-C389E8621B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7774F-6EBE-4901-ACD9-66814008EB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8BE36-03F4-4638-9822-77E90464F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126BF-73FD-45B2-8397-12DA53CA1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9E241A-FB8F-4B67-A5B8-841F512D53AE}"/>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8" name="Footer Placeholder 7">
            <a:extLst>
              <a:ext uri="{FF2B5EF4-FFF2-40B4-BE49-F238E27FC236}">
                <a16:creationId xmlns:a16="http://schemas.microsoft.com/office/drawing/2014/main" id="{8F65BB41-45EB-47FB-8585-575EF160B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208A3-8951-4D9E-9594-2AE6F27D03E2}"/>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165657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80E4-3A43-4586-96D3-83970253BA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15B8D5-8B52-4236-AD48-B15435B0B99B}"/>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4" name="Footer Placeholder 3">
            <a:extLst>
              <a:ext uri="{FF2B5EF4-FFF2-40B4-BE49-F238E27FC236}">
                <a16:creationId xmlns:a16="http://schemas.microsoft.com/office/drawing/2014/main" id="{52680F01-2128-4E0A-9F4E-EE248307DA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DB0695-B9C4-4859-B2D1-FD2258B681A7}"/>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212272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86293-83B9-4088-AD07-7A62A1AAC1E7}"/>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3" name="Footer Placeholder 2">
            <a:extLst>
              <a:ext uri="{FF2B5EF4-FFF2-40B4-BE49-F238E27FC236}">
                <a16:creationId xmlns:a16="http://schemas.microsoft.com/office/drawing/2014/main" id="{8232B817-6AC5-4DD7-BE97-8E89FAFEDD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1B76F6-6412-4A94-8803-5E0F4B9FDC4A}"/>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205910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858D-2759-48CB-92F1-134B91033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3A104-2307-430B-B8E2-0E85C51D0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0399B-BB5E-4AB6-A295-BFCD653B7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7CECC-9CCE-4FB6-90E2-9436F295FB5A}"/>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6" name="Footer Placeholder 5">
            <a:extLst>
              <a:ext uri="{FF2B5EF4-FFF2-40B4-BE49-F238E27FC236}">
                <a16:creationId xmlns:a16="http://schemas.microsoft.com/office/drawing/2014/main" id="{D08CC90D-0422-4F25-B3C2-D603BAC4E7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599F99-55D7-47F1-8D8F-39852413358D}"/>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13200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6955-2E20-4F75-9D06-BC57A1215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E5A460-07A1-4476-A7A1-E1E231E9F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A3523C-03C8-41C0-B544-0ECF9E0CA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81DB-D794-4C39-BAAF-E02E159AC88A}"/>
              </a:ext>
            </a:extLst>
          </p:cNvPr>
          <p:cNvSpPr>
            <a:spLocks noGrp="1"/>
          </p:cNvSpPr>
          <p:nvPr>
            <p:ph type="dt" sz="half" idx="10"/>
          </p:nvPr>
        </p:nvSpPr>
        <p:spPr/>
        <p:txBody>
          <a:bodyPr/>
          <a:lstStyle/>
          <a:p>
            <a:fld id="{6C5F4833-3E9D-4798-B2FD-7F3E9FD8BB00}" type="datetimeFigureOut">
              <a:rPr lang="en-US" smtClean="0"/>
              <a:t>1/9/2020</a:t>
            </a:fld>
            <a:endParaRPr lang="en-US"/>
          </a:p>
        </p:txBody>
      </p:sp>
      <p:sp>
        <p:nvSpPr>
          <p:cNvPr id="6" name="Footer Placeholder 5">
            <a:extLst>
              <a:ext uri="{FF2B5EF4-FFF2-40B4-BE49-F238E27FC236}">
                <a16:creationId xmlns:a16="http://schemas.microsoft.com/office/drawing/2014/main" id="{0A30DCFC-A5D6-48A0-9336-C7BFB34E7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BCB8F-9C55-44AD-8C6D-F2E383B0D3E8}"/>
              </a:ext>
            </a:extLst>
          </p:cNvPr>
          <p:cNvSpPr>
            <a:spLocks noGrp="1"/>
          </p:cNvSpPr>
          <p:nvPr>
            <p:ph type="sldNum" sz="quarter" idx="12"/>
          </p:nvPr>
        </p:nvSpPr>
        <p:spPr/>
        <p:txBody>
          <a:bodyPr/>
          <a:lstStyle/>
          <a:p>
            <a:fld id="{2A789DE2-53FA-4658-A3A4-E49786993F34}" type="slidenum">
              <a:rPr lang="en-US" smtClean="0"/>
              <a:t>‹#›</a:t>
            </a:fld>
            <a:endParaRPr lang="en-US"/>
          </a:p>
        </p:txBody>
      </p:sp>
    </p:spTree>
    <p:extLst>
      <p:ext uri="{BB962C8B-B14F-4D97-AF65-F5344CB8AC3E}">
        <p14:creationId xmlns:p14="http://schemas.microsoft.com/office/powerpoint/2010/main" val="259312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E56018-E173-4301-9BA3-375A9E753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FCAA29-B7CE-42F9-B04F-BD924688E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954B0-F6A5-4B92-834E-FABFE430D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F4833-3E9D-4798-B2FD-7F3E9FD8BB00}" type="datetimeFigureOut">
              <a:rPr lang="en-US" smtClean="0"/>
              <a:t>1/9/2020</a:t>
            </a:fld>
            <a:endParaRPr lang="en-US"/>
          </a:p>
        </p:txBody>
      </p:sp>
      <p:sp>
        <p:nvSpPr>
          <p:cNvPr id="5" name="Footer Placeholder 4">
            <a:extLst>
              <a:ext uri="{FF2B5EF4-FFF2-40B4-BE49-F238E27FC236}">
                <a16:creationId xmlns:a16="http://schemas.microsoft.com/office/drawing/2014/main" id="{7AC4D7BF-5352-47A6-83F3-C3201B95B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865350-D24E-46B6-B409-3C75EEE9C1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89DE2-53FA-4658-A3A4-E49786993F34}" type="slidenum">
              <a:rPr lang="en-US" smtClean="0"/>
              <a:t>‹#›</a:t>
            </a:fld>
            <a:endParaRPr lang="en-US"/>
          </a:p>
        </p:txBody>
      </p:sp>
    </p:spTree>
    <p:extLst>
      <p:ext uri="{BB962C8B-B14F-4D97-AF65-F5344CB8AC3E}">
        <p14:creationId xmlns:p14="http://schemas.microsoft.com/office/powerpoint/2010/main" val="302902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dotnet/api/microsoft.extensions.dependencyinjection.servicecollectionserviceextensions.addscoped" TargetMode="External"/><Relationship Id="rId2" Type="http://schemas.openxmlformats.org/officeDocument/2006/relationships/hyperlink" Target="https://docs.microsoft.com/en-us/dotnet/api/microsoft.extensions.dependencyinjection.servicecollectionserviceextensions.addtransient" TargetMode="External"/><Relationship Id="rId1" Type="http://schemas.openxmlformats.org/officeDocument/2006/relationships/slideLayout" Target="../slideLayouts/slideLayout2.xml"/><Relationship Id="rId5" Type="http://schemas.openxmlformats.org/officeDocument/2006/relationships/hyperlink" Target="https://docs.microsoft.com/en-us/dotnet/api/microsoft.extensions.dependencyinjection.servicecollectionserviceextensions.addsingleton" TargetMode="External"/><Relationship Id="rId4" Type="http://schemas.openxmlformats.org/officeDocument/2006/relationships/hyperlink" Target="https://docs.microsoft.com/en-us/aspnet/core/fundamentals/middleware/write?view=aspnetcore-3.0#per-request-middleware-dependenc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api/microsoft.extensions.dependencyinjection.extensions.servicecollectiondescriptorextensions.tryaddtransient" TargetMode="External"/><Relationship Id="rId2" Type="http://schemas.openxmlformats.org/officeDocument/2006/relationships/hyperlink" Target="https://docs.microsoft.com/en-us/dotnet/api/microsoft.extensions.dependencyinjection.extensions.servicecollectiondescriptorextensions.tryadd"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microsoft.extensions.dependencyinjection.extensions.servicecollectiondescriptorextensions.tryaddenumerable" TargetMode="External"/><Relationship Id="rId5" Type="http://schemas.openxmlformats.org/officeDocument/2006/relationships/hyperlink" Target="https://docs.microsoft.com/en-us/dotnet/api/microsoft.extensions.dependencyinjection.extensions.servicecollectiondescriptorextensions.tryaddsingleton" TargetMode="External"/><Relationship Id="rId4" Type="http://schemas.openxmlformats.org/officeDocument/2006/relationships/hyperlink" Target="https://docs.microsoft.com/en-us/dotnet/api/microsoft.extensions.dependencyinjection.extensions.servicecollectiondescriptorextensions.tryaddscop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BA83-47EB-4308-B13C-CE9245519F00}"/>
              </a:ext>
            </a:extLst>
          </p:cNvPr>
          <p:cNvSpPr>
            <a:spLocks noGrp="1"/>
          </p:cNvSpPr>
          <p:nvPr>
            <p:ph type="ctrTitle"/>
          </p:nvPr>
        </p:nvSpPr>
        <p:spPr/>
        <p:txBody>
          <a:bodyPr/>
          <a:lstStyle/>
          <a:p>
            <a:r>
              <a:rPr lang="en-US" dirty="0"/>
              <a:t>Dependency Injection</a:t>
            </a:r>
          </a:p>
        </p:txBody>
      </p:sp>
      <p:sp>
        <p:nvSpPr>
          <p:cNvPr id="3" name="Subtitle 2">
            <a:extLst>
              <a:ext uri="{FF2B5EF4-FFF2-40B4-BE49-F238E27FC236}">
                <a16:creationId xmlns:a16="http://schemas.microsoft.com/office/drawing/2014/main" id="{E2BCF858-60B0-416D-ABD9-2417ECB9C6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93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62B1-EEEF-4E54-8C8A-0A35A6D9CC4A}"/>
              </a:ext>
            </a:extLst>
          </p:cNvPr>
          <p:cNvSpPr>
            <a:spLocks noGrp="1"/>
          </p:cNvSpPr>
          <p:nvPr>
            <p:ph type="title"/>
          </p:nvPr>
        </p:nvSpPr>
        <p:spPr/>
        <p:txBody>
          <a:bodyPr/>
          <a:lstStyle/>
          <a:p>
            <a:r>
              <a:rPr lang="en-US" dirty="0"/>
              <a:t>Service Lifetimes</a:t>
            </a:r>
          </a:p>
        </p:txBody>
      </p:sp>
      <p:sp>
        <p:nvSpPr>
          <p:cNvPr id="3" name="Content Placeholder 2">
            <a:extLst>
              <a:ext uri="{FF2B5EF4-FFF2-40B4-BE49-F238E27FC236}">
                <a16:creationId xmlns:a16="http://schemas.microsoft.com/office/drawing/2014/main" id="{A9668A89-F7BA-4495-9700-AAA5121DE133}"/>
              </a:ext>
            </a:extLst>
          </p:cNvPr>
          <p:cNvSpPr>
            <a:spLocks noGrp="1"/>
          </p:cNvSpPr>
          <p:nvPr>
            <p:ph idx="1"/>
          </p:nvPr>
        </p:nvSpPr>
        <p:spPr>
          <a:xfrm>
            <a:off x="838200" y="1825625"/>
            <a:ext cx="10515600" cy="4667250"/>
          </a:xfrm>
        </p:spPr>
        <p:txBody>
          <a:bodyPr>
            <a:normAutofit fontScale="70000" lnSpcReduction="20000"/>
          </a:bodyPr>
          <a:lstStyle/>
          <a:p>
            <a:pPr marL="0" indent="0">
              <a:buNone/>
            </a:pPr>
            <a:r>
              <a:rPr lang="en-US" b="1" dirty="0"/>
              <a:t>Transient</a:t>
            </a:r>
          </a:p>
          <a:p>
            <a:pPr lvl="1"/>
            <a:r>
              <a:rPr lang="en-US" dirty="0"/>
              <a:t>Transient lifetime services (</a:t>
            </a:r>
            <a:r>
              <a:rPr lang="en-US" u="sng" dirty="0" err="1">
                <a:hlinkClick r:id="rId2"/>
              </a:rPr>
              <a:t>AddTransient</a:t>
            </a:r>
            <a:r>
              <a:rPr lang="en-US" dirty="0"/>
              <a:t>) are created each time they're requested from the service container. This lifetime works best for lightweight, stateless services.</a:t>
            </a:r>
          </a:p>
          <a:p>
            <a:pPr marL="0" indent="0">
              <a:buNone/>
            </a:pPr>
            <a:r>
              <a:rPr lang="en-US" b="1" dirty="0"/>
              <a:t>Scoped</a:t>
            </a:r>
          </a:p>
          <a:p>
            <a:pPr lvl="1"/>
            <a:r>
              <a:rPr lang="en-US" dirty="0"/>
              <a:t>Scoped lifetime services (</a:t>
            </a:r>
            <a:r>
              <a:rPr lang="en-US" u="sng" dirty="0" err="1">
                <a:hlinkClick r:id="rId3"/>
              </a:rPr>
              <a:t>AddScoped</a:t>
            </a:r>
            <a:r>
              <a:rPr lang="en-US" dirty="0"/>
              <a:t>) are created once per client request (connection).</a:t>
            </a:r>
          </a:p>
          <a:p>
            <a:pPr marL="0" lvl="0" indent="0" fontAlgn="base">
              <a:spcAft>
                <a:spcPct val="0"/>
              </a:spcAft>
              <a:buNone/>
            </a:pPr>
            <a:r>
              <a:rPr lang="en-US" altLang="en-US" sz="2100" b="1" dirty="0">
                <a:solidFill>
                  <a:srgbClr val="FF0000"/>
                </a:solidFill>
              </a:rPr>
              <a:t>Warning</a:t>
            </a:r>
            <a:br>
              <a:rPr lang="en-US" altLang="en-US" sz="2100" b="1" dirty="0"/>
            </a:br>
            <a:endParaRPr lang="en-US" altLang="en-US" sz="2100" b="1" dirty="0"/>
          </a:p>
          <a:p>
            <a:pPr marL="0" lvl="0" indent="0" eaLnBrk="0" fontAlgn="base" hangingPunct="0">
              <a:lnSpc>
                <a:spcPct val="100000"/>
              </a:lnSpc>
              <a:spcBef>
                <a:spcPct val="0"/>
              </a:spcBef>
              <a:spcAft>
                <a:spcPct val="0"/>
              </a:spcAft>
              <a:buNone/>
            </a:pPr>
            <a:r>
              <a:rPr lang="en-US" altLang="en-US" sz="2100" dirty="0"/>
              <a:t>When using a scoped service in a middleware, inject the service into the Invoke or </a:t>
            </a:r>
            <a:r>
              <a:rPr lang="en-US" altLang="en-US" sz="2100" dirty="0" err="1"/>
              <a:t>InvokeAsync</a:t>
            </a:r>
            <a:r>
              <a:rPr lang="en-US" altLang="en-US" sz="2100" dirty="0"/>
              <a:t> method. Don't inject via constructor injection because it forces the service to behave like a singleton. For more information, see </a:t>
            </a:r>
            <a:r>
              <a:rPr kumimoji="0" lang="en-US" altLang="en-US" sz="1800" b="1" i="0" u="sng"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4"/>
              </a:rPr>
              <a:t>Write custom ASP.NET Core middleware</a:t>
            </a:r>
            <a:r>
              <a:rPr kumimoji="0" lang="en-US" altLang="en-US" sz="1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p>
          <a:p>
            <a:pPr marL="0" lvl="0" indent="0" eaLnBrk="0" fontAlgn="base" hangingPunct="0">
              <a:lnSpc>
                <a:spcPct val="100000"/>
              </a:lnSpc>
              <a:spcBef>
                <a:spcPct val="0"/>
              </a:spcBef>
              <a:spcAft>
                <a:spcPct val="0"/>
              </a:spcAft>
              <a:buNone/>
            </a:pPr>
            <a:endParaRPr kumimoji="0" lang="en-US" altLang="en-US" sz="3600" b="0" i="0" u="none" strike="noStrike" cap="none" normalizeH="0" baseline="0" dirty="0">
              <a:ln>
                <a:noFill/>
              </a:ln>
              <a:solidFill>
                <a:schemeClr val="tx1"/>
              </a:solidFill>
              <a:effectLst/>
              <a:latin typeface="Arial" panose="020B0604020202020204" pitchFamily="34" charset="0"/>
            </a:endParaRPr>
          </a:p>
          <a:p>
            <a:r>
              <a:rPr lang="en-US" b="1" dirty="0"/>
              <a:t>Singleton</a:t>
            </a:r>
          </a:p>
          <a:p>
            <a:pPr lvl="1"/>
            <a:r>
              <a:rPr lang="en-US" dirty="0"/>
              <a:t>Singleton lifetime services (</a:t>
            </a:r>
            <a:r>
              <a:rPr lang="en-US" dirty="0">
                <a:hlinkClick r:id="rId5"/>
              </a:rPr>
              <a:t>AddSingleton</a:t>
            </a:r>
            <a:r>
              <a:rPr lang="en-US" dirty="0"/>
              <a:t>) are created the first time they're requested (or when </a:t>
            </a:r>
            <a:r>
              <a:rPr lang="en-US" dirty="0" err="1"/>
              <a:t>Startup.ConfigureServices</a:t>
            </a:r>
            <a:r>
              <a:rPr lang="en-US" dirty="0"/>
              <a:t> is run and an instance is specified with the service registration). Every subsequent request uses the same instance. If the app requires singleton behavior, allowing the service container to manage the service's lifetime is recommended. Don't implement the singleton design pattern and provide user code to manage the object's lifetime in the class.</a:t>
            </a:r>
          </a:p>
          <a:p>
            <a:pPr marL="0" indent="0">
              <a:buNone/>
            </a:pPr>
            <a:r>
              <a:rPr lang="en-US" sz="2100" b="1" dirty="0">
                <a:solidFill>
                  <a:srgbClr val="FF0000"/>
                </a:solidFill>
              </a:rPr>
              <a:t>Warning</a:t>
            </a:r>
          </a:p>
          <a:p>
            <a:pPr marL="0" indent="0">
              <a:buNone/>
            </a:pPr>
            <a:r>
              <a:rPr lang="en-US" sz="2100" dirty="0"/>
              <a:t>It's dangerous to resolve a scoped service from a singleton. It may cause the service to have incorrect state when processing subsequent requests</a:t>
            </a:r>
            <a:r>
              <a:rPr lang="en-US" dirty="0"/>
              <a:t>.</a:t>
            </a:r>
          </a:p>
          <a:p>
            <a:pPr lvl="1"/>
            <a:endParaRPr lang="en-US" dirty="0"/>
          </a:p>
        </p:txBody>
      </p:sp>
    </p:spTree>
    <p:extLst>
      <p:ext uri="{BB962C8B-B14F-4D97-AF65-F5344CB8AC3E}">
        <p14:creationId xmlns:p14="http://schemas.microsoft.com/office/powerpoint/2010/main" val="80363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7A20-112F-48C6-9EF5-FE6DDB67CCA6}"/>
              </a:ext>
            </a:extLst>
          </p:cNvPr>
          <p:cNvSpPr>
            <a:spLocks noGrp="1"/>
          </p:cNvSpPr>
          <p:nvPr>
            <p:ph type="title"/>
          </p:nvPr>
        </p:nvSpPr>
        <p:spPr/>
        <p:txBody>
          <a:bodyPr/>
          <a:lstStyle/>
          <a:p>
            <a:r>
              <a:rPr lang="en-US" dirty="0"/>
              <a:t>Service registration methods</a:t>
            </a:r>
          </a:p>
        </p:txBody>
      </p:sp>
      <p:graphicFrame>
        <p:nvGraphicFramePr>
          <p:cNvPr id="6" name="Table 6">
            <a:extLst>
              <a:ext uri="{FF2B5EF4-FFF2-40B4-BE49-F238E27FC236}">
                <a16:creationId xmlns:a16="http://schemas.microsoft.com/office/drawing/2014/main" id="{BF50C6D2-03CB-460A-9DE5-5A1C8F3CD719}"/>
              </a:ext>
            </a:extLst>
          </p:cNvPr>
          <p:cNvGraphicFramePr>
            <a:graphicFrameLocks noGrp="1"/>
          </p:cNvGraphicFramePr>
          <p:nvPr>
            <p:ph idx="1"/>
            <p:extLst>
              <p:ext uri="{D42A27DB-BD31-4B8C-83A1-F6EECF244321}">
                <p14:modId xmlns:p14="http://schemas.microsoft.com/office/powerpoint/2010/main" val="2659078391"/>
              </p:ext>
            </p:extLst>
          </p:nvPr>
        </p:nvGraphicFramePr>
        <p:xfrm>
          <a:off x="838200" y="1825625"/>
          <a:ext cx="10515600" cy="4267200"/>
        </p:xfrm>
        <a:graphic>
          <a:graphicData uri="http://schemas.openxmlformats.org/drawingml/2006/table">
            <a:tbl>
              <a:tblPr firstRow="1" bandRow="1">
                <a:tableStyleId>{5C22544A-7EE6-4342-B048-85BDC9FD1C3A}</a:tableStyleId>
              </a:tblPr>
              <a:tblGrid>
                <a:gridCol w="4689764">
                  <a:extLst>
                    <a:ext uri="{9D8B030D-6E8A-4147-A177-3AD203B41FA5}">
                      <a16:colId xmlns:a16="http://schemas.microsoft.com/office/drawing/2014/main" val="1795732848"/>
                    </a:ext>
                  </a:extLst>
                </a:gridCol>
                <a:gridCol w="2092036">
                  <a:extLst>
                    <a:ext uri="{9D8B030D-6E8A-4147-A177-3AD203B41FA5}">
                      <a16:colId xmlns:a16="http://schemas.microsoft.com/office/drawing/2014/main" val="1727556522"/>
                    </a:ext>
                  </a:extLst>
                </a:gridCol>
                <a:gridCol w="1948873">
                  <a:extLst>
                    <a:ext uri="{9D8B030D-6E8A-4147-A177-3AD203B41FA5}">
                      <a16:colId xmlns:a16="http://schemas.microsoft.com/office/drawing/2014/main" val="1008035782"/>
                    </a:ext>
                  </a:extLst>
                </a:gridCol>
                <a:gridCol w="1784927">
                  <a:extLst>
                    <a:ext uri="{9D8B030D-6E8A-4147-A177-3AD203B41FA5}">
                      <a16:colId xmlns:a16="http://schemas.microsoft.com/office/drawing/2014/main" val="3825661916"/>
                    </a:ext>
                  </a:extLst>
                </a:gridCol>
              </a:tblGrid>
              <a:tr h="370840">
                <a:tc>
                  <a:txBody>
                    <a:bodyPr/>
                    <a:lstStyle/>
                    <a:p>
                      <a:pPr algn="ctr"/>
                      <a:r>
                        <a:rPr lang="en-US" sz="1400" dirty="0"/>
                        <a:t>Methods</a:t>
                      </a:r>
                    </a:p>
                  </a:txBody>
                  <a:tcPr/>
                </a:tc>
                <a:tc>
                  <a:txBody>
                    <a:bodyPr/>
                    <a:lstStyle/>
                    <a:p>
                      <a:pPr algn="ctr"/>
                      <a:r>
                        <a:rPr lang="en-US" sz="1400" dirty="0"/>
                        <a:t>Automatic object disposal</a:t>
                      </a:r>
                    </a:p>
                  </a:txBody>
                  <a:tcPr/>
                </a:tc>
                <a:tc>
                  <a:txBody>
                    <a:bodyPr/>
                    <a:lstStyle/>
                    <a:p>
                      <a:pPr algn="ctr"/>
                      <a:r>
                        <a:rPr lang="en-US" sz="1400" b="1" i="0" kern="1200" dirty="0">
                          <a:solidFill>
                            <a:schemeClr val="lt1"/>
                          </a:solidFill>
                          <a:effectLst/>
                          <a:latin typeface="+mn-lt"/>
                          <a:ea typeface="+mn-ea"/>
                          <a:cs typeface="+mn-cs"/>
                        </a:rPr>
                        <a:t>Multiple Implementations</a:t>
                      </a:r>
                      <a:endParaRPr lang="en-US" sz="1100" dirty="0"/>
                    </a:p>
                  </a:txBody>
                  <a:tcPr/>
                </a:tc>
                <a:tc>
                  <a:txBody>
                    <a:bodyPr/>
                    <a:lstStyle/>
                    <a:p>
                      <a:pPr algn="ctr"/>
                      <a:r>
                        <a:rPr lang="en-US" sz="1400" dirty="0"/>
                        <a:t>Pass </a:t>
                      </a:r>
                      <a:r>
                        <a:rPr lang="en-US" sz="1400" dirty="0" err="1"/>
                        <a:t>args</a:t>
                      </a:r>
                      <a:endParaRPr lang="en-US" sz="1400" dirty="0"/>
                    </a:p>
                  </a:txBody>
                  <a:tcPr/>
                </a:tc>
                <a:extLst>
                  <a:ext uri="{0D108BD9-81ED-4DB2-BD59-A6C34878D82A}">
                    <a16:rowId xmlns:a16="http://schemas.microsoft.com/office/drawing/2014/main" val="4196547259"/>
                  </a:ext>
                </a:extLst>
              </a:tr>
              <a:tr h="370840">
                <a:tc>
                  <a:txBody>
                    <a:bodyPr/>
                    <a:lstStyle/>
                    <a:p>
                      <a:r>
                        <a:rPr lang="en-US" sz="1200" dirty="0"/>
                        <a:t>Add{LIFETIME}&lt;{SERVICE}, {IMPLEMENTATION}&gt;()</a:t>
                      </a:r>
                    </a:p>
                    <a:p>
                      <a:r>
                        <a:rPr lang="en-US" sz="1200" dirty="0"/>
                        <a:t>Example:</a:t>
                      </a:r>
                    </a:p>
                    <a:p>
                      <a:r>
                        <a:rPr lang="en-US" sz="1200" dirty="0" err="1"/>
                        <a:t>services.AddSingleton</a:t>
                      </a:r>
                      <a:r>
                        <a:rPr lang="en-US" sz="1200" dirty="0"/>
                        <a:t>&lt;</a:t>
                      </a:r>
                      <a:r>
                        <a:rPr lang="en-US" sz="1200" dirty="0" err="1"/>
                        <a:t>IMyDep</a:t>
                      </a:r>
                      <a:r>
                        <a:rPr lang="en-US" sz="1200" dirty="0"/>
                        <a:t>, </a:t>
                      </a:r>
                      <a:r>
                        <a:rPr lang="en-US" sz="1200" dirty="0" err="1"/>
                        <a:t>MyDep</a:t>
                      </a:r>
                      <a:r>
                        <a:rPr lang="en-US" sz="1200" dirty="0"/>
                        <a:t>&gt;();</a:t>
                      </a:r>
                    </a:p>
                  </a:txBody>
                  <a:tcPr/>
                </a:tc>
                <a:tc>
                  <a:txBody>
                    <a:bodyPr/>
                    <a:lstStyle/>
                    <a:p>
                      <a:pPr algn="ctr"/>
                      <a:r>
                        <a:rPr lang="en-US" sz="1200" dirty="0"/>
                        <a:t>Yes</a:t>
                      </a:r>
                    </a:p>
                  </a:txBody>
                  <a:tcPr/>
                </a:tc>
                <a:tc>
                  <a:txBody>
                    <a:bodyPr/>
                    <a:lstStyle/>
                    <a:p>
                      <a:pPr algn="ctr"/>
                      <a:r>
                        <a:rPr lang="en-US" sz="1200" dirty="0"/>
                        <a:t>Yes</a:t>
                      </a:r>
                    </a:p>
                  </a:txBody>
                  <a:tcPr/>
                </a:tc>
                <a:tc>
                  <a:txBody>
                    <a:bodyPr/>
                    <a:lstStyle/>
                    <a:p>
                      <a:pPr algn="ctr"/>
                      <a:r>
                        <a:rPr lang="en-US" sz="1200" dirty="0"/>
                        <a:t>No</a:t>
                      </a:r>
                    </a:p>
                  </a:txBody>
                  <a:tcPr/>
                </a:tc>
                <a:extLst>
                  <a:ext uri="{0D108BD9-81ED-4DB2-BD59-A6C34878D82A}">
                    <a16:rowId xmlns:a16="http://schemas.microsoft.com/office/drawing/2014/main" val="1269700648"/>
                  </a:ext>
                </a:extLst>
              </a:tr>
              <a:tr h="370840">
                <a:tc>
                  <a:txBody>
                    <a:bodyPr/>
                    <a:lstStyle/>
                    <a:p>
                      <a:r>
                        <a:rPr lang="en-US" sz="1200" dirty="0"/>
                        <a:t>Add{LIFETIME}&lt;{SERVICE}&gt;(</a:t>
                      </a:r>
                      <a:r>
                        <a:rPr lang="en-US" sz="1200" dirty="0" err="1"/>
                        <a:t>sp</a:t>
                      </a:r>
                      <a:r>
                        <a:rPr lang="en-US" sz="1200" dirty="0"/>
                        <a:t> =&gt; new {IMPLEMENTATION})</a:t>
                      </a:r>
                    </a:p>
                    <a:p>
                      <a:r>
                        <a:rPr lang="en-US" sz="1200" dirty="0"/>
                        <a:t>Examples:</a:t>
                      </a:r>
                    </a:p>
                    <a:p>
                      <a:r>
                        <a:rPr lang="en-US" sz="1200" dirty="0" err="1"/>
                        <a:t>services.AddSingleton</a:t>
                      </a:r>
                      <a:r>
                        <a:rPr lang="en-US" sz="1200" dirty="0"/>
                        <a:t>&lt;</a:t>
                      </a:r>
                      <a:r>
                        <a:rPr lang="en-US" sz="1200" dirty="0" err="1"/>
                        <a:t>IMyDep</a:t>
                      </a:r>
                      <a:r>
                        <a:rPr lang="en-US" sz="1200" dirty="0"/>
                        <a:t>&gt;(</a:t>
                      </a:r>
                      <a:r>
                        <a:rPr lang="en-US" sz="1200" dirty="0" err="1"/>
                        <a:t>sp</a:t>
                      </a:r>
                      <a:r>
                        <a:rPr lang="en-US" sz="1200" dirty="0"/>
                        <a:t> =&gt; new </a:t>
                      </a:r>
                      <a:r>
                        <a:rPr lang="en-US" sz="1200" dirty="0" err="1"/>
                        <a:t>MyDep</a:t>
                      </a:r>
                      <a:r>
                        <a:rPr lang="en-US" sz="1200" dirty="0"/>
                        <a:t>());</a:t>
                      </a:r>
                    </a:p>
                    <a:p>
                      <a:r>
                        <a:rPr lang="en-US" sz="1200" dirty="0" err="1"/>
                        <a:t>services.AddSingleton</a:t>
                      </a:r>
                      <a:r>
                        <a:rPr lang="en-US" sz="1200" dirty="0"/>
                        <a:t>&lt;</a:t>
                      </a:r>
                      <a:r>
                        <a:rPr lang="en-US" sz="1200" dirty="0" err="1"/>
                        <a:t>IMyDep</a:t>
                      </a:r>
                      <a:r>
                        <a:rPr lang="en-US" sz="1200" dirty="0"/>
                        <a:t>&gt;(</a:t>
                      </a:r>
                      <a:r>
                        <a:rPr lang="en-US" sz="1200" dirty="0" err="1"/>
                        <a:t>sp</a:t>
                      </a:r>
                      <a:r>
                        <a:rPr lang="en-US" sz="1200" dirty="0"/>
                        <a:t> =&gt; new </a:t>
                      </a:r>
                      <a:r>
                        <a:rPr lang="en-US" sz="1200" dirty="0" err="1"/>
                        <a:t>MyDep</a:t>
                      </a:r>
                      <a:r>
                        <a:rPr lang="en-US" sz="1200" dirty="0"/>
                        <a:t>("A string!"));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Yes</a:t>
                      </a:r>
                    </a:p>
                    <a:p>
                      <a:pPr algn="ctr"/>
                      <a:endParaRPr lang="en-US" sz="1200" dirty="0"/>
                    </a:p>
                  </a:txBody>
                  <a:tcPr/>
                </a:tc>
                <a:tc>
                  <a:txBody>
                    <a:bodyPr/>
                    <a:lstStyle/>
                    <a:p>
                      <a:pPr algn="ctr"/>
                      <a:r>
                        <a:rPr lang="en-US" sz="1200" dirty="0"/>
                        <a:t>Yes</a:t>
                      </a:r>
                    </a:p>
                  </a:txBody>
                  <a:tcPr/>
                </a:tc>
                <a:tc>
                  <a:txBody>
                    <a:bodyPr/>
                    <a:lstStyle/>
                    <a:p>
                      <a:pPr algn="ctr"/>
                      <a:r>
                        <a:rPr lang="en-US" sz="1200" dirty="0"/>
                        <a:t>Yes</a:t>
                      </a:r>
                    </a:p>
                  </a:txBody>
                  <a:tcPr/>
                </a:tc>
                <a:extLst>
                  <a:ext uri="{0D108BD9-81ED-4DB2-BD59-A6C34878D82A}">
                    <a16:rowId xmlns:a16="http://schemas.microsoft.com/office/drawing/2014/main" val="672084028"/>
                  </a:ext>
                </a:extLst>
              </a:tr>
              <a:tr h="370840">
                <a:tc>
                  <a:txBody>
                    <a:bodyPr/>
                    <a:lstStyle/>
                    <a:p>
                      <a:r>
                        <a:rPr lang="en-US" sz="1200" dirty="0"/>
                        <a:t>Add{LIFETIME}&lt;{IMPLEMENTATION}&gt;()</a:t>
                      </a:r>
                    </a:p>
                    <a:p>
                      <a:r>
                        <a:rPr lang="en-US" sz="1200" dirty="0"/>
                        <a:t>Example:</a:t>
                      </a:r>
                    </a:p>
                    <a:p>
                      <a:r>
                        <a:rPr lang="en-US" sz="1200" dirty="0" err="1"/>
                        <a:t>services.AddSingleton</a:t>
                      </a:r>
                      <a:r>
                        <a:rPr lang="en-US" sz="1200" dirty="0"/>
                        <a:t>&lt;</a:t>
                      </a:r>
                      <a:r>
                        <a:rPr lang="en-US" sz="1200" dirty="0" err="1"/>
                        <a:t>MyDep</a:t>
                      </a:r>
                      <a:r>
                        <a:rPr lang="en-US" sz="1200" dirty="0"/>
                        <a:t>&gt;();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Yes</a:t>
                      </a:r>
                    </a:p>
                    <a:p>
                      <a:pPr algn="ctr"/>
                      <a:endParaRPr lang="en-US" sz="1200" dirty="0"/>
                    </a:p>
                  </a:txBody>
                  <a:tcPr/>
                </a:tc>
                <a:tc>
                  <a:txBody>
                    <a:bodyPr/>
                    <a:lstStyle/>
                    <a:p>
                      <a:pPr algn="ctr"/>
                      <a:r>
                        <a:rPr lang="en-US" sz="1200" dirty="0"/>
                        <a:t>No</a:t>
                      </a:r>
                    </a:p>
                  </a:txBody>
                  <a:tcPr/>
                </a:tc>
                <a:tc>
                  <a:txBody>
                    <a:bodyPr/>
                    <a:lstStyle/>
                    <a:p>
                      <a:pPr algn="ctr"/>
                      <a:r>
                        <a:rPr lang="en-US" sz="1200" dirty="0"/>
                        <a:t>Yes</a:t>
                      </a:r>
                    </a:p>
                  </a:txBody>
                  <a:tcPr/>
                </a:tc>
                <a:extLst>
                  <a:ext uri="{0D108BD9-81ED-4DB2-BD59-A6C34878D82A}">
                    <a16:rowId xmlns:a16="http://schemas.microsoft.com/office/drawing/2014/main" val="93759931"/>
                  </a:ext>
                </a:extLst>
              </a:tr>
              <a:tr h="370840">
                <a:tc>
                  <a:txBody>
                    <a:bodyPr/>
                    <a:lstStyle/>
                    <a:p>
                      <a:r>
                        <a:rPr lang="en-US" sz="1200" dirty="0"/>
                        <a:t>AddSingleton&lt;{SERVICE}&gt;(new {IMPLEMENTATION})</a:t>
                      </a:r>
                    </a:p>
                    <a:p>
                      <a:r>
                        <a:rPr lang="en-US" sz="1200" dirty="0"/>
                        <a:t>Examples:</a:t>
                      </a:r>
                    </a:p>
                    <a:p>
                      <a:r>
                        <a:rPr lang="en-US" sz="1200" dirty="0" err="1"/>
                        <a:t>services.AddSingleton</a:t>
                      </a:r>
                      <a:r>
                        <a:rPr lang="en-US" sz="1200" dirty="0"/>
                        <a:t>&lt;</a:t>
                      </a:r>
                      <a:r>
                        <a:rPr lang="en-US" sz="1200" dirty="0" err="1"/>
                        <a:t>IMyDep</a:t>
                      </a:r>
                      <a:r>
                        <a:rPr lang="en-US" sz="1200" dirty="0"/>
                        <a:t>&gt;(new </a:t>
                      </a:r>
                      <a:r>
                        <a:rPr lang="en-US" sz="1200" dirty="0" err="1"/>
                        <a:t>MyDep</a:t>
                      </a:r>
                      <a:r>
                        <a:rPr lang="en-US" sz="1200" dirty="0"/>
                        <a:t>());</a:t>
                      </a:r>
                    </a:p>
                    <a:p>
                      <a:r>
                        <a:rPr lang="en-US" sz="1200" dirty="0" err="1"/>
                        <a:t>services.AddSingleton</a:t>
                      </a:r>
                      <a:r>
                        <a:rPr lang="en-US" sz="1200" dirty="0"/>
                        <a:t>&lt;</a:t>
                      </a:r>
                      <a:r>
                        <a:rPr lang="en-US" sz="1200" dirty="0" err="1"/>
                        <a:t>IMyDep</a:t>
                      </a:r>
                      <a:r>
                        <a:rPr lang="en-US" sz="1200" dirty="0"/>
                        <a:t>&gt;(new </a:t>
                      </a:r>
                      <a:r>
                        <a:rPr lang="en-US" sz="1200" dirty="0" err="1"/>
                        <a:t>MyDep</a:t>
                      </a:r>
                      <a:r>
                        <a:rPr lang="en-US" sz="1200" dirty="0"/>
                        <a:t>("A string!"));</a:t>
                      </a:r>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dirty="0"/>
                        <a:t>Yes</a:t>
                      </a:r>
                    </a:p>
                  </a:txBody>
                  <a:tcPr/>
                </a:tc>
                <a:extLst>
                  <a:ext uri="{0D108BD9-81ED-4DB2-BD59-A6C34878D82A}">
                    <a16:rowId xmlns:a16="http://schemas.microsoft.com/office/drawing/2014/main" val="3280205059"/>
                  </a:ext>
                </a:extLst>
              </a:tr>
              <a:tr h="370840">
                <a:tc>
                  <a:txBody>
                    <a:bodyPr/>
                    <a:lstStyle/>
                    <a:p>
                      <a:r>
                        <a:rPr lang="en-US" sz="1200" dirty="0"/>
                        <a:t>AddSingleton(new {IMPLEMENTATION})</a:t>
                      </a:r>
                    </a:p>
                    <a:p>
                      <a:r>
                        <a:rPr lang="en-US" sz="1200" dirty="0"/>
                        <a:t>Examples:</a:t>
                      </a:r>
                    </a:p>
                    <a:p>
                      <a:r>
                        <a:rPr lang="en-US" sz="1200" dirty="0" err="1"/>
                        <a:t>services.AddSingleton</a:t>
                      </a:r>
                      <a:r>
                        <a:rPr lang="en-US" sz="1200" dirty="0"/>
                        <a:t>(new </a:t>
                      </a:r>
                      <a:r>
                        <a:rPr lang="en-US" sz="1200" dirty="0" err="1"/>
                        <a:t>MyDep</a:t>
                      </a:r>
                      <a:r>
                        <a:rPr lang="en-US" sz="1200" dirty="0"/>
                        <a:t>());</a:t>
                      </a:r>
                    </a:p>
                    <a:p>
                      <a:r>
                        <a:rPr lang="en-US" sz="1200" dirty="0" err="1"/>
                        <a:t>services.AddSingleton</a:t>
                      </a:r>
                      <a:r>
                        <a:rPr lang="en-US" sz="1200" dirty="0"/>
                        <a:t>(new </a:t>
                      </a:r>
                      <a:r>
                        <a:rPr lang="en-US" sz="1200" dirty="0" err="1"/>
                        <a:t>MyDep</a:t>
                      </a:r>
                      <a:r>
                        <a:rPr lang="en-US" sz="1200" dirty="0"/>
                        <a:t>("A string!"));</a:t>
                      </a:r>
                    </a:p>
                  </a:txBody>
                  <a:tcPr/>
                </a:tc>
                <a:tc>
                  <a:txBody>
                    <a:bodyPr/>
                    <a:lstStyle/>
                    <a:p>
                      <a:pPr algn="ctr"/>
                      <a:r>
                        <a:rPr lang="en-US" sz="1200" dirty="0"/>
                        <a:t>No</a:t>
                      </a:r>
                    </a:p>
                  </a:txBody>
                  <a:tcPr/>
                </a:tc>
                <a:tc>
                  <a:txBody>
                    <a:bodyPr/>
                    <a:lstStyle/>
                    <a:p>
                      <a:pPr algn="ctr"/>
                      <a:r>
                        <a:rPr lang="en-US" sz="1200" dirty="0"/>
                        <a:t>No</a:t>
                      </a:r>
                    </a:p>
                  </a:txBody>
                  <a:tcPr/>
                </a:tc>
                <a:tc>
                  <a:txBody>
                    <a:bodyPr/>
                    <a:lstStyle/>
                    <a:p>
                      <a:pPr algn="ctr"/>
                      <a:r>
                        <a:rPr lang="en-US" sz="1200" dirty="0"/>
                        <a:t>Yes</a:t>
                      </a:r>
                    </a:p>
                  </a:txBody>
                  <a:tcPr/>
                </a:tc>
                <a:extLst>
                  <a:ext uri="{0D108BD9-81ED-4DB2-BD59-A6C34878D82A}">
                    <a16:rowId xmlns:a16="http://schemas.microsoft.com/office/drawing/2014/main" val="3948554238"/>
                  </a:ext>
                </a:extLst>
              </a:tr>
            </a:tbl>
          </a:graphicData>
        </a:graphic>
      </p:graphicFrame>
    </p:spTree>
    <p:extLst>
      <p:ext uri="{BB962C8B-B14F-4D97-AF65-F5344CB8AC3E}">
        <p14:creationId xmlns:p14="http://schemas.microsoft.com/office/powerpoint/2010/main" val="62217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F07B-B6D4-4139-ACB5-61314A158331}"/>
              </a:ext>
            </a:extLst>
          </p:cNvPr>
          <p:cNvSpPr>
            <a:spLocks noGrp="1"/>
          </p:cNvSpPr>
          <p:nvPr>
            <p:ph type="title"/>
          </p:nvPr>
        </p:nvSpPr>
        <p:spPr/>
        <p:txBody>
          <a:bodyPr/>
          <a:lstStyle/>
          <a:p>
            <a:r>
              <a:rPr lang="en-US" dirty="0" err="1"/>
              <a:t>TryAdd</a:t>
            </a:r>
            <a:endParaRPr lang="en-US" dirty="0"/>
          </a:p>
        </p:txBody>
      </p:sp>
      <p:sp>
        <p:nvSpPr>
          <p:cNvPr id="3" name="Content Placeholder 2">
            <a:extLst>
              <a:ext uri="{FF2B5EF4-FFF2-40B4-BE49-F238E27FC236}">
                <a16:creationId xmlns:a16="http://schemas.microsoft.com/office/drawing/2014/main" id="{0E701CCA-71E6-4C3A-98A2-C3478724036E}"/>
              </a:ext>
            </a:extLst>
          </p:cNvPr>
          <p:cNvSpPr>
            <a:spLocks noGrp="1"/>
          </p:cNvSpPr>
          <p:nvPr>
            <p:ph idx="1"/>
          </p:nvPr>
        </p:nvSpPr>
        <p:spPr/>
        <p:txBody>
          <a:bodyPr>
            <a:normAutofit fontScale="92500" lnSpcReduction="10000"/>
          </a:bodyPr>
          <a:lstStyle/>
          <a:p>
            <a:r>
              <a:rPr lang="en-US" dirty="0" err="1">
                <a:hlinkClick r:id="rId2"/>
              </a:rPr>
              <a:t>TryAdd</a:t>
            </a:r>
            <a:endParaRPr lang="en-US" dirty="0"/>
          </a:p>
          <a:p>
            <a:r>
              <a:rPr lang="en-US" dirty="0" err="1">
                <a:hlinkClick r:id="rId3"/>
              </a:rPr>
              <a:t>TryAddTransient</a:t>
            </a:r>
            <a:endParaRPr lang="en-US" dirty="0"/>
          </a:p>
          <a:p>
            <a:r>
              <a:rPr lang="en-US" u="sng" dirty="0" err="1">
                <a:hlinkClick r:id="rId4"/>
              </a:rPr>
              <a:t>TryAddScoped</a:t>
            </a:r>
            <a:endParaRPr lang="en-US" dirty="0"/>
          </a:p>
          <a:p>
            <a:r>
              <a:rPr lang="en-US" dirty="0" err="1">
                <a:hlinkClick r:id="rId5"/>
              </a:rPr>
              <a:t>TryAddSingleton</a:t>
            </a:r>
            <a:endParaRPr lang="en-US" dirty="0"/>
          </a:p>
          <a:p>
            <a:endParaRPr lang="en-US" dirty="0"/>
          </a:p>
          <a:p>
            <a:r>
              <a:rPr lang="en-US" dirty="0">
                <a:hlinkClick r:id="rId6"/>
              </a:rPr>
              <a:t>TryAddEnumerable(</a:t>
            </a:r>
            <a:r>
              <a:rPr lang="en-US" dirty="0" err="1">
                <a:hlinkClick r:id="rId6"/>
              </a:rPr>
              <a:t>ServiceDescriptor</a:t>
            </a:r>
            <a:r>
              <a:rPr lang="en-US" dirty="0">
                <a:hlinkClick r:id="rId6"/>
              </a:rPr>
              <a:t>) </a:t>
            </a:r>
            <a:r>
              <a:rPr lang="en-US" dirty="0"/>
              <a:t>methods only register the service if there isn't already an implementation of the same type. Multiple services are resolved via </a:t>
            </a:r>
            <a:r>
              <a:rPr lang="en-US" dirty="0" err="1"/>
              <a:t>IEnumerable</a:t>
            </a:r>
            <a:r>
              <a:rPr lang="en-US" dirty="0"/>
              <a:t>&lt;{SERVICE}&gt;. When registering services, the developer only wants to add an instance if one of the same type hasn't already been added. Generally, this method is used by library authors to avoid registering two copies of an instance in the container.</a:t>
            </a:r>
          </a:p>
        </p:txBody>
      </p:sp>
      <p:sp>
        <p:nvSpPr>
          <p:cNvPr id="4" name="Rectangle 1">
            <a:extLst>
              <a:ext uri="{FF2B5EF4-FFF2-40B4-BE49-F238E27FC236}">
                <a16:creationId xmlns:a16="http://schemas.microsoft.com/office/drawing/2014/main" id="{E97F7D8F-79B0-4124-9EFA-678132CBD9AB}"/>
              </a:ext>
            </a:extLst>
          </p:cNvPr>
          <p:cNvSpPr>
            <a:spLocks noChangeArrowheads="1"/>
          </p:cNvSpPr>
          <p:nvPr/>
        </p:nvSpPr>
        <p:spPr bwMode="auto">
          <a:xfrm>
            <a:off x="0" y="-1846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925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19D3-88B9-495F-ADA2-2E5BB9C347A2}"/>
              </a:ext>
            </a:extLst>
          </p:cNvPr>
          <p:cNvSpPr>
            <a:spLocks noGrp="1"/>
          </p:cNvSpPr>
          <p:nvPr>
            <p:ph type="title"/>
          </p:nvPr>
        </p:nvSpPr>
        <p:spPr/>
        <p:txBody>
          <a:bodyPr/>
          <a:lstStyle/>
          <a:p>
            <a:r>
              <a:rPr lang="en-US" dirty="0"/>
              <a:t>TryAddEnumerable</a:t>
            </a:r>
          </a:p>
        </p:txBody>
      </p:sp>
      <p:sp>
        <p:nvSpPr>
          <p:cNvPr id="3" name="Content Placeholder 2">
            <a:extLst>
              <a:ext uri="{FF2B5EF4-FFF2-40B4-BE49-F238E27FC236}">
                <a16:creationId xmlns:a16="http://schemas.microsoft.com/office/drawing/2014/main" id="{110B3AC1-425B-4D09-9465-14428EF265DF}"/>
              </a:ext>
            </a:extLst>
          </p:cNvPr>
          <p:cNvSpPr>
            <a:spLocks noGrp="1"/>
          </p:cNvSpPr>
          <p:nvPr>
            <p:ph idx="1"/>
          </p:nvPr>
        </p:nvSpPr>
        <p:spPr>
          <a:xfrm>
            <a:off x="838200" y="1907267"/>
            <a:ext cx="10515600" cy="4351338"/>
          </a:xfrm>
        </p:spPr>
        <p:txBody>
          <a:bodyPr>
            <a:normAutofit/>
          </a:bodyPr>
          <a:lstStyle/>
          <a:p>
            <a:pPr marL="0" indent="0">
              <a:buNone/>
            </a:pPr>
            <a:r>
              <a:rPr lang="en-US" dirty="0"/>
              <a:t>In the following example, the first line registers </a:t>
            </a:r>
            <a:r>
              <a:rPr lang="en-US" dirty="0" err="1"/>
              <a:t>MyDep</a:t>
            </a:r>
            <a:r>
              <a:rPr lang="en-US" dirty="0"/>
              <a:t> for IMyDep1. The second line registers </a:t>
            </a:r>
            <a:r>
              <a:rPr lang="en-US" dirty="0" err="1"/>
              <a:t>MyDep</a:t>
            </a:r>
            <a:r>
              <a:rPr lang="en-US" dirty="0"/>
              <a:t> for IMyDep2. The third line has no effect because IMyDep1 already has a registered implementation of </a:t>
            </a:r>
            <a:r>
              <a:rPr lang="en-US" dirty="0" err="1"/>
              <a:t>MyDep</a:t>
            </a:r>
            <a:r>
              <a:rPr lang="en-US" dirty="0"/>
              <a:t>:</a:t>
            </a:r>
          </a:p>
          <a:p>
            <a:pPr marL="457200" lvl="1" indent="0">
              <a:buNone/>
            </a:pPr>
            <a:r>
              <a:rPr lang="en-US" sz="2000" dirty="0">
                <a:solidFill>
                  <a:schemeClr val="accent1"/>
                </a:solidFill>
              </a:rPr>
              <a:t>public interface </a:t>
            </a:r>
            <a:r>
              <a:rPr lang="en-US" sz="2000" dirty="0">
                <a:solidFill>
                  <a:srgbClr val="00CC99"/>
                </a:solidFill>
              </a:rPr>
              <a:t>IMyDep1 </a:t>
            </a:r>
            <a:r>
              <a:rPr lang="en-US" sz="2000" dirty="0"/>
              <a:t>{}</a:t>
            </a:r>
            <a:r>
              <a:rPr lang="en-US" sz="2000" dirty="0">
                <a:solidFill>
                  <a:srgbClr val="00CC99"/>
                </a:solidFill>
              </a:rPr>
              <a:t> </a:t>
            </a:r>
          </a:p>
          <a:p>
            <a:pPr marL="457200" lvl="1" indent="0">
              <a:buNone/>
            </a:pPr>
            <a:r>
              <a:rPr lang="en-US" sz="2000" dirty="0">
                <a:solidFill>
                  <a:schemeClr val="accent1"/>
                </a:solidFill>
              </a:rPr>
              <a:t>public interface </a:t>
            </a:r>
            <a:r>
              <a:rPr lang="en-US" sz="2000" dirty="0">
                <a:solidFill>
                  <a:srgbClr val="00CC99"/>
                </a:solidFill>
              </a:rPr>
              <a:t>IMyDep2</a:t>
            </a:r>
            <a:r>
              <a:rPr lang="en-US" sz="2000" dirty="0"/>
              <a:t> {} </a:t>
            </a:r>
          </a:p>
          <a:p>
            <a:pPr marL="457200" lvl="1" indent="0">
              <a:buNone/>
            </a:pPr>
            <a:r>
              <a:rPr lang="en-US" sz="2000" dirty="0">
                <a:solidFill>
                  <a:schemeClr val="accent1"/>
                </a:solidFill>
              </a:rPr>
              <a:t>public class </a:t>
            </a:r>
            <a:r>
              <a:rPr lang="en-US" sz="2000" dirty="0" err="1">
                <a:solidFill>
                  <a:srgbClr val="00CC99"/>
                </a:solidFill>
              </a:rPr>
              <a:t>MyDep</a:t>
            </a:r>
            <a:r>
              <a:rPr lang="en-US" sz="2000" dirty="0">
                <a:solidFill>
                  <a:srgbClr val="00CC99"/>
                </a:solidFill>
              </a:rPr>
              <a:t> : IMyDep1, IMyDep2 </a:t>
            </a:r>
            <a:r>
              <a:rPr lang="en-US" sz="2000" dirty="0"/>
              <a:t>{}</a:t>
            </a:r>
          </a:p>
          <a:p>
            <a:pPr marL="457200" lvl="1" indent="0">
              <a:buNone/>
            </a:pPr>
            <a:r>
              <a:rPr lang="en-US" sz="2000" dirty="0" err="1"/>
              <a:t>services.TryAddEnumerable</a:t>
            </a:r>
            <a:r>
              <a:rPr lang="en-US" sz="2000" dirty="0"/>
              <a:t>(</a:t>
            </a:r>
            <a:r>
              <a:rPr lang="en-US" sz="2000" dirty="0" err="1"/>
              <a:t>ServiceDescriptor.Singleton</a:t>
            </a:r>
            <a:r>
              <a:rPr lang="en-US" sz="2000" dirty="0"/>
              <a:t>&lt;</a:t>
            </a:r>
            <a:r>
              <a:rPr lang="en-US" sz="2000" dirty="0">
                <a:solidFill>
                  <a:srgbClr val="00CC99"/>
                </a:solidFill>
              </a:rPr>
              <a:t>IMyDep1</a:t>
            </a:r>
            <a:r>
              <a:rPr lang="en-US" sz="2000" dirty="0"/>
              <a:t>, </a:t>
            </a:r>
            <a:r>
              <a:rPr lang="en-US" sz="2000" dirty="0" err="1">
                <a:solidFill>
                  <a:srgbClr val="00CC99"/>
                </a:solidFill>
              </a:rPr>
              <a:t>MyDep</a:t>
            </a:r>
            <a:r>
              <a:rPr lang="en-US" sz="2000" dirty="0"/>
              <a:t>&gt;()); </a:t>
            </a:r>
            <a:r>
              <a:rPr lang="en-US" sz="2000" dirty="0" err="1"/>
              <a:t>services.TryAddEnumerable</a:t>
            </a:r>
            <a:r>
              <a:rPr lang="en-US" sz="2000" dirty="0"/>
              <a:t>(</a:t>
            </a:r>
            <a:r>
              <a:rPr lang="en-US" sz="2000" dirty="0" err="1"/>
              <a:t>ServiceDescriptor.Singleton</a:t>
            </a:r>
            <a:r>
              <a:rPr lang="en-US" sz="2000" dirty="0"/>
              <a:t>&lt;</a:t>
            </a:r>
            <a:r>
              <a:rPr lang="en-US" sz="2000" dirty="0">
                <a:solidFill>
                  <a:srgbClr val="00CC99"/>
                </a:solidFill>
              </a:rPr>
              <a:t>IMyDep2</a:t>
            </a:r>
            <a:r>
              <a:rPr lang="en-US" sz="2000" dirty="0"/>
              <a:t>, </a:t>
            </a:r>
            <a:r>
              <a:rPr lang="en-US" sz="2000" dirty="0" err="1">
                <a:solidFill>
                  <a:srgbClr val="00CC99"/>
                </a:solidFill>
              </a:rPr>
              <a:t>MyDep</a:t>
            </a:r>
            <a:r>
              <a:rPr lang="en-US" sz="2000" dirty="0"/>
              <a:t>&gt;()); </a:t>
            </a:r>
          </a:p>
          <a:p>
            <a:pPr marL="457200" lvl="1" indent="0">
              <a:buNone/>
            </a:pPr>
            <a:r>
              <a:rPr lang="en-US" sz="2000" dirty="0">
                <a:solidFill>
                  <a:schemeClr val="accent6">
                    <a:lumMod val="75000"/>
                  </a:schemeClr>
                </a:solidFill>
              </a:rPr>
              <a:t>// Two registrations of </a:t>
            </a:r>
            <a:r>
              <a:rPr lang="en-US" sz="2000" dirty="0" err="1">
                <a:solidFill>
                  <a:schemeClr val="accent6">
                    <a:lumMod val="75000"/>
                  </a:schemeClr>
                </a:solidFill>
              </a:rPr>
              <a:t>MyDep</a:t>
            </a:r>
            <a:r>
              <a:rPr lang="en-US" sz="2000" dirty="0">
                <a:solidFill>
                  <a:schemeClr val="accent6">
                    <a:lumMod val="75000"/>
                  </a:schemeClr>
                </a:solidFill>
              </a:rPr>
              <a:t> for IMyDep1 is avoided by the following line: </a:t>
            </a:r>
            <a:r>
              <a:rPr lang="en-US" sz="2000" dirty="0" err="1"/>
              <a:t>services.TryAddEnumerable</a:t>
            </a:r>
            <a:r>
              <a:rPr lang="en-US" sz="2000" dirty="0"/>
              <a:t>(</a:t>
            </a:r>
            <a:r>
              <a:rPr lang="en-US" sz="2000" dirty="0" err="1"/>
              <a:t>ServiceDescriptor.Singleton</a:t>
            </a:r>
            <a:r>
              <a:rPr lang="en-US" sz="2000" dirty="0"/>
              <a:t>&lt;</a:t>
            </a:r>
            <a:r>
              <a:rPr lang="en-US" sz="2000" dirty="0">
                <a:solidFill>
                  <a:srgbClr val="00CC99"/>
                </a:solidFill>
              </a:rPr>
              <a:t>IMyDep1</a:t>
            </a:r>
            <a:r>
              <a:rPr lang="en-US" sz="2000" dirty="0"/>
              <a:t>, </a:t>
            </a:r>
            <a:r>
              <a:rPr lang="en-US" sz="2000" dirty="0" err="1">
                <a:solidFill>
                  <a:srgbClr val="00CC99"/>
                </a:solidFill>
              </a:rPr>
              <a:t>MyDep</a:t>
            </a:r>
            <a:r>
              <a:rPr lang="en-US" sz="2000" dirty="0"/>
              <a:t>&gt;());</a:t>
            </a:r>
          </a:p>
        </p:txBody>
      </p:sp>
    </p:spTree>
    <p:extLst>
      <p:ext uri="{BB962C8B-B14F-4D97-AF65-F5344CB8AC3E}">
        <p14:creationId xmlns:p14="http://schemas.microsoft.com/office/powerpoint/2010/main" val="34565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7D15-7899-45E7-830C-D30E21544003}"/>
              </a:ext>
            </a:extLst>
          </p:cNvPr>
          <p:cNvSpPr>
            <a:spLocks noGrp="1"/>
          </p:cNvSpPr>
          <p:nvPr>
            <p:ph type="title"/>
          </p:nvPr>
        </p:nvSpPr>
        <p:spPr/>
        <p:txBody>
          <a:bodyPr/>
          <a:lstStyle/>
          <a:p>
            <a:r>
              <a:rPr lang="en-US" dirty="0"/>
              <a:t>Lifetime and registration options Demo</a:t>
            </a:r>
          </a:p>
        </p:txBody>
      </p:sp>
      <p:sp>
        <p:nvSpPr>
          <p:cNvPr id="3" name="Content Placeholder 2">
            <a:extLst>
              <a:ext uri="{FF2B5EF4-FFF2-40B4-BE49-F238E27FC236}">
                <a16:creationId xmlns:a16="http://schemas.microsoft.com/office/drawing/2014/main" id="{16637449-5E17-43AD-9817-B30B7C1687B3}"/>
              </a:ext>
            </a:extLst>
          </p:cNvPr>
          <p:cNvSpPr>
            <a:spLocks noGrp="1"/>
          </p:cNvSpPr>
          <p:nvPr>
            <p:ph idx="1"/>
          </p:nvPr>
        </p:nvSpPr>
        <p:spPr/>
        <p:txBody>
          <a:bodyPr/>
          <a:lstStyle/>
          <a:p>
            <a:r>
              <a:rPr lang="en-US" dirty="0"/>
              <a:t>Live Demo </a:t>
            </a:r>
          </a:p>
        </p:txBody>
      </p:sp>
    </p:spTree>
    <p:extLst>
      <p:ext uri="{BB962C8B-B14F-4D97-AF65-F5344CB8AC3E}">
        <p14:creationId xmlns:p14="http://schemas.microsoft.com/office/powerpoint/2010/main" val="343830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616</Words>
  <Application>Microsoft Office PowerPoint</Application>
  <PresentationFormat>Widescreen</PresentationFormat>
  <Paragraphs>73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Dependency Injection</vt:lpstr>
      <vt:lpstr>Service Lifetimes</vt:lpstr>
      <vt:lpstr>Service registration methods</vt:lpstr>
      <vt:lpstr>TryAdd</vt:lpstr>
      <vt:lpstr>TryAddEnumerable</vt:lpstr>
      <vt:lpstr>Lifetime and registration options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Oleson</dc:creator>
  <cp:lastModifiedBy>Sam Smith</cp:lastModifiedBy>
  <cp:revision>12</cp:revision>
  <dcterms:created xsi:type="dcterms:W3CDTF">2020-01-09T16:02:13Z</dcterms:created>
  <dcterms:modified xsi:type="dcterms:W3CDTF">2020-01-10T03:39:19Z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samsmit@microsoft.com</vt:lpwstr>
  </property>
  <property fmtid="{D5CDD505-2E9C-101B-9397-08002B2CF9AE}" pid="5" name="MSIP_Label_f42aa342-8706-4288-bd11-ebb85995028c_SetDate">
    <vt:lpwstr>2020-01-10T03:39:19.1350070Z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ed472ae8-c095-4ac6-b503-43f343f19074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