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67" r:id="rId3"/>
    <p:sldId id="268" r:id="rId4"/>
    <p:sldId id="271" r:id="rId5"/>
    <p:sldId id="274" r:id="rId6"/>
    <p:sldId id="278" r:id="rId7"/>
    <p:sldId id="277" r:id="rId8"/>
    <p:sldId id="260" r:id="rId9"/>
    <p:sldId id="280" r:id="rId10"/>
    <p:sldId id="27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Helvetica Neue Light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Poppins Medium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Roboto Slab" panose="020B0604020202020204" charset="0"/>
      <p:regular r:id="rId37"/>
      <p:bold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84B332-42EF-4D34-AF3A-2F2633DF2DCD}">
  <a:tblStyle styleId="{8684B332-42EF-4D34-AF3A-2F2633DF2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796" autoAdjust="0"/>
  </p:normalViewPr>
  <p:slideViewPr>
    <p:cSldViewPr snapToGrid="0">
      <p:cViewPr varScale="1">
        <p:scale>
          <a:sx n="146" d="100"/>
          <a:sy n="146" d="100"/>
        </p:scale>
        <p:origin x="6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tableStyles" Target="tableStyle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5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a8d3efb1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a8d3efb1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8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a8d3efb1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a8d3efb1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9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a8d3efb1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a8d3efb1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04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a8d3efb1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a8d3efb1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6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a8d3efb1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a8d3efb1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71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a8d3efb1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a8d3efb1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77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6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Text - 1/3 Image">
  <p:cSld name="TITLE_AND_BODY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49624" y="1318750"/>
            <a:ext cx="546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Slab"/>
              <a:buNone/>
              <a:defRPr sz="1800" b="1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349624" y="794825"/>
            <a:ext cx="546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000"/>
              <a:buFont typeface="Roboto Slab"/>
              <a:buNone/>
              <a:defRPr sz="3000" b="1">
                <a:solidFill>
                  <a:srgbClr val="2DC5F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59076" y="1895525"/>
            <a:ext cx="546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chive.ics.uci.edu/ml/datasets/Bank+Marketin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6E0AC-3CCC-487F-B5C4-72E5092A2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84" y="1622919"/>
            <a:ext cx="4119375" cy="3089531"/>
          </a:xfrm>
          <a:prstGeom prst="rect">
            <a:avLst/>
          </a:prstGeom>
        </p:spPr>
      </p:pic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624" y="-51128"/>
            <a:ext cx="1663599" cy="166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67FA09-5124-43AE-8D3F-071EE0260357}"/>
              </a:ext>
            </a:extLst>
          </p:cNvPr>
          <p:cNvGrpSpPr/>
          <p:nvPr/>
        </p:nvGrpSpPr>
        <p:grpSpPr>
          <a:xfrm>
            <a:off x="1117960" y="4411850"/>
            <a:ext cx="1933200" cy="344700"/>
            <a:chOff x="1991900" y="4090150"/>
            <a:chExt cx="1933200" cy="344700"/>
          </a:xfrm>
        </p:grpSpPr>
        <p:sp>
          <p:nvSpPr>
            <p:cNvPr id="79" name="Google Shape;79;p17"/>
            <p:cNvSpPr/>
            <p:nvPr/>
          </p:nvSpPr>
          <p:spPr>
            <a:xfrm>
              <a:off x="2058425" y="4090150"/>
              <a:ext cx="1800000" cy="344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1991900" y="4099150"/>
              <a:ext cx="1933200" cy="29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JAN, 3rd  | PARIS</a:t>
              </a:r>
              <a:endParaRPr sz="10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81" name="Google Shape;81;p17"/>
          <p:cNvSpPr txBox="1"/>
          <p:nvPr/>
        </p:nvSpPr>
        <p:spPr>
          <a:xfrm>
            <a:off x="919726" y="386950"/>
            <a:ext cx="4961019" cy="26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fontAlgn="base"/>
            <a:r>
              <a:rPr lang="en-GB" sz="3600" b="1" dirty="0">
                <a:solidFill>
                  <a:srgbClr val="2DC5FA"/>
                </a:solidFill>
                <a:latin typeface="Poppins"/>
                <a:cs typeface="Poppins"/>
              </a:rPr>
              <a:t>Project Week 3</a:t>
            </a:r>
          </a:p>
          <a:p>
            <a:pPr algn="ctr" fontAlgn="base"/>
            <a:r>
              <a:rPr lang="en-GB" sz="3600" b="1" dirty="0">
                <a:solidFill>
                  <a:srgbClr val="2DC5FA"/>
                </a:solidFill>
                <a:latin typeface="Poppins"/>
                <a:cs typeface="Poppins"/>
              </a:rPr>
              <a:t>Data Preparation</a:t>
            </a:r>
          </a:p>
          <a:p>
            <a:pPr algn="ctr" fontAlgn="base"/>
            <a:endParaRPr lang="en-GB" sz="4300" b="1" dirty="0">
              <a:solidFill>
                <a:srgbClr val="2DC5FA"/>
              </a:solidFill>
              <a:latin typeface="Poppins"/>
              <a:cs typeface="Poppins"/>
            </a:endParaRPr>
          </a:p>
          <a:p>
            <a:pPr algn="ctr" fontAlgn="base"/>
            <a:r>
              <a:rPr lang="en-GB" sz="4300" b="1" dirty="0">
                <a:solidFill>
                  <a:srgbClr val="2DC5FA"/>
                </a:solidFill>
                <a:latin typeface="Poppins"/>
                <a:cs typeface="Poppins"/>
              </a:rPr>
              <a:t>Bank Deposit</a:t>
            </a:r>
          </a:p>
        </p:txBody>
      </p:sp>
      <p:sp>
        <p:nvSpPr>
          <p:cNvPr id="82" name="Google Shape;82;p17"/>
          <p:cNvSpPr txBox="1"/>
          <p:nvPr/>
        </p:nvSpPr>
        <p:spPr>
          <a:xfrm>
            <a:off x="1204236" y="3448515"/>
            <a:ext cx="2196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 fontAlgn="base"/>
            <a:r>
              <a:rPr lang="en-GB" sz="1700" dirty="0">
                <a:solidFill>
                  <a:srgbClr val="434343"/>
                </a:solidFill>
                <a:latin typeface="Poppins Medium"/>
                <a:cs typeface="Poppins Medium"/>
              </a:rPr>
              <a:t>Zijing Xue</a:t>
            </a:r>
          </a:p>
          <a:p>
            <a:pPr algn="l" fontAlgn="base"/>
            <a:r>
              <a:rPr lang="en-GB" sz="1700" dirty="0">
                <a:solidFill>
                  <a:srgbClr val="434343"/>
                </a:solidFill>
                <a:latin typeface="Poppins Medium"/>
                <a:cs typeface="Poppins Medium"/>
              </a:rPr>
              <a:t>Ouykhy Quach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2">
            <a:extLst>
              <a:ext uri="{FF2B5EF4-FFF2-40B4-BE49-F238E27FC236}">
                <a16:creationId xmlns:a16="http://schemas.microsoft.com/office/drawing/2014/main" id="{EF718F71-6ED3-42EF-B13A-579A9F2B2DEE}"/>
              </a:ext>
            </a:extLst>
          </p:cNvPr>
          <p:cNvSpPr txBox="1"/>
          <p:nvPr/>
        </p:nvSpPr>
        <p:spPr>
          <a:xfrm>
            <a:off x="2623088" y="2077638"/>
            <a:ext cx="4011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Q&amp;A</a:t>
            </a:r>
            <a:endParaRPr sz="30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791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AF3AC-0637-4EB2-8783-99A9C8DD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640" y="379728"/>
            <a:ext cx="2896360" cy="2061394"/>
          </a:xfrm>
          <a:prstGeom prst="rect">
            <a:avLst/>
          </a:prstGeom>
        </p:spPr>
      </p:pic>
      <p:sp>
        <p:nvSpPr>
          <p:cNvPr id="3" name="Google Shape;130;p24">
            <a:extLst>
              <a:ext uri="{FF2B5EF4-FFF2-40B4-BE49-F238E27FC236}">
                <a16:creationId xmlns:a16="http://schemas.microsoft.com/office/drawing/2014/main" id="{7D5EDEFE-89CB-4980-8784-8C880E771812}"/>
              </a:ext>
            </a:extLst>
          </p:cNvPr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GB" sz="2300" b="1" dirty="0">
                <a:solidFill>
                  <a:srgbClr val="2DC5FA"/>
                </a:solidFill>
                <a:latin typeface="Poppins"/>
                <a:cs typeface="Poppins"/>
              </a:rPr>
              <a:t>Dataset description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31;p24">
            <a:extLst>
              <a:ext uri="{FF2B5EF4-FFF2-40B4-BE49-F238E27FC236}">
                <a16:creationId xmlns:a16="http://schemas.microsoft.com/office/drawing/2014/main" id="{276DEB53-99CB-481C-AD78-1C67CCD58FD0}"/>
              </a:ext>
            </a:extLst>
          </p:cNvPr>
          <p:cNvSpPr txBox="1"/>
          <p:nvPr/>
        </p:nvSpPr>
        <p:spPr>
          <a:xfrm>
            <a:off x="411000" y="1256525"/>
            <a:ext cx="5852640" cy="134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50" dirty="0">
                <a:solidFill>
                  <a:schemeClr val="dk1"/>
                </a:solidFill>
                <a:latin typeface="Roboto"/>
                <a:ea typeface="Roboto"/>
              </a:rPr>
              <a:t>Banks are looking to sell term deposits i.e. cash investment held at a financial institution. This is a major source of income for them.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</a:rPr>
              <a:t>The money is invested for an agreed rate of interest over a fixed amount of time, or term.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5D748-DC33-46AD-BECE-E60CC16D1A0C}"/>
              </a:ext>
            </a:extLst>
          </p:cNvPr>
          <p:cNvSpPr txBox="1"/>
          <p:nvPr/>
        </p:nvSpPr>
        <p:spPr>
          <a:xfrm>
            <a:off x="411000" y="2441122"/>
            <a:ext cx="8060263" cy="2000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</a:rPr>
              <a:t>For this dataset we are looking at </a:t>
            </a:r>
            <a:r>
              <a:rPr lang="en-GB" sz="1400" b="1" dirty="0">
                <a:solidFill>
                  <a:schemeClr val="dk1"/>
                </a:solidFill>
                <a:latin typeface="Roboto"/>
                <a:ea typeface="Roboto"/>
              </a:rPr>
              <a:t>telephonic marketing campaigns </a:t>
            </a: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</a:rPr>
              <a:t>the bank uses to outreach to its clients.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</a:rPr>
              <a:t>It remain an effective way to reach out however it is a huge investment through call centers . Hence, it is crucial to </a:t>
            </a:r>
            <a:r>
              <a:rPr lang="en-GB" sz="1400" b="1" dirty="0">
                <a:solidFill>
                  <a:schemeClr val="dk1"/>
                </a:solidFill>
                <a:latin typeface="Roboto"/>
                <a:ea typeface="Roboto"/>
              </a:rPr>
              <a:t>identify the customers most likely to subscribe </a:t>
            </a: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</a:rPr>
              <a:t>so that they can be targeted.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</a:rPr>
              <a:t>The data is related to direct marketing campaigns of a Portuguese banking institution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</a:rPr>
              <a:t>. The classification</a:t>
            </a:r>
            <a:r>
              <a:rPr lang="en-GB" sz="1400" dirty="0">
                <a:solidFill>
                  <a:srgbClr val="FF0000"/>
                </a:solidFill>
                <a:latin typeface="Roboto"/>
                <a:ea typeface="Roboto"/>
              </a:rPr>
              <a:t> goal is to predict if the client will subscribe to a term deposit.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accent5"/>
                </a:solidFill>
                <a:latin typeface="Roboto"/>
                <a:ea typeface="Roboto"/>
              </a:rPr>
              <a:t>This dataset is publicly available for research. It has been picked up from the </a:t>
            </a:r>
            <a:r>
              <a:rPr lang="en-GB" sz="1200" dirty="0">
                <a:solidFill>
                  <a:schemeClr val="accent5"/>
                </a:solidFill>
                <a:latin typeface="Roboto"/>
                <a:ea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</a:t>
            </a:r>
            <a:endParaRPr lang="en-GB" sz="1200" dirty="0">
              <a:solidFill>
                <a:schemeClr val="accent5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9217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24">
            <a:extLst>
              <a:ext uri="{FF2B5EF4-FFF2-40B4-BE49-F238E27FC236}">
                <a16:creationId xmlns:a16="http://schemas.microsoft.com/office/drawing/2014/main" id="{7D5EDEFE-89CB-4980-8784-8C880E771812}"/>
              </a:ext>
            </a:extLst>
          </p:cNvPr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GB" sz="2300" b="1" dirty="0">
                <a:solidFill>
                  <a:srgbClr val="2DC5FA"/>
                </a:solidFill>
                <a:latin typeface="Poppins"/>
                <a:cs typeface="Poppins"/>
              </a:rPr>
              <a:t>Challenges</a:t>
            </a:r>
          </a:p>
        </p:txBody>
      </p:sp>
      <p:sp>
        <p:nvSpPr>
          <p:cNvPr id="4" name="Google Shape;131;p24">
            <a:extLst>
              <a:ext uri="{FF2B5EF4-FFF2-40B4-BE49-F238E27FC236}">
                <a16:creationId xmlns:a16="http://schemas.microsoft.com/office/drawing/2014/main" id="{276DEB53-99CB-481C-AD78-1C67CCD58FD0}"/>
              </a:ext>
            </a:extLst>
          </p:cNvPr>
          <p:cNvSpPr txBox="1"/>
          <p:nvPr/>
        </p:nvSpPr>
        <p:spPr>
          <a:xfrm>
            <a:off x="411000" y="1145116"/>
            <a:ext cx="8067600" cy="300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A/ Getting a clear understanding of the 16 columns dataset as the goal is to determine which one has an influence on the decision to </a:t>
            </a: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subscribe to a term deposit</a:t>
            </a: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5">
              <a:lnSpc>
                <a:spcPct val="115000"/>
              </a:lnSpc>
              <a:buClr>
                <a:schemeClr val="dk1"/>
              </a:buClr>
              <a:buSzPts val="1450"/>
            </a:pPr>
            <a:endParaRPr lang="en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5">
              <a:lnSpc>
                <a:spcPct val="115000"/>
              </a:lnSpc>
              <a:buClr>
                <a:schemeClr val="dk1"/>
              </a:buClr>
              <a:buSzPts val="1450"/>
            </a:pPr>
            <a:endParaRPr lang="en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5">
              <a:lnSpc>
                <a:spcPct val="115000"/>
              </a:lnSpc>
              <a:buClr>
                <a:schemeClr val="dk1"/>
              </a:buClr>
              <a:buSzPts val="1450"/>
            </a:pPr>
            <a:endParaRPr lang="en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5">
              <a:lnSpc>
                <a:spcPct val="115000"/>
              </a:lnSpc>
              <a:buClr>
                <a:schemeClr val="dk1"/>
              </a:buClr>
              <a:buSzPts val="1450"/>
            </a:pPr>
            <a:endParaRPr lang="en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5">
              <a:lnSpc>
                <a:spcPct val="115000"/>
              </a:lnSpc>
              <a:buClr>
                <a:schemeClr val="dk1"/>
              </a:buClr>
              <a:buSzPts val="1450"/>
            </a:pPr>
            <a:endParaRPr lang="en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B/ F</a:t>
            </a:r>
            <a:r>
              <a:rPr lang="en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iguring out which categorical column to encode</a:t>
            </a: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C/ I</a:t>
            </a:r>
            <a:r>
              <a:rPr lang="en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dentify correlation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22C13AB-8AB0-40CD-8D8C-96A1A0DF2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85316"/>
              </p:ext>
            </p:extLst>
          </p:nvPr>
        </p:nvGraphicFramePr>
        <p:xfrm>
          <a:off x="665400" y="1877594"/>
          <a:ext cx="7778245" cy="1539459"/>
        </p:xfrm>
        <a:graphic>
          <a:graphicData uri="http://schemas.openxmlformats.org/drawingml/2006/table">
            <a:tbl>
              <a:tblPr firstRow="1" bandRow="1">
                <a:tableStyleId>{8684B332-42EF-4D34-AF3A-2F2633DF2DCD}</a:tableStyleId>
              </a:tblPr>
              <a:tblGrid>
                <a:gridCol w="2378245">
                  <a:extLst>
                    <a:ext uri="{9D8B030D-6E8A-4147-A177-3AD203B41FA5}">
                      <a16:colId xmlns:a16="http://schemas.microsoft.com/office/drawing/2014/main" val="419265264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9316317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640173810"/>
                    </a:ext>
                  </a:extLst>
                </a:gridCol>
              </a:tblGrid>
              <a:tr h="274539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 related to the </a:t>
                      </a:r>
                      <a:r>
                        <a:rPr lang="en-GB" sz="1100" b="1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 related to the </a:t>
                      </a:r>
                      <a:r>
                        <a:rPr lang="en-GB" sz="1100" b="1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contact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 from a </a:t>
                      </a:r>
                      <a:r>
                        <a:rPr lang="en-GB" sz="1100" b="1" i="0" u="none" strike="noStrike" cap="none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campaign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endParaRPr lang="en"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882652"/>
                  </a:ext>
                </a:extLst>
              </a:tr>
              <a:tr h="2744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job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marital status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Education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yearly balance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housing loan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personal loan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 subscribed a term deposit</a:t>
                      </a:r>
                      <a:endParaRPr lang="en-GB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 communication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contact (day and month)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contact duration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contacts performed during this campaign.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days since the client was last contacted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contacts performed before this campaign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outcome of the previous marketing campaign </a:t>
                      </a:r>
                      <a:endParaRPr lang="en" sz="1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31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24">
            <a:extLst>
              <a:ext uri="{FF2B5EF4-FFF2-40B4-BE49-F238E27FC236}">
                <a16:creationId xmlns:a16="http://schemas.microsoft.com/office/drawing/2014/main" id="{7D5EDEFE-89CB-4980-8784-8C880E771812}"/>
              </a:ext>
            </a:extLst>
          </p:cNvPr>
          <p:cNvSpPr txBox="1"/>
          <p:nvPr/>
        </p:nvSpPr>
        <p:spPr>
          <a:xfrm>
            <a:off x="560999" y="428225"/>
            <a:ext cx="7433469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GB" sz="2300" b="1" dirty="0">
                <a:solidFill>
                  <a:srgbClr val="2DC5FA"/>
                </a:solidFill>
                <a:latin typeface="Poppins"/>
                <a:cs typeface="Poppins"/>
              </a:rPr>
              <a:t>Process</a:t>
            </a:r>
            <a:endParaRPr lang="en-GB" b="1" i="1" dirty="0">
              <a:solidFill>
                <a:srgbClr val="2DC5FA"/>
              </a:solidFill>
              <a:latin typeface="Poppins"/>
              <a:cs typeface="Poppins"/>
            </a:endParaRPr>
          </a:p>
        </p:txBody>
      </p:sp>
      <p:sp>
        <p:nvSpPr>
          <p:cNvPr id="4" name="Google Shape;131;p24">
            <a:extLst>
              <a:ext uri="{FF2B5EF4-FFF2-40B4-BE49-F238E27FC236}">
                <a16:creationId xmlns:a16="http://schemas.microsoft.com/office/drawing/2014/main" id="{276DEB53-99CB-481C-AD78-1C67CCD58FD0}"/>
              </a:ext>
            </a:extLst>
          </p:cNvPr>
          <p:cNvSpPr txBox="1"/>
          <p:nvPr/>
        </p:nvSpPr>
        <p:spPr>
          <a:xfrm>
            <a:off x="411000" y="922325"/>
            <a:ext cx="8067600" cy="376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the data issues:</a:t>
            </a: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>
              <a:lnSpc>
                <a:spcPct val="115000"/>
              </a:lnSpc>
              <a:buClr>
                <a:schemeClr val="dk1"/>
              </a:buClr>
              <a:buSzPts val="1450"/>
            </a:pPr>
            <a:endParaRPr lang="en-GB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22275" indent="-285750">
              <a:lnSpc>
                <a:spcPct val="115000"/>
              </a:lnSpc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duplicates: were dropped</a:t>
            </a:r>
          </a:p>
          <a:p>
            <a:pPr marL="422275" indent="-285750">
              <a:lnSpc>
                <a:spcPct val="115000"/>
              </a:lnSpc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yearly balance:</a:t>
            </a:r>
          </a:p>
          <a:p>
            <a:pPr marL="627063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negative balance: we decided to </a:t>
            </a:r>
            <a:r>
              <a:rPr lang="en-GB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drop rows of balance less than -1000</a:t>
            </a:r>
          </a:p>
          <a:p>
            <a:pPr marL="422275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contacts performed during this campaign:</a:t>
            </a:r>
          </a:p>
          <a:p>
            <a:pPr marL="136525" lvl="1" indent="490538">
              <a:lnSpc>
                <a:spcPct val="115000"/>
              </a:lnSpc>
              <a:buClr>
                <a:schemeClr val="dk1"/>
              </a:buClr>
              <a:buSzPts val="1450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When 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campaign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GB" dirty="0">
                <a:solidFill>
                  <a:schemeClr val="accent5"/>
                </a:solidFill>
                <a:latin typeface="Roboto"/>
                <a:ea typeface="Roboto"/>
                <a:sym typeface="Roboto"/>
              </a:rPr>
              <a:t>call &gt; 10 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and </a:t>
            </a:r>
            <a:r>
              <a:rPr lang="en-GB" dirty="0">
                <a:solidFill>
                  <a:schemeClr val="accent5"/>
                </a:solidFill>
                <a:latin typeface="Roboto"/>
                <a:ea typeface="Roboto"/>
                <a:sym typeface="Roboto"/>
              </a:rPr>
              <a:t>outcome result = unknow 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: drop those rows</a:t>
            </a:r>
          </a:p>
          <a:p>
            <a:pPr marL="422275" indent="-285750">
              <a:lnSpc>
                <a:spcPct val="115000"/>
              </a:lnSpc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</a:rPr>
              <a:t>last contact duration 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</a:rPr>
              <a:t>we interpreted “0” as the client didn't pick up the call, worth targeting the client again</a:t>
            </a:r>
            <a:r>
              <a:rPr lang="en-GB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, we decided to keep this</a:t>
            </a:r>
            <a:endParaRPr lang="en-GB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DAF31C-5801-404B-B754-0E5D96044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470"/>
              </p:ext>
            </p:extLst>
          </p:nvPr>
        </p:nvGraphicFramePr>
        <p:xfrm>
          <a:off x="818968" y="1290894"/>
          <a:ext cx="7659632" cy="1515585"/>
        </p:xfrm>
        <a:graphic>
          <a:graphicData uri="http://schemas.openxmlformats.org/drawingml/2006/table">
            <a:tbl>
              <a:tblPr firstRow="1" bandRow="1">
                <a:tableStyleId>{8684B332-42EF-4D34-AF3A-2F2633DF2DCD}</a:tableStyleId>
              </a:tblPr>
              <a:tblGrid>
                <a:gridCol w="4572287">
                  <a:extLst>
                    <a:ext uri="{9D8B030D-6E8A-4147-A177-3AD203B41FA5}">
                      <a16:colId xmlns:a16="http://schemas.microsoft.com/office/drawing/2014/main" val="4192652641"/>
                    </a:ext>
                  </a:extLst>
                </a:gridCol>
                <a:gridCol w="3087345">
                  <a:extLst>
                    <a:ext uri="{9D8B030D-6E8A-4147-A177-3AD203B41FA5}">
                      <a16:colId xmlns:a16="http://schemas.microsoft.com/office/drawing/2014/main" val="393163171"/>
                    </a:ext>
                  </a:extLst>
                </a:gridCol>
              </a:tblGrid>
              <a:tr h="275054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 columns: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6525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50"/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Non-numeric columns: 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882652"/>
                  </a:ext>
                </a:extLst>
              </a:tr>
              <a:tr h="119649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data: replacing none value 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with </a:t>
                      </a:r>
                      <a:r>
                        <a:rPr lang="en-GB" sz="1400" b="1" i="0" u="none" strike="noStrike" cap="none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mean value</a:t>
                      </a:r>
                      <a:endParaRPr lang="en-GB" sz="1400" b="1" i="0" u="none" strike="noStrike" cap="none"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Outliers: checked and dropped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Decided to drop column </a:t>
                      </a:r>
                      <a:r>
                        <a:rPr lang="en-GB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“number of contacts performed before this campaign” since 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very low variance</a:t>
                      </a:r>
                      <a:r>
                        <a:rPr lang="en-GB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22275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50"/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Missing data: replacing none value 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with the </a:t>
                      </a:r>
                      <a:r>
                        <a:rPr lang="en-GB" sz="1400" b="1" i="0" u="none" strike="noStrike" cap="none" dirty="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Arial"/>
                          <a:sym typeface="Arial"/>
                        </a:rPr>
                        <a:t>mode value</a:t>
                      </a:r>
                      <a:endParaRPr lang="en-GB" sz="1400" b="1" i="0" u="none" strike="noStrike" cap="none" dirty="0">
                        <a:solidFill>
                          <a:schemeClr val="accent5"/>
                        </a:solidFill>
                        <a:latin typeface="Roboto"/>
                        <a:ea typeface="Roboto"/>
                        <a:cs typeface="Arial"/>
                        <a:sym typeface="Roboto"/>
                      </a:endParaRPr>
                    </a:p>
                    <a:p>
                      <a:pPr marL="422275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50"/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inconsistency : updated the data accordingly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31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24">
            <a:extLst>
              <a:ext uri="{FF2B5EF4-FFF2-40B4-BE49-F238E27FC236}">
                <a16:creationId xmlns:a16="http://schemas.microsoft.com/office/drawing/2014/main" id="{7D5EDEFE-89CB-4980-8784-8C880E771812}"/>
              </a:ext>
            </a:extLst>
          </p:cNvPr>
          <p:cNvSpPr txBox="1"/>
          <p:nvPr/>
        </p:nvSpPr>
        <p:spPr>
          <a:xfrm>
            <a:off x="560999" y="428225"/>
            <a:ext cx="7433469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GB" sz="2300" b="1" dirty="0">
                <a:solidFill>
                  <a:srgbClr val="2DC5FA"/>
                </a:solidFill>
                <a:latin typeface="Poppins"/>
                <a:cs typeface="Poppins"/>
              </a:rPr>
              <a:t>Comparison of the initial and final datasets</a:t>
            </a:r>
          </a:p>
          <a:p>
            <a:pPr>
              <a:spcAft>
                <a:spcPts val="1600"/>
              </a:spcAft>
            </a:pPr>
            <a:endParaRPr lang="en-GB" sz="2300" b="1" dirty="0">
              <a:solidFill>
                <a:srgbClr val="2DC5FA"/>
              </a:solidFill>
              <a:latin typeface="Poppins"/>
              <a:cs typeface="Poppins"/>
            </a:endParaRPr>
          </a:p>
          <a:p>
            <a:pPr>
              <a:spcAft>
                <a:spcPts val="1600"/>
              </a:spcAft>
            </a:pPr>
            <a:endParaRPr lang="en-GB" sz="2300" b="1" dirty="0">
              <a:solidFill>
                <a:srgbClr val="2DC5FA"/>
              </a:solidFill>
              <a:latin typeface="Poppins"/>
              <a:cs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D46767-A571-4D3C-BCC2-05A1EDFEF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52686"/>
              </p:ext>
            </p:extLst>
          </p:nvPr>
        </p:nvGraphicFramePr>
        <p:xfrm>
          <a:off x="669704" y="1236793"/>
          <a:ext cx="7324764" cy="3478481"/>
        </p:xfrm>
        <a:graphic>
          <a:graphicData uri="http://schemas.openxmlformats.org/drawingml/2006/table">
            <a:tbl>
              <a:tblPr firstRow="1" bandRow="1">
                <a:tableStyleId>{8684B332-42EF-4D34-AF3A-2F2633DF2DCD}</a:tableStyleId>
              </a:tblPr>
              <a:tblGrid>
                <a:gridCol w="3662382">
                  <a:extLst>
                    <a:ext uri="{9D8B030D-6E8A-4147-A177-3AD203B41FA5}">
                      <a16:colId xmlns:a16="http://schemas.microsoft.com/office/drawing/2014/main" val="1681164960"/>
                    </a:ext>
                  </a:extLst>
                </a:gridCol>
                <a:gridCol w="3662382">
                  <a:extLst>
                    <a:ext uri="{9D8B030D-6E8A-4147-A177-3AD203B41FA5}">
                      <a16:colId xmlns:a16="http://schemas.microsoft.com/office/drawing/2014/main" val="2698960530"/>
                    </a:ext>
                  </a:extLst>
                </a:gridCol>
              </a:tblGrid>
              <a:tr h="3478481">
                <a:tc>
                  <a:txBody>
                    <a:bodyPr/>
                    <a:lstStyle/>
                    <a:p>
                      <a:r>
                        <a:rPr lang="en-US" dirty="0"/>
                        <a:t>Initial dataset</a:t>
                      </a:r>
                    </a:p>
                    <a:p>
                      <a:endParaRPr lang="en-GB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dataset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64687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CB425A-F459-4E36-AB2A-47D4BBB1F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05" y="1569467"/>
            <a:ext cx="3240000" cy="28725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B089662-2896-4E40-8009-E0CC38E94CB2}"/>
              </a:ext>
            </a:extLst>
          </p:cNvPr>
          <p:cNvGrpSpPr/>
          <p:nvPr/>
        </p:nvGrpSpPr>
        <p:grpSpPr>
          <a:xfrm>
            <a:off x="4410092" y="1521302"/>
            <a:ext cx="3648445" cy="3193973"/>
            <a:chOff x="4410092" y="1521302"/>
            <a:chExt cx="3648445" cy="31939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D8EB1C-FC94-4218-B930-FB63BF9EE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0092" y="1569466"/>
              <a:ext cx="3648445" cy="314580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D915D-339C-45B3-B52B-19F155FA2D01}"/>
                </a:ext>
              </a:extLst>
            </p:cNvPr>
            <p:cNvSpPr/>
            <p:nvPr/>
          </p:nvSpPr>
          <p:spPr>
            <a:xfrm>
              <a:off x="5785805" y="1707419"/>
              <a:ext cx="864000" cy="1942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9266A1-00C6-485D-BDC1-F1E012B9A8C0}"/>
                </a:ext>
              </a:extLst>
            </p:cNvPr>
            <p:cNvSpPr/>
            <p:nvPr/>
          </p:nvSpPr>
          <p:spPr>
            <a:xfrm>
              <a:off x="5299949" y="1521302"/>
              <a:ext cx="987229" cy="18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75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24">
            <a:extLst>
              <a:ext uri="{FF2B5EF4-FFF2-40B4-BE49-F238E27FC236}">
                <a16:creationId xmlns:a16="http://schemas.microsoft.com/office/drawing/2014/main" id="{7D5EDEFE-89CB-4980-8784-8C880E771812}"/>
              </a:ext>
            </a:extLst>
          </p:cNvPr>
          <p:cNvSpPr txBox="1"/>
          <p:nvPr/>
        </p:nvSpPr>
        <p:spPr>
          <a:xfrm>
            <a:off x="560999" y="428225"/>
            <a:ext cx="7433469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GB" sz="2300" b="1" dirty="0">
                <a:solidFill>
                  <a:srgbClr val="2DC5FA"/>
                </a:solidFill>
                <a:latin typeface="Poppins"/>
                <a:cs typeface="Poppins"/>
              </a:rPr>
              <a:t>Comparison of the initial and final datasets</a:t>
            </a:r>
          </a:p>
          <a:p>
            <a:pPr>
              <a:spcAft>
                <a:spcPts val="1600"/>
              </a:spcAft>
            </a:pPr>
            <a:endParaRPr lang="en-GB" sz="2300" b="1" dirty="0">
              <a:solidFill>
                <a:srgbClr val="2DC5FA"/>
              </a:solidFill>
              <a:latin typeface="Poppins"/>
              <a:cs typeface="Poppins"/>
            </a:endParaRPr>
          </a:p>
          <a:p>
            <a:pPr>
              <a:spcAft>
                <a:spcPts val="1600"/>
              </a:spcAft>
            </a:pPr>
            <a:endParaRPr lang="en-GB" sz="2300" b="1" dirty="0">
              <a:solidFill>
                <a:srgbClr val="2DC5FA"/>
              </a:solidFill>
              <a:latin typeface="Poppins"/>
              <a:cs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D46767-A571-4D3C-BCC2-05A1EDFEF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33230"/>
              </p:ext>
            </p:extLst>
          </p:nvPr>
        </p:nvGraphicFramePr>
        <p:xfrm>
          <a:off x="669704" y="1236793"/>
          <a:ext cx="7324764" cy="3478481"/>
        </p:xfrm>
        <a:graphic>
          <a:graphicData uri="http://schemas.openxmlformats.org/drawingml/2006/table">
            <a:tbl>
              <a:tblPr firstRow="1" bandRow="1">
                <a:tableStyleId>{8684B332-42EF-4D34-AF3A-2F2633DF2DCD}</a:tableStyleId>
              </a:tblPr>
              <a:tblGrid>
                <a:gridCol w="3662382">
                  <a:extLst>
                    <a:ext uri="{9D8B030D-6E8A-4147-A177-3AD203B41FA5}">
                      <a16:colId xmlns:a16="http://schemas.microsoft.com/office/drawing/2014/main" val="1681164960"/>
                    </a:ext>
                  </a:extLst>
                </a:gridCol>
                <a:gridCol w="3662382">
                  <a:extLst>
                    <a:ext uri="{9D8B030D-6E8A-4147-A177-3AD203B41FA5}">
                      <a16:colId xmlns:a16="http://schemas.microsoft.com/office/drawing/2014/main" val="2698960530"/>
                    </a:ext>
                  </a:extLst>
                </a:gridCol>
              </a:tblGrid>
              <a:tr h="3478481">
                <a:tc>
                  <a:txBody>
                    <a:bodyPr/>
                    <a:lstStyle/>
                    <a:p>
                      <a:r>
                        <a:rPr lang="en-US" dirty="0"/>
                        <a:t>Prior to cleaning</a:t>
                      </a:r>
                    </a:p>
                    <a:p>
                      <a:endParaRPr lang="en-GB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cleaning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64687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72133F7-DCA6-4B9D-BC03-D3F3A826D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44" y="1643546"/>
            <a:ext cx="2520000" cy="2330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1DF31-5BD9-462D-B883-C6FA48BD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86" y="1681758"/>
            <a:ext cx="2520000" cy="22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9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24">
            <a:extLst>
              <a:ext uri="{FF2B5EF4-FFF2-40B4-BE49-F238E27FC236}">
                <a16:creationId xmlns:a16="http://schemas.microsoft.com/office/drawing/2014/main" id="{7D5EDEFE-89CB-4980-8784-8C880E771812}"/>
              </a:ext>
            </a:extLst>
          </p:cNvPr>
          <p:cNvSpPr txBox="1"/>
          <p:nvPr/>
        </p:nvSpPr>
        <p:spPr>
          <a:xfrm>
            <a:off x="560999" y="428225"/>
            <a:ext cx="7433469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GB" sz="2300" b="1" dirty="0">
                <a:solidFill>
                  <a:srgbClr val="2DC5FA"/>
                </a:solidFill>
                <a:latin typeface="Poppins"/>
                <a:cs typeface="Poppins"/>
              </a:rPr>
              <a:t>Learnings</a:t>
            </a:r>
            <a:endParaRPr lang="en-GB" b="1" i="1" dirty="0">
              <a:solidFill>
                <a:srgbClr val="2DC5FA"/>
              </a:solidFill>
              <a:latin typeface="Poppins"/>
              <a:cs typeface="Poppins"/>
            </a:endParaRPr>
          </a:p>
        </p:txBody>
      </p:sp>
      <p:sp>
        <p:nvSpPr>
          <p:cNvPr id="4" name="Google Shape;131;p24">
            <a:extLst>
              <a:ext uri="{FF2B5EF4-FFF2-40B4-BE49-F238E27FC236}">
                <a16:creationId xmlns:a16="http://schemas.microsoft.com/office/drawing/2014/main" id="{276DEB53-99CB-481C-AD78-1C67CCD58FD0}"/>
              </a:ext>
            </a:extLst>
          </p:cNvPr>
          <p:cNvSpPr txBox="1"/>
          <p:nvPr/>
        </p:nvSpPr>
        <p:spPr>
          <a:xfrm>
            <a:off x="411000" y="1256525"/>
            <a:ext cx="8050248" cy="300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79425" lvl="2" indent="-342900">
              <a:lnSpc>
                <a:spcPct val="115000"/>
              </a:lnSpc>
              <a:buClr>
                <a:schemeClr val="dk1"/>
              </a:buClr>
              <a:buSzPts val="1450"/>
              <a:buFont typeface="+mj-lt"/>
              <a:buAutoNum type="arabicPeriod"/>
            </a:pPr>
            <a:r>
              <a:rPr lang="en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Encoded some columns in order to calculate the corrolation </a:t>
            </a:r>
          </a:p>
          <a:p>
            <a:pPr marL="136525" lvl="2">
              <a:lnSpc>
                <a:spcPct val="115000"/>
              </a:lnSpc>
              <a:buClr>
                <a:schemeClr val="dk1"/>
              </a:buClr>
              <a:buSzPts val="1450"/>
            </a:pPr>
            <a:r>
              <a:rPr lang="en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(eg between “Bank deposit” </a:t>
            </a: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age, average balance)</a:t>
            </a:r>
          </a:p>
          <a:p>
            <a:pPr marL="479425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+mj-lt"/>
              <a:buAutoNum type="arabicPeriod" startAt="2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Made some assumptions and </a:t>
            </a:r>
            <a:r>
              <a:rPr lang="en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the corrolation </a:t>
            </a: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marL="422275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 in “previous campaign” =&gt; could buy term deposit again </a:t>
            </a:r>
          </a:p>
          <a:p>
            <a:pPr marL="627063" lvl="1">
              <a:lnSpc>
                <a:spcPct val="115000"/>
              </a:lnSpc>
              <a:buClr>
                <a:schemeClr val="dk1"/>
              </a:buClr>
              <a:buSzPts val="1450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 </a:t>
            </a: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0.17</a:t>
            </a:r>
          </a:p>
          <a:p>
            <a:pPr marL="422275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“loan” =&gt; more possibility to buy term deposit</a:t>
            </a:r>
          </a:p>
          <a:p>
            <a:pPr marL="627063">
              <a:lnSpc>
                <a:spcPct val="115000"/>
              </a:lnSpc>
              <a:buClr>
                <a:schemeClr val="dk1"/>
              </a:buClr>
              <a:buSzPts val="1450"/>
            </a:pPr>
            <a:r>
              <a:rPr lang="en-GB" sz="1450" dirty="0">
                <a:solidFill>
                  <a:schemeClr val="dk1"/>
                </a:solidFill>
                <a:latin typeface="Wingdings" panose="05000000000000000000" pitchFamily="2" charset="2"/>
                <a:ea typeface="Roboto"/>
                <a:cs typeface="Roboto"/>
                <a:sym typeface="Wingdings" panose="05000000000000000000" pitchFamily="2" charset="2"/>
              </a:rPr>
              <a:t></a:t>
            </a: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Correlation 0.09</a:t>
            </a:r>
          </a:p>
          <a:p>
            <a:pPr marL="422275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“housing” =&gt; more possibility to buy term deposit</a:t>
            </a:r>
          </a:p>
          <a:p>
            <a:pPr marL="627063">
              <a:lnSpc>
                <a:spcPct val="115000"/>
              </a:lnSpc>
              <a:buClr>
                <a:schemeClr val="dk1"/>
              </a:buClr>
              <a:buSzPts val="1450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 </a:t>
            </a: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0.15</a:t>
            </a:r>
          </a:p>
          <a:p>
            <a:pPr marL="422275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22275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endParaRPr lang="en" sz="14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32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714950" y="897300"/>
            <a:ext cx="48792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Based on our queries results,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 age range with higher probability to subscribe is the 50-60 years old followed by the 60-70 years old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34343"/>
              </a:solidFill>
              <a:latin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34343"/>
              </a:solidFill>
              <a:latin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34343"/>
              </a:solidFill>
              <a:latin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b="1">
                <a:solidFill>
                  <a:srgbClr val="434343"/>
                </a:solidFill>
                <a:latin typeface="Poppins"/>
                <a:cs typeface="Poppins"/>
                <a:sym typeface="Roboto"/>
              </a:rPr>
              <a:t>Clients </a:t>
            </a:r>
            <a:r>
              <a:rPr lang="en-GB" sz="1200" b="1" dirty="0">
                <a:solidFill>
                  <a:srgbClr val="434343"/>
                </a:solidFill>
                <a:latin typeface="Poppins"/>
                <a:cs typeface="Poppins"/>
                <a:sym typeface="Roboto"/>
              </a:rPr>
              <a:t>without a housing loan show more </a:t>
            </a:r>
            <a:r>
              <a:rPr lang="en-US" sz="12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probability to subscribe </a:t>
            </a:r>
            <a:r>
              <a:rPr lang="en-GB" sz="1200" b="1" dirty="0">
                <a:solidFill>
                  <a:srgbClr val="434343"/>
                </a:solidFill>
                <a:latin typeface="Poppins"/>
                <a:cs typeface="Poppins"/>
                <a:sym typeface="Roboto"/>
              </a:rPr>
              <a:t>to a term deposit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rgbClr val="434343"/>
              </a:solidFill>
              <a:latin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During a previous campaign call, the outcome was captured as “unknown” meaning hesitant / undecided. The query shows there is a good probability that the client subscribe to a term deposit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300" b="1">
                <a:solidFill>
                  <a:srgbClr val="2DC5FA"/>
                </a:solidFill>
                <a:latin typeface="Poppins"/>
                <a:cs typeface="Poppins"/>
              </a:rPr>
              <a:t>Highlights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19444-89ED-416D-B6D6-575C20CAA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318" y="1074076"/>
            <a:ext cx="2880000" cy="104533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D4259-D292-4BA9-8543-C9028909C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318" y="3016306"/>
            <a:ext cx="1944000" cy="108771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EB6D2-7123-4621-AC33-F7E329E7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318" y="2242958"/>
            <a:ext cx="1620000" cy="691047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900" y="327523"/>
            <a:ext cx="2984602" cy="44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714950" y="897300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2275" indent="-285750">
              <a:lnSpc>
                <a:spcPct val="115000"/>
              </a:lnSpc>
              <a:buClr>
                <a:schemeClr val="dk1"/>
              </a:buClr>
              <a:buSzPts val="1450"/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6525">
              <a:lnSpc>
                <a:spcPct val="115000"/>
              </a:lnSpc>
              <a:buClr>
                <a:schemeClr val="dk1"/>
              </a:buClr>
              <a:buSzPts val="1450"/>
            </a:pPr>
            <a:r>
              <a:rPr lang="en-GB" sz="145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Each of the 16 columns might have an impact so a deep review of client related columns (non-numeric) could be relevant to identify more correlation (job, marital status, education…)</a:t>
            </a:r>
          </a:p>
          <a:p>
            <a:pPr marL="136525">
              <a:lnSpc>
                <a:spcPct val="115000"/>
              </a:lnSpc>
              <a:buClr>
                <a:schemeClr val="dk1"/>
              </a:buClr>
              <a:buSzPts val="1450"/>
            </a:pPr>
            <a:endParaRPr lang="en-GB" sz="145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136525">
              <a:lnSpc>
                <a:spcPct val="115000"/>
              </a:lnSpc>
              <a:buClr>
                <a:schemeClr val="dk1"/>
              </a:buClr>
              <a:buSzPts val="1450"/>
            </a:pPr>
            <a:endParaRPr lang="en-US" sz="1450" dirty="0">
              <a:solidFill>
                <a:schemeClr val="dk1"/>
              </a:solidFill>
              <a:latin typeface="Roboto"/>
              <a:ea typeface="Roboto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 Usage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full dataset was described and analyzed in: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Moro, R. Laureano and P. Cortez. Using Data Mining for Bank Direct Marketing: An Application of the CRISP-DM Methodology.</a:t>
            </a:r>
            <a:endParaRPr lang="en-GB" sz="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P. Novais et al. </a:t>
            </a:r>
            <a:r>
              <a:rPr lang="en-US" sz="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(Eds.), Proceedings of the European Simulation and Modelling Conference - ESM'2011, pp. 117-121, </a:t>
            </a:r>
            <a:r>
              <a:rPr lang="en-US" sz="80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Guimarães</a:t>
            </a:r>
            <a:r>
              <a:rPr lang="en-US" sz="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Portugal, October, 2011. </a:t>
            </a:r>
            <a:r>
              <a:rPr lang="fr-FR" sz="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EUROSIS.</a:t>
            </a:r>
            <a:endParaRPr sz="8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300" b="1" dirty="0">
                <a:solidFill>
                  <a:srgbClr val="2DC5FA"/>
                </a:solidFill>
                <a:latin typeface="Poppins"/>
                <a:cs typeface="Poppins"/>
              </a:rPr>
              <a:t>Improvements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62032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716</Words>
  <Application>Microsoft Office PowerPoint</Application>
  <PresentationFormat>On-screen Show (16:9)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 Neue</vt:lpstr>
      <vt:lpstr>Wingdings</vt:lpstr>
      <vt:lpstr>Helvetica Neue Light</vt:lpstr>
      <vt:lpstr>Segoe UI</vt:lpstr>
      <vt:lpstr>Arial</vt:lpstr>
      <vt:lpstr>Roboto</vt:lpstr>
      <vt:lpstr>Poppins</vt:lpstr>
      <vt:lpstr>Poppins Medium</vt:lpstr>
      <vt:lpstr>Roboto Slab</vt:lpstr>
      <vt:lpstr>Calibri</vt:lpstr>
      <vt:lpstr>Symbol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ouykhy</dc:creator>
  <cp:lastModifiedBy>ouykhy@gmail.com</cp:lastModifiedBy>
  <cp:revision>39</cp:revision>
  <dcterms:modified xsi:type="dcterms:W3CDTF">2021-12-22T16:38:50Z</dcterms:modified>
</cp:coreProperties>
</file>