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71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C5F70A-8308-43FF-8397-479D34555471}">
          <p14:sldIdLst>
            <p14:sldId id="256"/>
          </p14:sldIdLst>
        </p14:section>
        <p14:section name="Introduction" id="{9ED1325C-0B5B-4968-960D-8D775864EE99}">
          <p14:sldIdLst>
            <p14:sldId id="257"/>
            <p14:sldId id="258"/>
          </p14:sldIdLst>
        </p14:section>
        <p14:section name="Neural Networks Explanation" id="{0CFF83D9-07B4-47D2-AFE0-8DCD1439110D}">
          <p14:sldIdLst>
            <p14:sldId id="259"/>
            <p14:sldId id="261"/>
            <p14:sldId id="260"/>
            <p14:sldId id="262"/>
            <p14:sldId id="263"/>
            <p14:sldId id="270"/>
            <p14:sldId id="264"/>
          </p14:sldIdLst>
        </p14:section>
        <p14:section name="Word2Vec Explanation" id="{E58B7DEA-D6EE-4B1B-B16B-F770815DCBEF}">
          <p14:sldIdLst>
            <p14:sldId id="265"/>
            <p14:sldId id="266"/>
            <p14:sldId id="267"/>
          </p14:sldIdLst>
        </p14:section>
        <p14:section name="Future Plans" id="{F42B3028-89B3-41C3-9AE1-900256FF2BF7}">
          <p14:sldIdLst>
            <p14:sldId id="268"/>
            <p14:sldId id="271"/>
            <p14:sldId id="269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LStudent:JOHN.JUELE" initials="U" lastIdx="1" clrIdx="0">
    <p:extLst>
      <p:ext uri="{19B8F6BF-5375-455C-9EA6-DF929625EA0E}">
        <p15:presenceInfo xmlns:p15="http://schemas.microsoft.com/office/powerpoint/2012/main" userId="S-1-5-21-1230414261-3292647182-3108785502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3776" autoAdjust="0"/>
  </p:normalViewPr>
  <p:slideViewPr>
    <p:cSldViewPr snapToGrid="0">
      <p:cViewPr varScale="1">
        <p:scale>
          <a:sx n="92" d="100"/>
          <a:sy n="92" d="100"/>
        </p:scale>
        <p:origin x="326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Users\John%20Rey%20Juele\Desktop\Insect%20Dimensions%20Datas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Insect Dimensions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040202086172667"/>
          <c:y val="0.12371645908915813"/>
          <c:w val="0.87919200567816491"/>
          <c:h val="0.72173108048322632"/>
        </c:manualLayout>
      </c:layout>
      <c:scatterChart>
        <c:scatterStyle val="lineMarker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Length (mm)</c:v>
                </c:pt>
              </c:strCache>
            </c:strRef>
          </c:tx>
          <c:spPr>
            <a:ln w="25400">
              <a:noFill/>
            </a:ln>
          </c:spPr>
          <c:marker>
            <c:symbol val="circle"/>
            <c:size val="6"/>
          </c:marker>
          <c:dPt>
            <c:idx val="0"/>
            <c:marker>
              <c:spPr>
                <a:gradFill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n w="9525" cap="rnd">
                  <a:solidFill>
                    <a:schemeClr val="accent4"/>
                  </a:solidFill>
                  <a:round/>
                </a:ln>
                <a:effectLst>
                  <a:outerShdw blurRad="38100" dist="25400" dir="5400000" rotWithShape="0">
                    <a:srgbClr val="000000">
                      <a:alpha val="64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l">
                    <a:rot lat="0" lon="0" rev="1200000"/>
                  </a:lightRig>
                </a:scene3d>
                <a:sp3d>
                  <a:bevelT w="25400" h="127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E85-45F8-A2BA-CC9F2B2C157C}"/>
              </c:ext>
            </c:extLst>
          </c:dPt>
          <c:dPt>
            <c:idx val="1"/>
            <c:marker>
              <c:spPr>
                <a:gradFill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n w="9525" cap="rnd">
                  <a:solidFill>
                    <a:schemeClr val="accent4"/>
                  </a:solidFill>
                  <a:round/>
                </a:ln>
                <a:effectLst>
                  <a:outerShdw blurRad="38100" dist="25400" dir="5400000" rotWithShape="0">
                    <a:srgbClr val="000000">
                      <a:alpha val="64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l">
                    <a:rot lat="0" lon="0" rev="1200000"/>
                  </a:lightRig>
                </a:scene3d>
                <a:sp3d>
                  <a:bevelT w="25400" h="127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E85-45F8-A2BA-CC9F2B2C157C}"/>
              </c:ext>
            </c:extLst>
          </c:dPt>
          <c:dPt>
            <c:idx val="2"/>
            <c:marker>
              <c:spPr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 w="9525" cap="rnd">
                  <a:solidFill>
                    <a:schemeClr val="accent4"/>
                  </a:solidFill>
                  <a:round/>
                </a:ln>
                <a:effectLst>
                  <a:outerShdw blurRad="38100" dist="25400" dir="5400000" rotWithShape="0">
                    <a:srgbClr val="000000">
                      <a:alpha val="64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l">
                    <a:rot lat="0" lon="0" rev="1200000"/>
                  </a:lightRig>
                </a:scene3d>
                <a:sp3d>
                  <a:bevelT w="25400" h="127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E85-45F8-A2BA-CC9F2B2C157C}"/>
              </c:ext>
            </c:extLst>
          </c:dPt>
          <c:dPt>
            <c:idx val="3"/>
            <c:marker>
              <c:spPr>
                <a:gradFill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n w="9525" cap="rnd">
                  <a:solidFill>
                    <a:schemeClr val="accent4"/>
                  </a:solidFill>
                  <a:round/>
                </a:ln>
                <a:effectLst>
                  <a:outerShdw blurRad="38100" dist="25400" dir="5400000" rotWithShape="0">
                    <a:srgbClr val="000000">
                      <a:alpha val="64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l">
                    <a:rot lat="0" lon="0" rev="1200000"/>
                  </a:lightRig>
                </a:scene3d>
                <a:sp3d>
                  <a:bevelT w="25400" h="127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E85-45F8-A2BA-CC9F2B2C157C}"/>
              </c:ext>
            </c:extLst>
          </c:dPt>
          <c:dPt>
            <c:idx val="4"/>
            <c:marker>
              <c:spPr>
                <a:gradFill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n w="9525" cap="rnd">
                  <a:solidFill>
                    <a:schemeClr val="accent4"/>
                  </a:solidFill>
                  <a:round/>
                </a:ln>
                <a:effectLst>
                  <a:outerShdw blurRad="38100" dist="25400" dir="5400000" rotWithShape="0">
                    <a:srgbClr val="000000">
                      <a:alpha val="64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l">
                    <a:rot lat="0" lon="0" rev="1200000"/>
                  </a:lightRig>
                </a:scene3d>
                <a:sp3d>
                  <a:bevelT w="25400" h="127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E85-45F8-A2BA-CC9F2B2C157C}"/>
              </c:ext>
            </c:extLst>
          </c:dPt>
          <c:dPt>
            <c:idx val="5"/>
            <c:marker>
              <c:spPr>
                <a:gradFill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n w="9525" cap="rnd">
                  <a:solidFill>
                    <a:schemeClr val="accent4"/>
                  </a:solidFill>
                  <a:round/>
                </a:ln>
                <a:effectLst>
                  <a:outerShdw blurRad="38100" dist="25400" dir="5400000" rotWithShape="0">
                    <a:srgbClr val="000000">
                      <a:alpha val="64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l">
                    <a:rot lat="0" lon="0" rev="1200000"/>
                  </a:lightRig>
                </a:scene3d>
                <a:sp3d>
                  <a:bevelT w="25400" h="127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FE85-45F8-A2BA-CC9F2B2C157C}"/>
              </c:ext>
            </c:extLst>
          </c:dPt>
          <c:dPt>
            <c:idx val="6"/>
            <c:marker>
              <c:spPr>
                <a:gradFill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n w="9525" cap="rnd">
                  <a:solidFill>
                    <a:schemeClr val="accent4"/>
                  </a:solidFill>
                  <a:round/>
                </a:ln>
                <a:effectLst>
                  <a:outerShdw blurRad="38100" dist="25400" dir="5400000" rotWithShape="0">
                    <a:srgbClr val="000000">
                      <a:alpha val="64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l">
                    <a:rot lat="0" lon="0" rev="1200000"/>
                  </a:lightRig>
                </a:scene3d>
                <a:sp3d>
                  <a:bevelT w="25400" h="127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FE85-45F8-A2BA-CC9F2B2C157C}"/>
              </c:ext>
            </c:extLst>
          </c:dPt>
          <c:dPt>
            <c:idx val="7"/>
            <c:marker>
              <c:spPr>
                <a:gradFill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n w="9525" cap="rnd">
                  <a:solidFill>
                    <a:schemeClr val="accent4">
                      <a:lumMod val="80000"/>
                      <a:lumOff val="20000"/>
                    </a:schemeClr>
                  </a:solidFill>
                  <a:round/>
                </a:ln>
                <a:effectLst>
                  <a:outerShdw blurRad="38100" dist="25400" dir="5400000" rotWithShape="0">
                    <a:srgbClr val="000000">
                      <a:alpha val="64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l">
                    <a:rot lat="0" lon="0" rev="1200000"/>
                  </a:lightRig>
                </a:scene3d>
                <a:sp3d>
                  <a:bevelT w="25400" h="127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FE85-45F8-A2BA-CC9F2B2C157C}"/>
              </c:ext>
            </c:extLst>
          </c:dPt>
          <c:dPt>
            <c:idx val="8"/>
            <c:marker>
              <c:spPr>
                <a:gradFill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n w="9525" cap="rnd">
                  <a:solidFill>
                    <a:schemeClr val="accent4"/>
                  </a:solidFill>
                  <a:round/>
                </a:ln>
                <a:effectLst>
                  <a:outerShdw blurRad="38100" dist="25400" dir="5400000" rotWithShape="0">
                    <a:srgbClr val="000000">
                      <a:alpha val="64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l">
                    <a:rot lat="0" lon="0" rev="1200000"/>
                  </a:lightRig>
                </a:scene3d>
                <a:sp3d>
                  <a:bevelT w="25400" h="127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FE85-45F8-A2BA-CC9F2B2C157C}"/>
              </c:ext>
            </c:extLst>
          </c:dPt>
          <c:dPt>
            <c:idx val="9"/>
            <c:marker>
              <c:spPr>
                <a:gradFill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</a:gradFill>
                <a:ln w="9525" cap="rnd">
                  <a:solidFill>
                    <a:schemeClr val="accent2"/>
                  </a:solidFill>
                  <a:round/>
                </a:ln>
                <a:effectLst>
                  <a:outerShdw blurRad="38100" dist="25400" dir="5400000" rotWithShape="0">
                    <a:srgbClr val="000000">
                      <a:alpha val="64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l">
                    <a:rot lat="0" lon="0" rev="1200000"/>
                  </a:lightRig>
                </a:scene3d>
                <a:sp3d>
                  <a:bevelT w="25400" h="127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FE85-45F8-A2BA-CC9F2B2C157C}"/>
              </c:ext>
            </c:extLst>
          </c:dPt>
          <c:dPt>
            <c:idx val="10"/>
            <c:marker>
              <c:spPr>
                <a:gradFill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</a:gradFill>
                <a:ln w="9525" cap="rnd">
                  <a:solidFill>
                    <a:schemeClr val="accent2"/>
                  </a:solidFill>
                  <a:round/>
                </a:ln>
                <a:effectLst>
                  <a:outerShdw blurRad="38100" dist="25400" dir="5400000" rotWithShape="0">
                    <a:srgbClr val="000000">
                      <a:alpha val="64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l">
                    <a:rot lat="0" lon="0" rev="1200000"/>
                  </a:lightRig>
                </a:scene3d>
                <a:sp3d>
                  <a:bevelT w="25400" h="127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FE85-45F8-A2BA-CC9F2B2C157C}"/>
              </c:ext>
            </c:extLst>
          </c:dPt>
          <c:dPt>
            <c:idx val="11"/>
            <c:marker>
              <c:spPr>
                <a:gradFill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</a:gradFill>
                <a:ln w="9525" cap="rnd">
                  <a:solidFill>
                    <a:schemeClr val="accent2"/>
                  </a:solidFill>
                  <a:round/>
                </a:ln>
                <a:effectLst>
                  <a:outerShdw blurRad="38100" dist="25400" dir="5400000" rotWithShape="0">
                    <a:srgbClr val="000000">
                      <a:alpha val="64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l">
                    <a:rot lat="0" lon="0" rev="1200000"/>
                  </a:lightRig>
                </a:scene3d>
                <a:sp3d>
                  <a:bevelT w="25400" h="127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FE85-45F8-A2BA-CC9F2B2C157C}"/>
              </c:ext>
            </c:extLst>
          </c:dPt>
          <c:dPt>
            <c:idx val="12"/>
            <c:marker>
              <c:spPr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 w="9525" cap="rnd">
                  <a:solidFill>
                    <a:schemeClr val="accent2"/>
                  </a:solidFill>
                  <a:round/>
                </a:ln>
                <a:effectLst>
                  <a:outerShdw blurRad="38100" dist="25400" dir="5400000" rotWithShape="0">
                    <a:srgbClr val="000000">
                      <a:alpha val="64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l">
                    <a:rot lat="0" lon="0" rev="1200000"/>
                  </a:lightRig>
                </a:scene3d>
                <a:sp3d>
                  <a:bevelT w="25400" h="127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FE85-45F8-A2BA-CC9F2B2C157C}"/>
              </c:ext>
            </c:extLst>
          </c:dPt>
          <c:dPt>
            <c:idx val="13"/>
            <c:marker>
              <c:spPr>
                <a:gradFill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</a:gradFill>
                <a:ln w="9525" cap="rnd">
                  <a:solidFill>
                    <a:schemeClr val="accent2"/>
                  </a:solidFill>
                  <a:round/>
                </a:ln>
                <a:effectLst>
                  <a:outerShdw blurRad="38100" dist="25400" dir="5400000" rotWithShape="0">
                    <a:srgbClr val="000000">
                      <a:alpha val="64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l">
                    <a:rot lat="0" lon="0" rev="1200000"/>
                  </a:lightRig>
                </a:scene3d>
                <a:sp3d>
                  <a:bevelT w="25400" h="127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FE85-45F8-A2BA-CC9F2B2C157C}"/>
              </c:ext>
            </c:extLst>
          </c:dPt>
          <c:dPt>
            <c:idx val="14"/>
            <c:marker>
              <c:spPr>
                <a:gradFill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</a:gradFill>
                <a:ln w="9525" cap="rnd">
                  <a:solidFill>
                    <a:schemeClr val="accent2"/>
                  </a:solidFill>
                  <a:round/>
                </a:ln>
                <a:effectLst>
                  <a:outerShdw blurRad="38100" dist="25400" dir="5400000" rotWithShape="0">
                    <a:srgbClr val="000000">
                      <a:alpha val="64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l">
                    <a:rot lat="0" lon="0" rev="1200000"/>
                  </a:lightRig>
                </a:scene3d>
                <a:sp3d>
                  <a:bevelT w="25400" h="127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FE85-45F8-A2BA-CC9F2B2C157C}"/>
              </c:ext>
            </c:extLst>
          </c:dPt>
          <c:dPt>
            <c:idx val="15"/>
            <c:marker>
              <c:spPr>
                <a:gradFill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</a:gradFill>
                <a:ln w="9525" cap="rnd">
                  <a:solidFill>
                    <a:schemeClr val="accent2"/>
                  </a:solidFill>
                  <a:round/>
                </a:ln>
                <a:effectLst>
                  <a:outerShdw blurRad="38100" dist="25400" dir="5400000" rotWithShape="0">
                    <a:srgbClr val="000000">
                      <a:alpha val="64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l">
                    <a:rot lat="0" lon="0" rev="1200000"/>
                  </a:lightRig>
                </a:scene3d>
                <a:sp3d>
                  <a:bevelT w="25400" h="127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FE85-45F8-A2BA-CC9F2B2C157C}"/>
              </c:ext>
            </c:extLst>
          </c:dPt>
          <c:dPt>
            <c:idx val="16"/>
            <c:marker>
              <c:spPr>
                <a:gradFill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</a:gradFill>
                <a:ln w="9525" cap="rnd">
                  <a:solidFill>
                    <a:schemeClr val="accent2"/>
                  </a:solidFill>
                  <a:round/>
                </a:ln>
                <a:effectLst>
                  <a:outerShdw blurRad="38100" dist="25400" dir="5400000" rotWithShape="0">
                    <a:srgbClr val="000000">
                      <a:alpha val="64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l">
                    <a:rot lat="0" lon="0" rev="1200000"/>
                  </a:lightRig>
                </a:scene3d>
                <a:sp3d>
                  <a:bevelT w="25400" h="127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FE85-45F8-A2BA-CC9F2B2C157C}"/>
              </c:ext>
            </c:extLst>
          </c:dPt>
          <c:dPt>
            <c:idx val="17"/>
            <c:marker>
              <c:spPr>
                <a:gradFill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</a:gradFill>
                <a:ln w="9525" cap="rnd">
                  <a:solidFill>
                    <a:schemeClr val="accent2"/>
                  </a:solidFill>
                  <a:round/>
                </a:ln>
                <a:effectLst>
                  <a:outerShdw blurRad="38100" dist="25400" dir="5400000" rotWithShape="0">
                    <a:srgbClr val="000000">
                      <a:alpha val="64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l">
                    <a:rot lat="0" lon="0" rev="1200000"/>
                  </a:lightRig>
                </a:scene3d>
                <a:sp3d>
                  <a:bevelT w="25400" h="127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FE85-45F8-A2BA-CC9F2B2C157C}"/>
              </c:ext>
            </c:extLst>
          </c:dPt>
          <c:dPt>
            <c:idx val="18"/>
            <c:marker>
              <c:spPr>
                <a:gradFill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n w="9525" cap="rnd">
                  <a:solidFill>
                    <a:schemeClr val="accent4"/>
                  </a:solidFill>
                  <a:round/>
                </a:ln>
                <a:effectLst>
                  <a:outerShdw blurRad="38100" dist="25400" dir="5400000" rotWithShape="0">
                    <a:srgbClr val="000000">
                      <a:alpha val="64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l">
                    <a:rot lat="0" lon="0" rev="1200000"/>
                  </a:lightRig>
                </a:scene3d>
                <a:sp3d>
                  <a:bevelT w="25400" h="127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5-FE85-45F8-A2BA-CC9F2B2C157C}"/>
              </c:ext>
            </c:extLst>
          </c:dPt>
          <c:dPt>
            <c:idx val="19"/>
            <c:marker>
              <c:spPr>
                <a:gradFill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</a:gradFill>
                <a:ln w="9525" cap="rnd">
                  <a:solidFill>
                    <a:schemeClr val="accent2"/>
                  </a:solidFill>
                  <a:round/>
                </a:ln>
                <a:effectLst>
                  <a:outerShdw blurRad="38100" dist="25400" dir="5400000" rotWithShape="0">
                    <a:srgbClr val="000000">
                      <a:alpha val="64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l">
                    <a:rot lat="0" lon="0" rev="1200000"/>
                  </a:lightRig>
                </a:scene3d>
                <a:sp3d>
                  <a:bevelT w="25400" h="127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7-FE85-45F8-A2BA-CC9F2B2C157C}"/>
              </c:ext>
            </c:extLst>
          </c:dPt>
          <c:xVal>
            <c:numRef>
              <c:f>Sheet1!$A$2:$A$21</c:f>
              <c:numCache>
                <c:formatCode>General</c:formatCode>
                <c:ptCount val="20"/>
                <c:pt idx="0">
                  <c:v>2.2999999999999998</c:v>
                </c:pt>
                <c:pt idx="1">
                  <c:v>3.43</c:v>
                </c:pt>
                <c:pt idx="2">
                  <c:v>1.32</c:v>
                </c:pt>
                <c:pt idx="3">
                  <c:v>2.34</c:v>
                </c:pt>
                <c:pt idx="4">
                  <c:v>1.87</c:v>
                </c:pt>
                <c:pt idx="5">
                  <c:v>3.76</c:v>
                </c:pt>
                <c:pt idx="6">
                  <c:v>1.65</c:v>
                </c:pt>
                <c:pt idx="7">
                  <c:v>2.87</c:v>
                </c:pt>
                <c:pt idx="8">
                  <c:v>3</c:v>
                </c:pt>
                <c:pt idx="9">
                  <c:v>7.68</c:v>
                </c:pt>
                <c:pt idx="10">
                  <c:v>6.45</c:v>
                </c:pt>
                <c:pt idx="11">
                  <c:v>9.56</c:v>
                </c:pt>
                <c:pt idx="12">
                  <c:v>5.34</c:v>
                </c:pt>
                <c:pt idx="13">
                  <c:v>8.2100000000000009</c:v>
                </c:pt>
                <c:pt idx="14">
                  <c:v>7.54</c:v>
                </c:pt>
                <c:pt idx="15">
                  <c:v>6.77</c:v>
                </c:pt>
                <c:pt idx="16">
                  <c:v>9</c:v>
                </c:pt>
                <c:pt idx="17">
                  <c:v>8</c:v>
                </c:pt>
                <c:pt idx="18">
                  <c:v>2.31</c:v>
                </c:pt>
                <c:pt idx="19">
                  <c:v>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8.56</c:v>
                </c:pt>
                <c:pt idx="1">
                  <c:v>7.68</c:v>
                </c:pt>
                <c:pt idx="2">
                  <c:v>12.32</c:v>
                </c:pt>
                <c:pt idx="3">
                  <c:v>9.4499999999999993</c:v>
                </c:pt>
                <c:pt idx="4">
                  <c:v>7.45</c:v>
                </c:pt>
                <c:pt idx="5">
                  <c:v>10.220000000000001</c:v>
                </c:pt>
                <c:pt idx="6">
                  <c:v>9.43</c:v>
                </c:pt>
                <c:pt idx="7">
                  <c:v>9.43</c:v>
                </c:pt>
                <c:pt idx="8">
                  <c:v>10.56</c:v>
                </c:pt>
                <c:pt idx="9">
                  <c:v>2.4300000000000002</c:v>
                </c:pt>
                <c:pt idx="10">
                  <c:v>1.23</c:v>
                </c:pt>
                <c:pt idx="11">
                  <c:v>0.78</c:v>
                </c:pt>
                <c:pt idx="12">
                  <c:v>2.67</c:v>
                </c:pt>
                <c:pt idx="13">
                  <c:v>4.21</c:v>
                </c:pt>
                <c:pt idx="14">
                  <c:v>1.88</c:v>
                </c:pt>
                <c:pt idx="15">
                  <c:v>3.56</c:v>
                </c:pt>
                <c:pt idx="16">
                  <c:v>2.56</c:v>
                </c:pt>
                <c:pt idx="17">
                  <c:v>2</c:v>
                </c:pt>
                <c:pt idx="18">
                  <c:v>11</c:v>
                </c:pt>
                <c:pt idx="19">
                  <c:v>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8-FE85-45F8-A2BA-CC9F2B2C15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6735824"/>
        <c:axId val="476730576"/>
      </c:scatterChart>
      <c:valAx>
        <c:axId val="476735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E"/>
                  <a:t>Width 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730576"/>
        <c:crosses val="autoZero"/>
        <c:crossBetween val="midCat"/>
      </c:valAx>
      <c:valAx>
        <c:axId val="47673057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E"/>
                  <a:t>Length 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735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0.07724</cdr:x>
      <cdr:y>0.1304</cdr:y>
    </cdr:from>
    <cdr:to>
      <cdr:x>0.97702</cdr:x>
      <cdr:y>0.87485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130E014-C0EB-4750-9362-616D7919FF18}"/>
            </a:ext>
          </a:extLst>
        </cdr:cNvPr>
        <cdr:cNvCxnSpPr/>
      </cdr:nvCxnSpPr>
      <cdr:spPr>
        <a:xfrm xmlns:a="http://schemas.openxmlformats.org/drawingml/2006/main" flipV="1">
          <a:off x="655058" y="592752"/>
          <a:ext cx="7630905" cy="3383886"/>
        </a:xfrm>
        <a:prstGeom xmlns:a="http://schemas.openxmlformats.org/drawingml/2006/main" prst="line">
          <a:avLst/>
        </a:prstGeom>
        <a:ln xmlns:a="http://schemas.openxmlformats.org/drawingml/2006/main" w="38100"/>
        <a:effectLst xmlns:a="http://schemas.openxmlformats.org/drawingml/2006/main">
          <a:outerShdw blurRad="50800" dist="38100" dir="2700000" algn="tl" rotWithShape="0">
            <a:prstClr val="black">
              <a:alpha val="40000"/>
            </a:prstClr>
          </a:outerShdw>
        </a:effectLst>
        <a:scene3d xmlns:a="http://schemas.openxmlformats.org/drawingml/2006/main">
          <a:camera prst="orthographicFront"/>
          <a:lightRig rig="threePt" dir="t"/>
        </a:scene3d>
        <a:sp3d xmlns:a="http://schemas.openxmlformats.org/drawingml/2006/main">
          <a:bevelT prst="angle"/>
        </a:sp3d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0.67214</cdr:x>
      <cdr:y>0.41723</cdr:y>
    </cdr:from>
    <cdr:to>
      <cdr:x>0.91501</cdr:x>
      <cdr:y>0.58277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9589B173-70F4-44C0-A566-3B664F537C46}"/>
            </a:ext>
          </a:extLst>
        </cdr:cNvPr>
        <cdr:cNvSpPr txBox="1"/>
      </cdr:nvSpPr>
      <cdr:spPr>
        <a:xfrm xmlns:a="http://schemas.openxmlformats.org/drawingml/2006/main">
          <a:off x="4186450" y="1896527"/>
          <a:ext cx="1512717" cy="7524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E" sz="2500" dirty="0">
              <a:solidFill>
                <a:schemeClr val="accent2"/>
              </a:solidFill>
            </a:rPr>
            <a:t>Ladybirds</a:t>
          </a:r>
        </a:p>
      </cdr:txBody>
    </cdr:sp>
  </cdr:relSizeAnchor>
  <cdr:relSizeAnchor xmlns:cdr="http://schemas.openxmlformats.org/drawingml/2006/chartDrawing">
    <cdr:from>
      <cdr:x>0.39002</cdr:x>
      <cdr:y>0.16438</cdr:y>
    </cdr:from>
    <cdr:to>
      <cdr:x>0.67548</cdr:x>
      <cdr:y>0.32992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BB425524-644A-4CC1-B798-4C8027432FC7}"/>
            </a:ext>
          </a:extLst>
        </cdr:cNvPr>
        <cdr:cNvSpPr txBox="1"/>
      </cdr:nvSpPr>
      <cdr:spPr>
        <a:xfrm xmlns:a="http://schemas.openxmlformats.org/drawingml/2006/main">
          <a:off x="2429289" y="747177"/>
          <a:ext cx="1777963" cy="7524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E" sz="2500" dirty="0">
              <a:solidFill>
                <a:schemeClr val="accent4"/>
              </a:solidFill>
            </a:rPr>
            <a:t>Stick Insect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82897-EF5D-46E3-9AB1-86B7BF6F3351}" type="datetimeFigureOut">
              <a:rPr lang="en-IE" smtClean="0"/>
              <a:t>16/10/2018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28B10-53D9-471F-B17A-D4FB1FAB25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085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dirty="0"/>
              <a:t>Software system to process text and to output subject/topic/tag that would best describe the input text</a:t>
            </a:r>
          </a:p>
          <a:p>
            <a:pPr marL="171450" indent="-171450">
              <a:buFontTx/>
              <a:buChar char="-"/>
            </a:pPr>
            <a:r>
              <a:rPr lang="en-IE" dirty="0"/>
              <a:t>BASE GOAL</a:t>
            </a:r>
          </a:p>
          <a:p>
            <a:pPr marL="628650" lvl="1" indent="-171450">
              <a:buFontTx/>
              <a:buChar char="-"/>
            </a:pPr>
            <a:r>
              <a:rPr lang="en-IE" dirty="0"/>
              <a:t>Just a milestone</a:t>
            </a:r>
          </a:p>
          <a:p>
            <a:pPr marL="628650" lvl="1" indent="-171450">
              <a:buFontTx/>
              <a:buChar char="-"/>
            </a:pPr>
            <a:r>
              <a:rPr lang="en-IE" dirty="0"/>
              <a:t>Possibility of other paths and implement a more specific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8B10-53D9-471F-B17A-D4FB1FAB25EE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2403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Purpose of word embeddings?</a:t>
            </a:r>
          </a:p>
          <a:p>
            <a:pPr marL="171450" indent="-171450">
              <a:buFontTx/>
              <a:buChar char="-"/>
            </a:pPr>
            <a:r>
              <a:rPr lang="en-IE" dirty="0"/>
              <a:t>Help computer understand the word</a:t>
            </a:r>
          </a:p>
          <a:p>
            <a:pPr marL="171450" indent="-171450">
              <a:buFontTx/>
              <a:buChar char="-"/>
            </a:pPr>
            <a:r>
              <a:rPr lang="en-IE" dirty="0"/>
              <a:t>Easily processing and manipulation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8B10-53D9-471F-B17A-D4FB1FAB25EE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062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1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2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10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5334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42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4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94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01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6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5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94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756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951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93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2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8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41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index.html%20%5b18" TargetMode="External"/><Relationship Id="rId2" Type="http://schemas.openxmlformats.org/officeDocument/2006/relationships/hyperlink" Target="https://www.youtube.com/watch?v=aircAruvnKk&amp;t=958s&amp;list=PLZHQObOWTQDNU6R1_67000Dx_ZCJB-3pi&amp;index=2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towardsdatascience.com/how-to-build-your-own-neural-network-from-scratch-in-python-68998a08e4f6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PL0TmQhItY&amp;t=707s" TargetMode="External"/><Relationship Id="rId2" Type="http://schemas.openxmlformats.org/officeDocument/2006/relationships/hyperlink" Target="http://mccormickml.com/2016/04/19/word2vec-tutorial-the-skip-gram-model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nadbordrozd.github.io/blog/2016/05/20/text-classification-with-word2vec/" TargetMode="External"/><Relationship Id="rId4" Type="http://schemas.openxmlformats.org/officeDocument/2006/relationships/hyperlink" Target="https://www.linkedin.com/pulse/short-introduction-using-word2vec-text-classification-mik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0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8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5D41-A6CD-4FDD-9959-9C5DC3398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Text Classification Using Neural Networks and the Word2Vec Methodology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AF8D3-8BB5-4A64-AA80-8B7543E3A8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John Juele</a:t>
            </a:r>
          </a:p>
          <a:p>
            <a:r>
              <a:rPr lang="en-IE" dirty="0"/>
              <a:t>Computer Systems (LM051)</a:t>
            </a:r>
          </a:p>
          <a:p>
            <a:r>
              <a:rPr lang="en-IE" dirty="0"/>
              <a:t>Supervisor: Farshad </a:t>
            </a:r>
            <a:r>
              <a:rPr lang="en-IE" dirty="0" err="1"/>
              <a:t>Toosi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64772577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F8FD-BDC2-4B50-AF89-F997476E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0"/>
            <a:ext cx="7219156" cy="1752599"/>
          </a:xfrm>
        </p:spPr>
        <p:txBody>
          <a:bodyPr/>
          <a:lstStyle/>
          <a:p>
            <a:r>
              <a:rPr lang="en-IE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My NN Implementation</a:t>
            </a:r>
            <a:endParaRPr lang="en-IE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60358180-8EA8-41B4-A22F-26D5E4433E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50862"/>
              </p:ext>
            </p:extLst>
          </p:nvPr>
        </p:nvGraphicFramePr>
        <p:xfrm>
          <a:off x="159767" y="1648677"/>
          <a:ext cx="8480869" cy="4545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4BD14944-4F6A-44BA-9B49-B148F43B7EC5}"/>
              </a:ext>
            </a:extLst>
          </p:cNvPr>
          <p:cNvGrpSpPr/>
          <p:nvPr/>
        </p:nvGrpSpPr>
        <p:grpSpPr>
          <a:xfrm>
            <a:off x="4916387" y="3947751"/>
            <a:ext cx="638235" cy="492443"/>
            <a:chOff x="6426995" y="3413191"/>
            <a:chExt cx="638235" cy="49244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061AD0-9349-4E70-8E67-A403047ECE6C}"/>
                </a:ext>
              </a:extLst>
            </p:cNvPr>
            <p:cNvSpPr/>
            <p:nvPr/>
          </p:nvSpPr>
          <p:spPr>
            <a:xfrm>
              <a:off x="6426995" y="3719229"/>
              <a:ext cx="114300" cy="114584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5724D4-FD1E-4187-8850-962AADEAD243}"/>
                </a:ext>
              </a:extLst>
            </p:cNvPr>
            <p:cNvSpPr txBox="1"/>
            <p:nvPr/>
          </p:nvSpPr>
          <p:spPr>
            <a:xfrm>
              <a:off x="6580676" y="3413191"/>
              <a:ext cx="4845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2600" dirty="0">
                  <a:solidFill>
                    <a:schemeClr val="accent3"/>
                  </a:solidFill>
                </a:rPr>
                <a:t>?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903FFCE-BE55-4E34-A27B-96AF8C669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3877" y="2558155"/>
            <a:ext cx="28956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948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20000" decel="8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44444E-6 L -0.06692 -0.1166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6" y="-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A052-C9BA-4B01-A972-DD30ADCF1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1752599"/>
          </a:xfrm>
        </p:spPr>
        <p:txBody>
          <a:bodyPr>
            <a:normAutofit/>
          </a:bodyPr>
          <a:lstStyle/>
          <a:p>
            <a:r>
              <a:rPr lang="en-IE" sz="4200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Word2Vec</a:t>
            </a:r>
            <a:endParaRPr lang="en-IE" sz="4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BEFE5-6DA3-4193-92C4-3BC941F611EC}"/>
              </a:ext>
            </a:extLst>
          </p:cNvPr>
          <p:cNvSpPr txBox="1"/>
          <p:nvPr/>
        </p:nvSpPr>
        <p:spPr>
          <a:xfrm>
            <a:off x="1045081" y="1200403"/>
            <a:ext cx="414113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500" dirty="0"/>
              <a:t>Produces word embeddings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500" dirty="0"/>
              <a:t>Maintains word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D4827-A2F2-4B8A-9C43-7223BC042EA0}"/>
              </a:ext>
            </a:extLst>
          </p:cNvPr>
          <p:cNvSpPr txBox="1"/>
          <p:nvPr/>
        </p:nvSpPr>
        <p:spPr>
          <a:xfrm>
            <a:off x="1299081" y="3075057"/>
            <a:ext cx="4498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“COMPUTER”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02888A4-42CB-4855-94DB-CAE72C175C18}"/>
              </a:ext>
            </a:extLst>
          </p:cNvPr>
          <p:cNvSpPr/>
          <p:nvPr/>
        </p:nvSpPr>
        <p:spPr>
          <a:xfrm>
            <a:off x="4655130" y="3148445"/>
            <a:ext cx="2835563" cy="561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253204-4950-4CEF-9581-36C0BBDBDD50}"/>
                  </a:ext>
                </a:extLst>
              </p:cNvPr>
              <p:cNvSpPr txBox="1"/>
              <p:nvPr/>
            </p:nvSpPr>
            <p:spPr>
              <a:xfrm>
                <a:off x="8175748" y="1839108"/>
                <a:ext cx="1750607" cy="3179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E" sz="450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E" sz="4500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E" sz="4500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2.3</m:t>
                              </m:r>
                            </m:e>
                            <m:e>
                              <m:r>
                                <a:rPr lang="en-IE" sz="4500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−1.6</m:t>
                              </m:r>
                            </m:e>
                            <m:e>
                              <m:r>
                                <a:rPr lang="en-IE" sz="4500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4.2</m:t>
                              </m:r>
                            </m:e>
                            <m:e>
                              <m:r>
                                <a:rPr lang="en-IE" sz="4500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3.6</m:t>
                              </m:r>
                            </m:e>
                            <m:e>
                              <m:r>
                                <a:rPr lang="en-IE" sz="4500" b="0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−3.3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E" sz="4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253204-4950-4CEF-9581-36C0BBDBD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748" y="1839108"/>
                <a:ext cx="1750607" cy="3179781"/>
              </a:xfrm>
              <a:prstGeom prst="rect">
                <a:avLst/>
              </a:prstGeom>
              <a:blipFill>
                <a:blip r:embed="rId3"/>
                <a:stretch>
                  <a:fillRect r="-697" b="-287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0CDFCBB-7CAA-4056-9E4E-B98A9B8C4049}"/>
              </a:ext>
            </a:extLst>
          </p:cNvPr>
          <p:cNvSpPr txBox="1"/>
          <p:nvPr/>
        </p:nvSpPr>
        <p:spPr>
          <a:xfrm>
            <a:off x="1299081" y="5128622"/>
            <a:ext cx="41411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500" dirty="0"/>
              <a:t>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500" dirty="0"/>
              <a:t>Continuous Bag of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500" dirty="0"/>
              <a:t>Skip-gram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500" dirty="0"/>
          </a:p>
        </p:txBody>
      </p:sp>
    </p:spTree>
    <p:extLst>
      <p:ext uri="{BB962C8B-B14F-4D97-AF65-F5344CB8AC3E}">
        <p14:creationId xmlns:p14="http://schemas.microsoft.com/office/powerpoint/2010/main" val="2399242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8849-D0E5-4835-8D46-5D003CF50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7537"/>
            <a:ext cx="9905998" cy="1478570"/>
          </a:xfrm>
        </p:spPr>
        <p:txBody>
          <a:bodyPr/>
          <a:lstStyle/>
          <a:p>
            <a:r>
              <a:rPr lang="en-IE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How Does It Work?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E7D200-26F2-438D-A350-CB3F40A4B56C}"/>
              </a:ext>
            </a:extLst>
          </p:cNvPr>
          <p:cNvSpPr/>
          <p:nvPr/>
        </p:nvSpPr>
        <p:spPr>
          <a:xfrm>
            <a:off x="3038764" y="1958109"/>
            <a:ext cx="443345" cy="292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0</a:t>
            </a:r>
          </a:p>
          <a:p>
            <a:pPr algn="ctr"/>
            <a:r>
              <a:rPr lang="en-IE" dirty="0"/>
              <a:t>0</a:t>
            </a:r>
          </a:p>
          <a:p>
            <a:pPr algn="ctr"/>
            <a:r>
              <a:rPr lang="en-IE" dirty="0"/>
              <a:t>0</a:t>
            </a:r>
          </a:p>
          <a:p>
            <a:pPr algn="ctr"/>
            <a:r>
              <a:rPr lang="en-IE" dirty="0"/>
              <a:t>0</a:t>
            </a:r>
          </a:p>
          <a:p>
            <a:pPr algn="ctr"/>
            <a:r>
              <a:rPr lang="en-IE" dirty="0"/>
              <a:t>1</a:t>
            </a:r>
          </a:p>
          <a:p>
            <a:pPr algn="ctr"/>
            <a:r>
              <a:rPr lang="en-IE" dirty="0"/>
              <a:t>0</a:t>
            </a:r>
          </a:p>
          <a:p>
            <a:pPr algn="ctr"/>
            <a:r>
              <a:rPr lang="en-IE" dirty="0"/>
              <a:t>0</a:t>
            </a:r>
          </a:p>
          <a:p>
            <a:pPr algn="ctr"/>
            <a:r>
              <a:rPr lang="en-IE" dirty="0"/>
              <a:t>0</a:t>
            </a:r>
          </a:p>
          <a:p>
            <a:pPr algn="ctr"/>
            <a:r>
              <a:rPr lang="en-IE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C1CCDC-B4B1-4587-B759-B92B1B912244}"/>
              </a:ext>
            </a:extLst>
          </p:cNvPr>
          <p:cNvSpPr/>
          <p:nvPr/>
        </p:nvSpPr>
        <p:spPr>
          <a:xfrm>
            <a:off x="5527964" y="2546927"/>
            <a:ext cx="568036" cy="176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  <a:p>
            <a:pPr algn="ctr"/>
            <a:endParaRPr lang="en-IE" dirty="0"/>
          </a:p>
          <a:p>
            <a:pPr algn="ctr"/>
            <a:r>
              <a:rPr lang="en-IE" dirty="0"/>
              <a:t>2.3</a:t>
            </a:r>
          </a:p>
          <a:p>
            <a:pPr algn="ctr"/>
            <a:r>
              <a:rPr lang="en-IE" dirty="0"/>
              <a:t>-1.6</a:t>
            </a:r>
          </a:p>
          <a:p>
            <a:pPr algn="ctr"/>
            <a:r>
              <a:rPr lang="en-IE" dirty="0"/>
              <a:t>4.2</a:t>
            </a:r>
          </a:p>
          <a:p>
            <a:pPr algn="ctr"/>
            <a:r>
              <a:rPr lang="en-IE" dirty="0"/>
              <a:t>3.6</a:t>
            </a:r>
          </a:p>
          <a:p>
            <a:pPr algn="ctr"/>
            <a:r>
              <a:rPr lang="en-IE" dirty="0"/>
              <a:t>-3.3</a:t>
            </a:r>
          </a:p>
          <a:p>
            <a:pPr algn="ctr"/>
            <a:endParaRPr lang="en-IE" dirty="0"/>
          </a:p>
          <a:p>
            <a:pPr algn="ctr"/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075A90-0D1E-4B57-8207-BEA49FB4B1BF}"/>
              </a:ext>
            </a:extLst>
          </p:cNvPr>
          <p:cNvSpPr/>
          <p:nvPr/>
        </p:nvSpPr>
        <p:spPr>
          <a:xfrm>
            <a:off x="8017163" y="1965036"/>
            <a:ext cx="692729" cy="292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0.98</a:t>
            </a:r>
          </a:p>
          <a:p>
            <a:pPr algn="ctr"/>
            <a:r>
              <a:rPr lang="en-IE" dirty="0"/>
              <a:t>0.4</a:t>
            </a:r>
          </a:p>
          <a:p>
            <a:pPr algn="ctr"/>
            <a:r>
              <a:rPr lang="en-IE" dirty="0"/>
              <a:t>0.03</a:t>
            </a:r>
          </a:p>
          <a:p>
            <a:pPr algn="ctr"/>
            <a:r>
              <a:rPr lang="en-IE" dirty="0"/>
              <a:t>0.86</a:t>
            </a:r>
          </a:p>
          <a:p>
            <a:pPr algn="ctr"/>
            <a:r>
              <a:rPr lang="en-IE" dirty="0"/>
              <a:t>0.45</a:t>
            </a:r>
          </a:p>
          <a:p>
            <a:pPr algn="ctr"/>
            <a:r>
              <a:rPr lang="en-IE" dirty="0"/>
              <a:t>0.12</a:t>
            </a:r>
          </a:p>
          <a:p>
            <a:pPr algn="ctr"/>
            <a:r>
              <a:rPr lang="en-IE" dirty="0"/>
              <a:t>0.32</a:t>
            </a:r>
          </a:p>
          <a:p>
            <a:pPr algn="ctr"/>
            <a:r>
              <a:rPr lang="en-IE" dirty="0"/>
              <a:t>0.54</a:t>
            </a:r>
          </a:p>
          <a:p>
            <a:pPr algn="ctr"/>
            <a:r>
              <a:rPr lang="en-IE" dirty="0"/>
              <a:t>0.64</a:t>
            </a:r>
          </a:p>
          <a:p>
            <a:pPr algn="ctr"/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245184-FD68-4E85-B9BE-4B6792F0A53B}"/>
              </a:ext>
            </a:extLst>
          </p:cNvPr>
          <p:cNvCxnSpPr>
            <a:stCxn id="4" idx="3"/>
          </p:cNvCxnSpPr>
          <p:nvPr/>
        </p:nvCxnSpPr>
        <p:spPr>
          <a:xfrm flipV="1">
            <a:off x="3482109" y="2715491"/>
            <a:ext cx="2045855" cy="7065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1B4D1D-8E90-4B8C-9947-2988F191E964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482109" y="3035300"/>
            <a:ext cx="2045855" cy="38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860966-E261-4058-A0B5-C752115E2C4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82109" y="3422073"/>
            <a:ext cx="2045855" cy="69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0244D0-260E-4481-A0CF-0454FD6381B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482109" y="3422073"/>
            <a:ext cx="2045855" cy="7244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636DC5-5430-4737-BA8F-C66490CB80D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482109" y="3422073"/>
            <a:ext cx="2045855" cy="2609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6A8BF6-EF50-4180-AB02-BF2957724C0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482109" y="3422073"/>
            <a:ext cx="2045855" cy="4831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B41B86-137B-45DA-A23B-8DB08D420574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096000" y="2225041"/>
            <a:ext cx="1921164" cy="12039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4EF6C9-0347-47D0-9A14-E986CDE9469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096000" y="2644141"/>
            <a:ext cx="1921164" cy="7848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B58EAA-D2A8-45C3-8E78-50E072B74CD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096000" y="3428999"/>
            <a:ext cx="192116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AAE699-65EA-4CE5-B9B4-4EF6FBC59DD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096000" y="3428999"/>
            <a:ext cx="1921164" cy="4191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599555-C17A-49D6-8774-82333F69130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096000" y="3428999"/>
            <a:ext cx="1921164" cy="9448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BF20FF7-8123-421E-85A0-AE1BF8DCCB5F}"/>
              </a:ext>
            </a:extLst>
          </p:cNvPr>
          <p:cNvSpPr txBox="1"/>
          <p:nvPr/>
        </p:nvSpPr>
        <p:spPr>
          <a:xfrm>
            <a:off x="2906914" y="5111894"/>
            <a:ext cx="70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Input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2309A7-C081-4058-8F62-3E8907E3614F}"/>
              </a:ext>
            </a:extLst>
          </p:cNvPr>
          <p:cNvSpPr txBox="1"/>
          <p:nvPr/>
        </p:nvSpPr>
        <p:spPr>
          <a:xfrm>
            <a:off x="5396114" y="5111894"/>
            <a:ext cx="98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Hidden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513154-0E19-46ED-9AAD-564378C47DDE}"/>
              </a:ext>
            </a:extLst>
          </p:cNvPr>
          <p:cNvSpPr txBox="1"/>
          <p:nvPr/>
        </p:nvSpPr>
        <p:spPr>
          <a:xfrm>
            <a:off x="7858413" y="5111892"/>
            <a:ext cx="98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Output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B93C19-B273-4EFB-A0DC-1F6766D60453}"/>
              </a:ext>
            </a:extLst>
          </p:cNvPr>
          <p:cNvSpPr txBox="1"/>
          <p:nvPr/>
        </p:nvSpPr>
        <p:spPr>
          <a:xfrm>
            <a:off x="2659652" y="1489704"/>
            <a:ext cx="132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“Computer”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C6ECE1-9EFB-4DAE-BF01-B2CFFD370DE6}"/>
              </a:ext>
            </a:extLst>
          </p:cNvPr>
          <p:cNvSpPr txBox="1"/>
          <p:nvPr/>
        </p:nvSpPr>
        <p:spPr>
          <a:xfrm>
            <a:off x="8957323" y="1975200"/>
            <a:ext cx="132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“Monitor”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947AC6-27D1-42F0-A7FE-9788C0A90A87}"/>
              </a:ext>
            </a:extLst>
          </p:cNvPr>
          <p:cNvSpPr txBox="1"/>
          <p:nvPr/>
        </p:nvSpPr>
        <p:spPr>
          <a:xfrm>
            <a:off x="8957322" y="2821536"/>
            <a:ext cx="132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“Keyboard”</a:t>
            </a:r>
          </a:p>
        </p:txBody>
      </p:sp>
    </p:spTree>
    <p:extLst>
      <p:ext uri="{BB962C8B-B14F-4D97-AF65-F5344CB8AC3E}">
        <p14:creationId xmlns:p14="http://schemas.microsoft.com/office/powerpoint/2010/main" val="1372489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8AFE-3C84-4236-842B-0EF0271E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2425"/>
            <a:ext cx="9905998" cy="1478570"/>
          </a:xfrm>
        </p:spPr>
        <p:txBody>
          <a:bodyPr/>
          <a:lstStyle/>
          <a:p>
            <a:r>
              <a:rPr lang="en-IE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Getting the Word Vector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C15418-C53A-40ED-9022-09E950F58C4F}"/>
                  </a:ext>
                </a:extLst>
              </p:cNvPr>
              <p:cNvSpPr txBox="1"/>
              <p:nvPr/>
            </p:nvSpPr>
            <p:spPr>
              <a:xfrm>
                <a:off x="1141413" y="3198168"/>
                <a:ext cx="1781065" cy="46166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E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sz="3000" b="0" i="1" smtClean="0">
                              <a:latin typeface="Cambria Math" panose="02040503050406030204" pitchFamily="18" charset="0"/>
                            </a:rPr>
                            <m:t>0 0 1 0 0</m:t>
                          </m:r>
                        </m:e>
                      </m:d>
                    </m:oMath>
                  </m:oMathPara>
                </a14:m>
                <a:endParaRPr lang="en-IE" sz="3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C15418-C53A-40ED-9022-09E950F58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3198168"/>
                <a:ext cx="178106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7081C136-AA5A-4D6B-8A97-B520B3C8CD79}"/>
              </a:ext>
            </a:extLst>
          </p:cNvPr>
          <p:cNvSpPr/>
          <p:nvPr/>
        </p:nvSpPr>
        <p:spPr>
          <a:xfrm>
            <a:off x="3422595" y="3271839"/>
            <a:ext cx="304800" cy="31432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9229C8-5D29-40AC-AE81-07207724A838}"/>
                  </a:ext>
                </a:extLst>
              </p:cNvPr>
              <p:cNvSpPr txBox="1"/>
              <p:nvPr/>
            </p:nvSpPr>
            <p:spPr>
              <a:xfrm>
                <a:off x="4227512" y="2395832"/>
                <a:ext cx="2946448" cy="206633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E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E" sz="3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E" sz="3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E" sz="3000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IE" sz="3000" b="0" i="1" smtClean="0"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  <m:e>
                                <m:r>
                                  <a:rPr lang="en-IE" sz="3000" b="0" i="1" smtClean="0">
                                    <a:latin typeface="Cambria Math" panose="02040503050406030204" pitchFamily="18" charset="0"/>
                                  </a:rPr>
                                  <m:t>5.5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sz="3000" b="0" i="1" smtClean="0">
                                    <a:latin typeface="Cambria Math" panose="02040503050406030204" pitchFamily="18" charset="0"/>
                                  </a:rPr>
                                  <m:t>6.3</m:t>
                                </m:r>
                              </m:e>
                              <m:e>
                                <m:r>
                                  <a:rPr lang="en-IE" sz="3000" b="0" i="1" smtClean="0">
                                    <a:latin typeface="Cambria Math" panose="02040503050406030204" pitchFamily="18" charset="0"/>
                                  </a:rPr>
                                  <m:t>0.02</m:t>
                                </m:r>
                              </m:e>
                              <m:e>
                                <m:r>
                                  <a:rPr lang="en-IE" sz="3000" b="0" i="1" smtClean="0">
                                    <a:latin typeface="Cambria Math" panose="02040503050406030204" pitchFamily="18" charset="0"/>
                                  </a:rPr>
                                  <m:t>4.2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IE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eqArr>
                                      <m:eqArrPr>
                                        <m:ctrlPr>
                                          <a:rPr lang="en-IE" sz="3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IE" sz="3000" b="0" i="1" smtClean="0">
                                            <a:latin typeface="Cambria Math" panose="02040503050406030204" pitchFamily="18" charset="0"/>
                                          </a:rPr>
                                          <m:t>2.3</m:t>
                                        </m:r>
                                      </m:e>
                                      <m:e>
                                        <m:r>
                                          <a:rPr lang="en-IE" sz="3000" b="0" i="1" smtClean="0">
                                            <a:latin typeface="Cambria Math" panose="02040503050406030204" pitchFamily="18" charset="0"/>
                                          </a:rPr>
                                          <m:t>3.2</m:t>
                                        </m:r>
                                      </m:e>
                                    </m:eqArr>
                                  </m:e>
                                  <m:e>
                                    <m:r>
                                      <a:rPr lang="en-IE" sz="3000" b="0" i="1" smtClean="0">
                                        <a:latin typeface="Cambria Math" panose="02040503050406030204" pitchFamily="18" charset="0"/>
                                      </a:rPr>
                                      <m:t>8.3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IE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E" sz="3000" b="0" i="1" smtClean="0">
                                        <a:latin typeface="Cambria Math" panose="02040503050406030204" pitchFamily="18" charset="0"/>
                                      </a:rPr>
                                      <m:t>−1.6</m:t>
                                    </m:r>
                                  </m:e>
                                  <m:e>
                                    <m:r>
                                      <a:rPr lang="en-IE" sz="3000" b="0" i="1" smtClean="0">
                                        <a:latin typeface="Cambria Math" panose="02040503050406030204" pitchFamily="18" charset="0"/>
                                      </a:rPr>
                                      <m:t>7.2</m:t>
                                    </m:r>
                                  </m:e>
                                  <m:e>
                                    <m:r>
                                      <a:rPr lang="en-IE" sz="3000" b="0" i="1" smtClean="0">
                                        <a:latin typeface="Cambria Math" panose="02040503050406030204" pitchFamily="18" charset="0"/>
                                      </a:rPr>
                                      <m:t>4.9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IE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E" sz="3000" b="0" i="1" smtClean="0">
                                        <a:latin typeface="Cambria Math" panose="02040503050406030204" pitchFamily="18" charset="0"/>
                                      </a:rPr>
                                      <m:t>4.2</m:t>
                                    </m:r>
                                  </m:e>
                                  <m:e>
                                    <m:r>
                                      <a:rPr lang="en-IE" sz="3000" b="0" i="1" smtClean="0">
                                        <a:latin typeface="Cambria Math" panose="02040503050406030204" pitchFamily="18" charset="0"/>
                                      </a:rPr>
                                      <m:t>0.6</m:t>
                                    </m:r>
                                  </m:e>
                                  <m:e>
                                    <m:r>
                                      <a:rPr lang="en-IE" sz="3000" b="0" i="1" smtClean="0">
                                        <a:latin typeface="Cambria Math" panose="02040503050406030204" pitchFamily="18" charset="0"/>
                                      </a:rPr>
                                      <m:t>4.1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E" sz="3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9229C8-5D29-40AC-AE81-07207724A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512" y="2395832"/>
                <a:ext cx="2946448" cy="20663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1C5CDE-D476-4ACB-87B7-1174FDDD95F5}"/>
                  </a:ext>
                </a:extLst>
              </p:cNvPr>
              <p:cNvSpPr txBox="1"/>
              <p:nvPr/>
            </p:nvSpPr>
            <p:spPr>
              <a:xfrm>
                <a:off x="7674077" y="3198166"/>
                <a:ext cx="392736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E" sz="3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1C5CDE-D476-4ACB-87B7-1174FDDD9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77" y="3198166"/>
                <a:ext cx="39273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1945BA-33BC-4122-93AB-7DF9139DD9D8}"/>
                  </a:ext>
                </a:extLst>
              </p:cNvPr>
              <p:cNvSpPr txBox="1"/>
              <p:nvPr/>
            </p:nvSpPr>
            <p:spPr>
              <a:xfrm>
                <a:off x="8566930" y="3198166"/>
                <a:ext cx="2857705" cy="46166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E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sz="3000" b="0" i="1" smtClean="0">
                              <a:latin typeface="Cambria Math" panose="02040503050406030204" pitchFamily="18" charset="0"/>
                            </a:rPr>
                            <m:t>2.3  −1.6    4.2</m:t>
                          </m:r>
                        </m:e>
                      </m:d>
                    </m:oMath>
                  </m:oMathPara>
                </a14:m>
                <a:endParaRPr lang="en-IE" sz="3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1945BA-33BC-4122-93AB-7DF9139DD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930" y="3198166"/>
                <a:ext cx="285770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FED5718-AC53-49E1-AB58-B9F2AE19D1B5}"/>
              </a:ext>
            </a:extLst>
          </p:cNvPr>
          <p:cNvSpPr/>
          <p:nvPr/>
        </p:nvSpPr>
        <p:spPr>
          <a:xfrm>
            <a:off x="1828800" y="3148482"/>
            <a:ext cx="400050" cy="5610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A81CD3-209D-496D-AA58-446F45F9DAE0}"/>
              </a:ext>
            </a:extLst>
          </p:cNvPr>
          <p:cNvSpPr/>
          <p:nvPr/>
        </p:nvSpPr>
        <p:spPr>
          <a:xfrm>
            <a:off x="4223854" y="3155305"/>
            <a:ext cx="2946447" cy="5610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9B690A-8ADA-4575-9D77-4955D7EF4A5F}"/>
              </a:ext>
            </a:extLst>
          </p:cNvPr>
          <p:cNvSpPr txBox="1"/>
          <p:nvPr/>
        </p:nvSpPr>
        <p:spPr>
          <a:xfrm>
            <a:off x="1059552" y="2604727"/>
            <a:ext cx="37258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“COMPUTER”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6A3313-CA7F-4D51-AF86-995A73092B7E}"/>
              </a:ext>
            </a:extLst>
          </p:cNvPr>
          <p:cNvGrpSpPr/>
          <p:nvPr/>
        </p:nvGrpSpPr>
        <p:grpSpPr>
          <a:xfrm>
            <a:off x="3200410" y="5555551"/>
            <a:ext cx="5614722" cy="483039"/>
            <a:chOff x="3200410" y="5555551"/>
            <a:chExt cx="5614722" cy="48303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8BE6FE9-EEB6-45E1-9D84-A95CF09B50C3}"/>
                </a:ext>
              </a:extLst>
            </p:cNvPr>
            <p:cNvSpPr txBox="1"/>
            <p:nvPr/>
          </p:nvSpPr>
          <p:spPr>
            <a:xfrm>
              <a:off x="3200410" y="5555551"/>
              <a:ext cx="372585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2500" b="1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“COMPUTER”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28B5C3B-DB82-4C7B-9D27-AC08E6E8BCEB}"/>
                    </a:ext>
                  </a:extLst>
                </p:cNvPr>
                <p:cNvSpPr txBox="1"/>
                <p:nvPr/>
              </p:nvSpPr>
              <p:spPr>
                <a:xfrm>
                  <a:off x="5382304" y="5576925"/>
                  <a:ext cx="240336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E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IE" sz="30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28B5C3B-DB82-4C7B-9D27-AC08E6E8BC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2304" y="5576925"/>
                  <a:ext cx="240336" cy="461665"/>
                </a:xfrm>
                <a:prstGeom prst="rect">
                  <a:avLst/>
                </a:prstGeom>
                <a:blipFill>
                  <a:blip r:embed="rId12"/>
                  <a:stretch>
                    <a:fillRect r="-10256"/>
                  </a:stretch>
                </a:blipFill>
              </p:spPr>
              <p:txBody>
                <a:bodyPr/>
                <a:lstStyle/>
                <a:p>
                  <a:r>
                    <a:rPr lang="en-I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B12A75-FD0B-4735-AFEE-98F01B806D4A}"/>
                    </a:ext>
                  </a:extLst>
                </p:cNvPr>
                <p:cNvSpPr txBox="1"/>
                <p:nvPr/>
              </p:nvSpPr>
              <p:spPr>
                <a:xfrm>
                  <a:off x="5957427" y="5563245"/>
                  <a:ext cx="2857705" cy="46166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IE" sz="3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sz="3000" b="0" i="1" smtClean="0">
                                <a:latin typeface="Cambria Math" panose="02040503050406030204" pitchFamily="18" charset="0"/>
                              </a:rPr>
                              <m:t>2.3  −1.6    4.2</m:t>
                            </m:r>
                          </m:e>
                        </m:d>
                      </m:oMath>
                    </m:oMathPara>
                  </a14:m>
                  <a:endParaRPr lang="en-IE" sz="30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B12A75-FD0B-4735-AFEE-98F01B806D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427" y="5563245"/>
                  <a:ext cx="2857705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I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5016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5F0D9F2-07CE-415E-BB1D-25078D5EE1C2}"/>
              </a:ext>
            </a:extLst>
          </p:cNvPr>
          <p:cNvSpPr/>
          <p:nvPr/>
        </p:nvSpPr>
        <p:spPr>
          <a:xfrm>
            <a:off x="3414032" y="2522764"/>
            <a:ext cx="5012872" cy="1812471"/>
          </a:xfrm>
          <a:prstGeom prst="ellipse">
            <a:avLst/>
          </a:prstGeom>
          <a:gradFill flip="none" rotWithShape="1">
            <a:gsLst>
              <a:gs pos="0">
                <a:schemeClr val="accent3">
                  <a:tint val="94000"/>
                  <a:satMod val="105000"/>
                  <a:lumMod val="102000"/>
                </a:schemeClr>
              </a:gs>
              <a:gs pos="100000">
                <a:schemeClr val="accent3">
                  <a:shade val="74000"/>
                  <a:satMod val="128000"/>
                  <a:lumMod val="100000"/>
                </a:schemeClr>
              </a:gs>
            </a:gsLst>
            <a:lin ang="189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Text Classification</a:t>
            </a:r>
            <a:endParaRPr lang="en-IE" sz="3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E356CF-6065-4D5B-BD3C-1F9025FEB0A2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2847975" y="1562100"/>
            <a:ext cx="1300175" cy="12260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3E3483D-B0D8-4592-BFCB-BB11A2C68B22}"/>
              </a:ext>
            </a:extLst>
          </p:cNvPr>
          <p:cNvSpPr txBox="1"/>
          <p:nvPr/>
        </p:nvSpPr>
        <p:spPr>
          <a:xfrm>
            <a:off x="1790699" y="1099270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Scientific Paper Tagging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79D1F2-80C4-4206-90E6-E5816B0747C4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920468" y="1771650"/>
            <a:ext cx="0" cy="7511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4973C24-00AD-4B9C-B3D8-E834DAC21B36}"/>
              </a:ext>
            </a:extLst>
          </p:cNvPr>
          <p:cNvSpPr txBox="1"/>
          <p:nvPr/>
        </p:nvSpPr>
        <p:spPr>
          <a:xfrm>
            <a:off x="4988725" y="1283936"/>
            <a:ext cx="221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News Article Tagging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646523-03A2-416E-8069-D4050BCC814E}"/>
              </a:ext>
            </a:extLst>
          </p:cNvPr>
          <p:cNvCxnSpPr>
            <a:cxnSpLocks/>
            <a:stCxn id="2" idx="7"/>
          </p:cNvCxnSpPr>
          <p:nvPr/>
        </p:nvCxnSpPr>
        <p:spPr>
          <a:xfrm flipV="1">
            <a:off x="7692786" y="1715135"/>
            <a:ext cx="1898889" cy="10730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58B56F-A3FE-407D-BFB5-8166F31B9A27}"/>
              </a:ext>
            </a:extLst>
          </p:cNvPr>
          <p:cNvSpPr txBox="1"/>
          <p:nvPr/>
        </p:nvSpPr>
        <p:spPr>
          <a:xfrm>
            <a:off x="8937491" y="729938"/>
            <a:ext cx="2214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Offensive Language Identification / Cyber Bullying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049976-06F2-44EB-9216-10AC99221F37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8426904" y="3429000"/>
            <a:ext cx="11647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410E37-D7A1-4B80-9B28-733BB66B4D33}"/>
              </a:ext>
            </a:extLst>
          </p:cNvPr>
          <p:cNvSpPr txBox="1"/>
          <p:nvPr/>
        </p:nvSpPr>
        <p:spPr>
          <a:xfrm>
            <a:off x="9662060" y="3244333"/>
            <a:ext cx="221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Spam Identification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7F723E-FF09-4235-98EC-3A65DE3EA5B4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762250" y="4069805"/>
            <a:ext cx="1385900" cy="921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85B87E0-72CE-4BE2-8373-438CD032BA49}"/>
              </a:ext>
            </a:extLst>
          </p:cNvPr>
          <p:cNvSpPr txBox="1"/>
          <p:nvPr/>
        </p:nvSpPr>
        <p:spPr>
          <a:xfrm>
            <a:off x="1447799" y="5122510"/>
            <a:ext cx="246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Emergency Detection on Social Media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3A505E-D4A1-499E-AA12-0771D4C40C17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2581275" y="3428999"/>
            <a:ext cx="83275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86971D5-DBDD-4E23-9D46-CAA3166068FA}"/>
              </a:ext>
            </a:extLst>
          </p:cNvPr>
          <p:cNvSpPr txBox="1"/>
          <p:nvPr/>
        </p:nvSpPr>
        <p:spPr>
          <a:xfrm>
            <a:off x="112631" y="3162112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Sentence Auto-Complete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B787F5A-3F90-41A9-8BFB-8E3DF24BD4E5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7692786" y="4069805"/>
            <a:ext cx="1736964" cy="921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F674C3D-53E0-4960-9070-B0DC2386A738}"/>
              </a:ext>
            </a:extLst>
          </p:cNvPr>
          <p:cNvSpPr txBox="1"/>
          <p:nvPr/>
        </p:nvSpPr>
        <p:spPr>
          <a:xfrm>
            <a:off x="9429750" y="4991100"/>
            <a:ext cx="221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Sentimental Analysis</a:t>
            </a:r>
          </a:p>
        </p:txBody>
      </p:sp>
    </p:spTree>
    <p:extLst>
      <p:ext uri="{BB962C8B-B14F-4D97-AF65-F5344CB8AC3E}">
        <p14:creationId xmlns:p14="http://schemas.microsoft.com/office/powerpoint/2010/main" val="73863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6" grpId="0"/>
      <p:bldP spid="20" grpId="0"/>
      <p:bldP spid="24" grpId="0"/>
      <p:bldP spid="31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6F56-2287-40B6-BC21-54B531F0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Project Plan</a:t>
            </a:r>
            <a:endParaRPr lang="en-I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0EA327-696A-4CCE-B3E7-65642E9785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Semester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5919-E613-4AE2-87D4-B1C37991A0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Find appropriate datasets</a:t>
            </a:r>
          </a:p>
          <a:p>
            <a:r>
              <a:rPr lang="en-IE" dirty="0"/>
              <a:t>Do more research</a:t>
            </a:r>
          </a:p>
          <a:p>
            <a:r>
              <a:rPr lang="en-IE" dirty="0"/>
              <a:t>Plan/Commence implementation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9B3356-21E3-4CFB-B79B-0A8CD97E2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/>
              <a:t>Semester 2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7662E5-40C1-4B1B-9570-33DBDEAC5F3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E" dirty="0"/>
              <a:t>Complete implementation</a:t>
            </a:r>
          </a:p>
          <a:p>
            <a:r>
              <a:rPr lang="en-IE" dirty="0"/>
              <a:t>Testing</a:t>
            </a:r>
          </a:p>
          <a:p>
            <a:r>
              <a:rPr lang="en-IE" dirty="0"/>
              <a:t>Search for / apply improvements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74830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61FE-A328-4E22-8D74-C24A114FB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IE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F728A2-0DF7-47CD-A15D-0742B717597F}"/>
              </a:ext>
            </a:extLst>
          </p:cNvPr>
          <p:cNvSpPr txBox="1"/>
          <p:nvPr/>
        </p:nvSpPr>
        <p:spPr>
          <a:xfrm>
            <a:off x="1143001" y="1645431"/>
            <a:ext cx="1049066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Rashid, T. (2016) Make Your Own Neural Network: A gentle journey through the mathematics of neural networks, making your own using the Python computer language, 1</a:t>
            </a:r>
            <a:r>
              <a:rPr lang="en-IE" baseline="30000" dirty="0"/>
              <a:t>st</a:t>
            </a:r>
            <a:r>
              <a:rPr lang="en-IE" dirty="0"/>
              <a:t> ed., Germany: Amazon Distribution</a:t>
            </a:r>
          </a:p>
          <a:p>
            <a:endParaRPr lang="en-IE" dirty="0"/>
          </a:p>
          <a:p>
            <a:r>
              <a:rPr lang="en-IE" dirty="0"/>
              <a:t>3Blue1Brown (2017) “</a:t>
            </a:r>
            <a:r>
              <a:rPr lang="en-US" dirty="0"/>
              <a:t>But what *is* a Neural Network? | Deep learning, chapter 1”, Neural Networks [video], available:</a:t>
            </a:r>
          </a:p>
          <a:p>
            <a:r>
              <a:rPr lang="en-US" dirty="0">
                <a:hlinkClick r:id="rId2"/>
              </a:rPr>
              <a:t>https://www.youtube.com/watch?v=aircAruvnKk&amp;t=958s&amp;list=PLZHQObOWTQDNU6R1_67000Dx_ZCJB-3pi&amp;index=2</a:t>
            </a:r>
            <a:r>
              <a:rPr lang="en-US" dirty="0"/>
              <a:t> [accessed 17</a:t>
            </a:r>
            <a:r>
              <a:rPr lang="en-US" baseline="30000" dirty="0"/>
              <a:t> </a:t>
            </a:r>
            <a:r>
              <a:rPr lang="en-US" dirty="0"/>
              <a:t>Sep 2018]</a:t>
            </a:r>
          </a:p>
          <a:p>
            <a:endParaRPr lang="en-US" dirty="0"/>
          </a:p>
          <a:p>
            <a:r>
              <a:rPr lang="en-US" dirty="0"/>
              <a:t>Nielsen, M. A. (2015) </a:t>
            </a:r>
            <a:r>
              <a:rPr lang="en-US" i="1" dirty="0"/>
              <a:t>Neural Networks and Deep Learning, </a:t>
            </a:r>
            <a:r>
              <a:rPr lang="en-US" dirty="0"/>
              <a:t>Determination Press</a:t>
            </a:r>
            <a:r>
              <a:rPr lang="en-US" i="1" dirty="0"/>
              <a:t>, </a:t>
            </a:r>
            <a:r>
              <a:rPr lang="en-US" dirty="0"/>
              <a:t>available:</a:t>
            </a:r>
          </a:p>
          <a:p>
            <a:r>
              <a:rPr lang="en-US" dirty="0">
                <a:hlinkClick r:id="rId3"/>
              </a:rPr>
              <a:t>http://neuralnetworksanddeeplearning.com/index.html </a:t>
            </a:r>
            <a:r>
              <a:rPr lang="en-US" dirty="0"/>
              <a:t>[accessed 18 Sep 2018]</a:t>
            </a:r>
          </a:p>
          <a:p>
            <a:endParaRPr lang="en-US" dirty="0"/>
          </a:p>
          <a:p>
            <a:r>
              <a:rPr lang="en-US" i="1" dirty="0"/>
              <a:t>How To Build Your Own Neural Network From Scratch </a:t>
            </a:r>
            <a:r>
              <a:rPr lang="en-US" dirty="0"/>
              <a:t>(</a:t>
            </a:r>
            <a:r>
              <a:rPr lang="en-US" dirty="0" err="1"/>
              <a:t>n.d</a:t>
            </a:r>
            <a:r>
              <a:rPr lang="en-US" dirty="0"/>
              <a:t>) Towards Data Science, available:</a:t>
            </a:r>
          </a:p>
          <a:p>
            <a:r>
              <a:rPr lang="en-US" i="1" dirty="0">
                <a:hlinkClick r:id="rId4"/>
              </a:rPr>
              <a:t>https://towardsdatascience.com/how-to-build-your-own-neural-network-from-scratch-in-python-68998a08e4f6</a:t>
            </a:r>
            <a:r>
              <a:rPr lang="en-US" i="1" dirty="0"/>
              <a:t> [accessed 20 Sep 2018]</a:t>
            </a:r>
          </a:p>
          <a:p>
            <a:endParaRPr lang="en-US" dirty="0"/>
          </a:p>
          <a:p>
            <a:endParaRPr lang="en-US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2A4A6-7273-4B78-A47E-7090E6D6425C}"/>
              </a:ext>
            </a:extLst>
          </p:cNvPr>
          <p:cNvSpPr/>
          <p:nvPr/>
        </p:nvSpPr>
        <p:spPr>
          <a:xfrm>
            <a:off x="1143001" y="1144841"/>
            <a:ext cx="2444835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1" u="sng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810319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9B0D-EEE9-4D55-AB17-3AFBFEC85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70175"/>
            <a:ext cx="9905998" cy="1478570"/>
          </a:xfrm>
        </p:spPr>
        <p:txBody>
          <a:bodyPr/>
          <a:lstStyle/>
          <a:p>
            <a:r>
              <a:rPr lang="en-US" b="1" u="sng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Word2Vec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CD1BB-C9D1-4320-BD6D-CA3571F64DBF}"/>
              </a:ext>
            </a:extLst>
          </p:cNvPr>
          <p:cNvSpPr txBox="1"/>
          <p:nvPr/>
        </p:nvSpPr>
        <p:spPr>
          <a:xfrm>
            <a:off x="1143001" y="1645431"/>
            <a:ext cx="104906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McCormick, C. (2016) </a:t>
            </a:r>
            <a:r>
              <a:rPr lang="en-IE" i="1" dirty="0"/>
              <a:t>Word2Vec Tutorial – The Skip-gram Model</a:t>
            </a:r>
            <a:r>
              <a:rPr lang="en-IE" dirty="0"/>
              <a:t>, available:</a:t>
            </a:r>
          </a:p>
          <a:p>
            <a:r>
              <a:rPr lang="en-IE" dirty="0">
                <a:hlinkClick r:id="rId2"/>
              </a:rPr>
              <a:t>http://mccormickml.com/2016/04/19/word2vec-tutorial-the-skip-gram-model/</a:t>
            </a:r>
            <a:r>
              <a:rPr lang="en-IE" dirty="0"/>
              <a:t> [accessed 5 Oct 2018]</a:t>
            </a:r>
          </a:p>
          <a:p>
            <a:endParaRPr lang="en-IE" dirty="0"/>
          </a:p>
          <a:p>
            <a:r>
              <a:rPr lang="en-US" dirty="0"/>
              <a:t>Macheads101 (2017) </a:t>
            </a:r>
            <a:r>
              <a:rPr lang="en-US" i="1" dirty="0"/>
              <a:t>Word Embeddings [video] available: </a:t>
            </a:r>
          </a:p>
          <a:p>
            <a:r>
              <a:rPr lang="en-US" dirty="0">
                <a:hlinkClick r:id="rId3"/>
              </a:rPr>
              <a:t>https://www.youtube.com/watch?v=5PL0TmQhItY&amp;t=707s</a:t>
            </a:r>
            <a:r>
              <a:rPr lang="en-US" dirty="0"/>
              <a:t> [accessed 5 Oct 2018]</a:t>
            </a:r>
          </a:p>
          <a:p>
            <a:endParaRPr lang="en-US" dirty="0"/>
          </a:p>
          <a:p>
            <a:r>
              <a:rPr lang="en-US" dirty="0"/>
              <a:t>Tamir, M. (2016) </a:t>
            </a:r>
            <a:r>
              <a:rPr lang="en-US" i="1" dirty="0"/>
              <a:t>A Short Introduction to Using Word2Vec for Text Classification, LinkedIn, available:</a:t>
            </a:r>
          </a:p>
          <a:p>
            <a:r>
              <a:rPr lang="en-US" dirty="0">
                <a:hlinkClick r:id="rId4"/>
              </a:rPr>
              <a:t>https://www.linkedin.com/pulse/short-introduction-using-word2vec-text-classification-mike/</a:t>
            </a:r>
            <a:r>
              <a:rPr lang="en-US" dirty="0"/>
              <a:t> [accessed 9 Oct 2018]</a:t>
            </a:r>
          </a:p>
          <a:p>
            <a:endParaRPr lang="en-US" dirty="0"/>
          </a:p>
          <a:p>
            <a:r>
              <a:rPr lang="en-US" dirty="0" err="1"/>
              <a:t>Drozd</a:t>
            </a:r>
            <a:r>
              <a:rPr lang="en-US" dirty="0"/>
              <a:t>, N. (2016) </a:t>
            </a:r>
            <a:r>
              <a:rPr lang="en-US" i="1" dirty="0"/>
              <a:t>Text Classification With Word2Vec, DS Lore: words about stuff, 20 May, available: </a:t>
            </a:r>
          </a:p>
          <a:p>
            <a:r>
              <a:rPr lang="en-US" dirty="0">
                <a:hlinkClick r:id="rId5"/>
              </a:rPr>
              <a:t>http://nadbordrozd.github.io/blog/2016/05/20/text-classification-with-word2vec/</a:t>
            </a:r>
            <a:r>
              <a:rPr lang="en-US" dirty="0"/>
              <a:t> [accessed </a:t>
            </a:r>
            <a:r>
              <a:rPr lang="en-US"/>
              <a:t>9 Oct </a:t>
            </a:r>
            <a:r>
              <a:rPr lang="en-US" dirty="0"/>
              <a:t>2018]</a:t>
            </a:r>
          </a:p>
          <a:p>
            <a:endParaRPr lang="en-US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4505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9542-0C41-4492-BFF6-3DAFCD945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1752599"/>
          </a:xfrm>
        </p:spPr>
        <p:txBody>
          <a:bodyPr/>
          <a:lstStyle/>
          <a:p>
            <a:r>
              <a:rPr lang="en-IE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Objective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9490C-9ED9-4858-BA8A-9AD980372D7C}"/>
              </a:ext>
            </a:extLst>
          </p:cNvPr>
          <p:cNvSpPr txBox="1"/>
          <p:nvPr/>
        </p:nvSpPr>
        <p:spPr>
          <a:xfrm>
            <a:off x="1640846" y="2651585"/>
            <a:ext cx="21566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/>
              <a:t>“The statue was created by Donatello in the year…”</a:t>
            </a:r>
            <a:endParaRPr lang="en-IE" sz="2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684ECC-58AF-4378-97E7-AD53B4F6E0F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797537" y="3313305"/>
            <a:ext cx="1479762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841970E-A8BC-4853-A41E-DBD40DECFEAF}"/>
              </a:ext>
            </a:extLst>
          </p:cNvPr>
          <p:cNvSpPr/>
          <p:nvPr/>
        </p:nvSpPr>
        <p:spPr>
          <a:xfrm>
            <a:off x="5305372" y="3457830"/>
            <a:ext cx="350982" cy="350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3E99F3-3F0F-418D-A1E2-9EEDF25CD62C}"/>
              </a:ext>
            </a:extLst>
          </p:cNvPr>
          <p:cNvSpPr/>
          <p:nvPr/>
        </p:nvSpPr>
        <p:spPr>
          <a:xfrm>
            <a:off x="6222448" y="237810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EA8CBB-3000-4B28-B7D4-A1AC994A4ED3}"/>
              </a:ext>
            </a:extLst>
          </p:cNvPr>
          <p:cNvSpPr/>
          <p:nvPr/>
        </p:nvSpPr>
        <p:spPr>
          <a:xfrm>
            <a:off x="6231466" y="3106848"/>
            <a:ext cx="350982" cy="350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1E3315-D3A9-4862-9303-08D22A3B446C}"/>
              </a:ext>
            </a:extLst>
          </p:cNvPr>
          <p:cNvSpPr/>
          <p:nvPr/>
        </p:nvSpPr>
        <p:spPr>
          <a:xfrm>
            <a:off x="6222448" y="3826569"/>
            <a:ext cx="350982" cy="350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331996-3890-46E0-A5AF-52E3721BF3AC}"/>
              </a:ext>
            </a:extLst>
          </p:cNvPr>
          <p:cNvSpPr/>
          <p:nvPr/>
        </p:nvSpPr>
        <p:spPr>
          <a:xfrm>
            <a:off x="7041806" y="3112341"/>
            <a:ext cx="350982" cy="350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0795C0-B890-4FF5-8B4B-2B51C1668257}"/>
              </a:ext>
            </a:extLst>
          </p:cNvPr>
          <p:cNvCxnSpPr/>
          <p:nvPr/>
        </p:nvCxnSpPr>
        <p:spPr>
          <a:xfrm flipV="1">
            <a:off x="7568277" y="3332141"/>
            <a:ext cx="1209965" cy="1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EEABCC-5869-4DD5-AF99-988567AF7C71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5656354" y="2558109"/>
            <a:ext cx="566094" cy="107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965DA6-63C6-49EC-9F31-5AD727A6CA9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5656354" y="3282339"/>
            <a:ext cx="575112" cy="350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5E8214C-63D5-4E27-814E-793375853E6B}"/>
              </a:ext>
            </a:extLst>
          </p:cNvPr>
          <p:cNvSpPr/>
          <p:nvPr/>
        </p:nvSpPr>
        <p:spPr>
          <a:xfrm>
            <a:off x="5305372" y="2755866"/>
            <a:ext cx="350982" cy="350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DD0AC8-907C-4B48-85EB-87D9999C90E4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5656354" y="3633321"/>
            <a:ext cx="566094" cy="368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0A220A-77AA-4233-85F0-010C425D6612}"/>
              </a:ext>
            </a:extLst>
          </p:cNvPr>
          <p:cNvCxnSpPr>
            <a:cxnSpLocks/>
            <a:stCxn id="21" idx="6"/>
            <a:endCxn id="8" idx="2"/>
          </p:cNvCxnSpPr>
          <p:nvPr/>
        </p:nvCxnSpPr>
        <p:spPr>
          <a:xfrm flipV="1">
            <a:off x="5656354" y="2558109"/>
            <a:ext cx="566094" cy="37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96BB2F-1C37-412D-829B-D40BEFF105F9}"/>
              </a:ext>
            </a:extLst>
          </p:cNvPr>
          <p:cNvCxnSpPr>
            <a:cxnSpLocks/>
            <a:stCxn id="21" idx="6"/>
            <a:endCxn id="9" idx="2"/>
          </p:cNvCxnSpPr>
          <p:nvPr/>
        </p:nvCxnSpPr>
        <p:spPr>
          <a:xfrm>
            <a:off x="5656354" y="2931357"/>
            <a:ext cx="575112" cy="350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17B42E-790D-4CCE-92A2-E713D725A898}"/>
              </a:ext>
            </a:extLst>
          </p:cNvPr>
          <p:cNvCxnSpPr>
            <a:cxnSpLocks/>
            <a:stCxn id="21" idx="6"/>
            <a:endCxn id="10" idx="2"/>
          </p:cNvCxnSpPr>
          <p:nvPr/>
        </p:nvCxnSpPr>
        <p:spPr>
          <a:xfrm>
            <a:off x="5656354" y="2931357"/>
            <a:ext cx="566094" cy="1070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2D3414E-BFEB-4EB6-999A-61B5219E63C7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6582448" y="2558109"/>
            <a:ext cx="459358" cy="72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19E0858-8FFB-41EC-AD8A-B11D3B873551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6582448" y="3282339"/>
            <a:ext cx="459358" cy="5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FA72C4-5B76-484D-8072-E8CED5BB546D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6573430" y="3287832"/>
            <a:ext cx="468376" cy="71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43D1261-C0CB-4C35-B83D-222FAFDEE7AE}"/>
              </a:ext>
            </a:extLst>
          </p:cNvPr>
          <p:cNvSpPr txBox="1"/>
          <p:nvPr/>
        </p:nvSpPr>
        <p:spPr>
          <a:xfrm>
            <a:off x="8953731" y="3016670"/>
            <a:ext cx="1886066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E" sz="3500" dirty="0"/>
              <a:t>“History”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A0D022D-CB96-444B-8651-468E24FBF8B2}"/>
              </a:ext>
            </a:extLst>
          </p:cNvPr>
          <p:cNvSpPr/>
          <p:nvPr/>
        </p:nvSpPr>
        <p:spPr>
          <a:xfrm>
            <a:off x="1290461" y="4933205"/>
            <a:ext cx="265485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Text Input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60DC438-6EA9-4538-8A29-6E079A26B95C}"/>
              </a:ext>
            </a:extLst>
          </p:cNvPr>
          <p:cNvSpPr/>
          <p:nvPr/>
        </p:nvSpPr>
        <p:spPr>
          <a:xfrm>
            <a:off x="4895023" y="4933205"/>
            <a:ext cx="265485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9860C92-1B98-4E2A-B654-FC7B1BBFAC62}"/>
              </a:ext>
            </a:extLst>
          </p:cNvPr>
          <p:cNvSpPr/>
          <p:nvPr/>
        </p:nvSpPr>
        <p:spPr>
          <a:xfrm>
            <a:off x="8308644" y="4911683"/>
            <a:ext cx="2796712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Subject/Topic</a:t>
            </a:r>
          </a:p>
        </p:txBody>
      </p:sp>
    </p:spTree>
    <p:extLst>
      <p:ext uri="{BB962C8B-B14F-4D97-AF65-F5344CB8AC3E}">
        <p14:creationId xmlns:p14="http://schemas.microsoft.com/office/powerpoint/2010/main" val="21675946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9" grpId="0" animBg="1"/>
      <p:bldP spid="10" grpId="0" animBg="1"/>
      <p:bldP spid="11" grpId="0" animBg="1"/>
      <p:bldP spid="21" grpId="0" animBg="1"/>
      <p:bldP spid="43" grpId="0"/>
      <p:bldP spid="58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1041-76DB-4D2B-ADEA-0C97E226B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IE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Project Environment/Materials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C1BF7-F2A4-4AE6-A5DF-974E95CFD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22054"/>
            <a:ext cx="10018713" cy="3124201"/>
          </a:xfrm>
        </p:spPr>
        <p:txBody>
          <a:bodyPr numCol="2" anchor="t">
            <a:noAutofit/>
          </a:bodyPr>
          <a:lstStyle/>
          <a:p>
            <a:pPr marL="0" indent="0">
              <a:buNone/>
            </a:pPr>
            <a:r>
              <a:rPr lang="en-IE" sz="2000" u="sng" dirty="0">
                <a:latin typeface="+mj-lt"/>
              </a:rPr>
              <a:t>Programming Language</a:t>
            </a:r>
          </a:p>
          <a:p>
            <a:r>
              <a:rPr lang="en-IE" sz="2000" dirty="0"/>
              <a:t>Python</a:t>
            </a:r>
          </a:p>
          <a:p>
            <a:endParaRPr lang="en-IE" sz="2000" dirty="0"/>
          </a:p>
          <a:p>
            <a:pPr marL="0" indent="0">
              <a:buNone/>
            </a:pPr>
            <a:r>
              <a:rPr lang="en-IE" sz="2000" u="sng" dirty="0"/>
              <a:t>Development Environments</a:t>
            </a:r>
          </a:p>
          <a:p>
            <a:r>
              <a:rPr lang="en-IE" sz="2000" dirty="0"/>
              <a:t>PyCharm</a:t>
            </a:r>
          </a:p>
          <a:p>
            <a:pPr marL="0" indent="0">
              <a:buNone/>
            </a:pPr>
            <a:endParaRPr lang="en-IE" sz="2000" u="sng" dirty="0">
              <a:latin typeface="+mj-lt"/>
            </a:endParaRPr>
          </a:p>
          <a:p>
            <a:pPr marL="0" indent="0">
              <a:buNone/>
            </a:pPr>
            <a:endParaRPr lang="en-IE" sz="2000" u="sng" dirty="0">
              <a:latin typeface="+mj-lt"/>
            </a:endParaRPr>
          </a:p>
          <a:p>
            <a:pPr marL="0" indent="0">
              <a:buNone/>
            </a:pPr>
            <a:endParaRPr lang="en-IE" sz="2000" u="sng" dirty="0">
              <a:latin typeface="+mj-lt"/>
            </a:endParaRPr>
          </a:p>
          <a:p>
            <a:pPr marL="0" indent="0">
              <a:buNone/>
            </a:pPr>
            <a:endParaRPr lang="en-IE" sz="2000" u="sng" dirty="0">
              <a:latin typeface="+mj-lt"/>
            </a:endParaRPr>
          </a:p>
          <a:p>
            <a:pPr marL="0" indent="0">
              <a:buNone/>
            </a:pPr>
            <a:endParaRPr lang="en-IE" sz="2000" u="sng" dirty="0">
              <a:latin typeface="+mj-lt"/>
            </a:endParaRPr>
          </a:p>
          <a:p>
            <a:pPr marL="0" indent="0">
              <a:buNone/>
            </a:pPr>
            <a:r>
              <a:rPr lang="en-IE" sz="2000" u="sng" dirty="0">
                <a:latin typeface="+mj-lt"/>
              </a:rPr>
              <a:t>Libraries/Frameworks</a:t>
            </a:r>
          </a:p>
          <a:p>
            <a:r>
              <a:rPr lang="en-IE" sz="2000" dirty="0">
                <a:latin typeface="Consolas" panose="020B0609020204030204" pitchFamily="49" charset="0"/>
              </a:rPr>
              <a:t>TensorFlow</a:t>
            </a:r>
          </a:p>
          <a:p>
            <a:r>
              <a:rPr lang="en-IE" sz="2000" dirty="0" err="1">
                <a:latin typeface="Consolas" panose="020B0609020204030204" pitchFamily="49" charset="0"/>
              </a:rPr>
              <a:t>Gensim</a:t>
            </a:r>
            <a:endParaRPr lang="en-IE" sz="2000" dirty="0">
              <a:latin typeface="Consolas" panose="020B0609020204030204" pitchFamily="49" charset="0"/>
            </a:endParaRPr>
          </a:p>
          <a:p>
            <a:r>
              <a:rPr lang="en-IE" sz="2000" dirty="0" err="1">
                <a:latin typeface="Consolas" panose="020B0609020204030204" pitchFamily="49" charset="0"/>
              </a:rPr>
              <a:t>Scikit</a:t>
            </a:r>
            <a:r>
              <a:rPr lang="en-IE" sz="2000" dirty="0">
                <a:latin typeface="Consolas" panose="020B0609020204030204" pitchFamily="49" charset="0"/>
              </a:rPr>
              <a:t>-Learn</a:t>
            </a:r>
          </a:p>
          <a:p>
            <a:pPr lvl="1"/>
            <a:r>
              <a:rPr lang="en-IE" dirty="0">
                <a:latin typeface="Consolas" panose="020B0609020204030204" pitchFamily="49" charset="0"/>
              </a:rPr>
              <a:t>NumPy</a:t>
            </a:r>
          </a:p>
          <a:p>
            <a:pPr lvl="1"/>
            <a:r>
              <a:rPr lang="en-IE" dirty="0">
                <a:latin typeface="Consolas" panose="020B0609020204030204" pitchFamily="49" charset="0"/>
              </a:rPr>
              <a:t>Matplotlib</a:t>
            </a:r>
          </a:p>
          <a:p>
            <a:pPr lvl="1"/>
            <a:r>
              <a:rPr lang="en-IE" dirty="0">
                <a:latin typeface="Consolas" panose="020B0609020204030204" pitchFamily="49" charset="0"/>
              </a:rPr>
              <a:t>SciPy</a:t>
            </a:r>
          </a:p>
          <a:p>
            <a:endParaRPr lang="en-I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IE" sz="20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75528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EED5D2-1E80-48F9-96C4-17CBDD6F2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0"/>
            <a:ext cx="9860756" cy="1752599"/>
          </a:xfrm>
        </p:spPr>
        <p:txBody>
          <a:bodyPr/>
          <a:lstStyle/>
          <a:p>
            <a:r>
              <a:rPr lang="en-IE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Neuron</a:t>
            </a:r>
            <a:endParaRPr lang="en-IE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BE375C6-FBDE-4D4F-ACD3-53B2631AD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2311" y="876299"/>
            <a:ext cx="9113045" cy="50788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5516D1D-956E-405B-8B29-C620B5115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314" y="1548940"/>
            <a:ext cx="3210860" cy="178947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57B43B6-3B1A-4820-96B6-BB3C374E3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506856">
            <a:off x="858907" y="3691742"/>
            <a:ext cx="1845675" cy="102863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17ACDE4-FD7B-4022-BC91-C98E45A38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01105">
            <a:off x="949174" y="4356379"/>
            <a:ext cx="2889334" cy="161028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FBCA546-76BA-45B7-8589-62EC5A22C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07758" y="934436"/>
            <a:ext cx="3210860" cy="178947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87EFD19-C40D-417A-AFD2-2FB954369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63026" y="3428999"/>
            <a:ext cx="1894458" cy="1055818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9D095BD-FEFC-423A-80D0-11A73FF416C6}"/>
              </a:ext>
            </a:extLst>
          </p:cNvPr>
          <p:cNvCxnSpPr>
            <a:cxnSpLocks/>
          </p:cNvCxnSpPr>
          <p:nvPr/>
        </p:nvCxnSpPr>
        <p:spPr>
          <a:xfrm flipH="1" flipV="1">
            <a:off x="4053348" y="4617722"/>
            <a:ext cx="371203" cy="10286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45CD21-F3E2-4E55-B021-0A0DBBF4A569}"/>
              </a:ext>
            </a:extLst>
          </p:cNvPr>
          <p:cNvSpPr txBox="1"/>
          <p:nvPr/>
        </p:nvSpPr>
        <p:spPr>
          <a:xfrm>
            <a:off x="3963818" y="5646420"/>
            <a:ext cx="151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Dendrites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926AA59-02DF-486E-8DB2-5F46DCF2BAD5}"/>
              </a:ext>
            </a:extLst>
          </p:cNvPr>
          <p:cNvCxnSpPr/>
          <p:nvPr/>
        </p:nvCxnSpPr>
        <p:spPr>
          <a:xfrm flipH="1">
            <a:off x="4606724" y="2176041"/>
            <a:ext cx="1030147" cy="879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64725D4-0A0C-4B90-A5CA-4A622D7CEBBF}"/>
              </a:ext>
            </a:extLst>
          </p:cNvPr>
          <p:cNvSpPr txBox="1"/>
          <p:nvPr/>
        </p:nvSpPr>
        <p:spPr>
          <a:xfrm>
            <a:off x="5590572" y="1798417"/>
            <a:ext cx="1134319" cy="366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Cell Body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CF3A6D-FE83-4CC7-9DBD-DB7A17456514}"/>
              </a:ext>
            </a:extLst>
          </p:cNvPr>
          <p:cNvCxnSpPr>
            <a:cxnSpLocks/>
          </p:cNvCxnSpPr>
          <p:nvPr/>
        </p:nvCxnSpPr>
        <p:spPr>
          <a:xfrm flipH="1" flipV="1">
            <a:off x="4424552" y="3479158"/>
            <a:ext cx="1030146" cy="452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2C75F5B-3B87-4989-9239-DC88BD7FE0EE}"/>
              </a:ext>
            </a:extLst>
          </p:cNvPr>
          <p:cNvSpPr txBox="1"/>
          <p:nvPr/>
        </p:nvSpPr>
        <p:spPr>
          <a:xfrm>
            <a:off x="5480198" y="3932015"/>
            <a:ext cx="122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Nucleus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8B1F92-6461-4851-AD73-21FF3FE6D4F2}"/>
              </a:ext>
            </a:extLst>
          </p:cNvPr>
          <p:cNvSpPr txBox="1"/>
          <p:nvPr/>
        </p:nvSpPr>
        <p:spPr>
          <a:xfrm>
            <a:off x="6958663" y="2615878"/>
            <a:ext cx="132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Axon</a:t>
            </a:r>
          </a:p>
        </p:txBody>
      </p:sp>
    </p:spTree>
    <p:extLst>
      <p:ext uri="{BB962C8B-B14F-4D97-AF65-F5344CB8AC3E}">
        <p14:creationId xmlns:p14="http://schemas.microsoft.com/office/powerpoint/2010/main" val="15527919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8ADE-8015-46CC-97C0-3E7BD11C4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075" y="0"/>
            <a:ext cx="10018713" cy="1752599"/>
          </a:xfrm>
        </p:spPr>
        <p:txBody>
          <a:bodyPr/>
          <a:lstStyle/>
          <a:p>
            <a:r>
              <a:rPr lang="en-IE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Neural Network Architecture</a:t>
            </a:r>
            <a:endParaRPr lang="en-I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A22A5E6-2105-4458-B250-54BEFCD386A6}"/>
              </a:ext>
            </a:extLst>
          </p:cNvPr>
          <p:cNvSpPr/>
          <p:nvPr/>
        </p:nvSpPr>
        <p:spPr>
          <a:xfrm>
            <a:off x="2450408" y="16071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3A731F-99CF-4810-976C-52B0CA93651D}"/>
              </a:ext>
            </a:extLst>
          </p:cNvPr>
          <p:cNvSpPr/>
          <p:nvPr/>
        </p:nvSpPr>
        <p:spPr>
          <a:xfrm>
            <a:off x="2450408" y="242806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2980E8-D312-4E0D-81E4-53524A6036F5}"/>
              </a:ext>
            </a:extLst>
          </p:cNvPr>
          <p:cNvSpPr/>
          <p:nvPr/>
        </p:nvSpPr>
        <p:spPr>
          <a:xfrm>
            <a:off x="2450408" y="489087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FECD855-1398-49E1-B47F-0E5A2C91EACA}"/>
              </a:ext>
            </a:extLst>
          </p:cNvPr>
          <p:cNvSpPr/>
          <p:nvPr/>
        </p:nvSpPr>
        <p:spPr>
          <a:xfrm>
            <a:off x="2450408" y="406993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3056D1-9DD2-42AB-9C84-0B8C8D9ABA3C}"/>
              </a:ext>
            </a:extLst>
          </p:cNvPr>
          <p:cNvSpPr/>
          <p:nvPr/>
        </p:nvSpPr>
        <p:spPr>
          <a:xfrm>
            <a:off x="2450408" y="3249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AD9367-6648-41D8-9030-0EE825D8ED64}"/>
              </a:ext>
            </a:extLst>
          </p:cNvPr>
          <p:cNvSpPr/>
          <p:nvPr/>
        </p:nvSpPr>
        <p:spPr>
          <a:xfrm>
            <a:off x="5595498" y="242806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0EFFA7-9775-4746-B69A-E0E5F91F2D13}"/>
              </a:ext>
            </a:extLst>
          </p:cNvPr>
          <p:cNvSpPr/>
          <p:nvPr/>
        </p:nvSpPr>
        <p:spPr>
          <a:xfrm>
            <a:off x="5595498" y="406993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56405F-984D-4792-9664-0E4C7EF63397}"/>
              </a:ext>
            </a:extLst>
          </p:cNvPr>
          <p:cNvSpPr/>
          <p:nvPr/>
        </p:nvSpPr>
        <p:spPr>
          <a:xfrm>
            <a:off x="5595498" y="3249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459838-9A3F-4681-97B1-66FC75F0A405}"/>
              </a:ext>
            </a:extLst>
          </p:cNvPr>
          <p:cNvSpPr/>
          <p:nvPr/>
        </p:nvSpPr>
        <p:spPr>
          <a:xfrm>
            <a:off x="8740588" y="191731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FB9489-0984-4F38-A577-FF3A168657AA}"/>
              </a:ext>
            </a:extLst>
          </p:cNvPr>
          <p:cNvSpPr/>
          <p:nvPr/>
        </p:nvSpPr>
        <p:spPr>
          <a:xfrm>
            <a:off x="8740588" y="273825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2DFCF31-8FDA-43C2-A93C-6184AAF42101}"/>
              </a:ext>
            </a:extLst>
          </p:cNvPr>
          <p:cNvSpPr/>
          <p:nvPr/>
        </p:nvSpPr>
        <p:spPr>
          <a:xfrm>
            <a:off x="8740588" y="438012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78FAAF-A181-4A20-9D45-AFAC46EC574F}"/>
              </a:ext>
            </a:extLst>
          </p:cNvPr>
          <p:cNvSpPr/>
          <p:nvPr/>
        </p:nvSpPr>
        <p:spPr>
          <a:xfrm>
            <a:off x="8740588" y="35591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2AFC75C-E139-48EA-AB33-0EDB3B0CE0A0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2810408" y="1787126"/>
            <a:ext cx="2785090" cy="820937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2C7E704-7D39-4F4E-AA4C-119F2975479F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810408" y="2608063"/>
            <a:ext cx="2785090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5C4CDE-E5D8-4D8E-8811-A9840DA794EA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2810408" y="2608063"/>
            <a:ext cx="2785090" cy="820937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5339D0-AD3A-4992-B5BD-FBB4715C05F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2810408" y="2608063"/>
            <a:ext cx="2785090" cy="1641874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0866583-FB9B-40B9-8E39-4357E492C52F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2810408" y="2608063"/>
            <a:ext cx="2785090" cy="2462811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087841A-61ED-4748-B244-9D703065C06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2810408" y="1787126"/>
            <a:ext cx="2785090" cy="1641874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F8244C1-AF6C-4CBB-8D75-3387E96931D6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>
            <a:off x="2810408" y="1787126"/>
            <a:ext cx="2785090" cy="2462811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47A1319-F88E-42B1-80EB-1D29AE3EAC51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2810408" y="2608063"/>
            <a:ext cx="2785090" cy="820937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0668B1-40B1-456B-84BC-0248A2A91AC5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2810408" y="2608063"/>
            <a:ext cx="2785090" cy="1641874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46E5D15-7472-4775-A358-9ED5A2F8AC90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2810408" y="3429000"/>
            <a:ext cx="2785090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B1A275E-862E-4073-886F-789F2C8F009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2810408" y="3429000"/>
            <a:ext cx="2785090" cy="820937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254E1DB-CE45-46DE-9FA4-E3C2A8CA9C65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2810408" y="3429000"/>
            <a:ext cx="2785090" cy="820937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9D63160-5026-439A-A194-0393CF1F750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2810408" y="4249937"/>
            <a:ext cx="2785090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6FB4BEC-095D-43D5-BE8A-B69936B41335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2810408" y="3429000"/>
            <a:ext cx="2785090" cy="1641874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91DD7B5-BCDC-4441-A5E7-F8C45086B591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2810408" y="4249937"/>
            <a:ext cx="2785090" cy="820937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D21EA2C-AA92-4E18-98E5-36BA7C69030C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5955498" y="2097317"/>
            <a:ext cx="2785090" cy="510746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AEAE5A0-54C1-409B-8852-5893FCEA27B7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5955498" y="2608063"/>
            <a:ext cx="2785090" cy="310191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6ADC615-DC0C-4C6B-A5C6-AA90D209D2EF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5955498" y="2608063"/>
            <a:ext cx="2785090" cy="1131128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2AA11C6-DF01-4EBF-923F-3E680ADEC8F1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5955498" y="2608063"/>
            <a:ext cx="2785090" cy="1952065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AAB30F1-6DD1-4E28-B880-61DC0970DC8D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5955498" y="2097317"/>
            <a:ext cx="2785090" cy="1331683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30EAFE4-3768-43DD-9081-0D51B59B6D5D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5955498" y="2918254"/>
            <a:ext cx="2785090" cy="510746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EFA8912-FDE4-4FB4-B1A3-91CED8C3DE11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5955498" y="3429000"/>
            <a:ext cx="2785090" cy="310191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0254484-E7A5-4714-A881-2F19F292D67A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5955498" y="3429000"/>
            <a:ext cx="2785090" cy="1131128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5F7E295-03C6-4CB8-B758-A3218403771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5955498" y="2097317"/>
            <a:ext cx="2785090" cy="215262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9342613-1D0A-4A8B-80BB-3D3283B43E48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5955498" y="2918254"/>
            <a:ext cx="2785090" cy="1331683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2353C3A-D310-4DAC-951B-EBC60CD378D2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 flipV="1">
            <a:off x="5955498" y="3739191"/>
            <a:ext cx="2785090" cy="510746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A974B3B-9D8A-4CBE-A80E-2C37571DE6E0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5955498" y="4249937"/>
            <a:ext cx="2785090" cy="310191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0BEACDD8-6313-4226-8E8B-2F4FDC6C5F5A}"/>
              </a:ext>
            </a:extLst>
          </p:cNvPr>
          <p:cNvSpPr txBox="1"/>
          <p:nvPr/>
        </p:nvSpPr>
        <p:spPr>
          <a:xfrm>
            <a:off x="2173208" y="5531811"/>
            <a:ext cx="914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500" dirty="0"/>
              <a:t>Input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67198E2-9578-45D7-AE49-7426769D03B0}"/>
              </a:ext>
            </a:extLst>
          </p:cNvPr>
          <p:cNvSpPr txBox="1"/>
          <p:nvPr/>
        </p:nvSpPr>
        <p:spPr>
          <a:xfrm>
            <a:off x="5307256" y="5531811"/>
            <a:ext cx="11406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500" dirty="0"/>
              <a:t>Hidden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BE6473E-139D-4AC0-AA19-05BDDB39EFF6}"/>
              </a:ext>
            </a:extLst>
          </p:cNvPr>
          <p:cNvSpPr txBox="1"/>
          <p:nvPr/>
        </p:nvSpPr>
        <p:spPr>
          <a:xfrm>
            <a:off x="8350242" y="5531811"/>
            <a:ext cx="11406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500" dirty="0"/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6AA5239-4986-4786-9B3B-4AA9F00E7747}"/>
                  </a:ext>
                </a:extLst>
              </p:cNvPr>
              <p:cNvSpPr txBox="1"/>
              <p:nvPr/>
            </p:nvSpPr>
            <p:spPr>
              <a:xfrm rot="973614">
                <a:off x="3919451" y="1818090"/>
                <a:ext cx="59944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6AA5239-4986-4786-9B3B-4AA9F00E7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73614">
                <a:off x="3919451" y="1818090"/>
                <a:ext cx="599440" cy="3815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69D314E-AEA2-4B23-ADE8-3FA3F56DF5F9}"/>
                  </a:ext>
                </a:extLst>
              </p:cNvPr>
              <p:cNvSpPr txBox="1"/>
              <p:nvPr/>
            </p:nvSpPr>
            <p:spPr>
              <a:xfrm rot="1808995">
                <a:off x="4203930" y="2406149"/>
                <a:ext cx="59944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69D314E-AEA2-4B23-ADE8-3FA3F56DF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8995">
                <a:off x="4203930" y="2406149"/>
                <a:ext cx="599440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B3E6AD20-D6E6-4FBC-AED9-A879480DE577}"/>
                  </a:ext>
                </a:extLst>
              </p:cNvPr>
              <p:cNvSpPr txBox="1"/>
              <p:nvPr/>
            </p:nvSpPr>
            <p:spPr>
              <a:xfrm rot="2488885">
                <a:off x="3852007" y="2570937"/>
                <a:ext cx="59944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B3E6AD20-D6E6-4FBC-AED9-A879480DE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88885">
                <a:off x="3852007" y="2570937"/>
                <a:ext cx="599440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5477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7" dur="indefinite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" dur="indefinite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9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0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1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2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"/>
                            </p:stCondLst>
                            <p:childTnLst>
                              <p:par>
                                <p:cTn id="84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6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7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8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00"/>
                            </p:stCondLst>
                            <p:childTnLst>
                              <p:par>
                                <p:cTn id="90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2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3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4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4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9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45" grpId="0"/>
      <p:bldP spid="1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A1ED-F3F8-47A3-93BB-EB0FB80A6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1752599"/>
          </a:xfrm>
        </p:spPr>
        <p:txBody>
          <a:bodyPr/>
          <a:lstStyle/>
          <a:p>
            <a:r>
              <a:rPr lang="en-IE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Artificial Neuron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4383006-CCBF-41E4-A68F-78BA581CD6B1}"/>
                  </a:ext>
                </a:extLst>
              </p:cNvPr>
              <p:cNvSpPr/>
              <p:nvPr/>
            </p:nvSpPr>
            <p:spPr>
              <a:xfrm>
                <a:off x="1893454" y="306900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4383006-CCBF-41E4-A68F-78BA581CD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454" y="3069000"/>
                <a:ext cx="720000" cy="72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D230BE9-8DB2-4427-A2EB-B89CB302ACBE}"/>
                  </a:ext>
                </a:extLst>
              </p:cNvPr>
              <p:cNvSpPr/>
              <p:nvPr/>
            </p:nvSpPr>
            <p:spPr>
              <a:xfrm>
                <a:off x="1893454" y="1752599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D230BE9-8DB2-4427-A2EB-B89CB302AC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454" y="1752599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3786441-02AC-4726-86C3-CFA80BDE4031}"/>
                  </a:ext>
                </a:extLst>
              </p:cNvPr>
              <p:cNvSpPr/>
              <p:nvPr/>
            </p:nvSpPr>
            <p:spPr>
              <a:xfrm>
                <a:off x="1893454" y="4385401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3786441-02AC-4726-86C3-CFA80BDE4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454" y="4385401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76D4A65F-DA34-45A3-BF95-D149A951CB84}"/>
              </a:ext>
            </a:extLst>
          </p:cNvPr>
          <p:cNvSpPr/>
          <p:nvPr/>
        </p:nvSpPr>
        <p:spPr>
          <a:xfrm>
            <a:off x="4618182" y="2602345"/>
            <a:ext cx="3537527" cy="165330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E32D05-B5F9-4BF3-95EA-F3689B91D52A}"/>
                  </a:ext>
                </a:extLst>
              </p:cNvPr>
              <p:cNvSpPr txBox="1"/>
              <p:nvPr/>
            </p:nvSpPr>
            <p:spPr>
              <a:xfrm>
                <a:off x="5094780" y="2921167"/>
                <a:ext cx="9144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6000" i="1" smtClean="0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IE" sz="6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E32D05-B5F9-4BF3-95EA-F3689B91D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780" y="2921167"/>
                <a:ext cx="914400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6050D9-6A29-4D07-B9EF-B34170555674}"/>
              </a:ext>
            </a:extLst>
          </p:cNvPr>
          <p:cNvCxnSpPr>
            <a:stCxn id="14" idx="0"/>
            <a:endCxn id="14" idx="4"/>
          </p:cNvCxnSpPr>
          <p:nvPr/>
        </p:nvCxnSpPr>
        <p:spPr>
          <a:xfrm>
            <a:off x="6386946" y="2602345"/>
            <a:ext cx="0" cy="165330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D51D4C-7157-4589-8891-F6F6261EE615}"/>
                  </a:ext>
                </a:extLst>
              </p:cNvPr>
              <p:cNvSpPr txBox="1"/>
              <p:nvPr/>
            </p:nvSpPr>
            <p:spPr>
              <a:xfrm>
                <a:off x="6588760" y="2927226"/>
                <a:ext cx="136513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5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E" sz="5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sz="5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IE" sz="5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D51D4C-7157-4589-8891-F6F6261EE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760" y="2927226"/>
                <a:ext cx="1365135" cy="8617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9C0439-AE08-4A6D-8542-33A5921FDC50}"/>
              </a:ext>
            </a:extLst>
          </p:cNvPr>
          <p:cNvCxnSpPr>
            <a:stCxn id="12" idx="6"/>
            <a:endCxn id="14" idx="2"/>
          </p:cNvCxnSpPr>
          <p:nvPr/>
        </p:nvCxnSpPr>
        <p:spPr>
          <a:xfrm>
            <a:off x="2613454" y="2112599"/>
            <a:ext cx="2004728" cy="13164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A730AC-A797-4F7A-8754-5A0EF6FFCD4A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2613454" y="3429000"/>
            <a:ext cx="20047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63F83D-C98A-4806-B3A2-C93A91BC2A75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2613454" y="3429000"/>
            <a:ext cx="2004728" cy="13164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EBEB81-2059-450F-A582-CE310025256F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8155709" y="3429000"/>
            <a:ext cx="18518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FC861B-BF20-45F6-BA9E-5435BACD7D75}"/>
                  </a:ext>
                </a:extLst>
              </p:cNvPr>
              <p:cNvSpPr txBox="1"/>
              <p:nvPr/>
            </p:nvSpPr>
            <p:spPr>
              <a:xfrm>
                <a:off x="9924473" y="2965698"/>
                <a:ext cx="1083426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45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IE" sz="45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FC861B-BF20-45F6-BA9E-5435BACD7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4473" y="2965698"/>
                <a:ext cx="1083426" cy="7848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7D190C9-E0D5-4368-AA42-49BF5AD956F6}"/>
                  </a:ext>
                </a:extLst>
              </p:cNvPr>
              <p:cNvSpPr txBox="1"/>
              <p:nvPr/>
            </p:nvSpPr>
            <p:spPr>
              <a:xfrm>
                <a:off x="3147777" y="2233038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7D190C9-E0D5-4368-AA42-49BF5AD95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777" y="2233038"/>
                <a:ext cx="82296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7E7F44A-F8C3-4E08-8224-DA75339C9214}"/>
                  </a:ext>
                </a:extLst>
              </p:cNvPr>
              <p:cNvSpPr txBox="1"/>
              <p:nvPr/>
            </p:nvSpPr>
            <p:spPr>
              <a:xfrm>
                <a:off x="2776487" y="3027634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7E7F44A-F8C3-4E08-8224-DA75339C9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487" y="3027634"/>
                <a:ext cx="82296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9D034BB-BCD3-4CEC-8F65-BEB0D3220664}"/>
                  </a:ext>
                </a:extLst>
              </p:cNvPr>
              <p:cNvSpPr txBox="1"/>
              <p:nvPr/>
            </p:nvSpPr>
            <p:spPr>
              <a:xfrm>
                <a:off x="2776487" y="3900747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9D034BB-BCD3-4CEC-8F65-BEB0D3220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487" y="3900747"/>
                <a:ext cx="82296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23CDA5-3D5F-4962-B623-78990007335E}"/>
                  </a:ext>
                </a:extLst>
              </p:cNvPr>
              <p:cNvSpPr txBox="1"/>
              <p:nvPr/>
            </p:nvSpPr>
            <p:spPr>
              <a:xfrm>
                <a:off x="4535078" y="5166722"/>
                <a:ext cx="2736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23CDA5-3D5F-4962-B623-789900073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078" y="5166722"/>
                <a:ext cx="27362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7F61A4-B435-40A1-A1BD-2BB8E7C97F43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>
            <a:off x="5551980" y="3936830"/>
            <a:ext cx="351223" cy="12298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Linear Function">
            <a:extLst>
              <a:ext uri="{FF2B5EF4-FFF2-40B4-BE49-F238E27FC236}">
                <a16:creationId xmlns:a16="http://schemas.microsoft.com/office/drawing/2014/main" id="{DEA38ACF-3AA4-4F44-8596-2448675891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81654" y="1331764"/>
            <a:ext cx="1027384" cy="1027384"/>
          </a:xfrm>
          <a:prstGeom prst="rect">
            <a:avLst/>
          </a:prstGeom>
        </p:spPr>
      </p:pic>
      <p:pic>
        <p:nvPicPr>
          <p:cNvPr id="45" name="Picture 4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063C623-2998-45A3-A49D-1E54E2F642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08209" y="1331472"/>
            <a:ext cx="1026000" cy="1026000"/>
          </a:xfrm>
          <a:prstGeom prst="rect">
            <a:avLst/>
          </a:prstGeom>
        </p:spPr>
      </p:pic>
      <p:pic>
        <p:nvPicPr>
          <p:cNvPr id="47" name="Picture 4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6BA52DE-7104-47C4-B05F-8954570DA7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34764" y="1331472"/>
            <a:ext cx="1026000" cy="1026000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C92779-FB2E-485D-847C-B6B2D4D45AEF}"/>
              </a:ext>
            </a:extLst>
          </p:cNvPr>
          <p:cNvCxnSpPr>
            <a:stCxn id="18" idx="3"/>
            <a:endCxn id="43" idx="2"/>
          </p:cNvCxnSpPr>
          <p:nvPr/>
        </p:nvCxnSpPr>
        <p:spPr>
          <a:xfrm flipV="1">
            <a:off x="7953895" y="2359148"/>
            <a:ext cx="1641451" cy="99896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10F0643-B29D-42AA-ACB1-C4B7E7D7BA69}"/>
                  </a:ext>
                </a:extLst>
              </p:cNvPr>
              <p:cNvSpPr/>
              <p:nvPr/>
            </p:nvSpPr>
            <p:spPr>
              <a:xfrm>
                <a:off x="2801958" y="5082284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10F0643-B29D-42AA-ACB1-C4B7E7D7BA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958" y="5082284"/>
                <a:ext cx="720000" cy="72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CF3282-9BEA-410A-8931-810FA9E07E98}"/>
              </a:ext>
            </a:extLst>
          </p:cNvPr>
          <p:cNvCxnSpPr>
            <a:cxnSpLocks/>
            <a:stCxn id="26" idx="7"/>
            <a:endCxn id="14" idx="2"/>
          </p:cNvCxnSpPr>
          <p:nvPr/>
        </p:nvCxnSpPr>
        <p:spPr>
          <a:xfrm flipV="1">
            <a:off x="3416516" y="3429000"/>
            <a:ext cx="1201666" cy="17587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9AF28E-BE78-4E28-B576-BEED7E19EFE3}"/>
                  </a:ext>
                </a:extLst>
              </p:cNvPr>
              <p:cNvSpPr txBox="1"/>
              <p:nvPr/>
            </p:nvSpPr>
            <p:spPr>
              <a:xfrm>
                <a:off x="6843243" y="5187726"/>
                <a:ext cx="407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9AF28E-BE78-4E28-B576-BEED7E19E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243" y="5187726"/>
                <a:ext cx="407302" cy="369332"/>
              </a:xfrm>
              <a:prstGeom prst="rect">
                <a:avLst/>
              </a:prstGeom>
              <a:blipFill>
                <a:blip r:embed="rId16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E980B08-5C51-46E1-AEDC-23B80B8B05D1}"/>
                  </a:ext>
                </a:extLst>
              </p:cNvPr>
              <p:cNvSpPr txBox="1"/>
              <p:nvPr/>
            </p:nvSpPr>
            <p:spPr>
              <a:xfrm>
                <a:off x="8095743" y="4642243"/>
                <a:ext cx="2912156" cy="126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en-IE" sz="25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25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E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IE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IE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E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IE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E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E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IE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E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IE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IE" sz="25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IE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IE" sz="25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IE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E" sz="2500" dirty="0"/>
              </a:p>
              <a:p>
                <a:pPr algn="ctr"/>
                <a:endParaRPr lang="en-IE" sz="25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E980B08-5C51-46E1-AEDC-23B80B8B0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743" y="4642243"/>
                <a:ext cx="2912156" cy="12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9E96AA0A-C65E-4243-BD7D-6CB6CED4C7C3}"/>
              </a:ext>
            </a:extLst>
          </p:cNvPr>
          <p:cNvSpPr txBox="1"/>
          <p:nvPr/>
        </p:nvSpPr>
        <p:spPr>
          <a:xfrm>
            <a:off x="8227221" y="5926658"/>
            <a:ext cx="273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“Activation”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C72C822-7852-4665-9602-36ADB7650250}"/>
              </a:ext>
            </a:extLst>
          </p:cNvPr>
          <p:cNvCxnSpPr>
            <a:cxnSpLocks/>
            <a:stCxn id="18" idx="3"/>
            <a:endCxn id="45" idx="2"/>
          </p:cNvCxnSpPr>
          <p:nvPr/>
        </p:nvCxnSpPr>
        <p:spPr>
          <a:xfrm flipH="1" flipV="1">
            <a:off x="7921209" y="2357472"/>
            <a:ext cx="32686" cy="100064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953815-E403-465B-A8E5-AEB1B272FBB8}"/>
              </a:ext>
            </a:extLst>
          </p:cNvPr>
          <p:cNvCxnSpPr>
            <a:cxnSpLocks/>
            <a:stCxn id="18" idx="0"/>
            <a:endCxn id="47" idx="3"/>
          </p:cNvCxnSpPr>
          <p:nvPr/>
        </p:nvCxnSpPr>
        <p:spPr>
          <a:xfrm flipH="1" flipV="1">
            <a:off x="6760764" y="1844472"/>
            <a:ext cx="510564" cy="108275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3725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6" grpId="0" animBg="1"/>
      <p:bldP spid="33" grpId="0"/>
      <p:bldP spid="37" grpId="0" animBg="1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7FD5-47DF-4D16-8665-323618C87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40" y="0"/>
            <a:ext cx="10602247" cy="1752599"/>
          </a:xfrm>
        </p:spPr>
        <p:txBody>
          <a:bodyPr/>
          <a:lstStyle/>
          <a:p>
            <a:r>
              <a:rPr lang="en-IE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Feed-Forward Algorithm</a:t>
            </a:r>
            <a:endParaRPr lang="en-I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6DF650-EBFC-49AD-951E-CB189DD65719}"/>
              </a:ext>
            </a:extLst>
          </p:cNvPr>
          <p:cNvSpPr/>
          <p:nvPr/>
        </p:nvSpPr>
        <p:spPr>
          <a:xfrm>
            <a:off x="3588260" y="175259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F95DAD-F3FA-46D0-94A6-85A6BBA02121}"/>
              </a:ext>
            </a:extLst>
          </p:cNvPr>
          <p:cNvSpPr/>
          <p:nvPr/>
        </p:nvSpPr>
        <p:spPr>
          <a:xfrm>
            <a:off x="3588260" y="376686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17BA51-5EB9-48F7-9A0B-6D788D0FC01A}"/>
              </a:ext>
            </a:extLst>
          </p:cNvPr>
          <p:cNvSpPr/>
          <p:nvPr/>
        </p:nvSpPr>
        <p:spPr>
          <a:xfrm>
            <a:off x="5767580" y="175259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DA946A-0A23-42EF-BC7B-FE7AACE8F630}"/>
              </a:ext>
            </a:extLst>
          </p:cNvPr>
          <p:cNvSpPr/>
          <p:nvPr/>
        </p:nvSpPr>
        <p:spPr>
          <a:xfrm>
            <a:off x="5767580" y="376686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7ADABE-D5D8-402E-93C1-8D744DE35031}"/>
              </a:ext>
            </a:extLst>
          </p:cNvPr>
          <p:cNvSpPr/>
          <p:nvPr/>
        </p:nvSpPr>
        <p:spPr>
          <a:xfrm>
            <a:off x="5767580" y="275972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DF1C89-3F7B-4CA6-94C1-CE6620B99FCF}"/>
              </a:ext>
            </a:extLst>
          </p:cNvPr>
          <p:cNvSpPr/>
          <p:nvPr/>
        </p:nvSpPr>
        <p:spPr>
          <a:xfrm>
            <a:off x="7696462" y="276044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BABCB5-BCCF-41F1-8743-2E7494BDDC93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4308260" y="2112599"/>
            <a:ext cx="1459320" cy="0"/>
          </a:xfrm>
          <a:prstGeom prst="line">
            <a:avLst/>
          </a:prstGeom>
          <a:ln w="2857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5B3344-6E5A-4C34-850D-911008907C6C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4308260" y="2112599"/>
            <a:ext cx="1459320" cy="1007130"/>
          </a:xfrm>
          <a:prstGeom prst="line">
            <a:avLst/>
          </a:prstGeom>
          <a:ln w="2857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BD22F2-8E88-4A6D-9023-7976498978ED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308260" y="2112599"/>
            <a:ext cx="1459320" cy="2014261"/>
          </a:xfrm>
          <a:prstGeom prst="line">
            <a:avLst/>
          </a:prstGeom>
          <a:ln w="2857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7AE8F0-CB1C-4086-AA7A-930EE2ED1E5A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4308260" y="2112599"/>
            <a:ext cx="1459320" cy="2014261"/>
          </a:xfrm>
          <a:prstGeom prst="line">
            <a:avLst/>
          </a:prstGeom>
          <a:ln w="2857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AB3A27-B54F-46C5-B646-F729ED7C3818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4308260" y="3119729"/>
            <a:ext cx="1459320" cy="1007131"/>
          </a:xfrm>
          <a:prstGeom prst="line">
            <a:avLst/>
          </a:prstGeom>
          <a:ln w="2857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96447EA-83DA-4DC8-A3D0-25B5F253CCCC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308260" y="4126860"/>
            <a:ext cx="1459320" cy="0"/>
          </a:xfrm>
          <a:prstGeom prst="line">
            <a:avLst/>
          </a:prstGeom>
          <a:ln w="2857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F719C1-BE91-4AB6-A12C-DB925541A40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6487580" y="2112599"/>
            <a:ext cx="1208882" cy="1007850"/>
          </a:xfrm>
          <a:prstGeom prst="line">
            <a:avLst/>
          </a:prstGeom>
          <a:ln w="2857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A9D087-0288-4AA7-A33A-FF8D4649C64C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6487580" y="3119729"/>
            <a:ext cx="1208882" cy="720"/>
          </a:xfrm>
          <a:prstGeom prst="line">
            <a:avLst/>
          </a:prstGeom>
          <a:ln w="2857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4D4669-6553-4C7A-930A-8AB1D947A117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487580" y="3120449"/>
            <a:ext cx="1208882" cy="1006411"/>
          </a:xfrm>
          <a:prstGeom prst="line">
            <a:avLst/>
          </a:prstGeom>
          <a:ln w="2857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43BF229-BDFA-414E-8C26-C02821012C4F}"/>
              </a:ext>
            </a:extLst>
          </p:cNvPr>
          <p:cNvSpPr txBox="1"/>
          <p:nvPr/>
        </p:nvSpPr>
        <p:spPr>
          <a:xfrm>
            <a:off x="3588260" y="466219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Input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A3B14C-8163-466C-A027-6C55CAED58EE}"/>
              </a:ext>
            </a:extLst>
          </p:cNvPr>
          <p:cNvSpPr txBox="1"/>
          <p:nvPr/>
        </p:nvSpPr>
        <p:spPr>
          <a:xfrm>
            <a:off x="5677790" y="4662194"/>
            <a:ext cx="89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Hidden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963BD7-D0C3-4D3C-93AF-E7521A37EF79}"/>
              </a:ext>
            </a:extLst>
          </p:cNvPr>
          <p:cNvSpPr txBox="1"/>
          <p:nvPr/>
        </p:nvSpPr>
        <p:spPr>
          <a:xfrm>
            <a:off x="7606672" y="4662194"/>
            <a:ext cx="89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Output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0F5CEB-4404-45C9-8A35-188D4EA90296}"/>
              </a:ext>
            </a:extLst>
          </p:cNvPr>
          <p:cNvSpPr txBox="1"/>
          <p:nvPr/>
        </p:nvSpPr>
        <p:spPr>
          <a:xfrm>
            <a:off x="3791563" y="1804396"/>
            <a:ext cx="313395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E" sz="2500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661D51-988F-487D-A298-222709A8A992}"/>
              </a:ext>
            </a:extLst>
          </p:cNvPr>
          <p:cNvSpPr txBox="1"/>
          <p:nvPr/>
        </p:nvSpPr>
        <p:spPr>
          <a:xfrm>
            <a:off x="3791563" y="3858946"/>
            <a:ext cx="313395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E" sz="2500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73DF62-AA9B-4E89-A0BC-5AE8CA20C780}"/>
              </a:ext>
            </a:extLst>
          </p:cNvPr>
          <p:cNvSpPr txBox="1"/>
          <p:nvPr/>
        </p:nvSpPr>
        <p:spPr>
          <a:xfrm>
            <a:off x="5710865" y="3885575"/>
            <a:ext cx="833095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E" sz="2500" dirty="0"/>
              <a:t>0.03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2AA25C-8434-41F8-98D5-B41344927DEA}"/>
              </a:ext>
            </a:extLst>
          </p:cNvPr>
          <p:cNvSpPr txBox="1"/>
          <p:nvPr/>
        </p:nvSpPr>
        <p:spPr>
          <a:xfrm>
            <a:off x="5711200" y="2865840"/>
            <a:ext cx="83276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E" sz="2500" dirty="0"/>
              <a:t>0.99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94BE47-29F2-4D52-BD28-B4BEA84FE823}"/>
              </a:ext>
            </a:extLst>
          </p:cNvPr>
          <p:cNvSpPr txBox="1"/>
          <p:nvPr/>
        </p:nvSpPr>
        <p:spPr>
          <a:xfrm>
            <a:off x="5654820" y="1824585"/>
            <a:ext cx="909637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E" sz="2500" dirty="0"/>
              <a:t>0.8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6A398F-CD96-41EB-AD28-1C447447E9FD}"/>
              </a:ext>
            </a:extLst>
          </p:cNvPr>
          <p:cNvSpPr txBox="1"/>
          <p:nvPr/>
        </p:nvSpPr>
        <p:spPr>
          <a:xfrm>
            <a:off x="7640082" y="2823395"/>
            <a:ext cx="83276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E" sz="2500" dirty="0"/>
              <a:t>0.17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12C7-30F9-4202-B512-259630553D14}"/>
              </a:ext>
            </a:extLst>
          </p:cNvPr>
          <p:cNvSpPr txBox="1"/>
          <p:nvPr/>
        </p:nvSpPr>
        <p:spPr>
          <a:xfrm rot="18260066">
            <a:off x="4327840" y="3188952"/>
            <a:ext cx="60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-2.3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95C958-5C80-4090-8A5B-54C80DB49044}"/>
              </a:ext>
            </a:extLst>
          </p:cNvPr>
          <p:cNvSpPr txBox="1"/>
          <p:nvPr/>
        </p:nvSpPr>
        <p:spPr>
          <a:xfrm>
            <a:off x="4824958" y="1775977"/>
            <a:ext cx="70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1.23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D9C01B-11F2-4FB3-8983-E94AC7E56577}"/>
              </a:ext>
            </a:extLst>
          </p:cNvPr>
          <p:cNvSpPr txBox="1"/>
          <p:nvPr/>
        </p:nvSpPr>
        <p:spPr>
          <a:xfrm rot="1937601">
            <a:off x="4607850" y="2163665"/>
            <a:ext cx="60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0.5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57E049-4EF9-47D3-90C0-BAFE530029C5}"/>
              </a:ext>
            </a:extLst>
          </p:cNvPr>
          <p:cNvSpPr txBox="1"/>
          <p:nvPr/>
        </p:nvSpPr>
        <p:spPr>
          <a:xfrm rot="3103754">
            <a:off x="4690711" y="2610557"/>
            <a:ext cx="60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-1.1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70F1D0-659C-4E79-BC47-458E94B7A49D}"/>
              </a:ext>
            </a:extLst>
          </p:cNvPr>
          <p:cNvSpPr txBox="1"/>
          <p:nvPr/>
        </p:nvSpPr>
        <p:spPr>
          <a:xfrm rot="19130282">
            <a:off x="4709772" y="3264522"/>
            <a:ext cx="60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3.4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B3F827-B232-4DB9-86E9-6355B0C2ACB4}"/>
              </a:ext>
            </a:extLst>
          </p:cNvPr>
          <p:cNvSpPr txBox="1"/>
          <p:nvPr/>
        </p:nvSpPr>
        <p:spPr>
          <a:xfrm>
            <a:off x="4927422" y="3811639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-0.33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A227D9-D933-4B64-A813-487141CEEB8F}"/>
              </a:ext>
            </a:extLst>
          </p:cNvPr>
          <p:cNvSpPr txBox="1"/>
          <p:nvPr/>
        </p:nvSpPr>
        <p:spPr>
          <a:xfrm rot="2375041">
            <a:off x="6787170" y="2230220"/>
            <a:ext cx="60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-3.2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227F03-2EFE-4E09-B162-99F2F645AE51}"/>
              </a:ext>
            </a:extLst>
          </p:cNvPr>
          <p:cNvSpPr txBox="1"/>
          <p:nvPr/>
        </p:nvSpPr>
        <p:spPr>
          <a:xfrm>
            <a:off x="6599108" y="2783188"/>
            <a:ext cx="60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1C1EDF-6805-4182-B139-80FA9EF6A712}"/>
              </a:ext>
            </a:extLst>
          </p:cNvPr>
          <p:cNvSpPr txBox="1"/>
          <p:nvPr/>
        </p:nvSpPr>
        <p:spPr>
          <a:xfrm rot="19204787">
            <a:off x="6549283" y="3419878"/>
            <a:ext cx="78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-0.54</a:t>
            </a:r>
          </a:p>
        </p:txBody>
      </p:sp>
    </p:spTree>
    <p:extLst>
      <p:ext uri="{BB962C8B-B14F-4D97-AF65-F5344CB8AC3E}">
        <p14:creationId xmlns:p14="http://schemas.microsoft.com/office/powerpoint/2010/main" val="22643834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  <p:bldP spid="56" grpId="0"/>
      <p:bldP spid="3" grpId="0"/>
      <p:bldP spid="28" grpId="0"/>
      <p:bldP spid="30" grpId="0"/>
      <p:bldP spid="31" grpId="0"/>
      <p:bldP spid="33" grpId="0"/>
      <p:bldP spid="34" grpId="0"/>
      <p:bldP spid="36" grpId="0"/>
      <p:bldP spid="37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D4C5-BC42-4B7E-925F-291C3C3E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602" y="0"/>
            <a:ext cx="10018713" cy="1752599"/>
          </a:xfrm>
        </p:spPr>
        <p:txBody>
          <a:bodyPr/>
          <a:lstStyle/>
          <a:p>
            <a:r>
              <a:rPr lang="en-IE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Training the Neural Network</a:t>
            </a:r>
            <a:endParaRPr lang="en-I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B6D092F-B4E1-4FD1-B59C-7CB2A79FA9D0}"/>
              </a:ext>
            </a:extLst>
          </p:cNvPr>
          <p:cNvSpPr/>
          <p:nvPr/>
        </p:nvSpPr>
        <p:spPr>
          <a:xfrm>
            <a:off x="1725516" y="175259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9C0FA70-B0AB-475B-9763-26102376EF0B}"/>
              </a:ext>
            </a:extLst>
          </p:cNvPr>
          <p:cNvSpPr/>
          <p:nvPr/>
        </p:nvSpPr>
        <p:spPr>
          <a:xfrm>
            <a:off x="1725516" y="376686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8CCD8F-E459-4254-ADA9-AC0892D96710}"/>
              </a:ext>
            </a:extLst>
          </p:cNvPr>
          <p:cNvSpPr/>
          <p:nvPr/>
        </p:nvSpPr>
        <p:spPr>
          <a:xfrm>
            <a:off x="3904836" y="175259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952C18-1167-4587-8168-619961EA4AC9}"/>
              </a:ext>
            </a:extLst>
          </p:cNvPr>
          <p:cNvSpPr/>
          <p:nvPr/>
        </p:nvSpPr>
        <p:spPr>
          <a:xfrm>
            <a:off x="3904836" y="376686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D32DD2-3BE6-466D-90A5-9CDD5A593A58}"/>
              </a:ext>
            </a:extLst>
          </p:cNvPr>
          <p:cNvSpPr/>
          <p:nvPr/>
        </p:nvSpPr>
        <p:spPr>
          <a:xfrm>
            <a:off x="3904836" y="275972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BE9594-6B37-4F2F-A8E1-CF8D47810CC0}"/>
              </a:ext>
            </a:extLst>
          </p:cNvPr>
          <p:cNvSpPr/>
          <p:nvPr/>
        </p:nvSpPr>
        <p:spPr>
          <a:xfrm>
            <a:off x="5833718" y="276044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934320-1319-4E90-9C06-C848138AF5F1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2445516" y="2112599"/>
            <a:ext cx="145932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34F4F7-A545-49E4-BA66-2C1F606BB707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2445516" y="2112599"/>
            <a:ext cx="1459320" cy="100713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BA87D3-D1B7-4DD4-91C5-6AB88F1071C5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2445516" y="2112599"/>
            <a:ext cx="1459320" cy="201426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480BE5-55F5-42E0-B4A8-C1A494C715A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2445516" y="2112599"/>
            <a:ext cx="1459320" cy="201426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FF32F1-E194-4B72-84D0-8638CFBB88B8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445516" y="3119729"/>
            <a:ext cx="1459320" cy="100713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4BFEC5-18B1-4B04-B8A0-70C50A73EDD7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2445516" y="4126860"/>
            <a:ext cx="145932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B4735E-FDF4-4672-92D5-B8BB99556E7E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624836" y="2112599"/>
            <a:ext cx="1208882" cy="100785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D512B1-5E0D-420E-9424-C0D3A54E6F88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4624836" y="3119729"/>
            <a:ext cx="1208882" cy="72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AD0AB7-9242-43B8-9AFD-55C7B29AE95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624836" y="3120449"/>
            <a:ext cx="1208882" cy="100641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466C8BF-4287-4698-BD12-85FBE646C75A}"/>
              </a:ext>
            </a:extLst>
          </p:cNvPr>
          <p:cNvSpPr txBox="1"/>
          <p:nvPr/>
        </p:nvSpPr>
        <p:spPr>
          <a:xfrm>
            <a:off x="1928819" y="1804396"/>
            <a:ext cx="313395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E" sz="2500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966860-91C5-428C-8D25-407C94DC3670}"/>
              </a:ext>
            </a:extLst>
          </p:cNvPr>
          <p:cNvSpPr txBox="1"/>
          <p:nvPr/>
        </p:nvSpPr>
        <p:spPr>
          <a:xfrm>
            <a:off x="1928819" y="3858946"/>
            <a:ext cx="313395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E" sz="25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5D5C71-A052-47B2-8E80-0F9BE805908B}"/>
              </a:ext>
            </a:extLst>
          </p:cNvPr>
          <p:cNvSpPr txBox="1"/>
          <p:nvPr/>
        </p:nvSpPr>
        <p:spPr>
          <a:xfrm>
            <a:off x="3848121" y="3885575"/>
            <a:ext cx="833095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E" sz="2500" dirty="0"/>
              <a:t>0.02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AF2A4A-1B6D-421C-AE1A-FC35B515CEB8}"/>
              </a:ext>
            </a:extLst>
          </p:cNvPr>
          <p:cNvSpPr txBox="1"/>
          <p:nvPr/>
        </p:nvSpPr>
        <p:spPr>
          <a:xfrm>
            <a:off x="3848456" y="2865840"/>
            <a:ext cx="83276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E" sz="2500" dirty="0"/>
              <a:t>0.99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F6FBF6-A2FF-447F-A7C0-0ABF16ACE34C}"/>
              </a:ext>
            </a:extLst>
          </p:cNvPr>
          <p:cNvSpPr txBox="1"/>
          <p:nvPr/>
        </p:nvSpPr>
        <p:spPr>
          <a:xfrm>
            <a:off x="3792076" y="1824585"/>
            <a:ext cx="909637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E" sz="2500" dirty="0"/>
              <a:t>0.8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F8515F-FEE3-439A-BDBB-63D9546EF735}"/>
              </a:ext>
            </a:extLst>
          </p:cNvPr>
          <p:cNvSpPr txBox="1"/>
          <p:nvPr/>
        </p:nvSpPr>
        <p:spPr>
          <a:xfrm>
            <a:off x="5777338" y="2823395"/>
            <a:ext cx="83276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E" sz="2500" dirty="0"/>
              <a:t>0.17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4DC61EA-5C31-4361-997F-BFBCE4D7B280}"/>
                  </a:ext>
                </a:extLst>
              </p:cNvPr>
              <p:cNvSpPr txBox="1"/>
              <p:nvPr/>
            </p:nvSpPr>
            <p:spPr>
              <a:xfrm>
                <a:off x="8472490" y="1801462"/>
                <a:ext cx="2826327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I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𝑎𝑛𝑠𝑤𝑒𝑟</m:t>
                      </m:r>
                      <m:r>
                        <a:rPr lang="en-I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𝑔𝑢𝑒𝑠𝑠</m:t>
                      </m:r>
                    </m:oMath>
                  </m:oMathPara>
                </a14:m>
                <a:endParaRPr lang="en-I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4DC61EA-5C31-4361-997F-BFBCE4D7B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490" y="1801462"/>
                <a:ext cx="282632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8D9635-3376-4758-BD4D-B0437EA2EA85}"/>
                  </a:ext>
                </a:extLst>
              </p:cNvPr>
              <p:cNvSpPr txBox="1"/>
              <p:nvPr/>
            </p:nvSpPr>
            <p:spPr>
              <a:xfrm>
                <a:off x="8472490" y="2470300"/>
                <a:ext cx="2826327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IE" b="0" i="1" baseline="-25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I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=1−0.17=</m:t>
                      </m:r>
                      <m:r>
                        <a:rPr lang="en-IE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E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E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𝟖𝟑</m:t>
                      </m:r>
                    </m:oMath>
                  </m:oMathPara>
                </a14:m>
                <a:endParaRPr lang="en-IE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8D9635-3376-4758-BD4D-B0437EA2E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490" y="2470300"/>
                <a:ext cx="282632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row: U-Turn 34">
            <a:extLst>
              <a:ext uri="{FF2B5EF4-FFF2-40B4-BE49-F238E27FC236}">
                <a16:creationId xmlns:a16="http://schemas.microsoft.com/office/drawing/2014/main" id="{58DB4386-A11E-436C-B966-C6DD8D079FD0}"/>
              </a:ext>
            </a:extLst>
          </p:cNvPr>
          <p:cNvSpPr/>
          <p:nvPr/>
        </p:nvSpPr>
        <p:spPr>
          <a:xfrm rot="10251564">
            <a:off x="1755786" y="4229654"/>
            <a:ext cx="4982215" cy="1021405"/>
          </a:xfrm>
          <a:prstGeom prst="utur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FECED6F-2937-4D02-96CB-B1575E1FB5F6}"/>
                  </a:ext>
                </a:extLst>
              </p:cNvPr>
              <p:cNvSpPr txBox="1"/>
              <p:nvPr/>
            </p:nvSpPr>
            <p:spPr>
              <a:xfrm>
                <a:off x="4499273" y="1492832"/>
                <a:ext cx="489528" cy="367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IE" b="0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E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FECED6F-2937-4D02-96CB-B1575E1FB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273" y="1492832"/>
                <a:ext cx="489528" cy="3671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8A353D8-16C1-4387-81A9-208D91408A15}"/>
                  </a:ext>
                </a:extLst>
              </p:cNvPr>
              <p:cNvSpPr txBox="1"/>
              <p:nvPr/>
            </p:nvSpPr>
            <p:spPr>
              <a:xfrm>
                <a:off x="4499273" y="2535710"/>
                <a:ext cx="489528" cy="367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IE" b="0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E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8A353D8-16C1-4387-81A9-208D91408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273" y="2535710"/>
                <a:ext cx="489528" cy="3671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797663-06FF-46D0-AD30-5712A955A674}"/>
                  </a:ext>
                </a:extLst>
              </p:cNvPr>
              <p:cNvSpPr txBox="1"/>
              <p:nvPr/>
            </p:nvSpPr>
            <p:spPr>
              <a:xfrm>
                <a:off x="4504989" y="3455642"/>
                <a:ext cx="489528" cy="367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IE" baseline="-25000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797663-06FF-46D0-AD30-5712A955A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89" y="3455642"/>
                <a:ext cx="489528" cy="367172"/>
              </a:xfrm>
              <a:prstGeom prst="rect">
                <a:avLst/>
              </a:prstGeom>
              <a:blipFill>
                <a:blip r:embed="rId6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D8DEAE4-CBBC-4861-9E3E-E97B6DD259E1}"/>
                  </a:ext>
                </a:extLst>
              </p:cNvPr>
              <p:cNvSpPr txBox="1"/>
              <p:nvPr/>
            </p:nvSpPr>
            <p:spPr>
              <a:xfrm>
                <a:off x="2291536" y="1495149"/>
                <a:ext cx="489528" cy="367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IE" b="0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E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D8DEAE4-CBBC-4861-9E3E-E97B6DD25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36" y="1495149"/>
                <a:ext cx="489528" cy="36717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770D0CC-2371-4DFB-A1C0-468B72F3925A}"/>
                  </a:ext>
                </a:extLst>
              </p:cNvPr>
              <p:cNvSpPr txBox="1"/>
              <p:nvPr/>
            </p:nvSpPr>
            <p:spPr>
              <a:xfrm>
                <a:off x="2200752" y="3292515"/>
                <a:ext cx="489528" cy="367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IE" b="0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E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770D0CC-2371-4DFB-A1C0-468B72F39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752" y="3292515"/>
                <a:ext cx="489528" cy="36717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B69AF9-F14F-441F-94BB-89455B9682D1}"/>
                  </a:ext>
                </a:extLst>
              </p:cNvPr>
              <p:cNvSpPr txBox="1"/>
              <p:nvPr/>
            </p:nvSpPr>
            <p:spPr>
              <a:xfrm>
                <a:off x="6428720" y="2535497"/>
                <a:ext cx="489528" cy="367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IE" b="0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IE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B69AF9-F14F-441F-94BB-89455B968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720" y="2535497"/>
                <a:ext cx="489528" cy="367172"/>
              </a:xfrm>
              <a:prstGeom prst="rect">
                <a:avLst/>
              </a:prstGeom>
              <a:blipFill>
                <a:blip r:embed="rId9"/>
                <a:stretch>
                  <a:fillRect r="-55000" b="-1166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76E1EA94-D07A-44F6-BC6F-EFF69F6EF2AE}"/>
              </a:ext>
            </a:extLst>
          </p:cNvPr>
          <p:cNvSpPr/>
          <p:nvPr/>
        </p:nvSpPr>
        <p:spPr>
          <a:xfrm>
            <a:off x="4751607" y="5178641"/>
            <a:ext cx="5349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Back-Propagation</a:t>
            </a:r>
          </a:p>
        </p:txBody>
      </p:sp>
    </p:spTree>
    <p:extLst>
      <p:ext uri="{BB962C8B-B14F-4D97-AF65-F5344CB8AC3E}">
        <p14:creationId xmlns:p14="http://schemas.microsoft.com/office/powerpoint/2010/main" val="5666923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8" grpId="0"/>
      <p:bldP spid="39" grpId="0"/>
      <p:bldP spid="40" grpId="0"/>
      <p:bldP spid="41" grpId="0"/>
      <p:bldP spid="42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F83EDE-2CA8-4EA5-8835-6DB417156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757" y="5505718"/>
            <a:ext cx="4666037" cy="74757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My Neural Network Implementation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AFC87-E2C6-43AC-A6C7-B564A2D4F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445" y="488950"/>
            <a:ext cx="4831666" cy="465048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549FE5-3AED-4966-97D6-EB62CBAD1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1" y="513884"/>
            <a:ext cx="6002719" cy="33315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3117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687</Words>
  <Application>Microsoft Office PowerPoint</Application>
  <PresentationFormat>Widescreen</PresentationFormat>
  <Paragraphs>205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Consolas</vt:lpstr>
      <vt:lpstr>Trebuchet MS</vt:lpstr>
      <vt:lpstr>Tw Cen MT</vt:lpstr>
      <vt:lpstr>Circuit</vt:lpstr>
      <vt:lpstr>Text Classification Using Neural Networks and the Word2Vec Methodology</vt:lpstr>
      <vt:lpstr>Objective</vt:lpstr>
      <vt:lpstr>Project Environment/Materials</vt:lpstr>
      <vt:lpstr>Neuron</vt:lpstr>
      <vt:lpstr>Neural Network Architecture</vt:lpstr>
      <vt:lpstr>Artificial Neuron</vt:lpstr>
      <vt:lpstr>Feed-Forward Algorithm</vt:lpstr>
      <vt:lpstr>Training the Neural Network</vt:lpstr>
      <vt:lpstr>My Neural Network Implementation</vt:lpstr>
      <vt:lpstr>My NN Implementation</vt:lpstr>
      <vt:lpstr>Word2Vec</vt:lpstr>
      <vt:lpstr>How Does It Work?</vt:lpstr>
      <vt:lpstr>Getting the Word Vector</vt:lpstr>
      <vt:lpstr>PowerPoint Presentation</vt:lpstr>
      <vt:lpstr>Project Plan</vt:lpstr>
      <vt:lpstr>References</vt:lpstr>
      <vt:lpstr>Word2Vec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 Using Neural Networks and the Word2Vec Methodology</dc:title>
  <dc:creator>ULStudent:JOHN.JUELE</dc:creator>
  <cp:lastModifiedBy>ULStudent:JOHN.JUELE</cp:lastModifiedBy>
  <cp:revision>95</cp:revision>
  <dcterms:created xsi:type="dcterms:W3CDTF">2018-10-10T16:20:07Z</dcterms:created>
  <dcterms:modified xsi:type="dcterms:W3CDTF">2018-10-16T11:54:57Z</dcterms:modified>
</cp:coreProperties>
</file>