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Century Gothic"/>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6" roundtripDataSignature="AMtx7mi1Zc2l0uvNjgjOr2ytyA1GTheE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CenturyGothic-regular.fntdata"/><Relationship Id="rId21" Type="http://schemas.openxmlformats.org/officeDocument/2006/relationships/slide" Target="slides/slide16.xml"/><Relationship Id="rId24" Type="http://schemas.openxmlformats.org/officeDocument/2006/relationships/font" Target="fonts/CenturyGothic-italic.fntdata"/><Relationship Id="rId23" Type="http://schemas.openxmlformats.org/officeDocument/2006/relationships/font" Target="fonts/CenturyGothic-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1db2b25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1db2b25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a0e3eff507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a0e3eff507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0e3eff507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0e3eff507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figma.com/proto/8ndosS0LVVNrw7zrxxUNNm/CreativEnvironment?page-id=0%3A1&amp;type=design&amp;node-id=15-69&amp;viewport=944%2C546%2C0.85&amp;t=5yeCvQIGFg7VWgOt-1&amp;scaling=contain" TargetMode="Externa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25.png"/><Relationship Id="rId5" Type="http://schemas.openxmlformats.org/officeDocument/2006/relationships/image" Target="../media/image17.png"/><Relationship Id="rId6" Type="http://schemas.openxmlformats.org/officeDocument/2006/relationships/image" Target="../media/image23.png"/><Relationship Id="rId7"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7.png"/><Relationship Id="rId10" Type="http://schemas.openxmlformats.org/officeDocument/2006/relationships/image" Target="../media/image7.png"/><Relationship Id="rId9" Type="http://schemas.openxmlformats.org/officeDocument/2006/relationships/image" Target="../media/image4.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png"/><Relationship Id="rId8"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9.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271793" y="1000946"/>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b="1" lang="en" sz="4800">
                <a:solidFill>
                  <a:srgbClr val="7C7447"/>
                </a:solidFill>
                <a:latin typeface="Century Gothic"/>
                <a:ea typeface="Century Gothic"/>
                <a:cs typeface="Century Gothic"/>
                <a:sym typeface="Century Gothic"/>
              </a:rPr>
              <a:t>CreativEnvironment</a:t>
            </a:r>
            <a:br>
              <a:rPr b="1" lang="en" sz="4800">
                <a:solidFill>
                  <a:srgbClr val="7C7447"/>
                </a:solidFill>
                <a:latin typeface="Century Gothic"/>
                <a:ea typeface="Century Gothic"/>
                <a:cs typeface="Century Gothic"/>
                <a:sym typeface="Century Gothic"/>
              </a:rPr>
            </a:br>
            <a:r>
              <a:rPr b="1" lang="en" sz="4000">
                <a:solidFill>
                  <a:srgbClr val="353535"/>
                </a:solidFill>
                <a:latin typeface="Century Gothic"/>
                <a:ea typeface="Century Gothic"/>
                <a:cs typeface="Century Gothic"/>
                <a:sym typeface="Century Gothic"/>
              </a:rPr>
              <a:t>Rebrand ASM</a:t>
            </a:r>
            <a:endParaRPr b="1" sz="4000">
              <a:solidFill>
                <a:srgbClr val="353535"/>
              </a:solidFill>
              <a:latin typeface="Century Gothic"/>
              <a:ea typeface="Century Gothic"/>
              <a:cs typeface="Century Gothic"/>
              <a:sym typeface="Century Gothic"/>
            </a:endParaRPr>
          </a:p>
        </p:txBody>
      </p:sp>
      <p:sp>
        <p:nvSpPr>
          <p:cNvPr id="55" name="Google Shape;55;p1"/>
          <p:cNvSpPr txBox="1"/>
          <p:nvPr>
            <p:ph idx="1" type="subTitle"/>
          </p:nvPr>
        </p:nvSpPr>
        <p:spPr>
          <a:xfrm>
            <a:off x="351618" y="334995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en" sz="2500">
                <a:solidFill>
                  <a:srgbClr val="353535"/>
                </a:solidFill>
                <a:latin typeface="Century Gothic"/>
                <a:ea typeface="Century Gothic"/>
                <a:cs typeface="Century Gothic"/>
                <a:sym typeface="Century Gothic"/>
              </a:rPr>
              <a:t>DES 3020 - Group 5 JAMS</a:t>
            </a:r>
            <a:endParaRPr sz="2500">
              <a:solidFill>
                <a:srgbClr val="353535"/>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2126525" y="2157900"/>
            <a:ext cx="5414400" cy="827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4000">
                <a:solidFill>
                  <a:srgbClr val="7C7447"/>
                </a:solidFill>
                <a:latin typeface="Century Gothic"/>
                <a:ea typeface="Century Gothic"/>
                <a:cs typeface="Century Gothic"/>
                <a:sym typeface="Century Gothic"/>
              </a:rPr>
              <a:t>Zoom Backgrounds</a:t>
            </a:r>
            <a:endParaRPr b="1" sz="4000">
              <a:solidFill>
                <a:srgbClr val="7C7447"/>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2"/>
          <p:cNvPicPr preferRelativeResize="0"/>
          <p:nvPr/>
        </p:nvPicPr>
        <p:blipFill>
          <a:blip r:embed="rId3">
            <a:alphaModFix/>
          </a:blip>
          <a:stretch>
            <a:fillRect/>
          </a:stretch>
        </p:blipFill>
        <p:spPr>
          <a:xfrm>
            <a:off x="0" y="0"/>
            <a:ext cx="914399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g2a1db2b25dd_0_0"/>
          <p:cNvPicPr preferRelativeResize="0"/>
          <p:nvPr/>
        </p:nvPicPr>
        <p:blipFill>
          <a:blip r:embed="rId3">
            <a:alphaModFix/>
          </a:blip>
          <a:stretch>
            <a:fillRect/>
          </a:stretch>
        </p:blipFill>
        <p:spPr>
          <a:xfrm>
            <a:off x="0" y="0"/>
            <a:ext cx="9144000" cy="514351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3" name="Google Shape;16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228600" lvl="0" marL="457200" rtl="0" algn="l">
              <a:lnSpc>
                <a:spcPct val="115000"/>
              </a:lnSpc>
              <a:spcBef>
                <a:spcPts val="0"/>
              </a:spcBef>
              <a:spcAft>
                <a:spcPts val="0"/>
              </a:spcAft>
              <a:buSzPts val="1800"/>
              <a:buNone/>
            </a:pPr>
            <a:r>
              <a:t/>
            </a:r>
            <a:endParaRPr/>
          </a:p>
        </p:txBody>
      </p:sp>
      <p:pic>
        <p:nvPicPr>
          <p:cNvPr descr="A close-up of a logo&#10;&#10;Description automatically generated" id="164" name="Google Shape;164;p13"/>
          <p:cNvPicPr preferRelativeResize="0"/>
          <p:nvPr/>
        </p:nvPicPr>
        <p:blipFill rotWithShape="1">
          <a:blip r:embed="rId3">
            <a:alphaModFix/>
          </a:blip>
          <a:srcRect b="0" l="0" r="0" t="0"/>
          <a:stretch/>
        </p:blipFill>
        <p:spPr>
          <a:xfrm>
            <a:off x="0" y="0"/>
            <a:ext cx="9144000"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355675" y="3241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353535"/>
                </a:solidFill>
                <a:latin typeface="Century Gothic"/>
                <a:ea typeface="Century Gothic"/>
                <a:cs typeface="Century Gothic"/>
                <a:sym typeface="Century Gothic"/>
              </a:rPr>
              <a:t>Digital Website Rebrand</a:t>
            </a:r>
            <a:endParaRPr b="1">
              <a:solidFill>
                <a:srgbClr val="353535"/>
              </a:solidFill>
              <a:latin typeface="Century Gothic"/>
              <a:ea typeface="Century Gothic"/>
              <a:cs typeface="Century Gothic"/>
              <a:sym typeface="Century Gothic"/>
            </a:endParaRPr>
          </a:p>
        </p:txBody>
      </p:sp>
      <p:sp>
        <p:nvSpPr>
          <p:cNvPr id="170" name="Google Shape;170;p14"/>
          <p:cNvSpPr txBox="1"/>
          <p:nvPr>
            <p:ph idx="1" type="body"/>
          </p:nvPr>
        </p:nvSpPr>
        <p:spPr>
          <a:xfrm>
            <a:off x="311700" y="976650"/>
            <a:ext cx="8520600" cy="66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200" u="sng">
                <a:solidFill>
                  <a:schemeClr val="hlink"/>
                </a:solidFill>
                <a:hlinkClick r:id="rId3"/>
              </a:rPr>
              <a:t>https://www.figma.com/proto/8ndosS0LVVNrw7zrxxUNNm/CreativEnvironment?page-id=0%3A1&amp;type=design&amp;node-id=15-69&amp;viewport=944%2C546%2C0.85&amp;t=5yeCvQIGFg7VWgOt-1&amp;scaling=contain</a:t>
            </a:r>
            <a:endParaRPr sz="1200"/>
          </a:p>
        </p:txBody>
      </p:sp>
      <p:sp>
        <p:nvSpPr>
          <p:cNvPr id="171" name="Google Shape;171;p14"/>
          <p:cNvSpPr txBox="1"/>
          <p:nvPr>
            <p:ph type="title"/>
          </p:nvPr>
        </p:nvSpPr>
        <p:spPr>
          <a:xfrm>
            <a:off x="355675" y="1850300"/>
            <a:ext cx="35913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353535"/>
                </a:solidFill>
                <a:latin typeface="Century Gothic"/>
                <a:ea typeface="Century Gothic"/>
                <a:cs typeface="Century Gothic"/>
                <a:sym typeface="Century Gothic"/>
              </a:rPr>
              <a:t>Social Media Content</a:t>
            </a:r>
            <a:endParaRPr b="1">
              <a:solidFill>
                <a:srgbClr val="353535"/>
              </a:solidFill>
              <a:latin typeface="Century Gothic"/>
              <a:ea typeface="Century Gothic"/>
              <a:cs typeface="Century Gothic"/>
              <a:sym typeface="Century Gothic"/>
            </a:endParaRPr>
          </a:p>
        </p:txBody>
      </p:sp>
      <p:pic>
        <p:nvPicPr>
          <p:cNvPr id="172" name="Google Shape;172;p14"/>
          <p:cNvPicPr preferRelativeResize="0"/>
          <p:nvPr/>
        </p:nvPicPr>
        <p:blipFill>
          <a:blip r:embed="rId4">
            <a:alphaModFix/>
          </a:blip>
          <a:stretch>
            <a:fillRect/>
          </a:stretch>
        </p:blipFill>
        <p:spPr>
          <a:xfrm>
            <a:off x="4572000" y="1766025"/>
            <a:ext cx="3201152" cy="32011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2a0e3eff507_3_13"/>
          <p:cNvSpPr txBox="1"/>
          <p:nvPr>
            <p:ph type="title"/>
          </p:nvPr>
        </p:nvSpPr>
        <p:spPr>
          <a:xfrm>
            <a:off x="2661600" y="2174700"/>
            <a:ext cx="3820800" cy="7941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sz="4000">
                <a:solidFill>
                  <a:srgbClr val="7C7447"/>
                </a:solidFill>
                <a:latin typeface="Century Gothic"/>
                <a:ea typeface="Century Gothic"/>
                <a:cs typeface="Century Gothic"/>
                <a:sym typeface="Century Gothic"/>
              </a:rPr>
              <a:t>Stationary Sets</a:t>
            </a:r>
            <a:endParaRPr b="1" sz="4000">
              <a:solidFill>
                <a:srgbClr val="7C7447"/>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2a0e3eff507_3_17"/>
          <p:cNvPicPr preferRelativeResize="0"/>
          <p:nvPr/>
        </p:nvPicPr>
        <p:blipFill>
          <a:blip r:embed="rId3">
            <a:alphaModFix/>
          </a:blip>
          <a:stretch>
            <a:fillRect/>
          </a:stretch>
        </p:blipFill>
        <p:spPr>
          <a:xfrm>
            <a:off x="0" y="466575"/>
            <a:ext cx="9144003" cy="42103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279286"/>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353535"/>
                </a:solidFill>
                <a:latin typeface="Century Gothic"/>
                <a:ea typeface="Century Gothic"/>
                <a:cs typeface="Century Gothic"/>
                <a:sym typeface="Century Gothic"/>
              </a:rPr>
              <a:t>Logo</a:t>
            </a:r>
            <a:endParaRPr b="1">
              <a:solidFill>
                <a:srgbClr val="353535"/>
              </a:solidFill>
              <a:latin typeface="Century Gothic"/>
              <a:ea typeface="Century Gothic"/>
              <a:cs typeface="Century Gothic"/>
              <a:sym typeface="Century Gothic"/>
            </a:endParaRPr>
          </a:p>
        </p:txBody>
      </p:sp>
      <p:sp>
        <p:nvSpPr>
          <p:cNvPr id="61" name="Google Shape;61;p2"/>
          <p:cNvSpPr txBox="1"/>
          <p:nvPr/>
        </p:nvSpPr>
        <p:spPr>
          <a:xfrm>
            <a:off x="4572000" y="976925"/>
            <a:ext cx="4110300" cy="3417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Century Gothic"/>
                <a:ea typeface="Century Gothic"/>
                <a:cs typeface="Century Gothic"/>
                <a:sym typeface="Century Gothic"/>
              </a:rPr>
              <a:t>For the logo, we decided to use this one as we felt like it does well in displaying the purpose of the brand. The purpose is to help smaller companies, entrepreneurs, and others to grow their brand and expose them to a wider audience. The original logo didn’t really feel like it was doing that, and looked like it was for another purpose. The logo we chose was created in a way to help the client’s brand to stick out more than any competitors and that it welcomes everyone, in a vague way. Although the brand’s purpose was to mainly help women of color with business ventures and brand recognition, Vagueness was key so that it doesn’t sound like an exclusive brand. Green colors were the best choice as the color itself has a good feeling to it. </a:t>
            </a:r>
            <a:endParaRPr sz="12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2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 sz="1200">
                <a:solidFill>
                  <a:schemeClr val="dk1"/>
                </a:solidFill>
                <a:latin typeface="Century Gothic"/>
                <a:ea typeface="Century Gothic"/>
                <a:cs typeface="Century Gothic"/>
                <a:sym typeface="Century Gothic"/>
              </a:rPr>
              <a:t>Logo Font: Montserrat Light</a:t>
            </a:r>
            <a:endParaRPr sz="12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 sz="1200">
                <a:solidFill>
                  <a:schemeClr val="dk1"/>
                </a:solidFill>
                <a:latin typeface="Century Gothic"/>
                <a:ea typeface="Century Gothic"/>
                <a:cs typeface="Century Gothic"/>
                <a:sym typeface="Century Gothic"/>
              </a:rPr>
              <a:t>Tagline Font: Avenir Medium</a:t>
            </a:r>
            <a:endParaRPr sz="1200">
              <a:solidFill>
                <a:schemeClr val="dk1"/>
              </a:solidFill>
              <a:latin typeface="Century Gothic"/>
              <a:ea typeface="Century Gothic"/>
              <a:cs typeface="Century Gothic"/>
              <a:sym typeface="Century Gothic"/>
            </a:endParaRPr>
          </a:p>
        </p:txBody>
      </p:sp>
      <p:pic>
        <p:nvPicPr>
          <p:cNvPr id="62" name="Google Shape;62;p2"/>
          <p:cNvPicPr preferRelativeResize="0"/>
          <p:nvPr/>
        </p:nvPicPr>
        <p:blipFill>
          <a:blip r:embed="rId3">
            <a:alphaModFix/>
          </a:blip>
          <a:stretch>
            <a:fillRect/>
          </a:stretch>
        </p:blipFill>
        <p:spPr>
          <a:xfrm>
            <a:off x="778999" y="3726751"/>
            <a:ext cx="3286125" cy="924476"/>
          </a:xfrm>
          <a:prstGeom prst="rect">
            <a:avLst/>
          </a:prstGeom>
          <a:noFill/>
          <a:ln>
            <a:noFill/>
          </a:ln>
        </p:spPr>
      </p:pic>
      <p:pic>
        <p:nvPicPr>
          <p:cNvPr id="63" name="Google Shape;63;p2"/>
          <p:cNvPicPr preferRelativeResize="0"/>
          <p:nvPr/>
        </p:nvPicPr>
        <p:blipFill>
          <a:blip r:embed="rId4">
            <a:alphaModFix/>
          </a:blip>
          <a:stretch>
            <a:fillRect/>
          </a:stretch>
        </p:blipFill>
        <p:spPr>
          <a:xfrm>
            <a:off x="923200" y="976925"/>
            <a:ext cx="2711974" cy="22929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3"/>
          <p:cNvSpPr txBox="1"/>
          <p:nvPr>
            <p:ph type="title"/>
          </p:nvPr>
        </p:nvSpPr>
        <p:spPr>
          <a:xfrm>
            <a:off x="311700" y="3021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353535"/>
                </a:solidFill>
                <a:latin typeface="Century Gothic"/>
                <a:ea typeface="Century Gothic"/>
                <a:cs typeface="Century Gothic"/>
                <a:sym typeface="Century Gothic"/>
              </a:rPr>
              <a:t>Chosen Type Families</a:t>
            </a:r>
            <a:endParaRPr b="1">
              <a:solidFill>
                <a:srgbClr val="353535"/>
              </a:solidFill>
              <a:latin typeface="Century Gothic"/>
              <a:ea typeface="Century Gothic"/>
              <a:cs typeface="Century Gothic"/>
              <a:sym typeface="Century Gothic"/>
            </a:endParaRPr>
          </a:p>
        </p:txBody>
      </p:sp>
      <p:sp>
        <p:nvSpPr>
          <p:cNvPr id="69" name="Google Shape;69;p3"/>
          <p:cNvSpPr txBox="1"/>
          <p:nvPr/>
        </p:nvSpPr>
        <p:spPr>
          <a:xfrm>
            <a:off x="311700" y="1024981"/>
            <a:ext cx="8520600" cy="3673494"/>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Century Gothic"/>
                <a:ea typeface="Century Gothic"/>
                <a:cs typeface="Century Gothic"/>
                <a:sym typeface="Century Gothic"/>
              </a:rPr>
              <a:t>- </a:t>
            </a:r>
            <a:r>
              <a:rPr lang="en" sz="1300" u="sng">
                <a:solidFill>
                  <a:schemeClr val="dk1"/>
                </a:solidFill>
                <a:latin typeface="Century Gothic"/>
                <a:ea typeface="Century Gothic"/>
                <a:cs typeface="Century Gothic"/>
                <a:sym typeface="Century Gothic"/>
              </a:rPr>
              <a:t>Century Gothic Pro Bold: </a:t>
            </a:r>
            <a:r>
              <a:rPr lang="en" sz="1300">
                <a:solidFill>
                  <a:schemeClr val="dk1"/>
                </a:solidFill>
                <a:latin typeface="Century Gothic"/>
                <a:ea typeface="Century Gothic"/>
                <a:cs typeface="Century Gothic"/>
                <a:sym typeface="Century Gothic"/>
              </a:rPr>
              <a:t>After some feedback, we decided to use Century Gothic Pro as it is similar to poppins and helps the main headers pop out more. It uses the #8C391B color as to pop out more compared to the rest of the text that will be presented in printed cards, or the websites.</a:t>
            </a:r>
            <a:endParaRPr sz="1300">
              <a:solidFill>
                <a:schemeClr val="dk1"/>
              </a:solidFill>
            </a:endParaRPr>
          </a:p>
          <a:p>
            <a:pPr indent="0" lvl="0" marL="0" rtl="0" algn="l">
              <a:spcBef>
                <a:spcPts val="0"/>
              </a:spcBef>
              <a:spcAft>
                <a:spcPts val="0"/>
              </a:spcAft>
              <a:buClr>
                <a:schemeClr val="dk1"/>
              </a:buClr>
              <a:buSzPts val="1100"/>
              <a:buFont typeface="Arial"/>
              <a:buNone/>
            </a:pPr>
            <a:r>
              <a:t/>
            </a:r>
            <a:endParaRPr sz="13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 sz="1300">
                <a:solidFill>
                  <a:schemeClr val="dk1"/>
                </a:solidFill>
                <a:latin typeface="Century Gothic"/>
                <a:ea typeface="Century Gothic"/>
                <a:cs typeface="Century Gothic"/>
                <a:sym typeface="Century Gothic"/>
              </a:rPr>
              <a:t>- </a:t>
            </a:r>
            <a:r>
              <a:rPr lang="en" sz="1300" u="sng">
                <a:solidFill>
                  <a:schemeClr val="dk1"/>
                </a:solidFill>
                <a:latin typeface="Century Gothic"/>
                <a:ea typeface="Century Gothic"/>
                <a:cs typeface="Century Gothic"/>
                <a:sym typeface="Century Gothic"/>
              </a:rPr>
              <a:t>Century Gothic Pro Regular:</a:t>
            </a:r>
            <a:r>
              <a:rPr lang="en" sz="1300">
                <a:solidFill>
                  <a:schemeClr val="dk1"/>
                </a:solidFill>
                <a:latin typeface="Century Gothic"/>
                <a:ea typeface="Century Gothic"/>
                <a:cs typeface="Century Gothic"/>
                <a:sym typeface="Century Gothic"/>
              </a:rPr>
              <a:t> This font was chosen mainly for normal text, since we felt like century gothic is more reliable for smaller text than other fonts. </a:t>
            </a:r>
            <a:endParaRPr sz="13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3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 sz="1300">
                <a:solidFill>
                  <a:schemeClr val="dk1"/>
                </a:solidFill>
                <a:latin typeface="Century Gothic"/>
                <a:ea typeface="Century Gothic"/>
                <a:cs typeface="Century Gothic"/>
                <a:sym typeface="Century Gothic"/>
              </a:rPr>
              <a:t>- </a:t>
            </a:r>
            <a:r>
              <a:rPr lang="en" sz="1300" u="sng">
                <a:solidFill>
                  <a:schemeClr val="dk1"/>
                </a:solidFill>
                <a:latin typeface="Century Gothic"/>
                <a:ea typeface="Century Gothic"/>
                <a:cs typeface="Century Gothic"/>
                <a:sym typeface="Century Gothic"/>
              </a:rPr>
              <a:t>Century Gothic Regular:</a:t>
            </a:r>
            <a:r>
              <a:rPr lang="en" sz="1300">
                <a:solidFill>
                  <a:schemeClr val="dk1"/>
                </a:solidFill>
                <a:latin typeface="Century Gothic"/>
                <a:ea typeface="Century Gothic"/>
                <a:cs typeface="Century Gothic"/>
                <a:sym typeface="Century Gothic"/>
              </a:rPr>
              <a:t> Lastly, this font will be used for the text links. Even though its not as bright as the first color, It will still be easy to spot with the font and the #7C7447</a:t>
            </a:r>
            <a:endParaRPr sz="13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3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 sz="1300">
                <a:solidFill>
                  <a:schemeClr val="dk1"/>
                </a:solidFill>
                <a:latin typeface="Century Gothic"/>
                <a:ea typeface="Century Gothic"/>
                <a:cs typeface="Century Gothic"/>
                <a:sym typeface="Century Gothic"/>
              </a:rPr>
              <a:t>- </a:t>
            </a:r>
            <a:r>
              <a:rPr lang="en" sz="1300" u="sng">
                <a:solidFill>
                  <a:schemeClr val="dk1"/>
                </a:solidFill>
                <a:latin typeface="Century Gothic"/>
                <a:ea typeface="Century Gothic"/>
                <a:cs typeface="Century Gothic"/>
                <a:sym typeface="Century Gothic"/>
              </a:rPr>
              <a:t>PT Serif Bold:</a:t>
            </a:r>
            <a:r>
              <a:rPr lang="en" sz="1300">
                <a:solidFill>
                  <a:schemeClr val="dk1"/>
                </a:solidFill>
                <a:latin typeface="Century Gothic"/>
                <a:ea typeface="Century Gothic"/>
                <a:cs typeface="Century Gothic"/>
                <a:sym typeface="Century Gothic"/>
              </a:rPr>
              <a:t> This font may not be as big as Century Gothing Pro Bold, It's still pretty readable and easy to see. It uses the #7C7447 color as for it to fit the theme of the brand. The Sub-header will utilize the font. </a:t>
            </a:r>
            <a:endParaRPr sz="13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3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lang="en" sz="1300">
                <a:solidFill>
                  <a:schemeClr val="dk1"/>
                </a:solidFill>
                <a:latin typeface="Century Gothic"/>
                <a:ea typeface="Century Gothic"/>
                <a:cs typeface="Century Gothic"/>
                <a:sym typeface="Century Gothic"/>
              </a:rPr>
              <a:t>- </a:t>
            </a:r>
            <a:r>
              <a:rPr lang="en" sz="1300" u="sng">
                <a:solidFill>
                  <a:schemeClr val="dk1"/>
                </a:solidFill>
                <a:latin typeface="Century Gothic"/>
                <a:ea typeface="Century Gothic"/>
                <a:cs typeface="Century Gothic"/>
                <a:sym typeface="Century Gothic"/>
              </a:rPr>
              <a:t>PT Serif Regular:</a:t>
            </a:r>
            <a:r>
              <a:rPr lang="en" sz="1300">
                <a:solidFill>
                  <a:schemeClr val="dk1"/>
                </a:solidFill>
                <a:latin typeface="Century Gothic"/>
                <a:ea typeface="Century Gothic"/>
                <a:cs typeface="Century Gothic"/>
                <a:sym typeface="Century Gothic"/>
              </a:rPr>
              <a:t> This font will be used for captions using the same color as the header that is using century gothic pro bold. Although It might look small, the colors make them stick out more than the normal text. </a:t>
            </a:r>
            <a:endParaRPr sz="1300">
              <a:solidFill>
                <a:schemeClr val="dk1"/>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sz="1300">
              <a:solidFill>
                <a:schemeClr val="dk1"/>
              </a:solidFill>
              <a:latin typeface="Century Gothic"/>
              <a:ea typeface="Century Gothic"/>
              <a:cs typeface="Century Gothic"/>
              <a:sym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pic>
        <p:nvPicPr>
          <p:cNvPr id="74" name="Google Shape;74;p4"/>
          <p:cNvPicPr preferRelativeResize="0"/>
          <p:nvPr/>
        </p:nvPicPr>
        <p:blipFill rotWithShape="1">
          <a:blip r:embed="rId3">
            <a:alphaModFix/>
          </a:blip>
          <a:srcRect b="0" l="0" r="0" t="0"/>
          <a:stretch/>
        </p:blipFill>
        <p:spPr>
          <a:xfrm>
            <a:off x="93451" y="613757"/>
            <a:ext cx="8957098" cy="39159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2911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353535"/>
                </a:solidFill>
                <a:latin typeface="Century Gothic"/>
                <a:ea typeface="Century Gothic"/>
                <a:cs typeface="Century Gothic"/>
                <a:sym typeface="Century Gothic"/>
              </a:rPr>
              <a:t>Color </a:t>
            </a:r>
            <a:r>
              <a:rPr b="1" lang="en">
                <a:solidFill>
                  <a:srgbClr val="353535"/>
                </a:solidFill>
                <a:latin typeface="Century Gothic"/>
                <a:ea typeface="Century Gothic"/>
                <a:cs typeface="Century Gothic"/>
                <a:sym typeface="Century Gothic"/>
              </a:rPr>
              <a:t>Palette</a:t>
            </a:r>
            <a:endParaRPr b="1">
              <a:solidFill>
                <a:srgbClr val="353535"/>
              </a:solidFill>
              <a:latin typeface="Century Gothic"/>
              <a:ea typeface="Century Gothic"/>
              <a:cs typeface="Century Gothic"/>
              <a:sym typeface="Century Gothic"/>
            </a:endParaRPr>
          </a:p>
        </p:txBody>
      </p:sp>
      <p:pic>
        <p:nvPicPr>
          <p:cNvPr id="80" name="Google Shape;80;p5"/>
          <p:cNvPicPr preferRelativeResize="0"/>
          <p:nvPr/>
        </p:nvPicPr>
        <p:blipFill rotWithShape="1">
          <a:blip r:embed="rId3">
            <a:alphaModFix/>
          </a:blip>
          <a:srcRect b="0" l="0" r="0" t="0"/>
          <a:stretch/>
        </p:blipFill>
        <p:spPr>
          <a:xfrm>
            <a:off x="253450" y="1215050"/>
            <a:ext cx="1642939" cy="1642938"/>
          </a:xfrm>
          <a:prstGeom prst="rect">
            <a:avLst/>
          </a:prstGeom>
          <a:noFill/>
          <a:ln>
            <a:noFill/>
          </a:ln>
        </p:spPr>
      </p:pic>
      <p:pic>
        <p:nvPicPr>
          <p:cNvPr id="81" name="Google Shape;81;p5"/>
          <p:cNvPicPr preferRelativeResize="0"/>
          <p:nvPr/>
        </p:nvPicPr>
        <p:blipFill rotWithShape="1">
          <a:blip r:embed="rId4">
            <a:alphaModFix/>
          </a:blip>
          <a:srcRect b="0" l="0" r="0" t="0"/>
          <a:stretch/>
        </p:blipFill>
        <p:spPr>
          <a:xfrm>
            <a:off x="2068943" y="1215050"/>
            <a:ext cx="1642939" cy="1642938"/>
          </a:xfrm>
          <a:prstGeom prst="rect">
            <a:avLst/>
          </a:prstGeom>
          <a:noFill/>
          <a:ln>
            <a:noFill/>
          </a:ln>
        </p:spPr>
      </p:pic>
      <p:pic>
        <p:nvPicPr>
          <p:cNvPr id="82" name="Google Shape;82;p5"/>
          <p:cNvPicPr preferRelativeResize="0"/>
          <p:nvPr/>
        </p:nvPicPr>
        <p:blipFill rotWithShape="1">
          <a:blip r:embed="rId5">
            <a:alphaModFix/>
          </a:blip>
          <a:srcRect b="0" l="0" r="0" t="0"/>
          <a:stretch/>
        </p:blipFill>
        <p:spPr>
          <a:xfrm>
            <a:off x="3884435" y="1215066"/>
            <a:ext cx="1642939" cy="1642907"/>
          </a:xfrm>
          <a:prstGeom prst="rect">
            <a:avLst/>
          </a:prstGeom>
          <a:noFill/>
          <a:ln>
            <a:noFill/>
          </a:ln>
        </p:spPr>
      </p:pic>
      <p:pic>
        <p:nvPicPr>
          <p:cNvPr id="83" name="Google Shape;83;p5"/>
          <p:cNvPicPr preferRelativeResize="0"/>
          <p:nvPr/>
        </p:nvPicPr>
        <p:blipFill rotWithShape="1">
          <a:blip r:embed="rId6">
            <a:alphaModFix/>
          </a:blip>
          <a:srcRect b="0" l="0" r="0" t="0"/>
          <a:stretch/>
        </p:blipFill>
        <p:spPr>
          <a:xfrm>
            <a:off x="253450" y="3043251"/>
            <a:ext cx="1642939" cy="1666749"/>
          </a:xfrm>
          <a:prstGeom prst="rect">
            <a:avLst/>
          </a:prstGeom>
          <a:noFill/>
          <a:ln>
            <a:noFill/>
          </a:ln>
        </p:spPr>
      </p:pic>
      <p:pic>
        <p:nvPicPr>
          <p:cNvPr id="84" name="Google Shape;84;p5"/>
          <p:cNvPicPr preferRelativeResize="0"/>
          <p:nvPr/>
        </p:nvPicPr>
        <p:blipFill rotWithShape="1">
          <a:blip r:embed="rId7">
            <a:alphaModFix/>
          </a:blip>
          <a:srcRect b="0" l="0" r="0" t="0"/>
          <a:stretch/>
        </p:blipFill>
        <p:spPr>
          <a:xfrm>
            <a:off x="2068943" y="3055154"/>
            <a:ext cx="1642939" cy="1642938"/>
          </a:xfrm>
          <a:prstGeom prst="rect">
            <a:avLst/>
          </a:prstGeom>
          <a:noFill/>
          <a:ln>
            <a:noFill/>
          </a:ln>
        </p:spPr>
      </p:pic>
      <p:sp>
        <p:nvSpPr>
          <p:cNvPr id="85" name="Google Shape;85;p5"/>
          <p:cNvSpPr/>
          <p:nvPr/>
        </p:nvSpPr>
        <p:spPr>
          <a:xfrm>
            <a:off x="3884435" y="3077374"/>
            <a:ext cx="1642800" cy="1598700"/>
          </a:xfrm>
          <a:prstGeom prst="rect">
            <a:avLst/>
          </a:prstGeom>
          <a:solidFill>
            <a:srgbClr val="353535"/>
          </a:solidFill>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5"/>
          <p:cNvSpPr txBox="1"/>
          <p:nvPr/>
        </p:nvSpPr>
        <p:spPr>
          <a:xfrm>
            <a:off x="403289" y="1566394"/>
            <a:ext cx="1493100" cy="9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RGB (140,57,27)</a:t>
            </a:r>
            <a:endParaRPr b="0" i="0" sz="13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#8C391B</a:t>
            </a:r>
            <a:endParaRPr b="0" i="0" sz="1300" u="none" cap="none" strike="noStrike">
              <a:solidFill>
                <a:schemeClr val="lt1"/>
              </a:solidFill>
              <a:latin typeface="Century Gothic"/>
              <a:ea typeface="Century Gothic"/>
              <a:cs typeface="Century Gothic"/>
              <a:sym typeface="Century Gothic"/>
            </a:endParaRPr>
          </a:p>
        </p:txBody>
      </p:sp>
      <p:sp>
        <p:nvSpPr>
          <p:cNvPr id="87" name="Google Shape;87;p5"/>
          <p:cNvSpPr txBox="1"/>
          <p:nvPr/>
        </p:nvSpPr>
        <p:spPr>
          <a:xfrm>
            <a:off x="2370550" y="1572332"/>
            <a:ext cx="1327200" cy="9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RGB (191,97,42)</a:t>
            </a:r>
            <a:endParaRPr b="0" i="0" sz="13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#BF612A</a:t>
            </a:r>
            <a:endParaRPr b="0" i="0" sz="1300" u="none" cap="none" strike="noStrike">
              <a:solidFill>
                <a:schemeClr val="lt1"/>
              </a:solidFill>
              <a:latin typeface="Century Gothic"/>
              <a:ea typeface="Century Gothic"/>
              <a:cs typeface="Century Gothic"/>
              <a:sym typeface="Century Gothic"/>
            </a:endParaRPr>
          </a:p>
        </p:txBody>
      </p:sp>
      <p:sp>
        <p:nvSpPr>
          <p:cNvPr id="88" name="Google Shape;88;p5"/>
          <p:cNvSpPr txBox="1"/>
          <p:nvPr/>
        </p:nvSpPr>
        <p:spPr>
          <a:xfrm>
            <a:off x="4034130" y="1583457"/>
            <a:ext cx="1493100" cy="9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entury Gothic"/>
                <a:ea typeface="Century Gothic"/>
                <a:cs typeface="Century Gothic"/>
                <a:sym typeface="Century Gothic"/>
              </a:rPr>
              <a:t>RGB (242, 232, 179)</a:t>
            </a:r>
            <a:endParaRPr b="0" i="0" sz="1300" u="none" cap="none" strike="noStrike">
              <a:solidFill>
                <a:srgbClr val="000000"/>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Century Gothic"/>
                <a:ea typeface="Century Gothic"/>
                <a:cs typeface="Century Gothic"/>
                <a:sym typeface="Century Gothic"/>
              </a:rPr>
              <a:t>#F2E8B3</a:t>
            </a:r>
            <a:endParaRPr b="0" i="0" sz="1300" u="none" cap="none" strike="noStrike">
              <a:solidFill>
                <a:srgbClr val="000000"/>
              </a:solidFill>
              <a:latin typeface="Century Gothic"/>
              <a:ea typeface="Century Gothic"/>
              <a:cs typeface="Century Gothic"/>
              <a:sym typeface="Century Gothic"/>
            </a:endParaRPr>
          </a:p>
        </p:txBody>
      </p:sp>
      <p:sp>
        <p:nvSpPr>
          <p:cNvPr id="89" name="Google Shape;89;p5"/>
          <p:cNvSpPr txBox="1"/>
          <p:nvPr/>
        </p:nvSpPr>
        <p:spPr>
          <a:xfrm>
            <a:off x="541064" y="3412516"/>
            <a:ext cx="1493100" cy="9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RGB (124,116,71)</a:t>
            </a:r>
            <a:endParaRPr b="0" i="0" sz="13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#7C7447</a:t>
            </a:r>
            <a:endParaRPr b="0" i="0" sz="1300" u="none" cap="none" strike="noStrike">
              <a:solidFill>
                <a:schemeClr val="lt1"/>
              </a:solidFill>
              <a:latin typeface="Century Gothic"/>
              <a:ea typeface="Century Gothic"/>
              <a:cs typeface="Century Gothic"/>
              <a:sym typeface="Century Gothic"/>
            </a:endParaRPr>
          </a:p>
        </p:txBody>
      </p:sp>
      <p:sp>
        <p:nvSpPr>
          <p:cNvPr id="90" name="Google Shape;90;p5"/>
          <p:cNvSpPr txBox="1"/>
          <p:nvPr/>
        </p:nvSpPr>
        <p:spPr>
          <a:xfrm>
            <a:off x="2287600" y="3437447"/>
            <a:ext cx="1493100" cy="9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RGB (84,89,45)</a:t>
            </a:r>
            <a:endParaRPr b="0" i="0" sz="13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#54592D</a:t>
            </a:r>
            <a:endParaRPr b="0" i="0" sz="1300" u="none" cap="none" strike="noStrike">
              <a:solidFill>
                <a:schemeClr val="lt1"/>
              </a:solidFill>
              <a:latin typeface="Century Gothic"/>
              <a:ea typeface="Century Gothic"/>
              <a:cs typeface="Century Gothic"/>
              <a:sym typeface="Century Gothic"/>
            </a:endParaRPr>
          </a:p>
        </p:txBody>
      </p:sp>
      <p:sp>
        <p:nvSpPr>
          <p:cNvPr id="91" name="Google Shape;91;p5"/>
          <p:cNvSpPr txBox="1"/>
          <p:nvPr/>
        </p:nvSpPr>
        <p:spPr>
          <a:xfrm>
            <a:off x="4034130" y="3437447"/>
            <a:ext cx="1493100" cy="928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RGB (53,53,53)</a:t>
            </a:r>
            <a:endParaRPr b="0" i="0" sz="13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Century Gothic"/>
                <a:ea typeface="Century Gothic"/>
                <a:cs typeface="Century Gothic"/>
                <a:sym typeface="Century Gothic"/>
              </a:rPr>
              <a:t>#353535</a:t>
            </a:r>
            <a:endParaRPr b="0" i="0" sz="1300" u="none" cap="none" strike="noStrike">
              <a:solidFill>
                <a:schemeClr val="lt1"/>
              </a:solidFill>
              <a:latin typeface="Century Gothic"/>
              <a:ea typeface="Century Gothic"/>
              <a:cs typeface="Century Gothic"/>
              <a:sym typeface="Century Gothic"/>
            </a:endParaRPr>
          </a:p>
        </p:txBody>
      </p:sp>
      <p:sp>
        <p:nvSpPr>
          <p:cNvPr id="92" name="Google Shape;92;p5"/>
          <p:cNvSpPr txBox="1"/>
          <p:nvPr/>
        </p:nvSpPr>
        <p:spPr>
          <a:xfrm>
            <a:off x="5699925" y="1215050"/>
            <a:ext cx="3132300" cy="3495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300" u="none" cap="none" strike="noStrike">
                <a:solidFill>
                  <a:schemeClr val="dk1"/>
                </a:solidFill>
                <a:latin typeface="Century Gothic"/>
                <a:ea typeface="Century Gothic"/>
                <a:cs typeface="Century Gothic"/>
                <a:sym typeface="Century Gothic"/>
              </a:rPr>
              <a:t>The greens are meant more as to give the audience a more welcoming experience and a place to “Grow” their brand.</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500"/>
              <a:buFont typeface="Arial"/>
              <a:buNone/>
            </a:pPr>
            <a:r>
              <a:rPr b="0" i="0" lang="en" sz="1300" u="none" cap="none" strike="noStrike">
                <a:solidFill>
                  <a:schemeClr val="dk1"/>
                </a:solidFill>
                <a:latin typeface="Century Gothic"/>
                <a:ea typeface="Century Gothic"/>
                <a:cs typeface="Century Gothic"/>
                <a:sym typeface="Century Gothic"/>
              </a:rPr>
              <a:t>The dark orange colors are meant to give a professional feeling since the brand is focusing on making sure these brands grow and do well, while also being vague on who the audience is for. </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500"/>
              <a:buFont typeface="Arial"/>
              <a:buNone/>
            </a:pPr>
            <a:r>
              <a:t/>
            </a:r>
            <a:endParaRPr b="0" i="0" sz="1300" u="none" cap="none" strike="noStrike">
              <a:solidFill>
                <a:schemeClr val="dk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500"/>
              <a:buFont typeface="Arial"/>
              <a:buNone/>
            </a:pPr>
            <a:r>
              <a:rPr b="0" i="0" lang="en" sz="1300" u="none" cap="none" strike="noStrike">
                <a:solidFill>
                  <a:schemeClr val="dk1"/>
                </a:solidFill>
                <a:latin typeface="Century Gothic"/>
                <a:ea typeface="Century Gothic"/>
                <a:cs typeface="Century Gothic"/>
                <a:sym typeface="Century Gothic"/>
              </a:rPr>
              <a:t>Black is just a color to bring everything together in an equilibrium, and making sure the colors don’t compete with each other. </a:t>
            </a:r>
            <a:endParaRPr b="0" i="0" sz="13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p:nvPr/>
        </p:nvSpPr>
        <p:spPr>
          <a:xfrm>
            <a:off x="178775" y="3174838"/>
            <a:ext cx="4244100" cy="1551000"/>
          </a:xfrm>
          <a:prstGeom prst="rect">
            <a:avLst/>
          </a:prstGeom>
          <a:solidFill>
            <a:srgbClr val="3535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53535"/>
              </a:solidFill>
            </a:endParaRPr>
          </a:p>
        </p:txBody>
      </p:sp>
      <p:sp>
        <p:nvSpPr>
          <p:cNvPr id="98" name="Google Shape;98;p6"/>
          <p:cNvSpPr/>
          <p:nvPr/>
        </p:nvSpPr>
        <p:spPr>
          <a:xfrm>
            <a:off x="445225" y="1116150"/>
            <a:ext cx="1887300" cy="1642800"/>
          </a:xfrm>
          <a:prstGeom prst="rect">
            <a:avLst/>
          </a:prstGeom>
          <a:solidFill>
            <a:srgbClr val="35353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353535"/>
              </a:solidFill>
            </a:endParaRPr>
          </a:p>
        </p:txBody>
      </p:sp>
      <p:sp>
        <p:nvSpPr>
          <p:cNvPr id="99" name="Google Shape;99;p6"/>
          <p:cNvSpPr txBox="1"/>
          <p:nvPr>
            <p:ph type="title"/>
          </p:nvPr>
        </p:nvSpPr>
        <p:spPr>
          <a:xfrm>
            <a:off x="322700" y="291175"/>
            <a:ext cx="35229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353535"/>
                </a:solidFill>
                <a:latin typeface="Century Gothic"/>
                <a:ea typeface="Century Gothic"/>
                <a:cs typeface="Century Gothic"/>
                <a:sym typeface="Century Gothic"/>
              </a:rPr>
              <a:t>Correct Use of Logo</a:t>
            </a:r>
            <a:endParaRPr b="1">
              <a:solidFill>
                <a:srgbClr val="353535"/>
              </a:solidFill>
              <a:latin typeface="Century Gothic"/>
              <a:ea typeface="Century Gothic"/>
              <a:cs typeface="Century Gothic"/>
              <a:sym typeface="Century Gothic"/>
            </a:endParaRPr>
          </a:p>
        </p:txBody>
      </p:sp>
      <p:pic>
        <p:nvPicPr>
          <p:cNvPr id="100" name="Google Shape;100;p6"/>
          <p:cNvPicPr preferRelativeResize="0"/>
          <p:nvPr/>
        </p:nvPicPr>
        <p:blipFill rotWithShape="1">
          <a:blip r:embed="rId3">
            <a:alphaModFix/>
          </a:blip>
          <a:srcRect b="0" l="0" r="0" t="0"/>
          <a:stretch/>
        </p:blipFill>
        <p:spPr>
          <a:xfrm>
            <a:off x="4951852" y="2472948"/>
            <a:ext cx="528800" cy="528800"/>
          </a:xfrm>
          <a:prstGeom prst="rect">
            <a:avLst/>
          </a:prstGeom>
          <a:noFill/>
          <a:ln>
            <a:noFill/>
          </a:ln>
        </p:spPr>
      </p:pic>
      <p:pic>
        <p:nvPicPr>
          <p:cNvPr id="101" name="Google Shape;101;p6"/>
          <p:cNvPicPr preferRelativeResize="0"/>
          <p:nvPr/>
        </p:nvPicPr>
        <p:blipFill rotWithShape="1">
          <a:blip r:embed="rId4">
            <a:alphaModFix/>
          </a:blip>
          <a:srcRect b="0" l="0" r="0" t="0"/>
          <a:stretch/>
        </p:blipFill>
        <p:spPr>
          <a:xfrm>
            <a:off x="5700920" y="2472961"/>
            <a:ext cx="528800" cy="528772"/>
          </a:xfrm>
          <a:prstGeom prst="rect">
            <a:avLst/>
          </a:prstGeom>
          <a:noFill/>
          <a:ln>
            <a:noFill/>
          </a:ln>
        </p:spPr>
      </p:pic>
      <p:pic>
        <p:nvPicPr>
          <p:cNvPr id="102" name="Google Shape;102;p6"/>
          <p:cNvPicPr preferRelativeResize="0"/>
          <p:nvPr/>
        </p:nvPicPr>
        <p:blipFill rotWithShape="1">
          <a:blip r:embed="rId5">
            <a:alphaModFix/>
          </a:blip>
          <a:srcRect b="0" l="0" r="0" t="0"/>
          <a:stretch/>
        </p:blipFill>
        <p:spPr>
          <a:xfrm>
            <a:off x="6449997" y="2472945"/>
            <a:ext cx="521219" cy="528775"/>
          </a:xfrm>
          <a:prstGeom prst="rect">
            <a:avLst/>
          </a:prstGeom>
          <a:noFill/>
          <a:ln>
            <a:noFill/>
          </a:ln>
        </p:spPr>
      </p:pic>
      <p:pic>
        <p:nvPicPr>
          <p:cNvPr id="103" name="Google Shape;103;p6"/>
          <p:cNvPicPr preferRelativeResize="0"/>
          <p:nvPr/>
        </p:nvPicPr>
        <p:blipFill rotWithShape="1">
          <a:blip r:embed="rId6">
            <a:alphaModFix/>
          </a:blip>
          <a:srcRect b="0" l="0" r="0" t="0"/>
          <a:stretch/>
        </p:blipFill>
        <p:spPr>
          <a:xfrm>
            <a:off x="7181565" y="2472920"/>
            <a:ext cx="528800" cy="528800"/>
          </a:xfrm>
          <a:prstGeom prst="rect">
            <a:avLst/>
          </a:prstGeom>
          <a:noFill/>
          <a:ln>
            <a:noFill/>
          </a:ln>
        </p:spPr>
      </p:pic>
      <p:sp>
        <p:nvSpPr>
          <p:cNvPr id="104" name="Google Shape;104;p6"/>
          <p:cNvSpPr/>
          <p:nvPr/>
        </p:nvSpPr>
        <p:spPr>
          <a:xfrm>
            <a:off x="7913133" y="2472820"/>
            <a:ext cx="528900" cy="528900"/>
          </a:xfrm>
          <a:prstGeom prst="rect">
            <a:avLst/>
          </a:prstGeom>
          <a:solidFill>
            <a:srgbClr val="353535"/>
          </a:solidFill>
          <a:ln cap="flat" cmpd="sng" w="9525">
            <a:solidFill>
              <a:srgbClr val="35353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6"/>
          <p:cNvSpPr txBox="1"/>
          <p:nvPr/>
        </p:nvSpPr>
        <p:spPr>
          <a:xfrm>
            <a:off x="4684049" y="721746"/>
            <a:ext cx="4244100" cy="1471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300" u="none" cap="none" strike="noStrike">
                <a:solidFill>
                  <a:schemeClr val="dk1"/>
                </a:solidFill>
                <a:latin typeface="Century Gothic"/>
                <a:ea typeface="Century Gothic"/>
                <a:cs typeface="Century Gothic"/>
                <a:sym typeface="Century Gothic"/>
              </a:rPr>
              <a:t>The logos on the left are free to use either with a black background or </a:t>
            </a:r>
            <a:r>
              <a:rPr lang="en" sz="1300">
                <a:solidFill>
                  <a:schemeClr val="dk1"/>
                </a:solidFill>
                <a:latin typeface="Century Gothic"/>
                <a:ea typeface="Century Gothic"/>
                <a:cs typeface="Century Gothic"/>
                <a:sym typeface="Century Gothic"/>
              </a:rPr>
              <a:t>w</a:t>
            </a:r>
            <a:r>
              <a:rPr b="0" i="0" lang="en" sz="1300" u="none" cap="none" strike="noStrike">
                <a:solidFill>
                  <a:schemeClr val="dk1"/>
                </a:solidFill>
                <a:latin typeface="Century Gothic"/>
                <a:ea typeface="Century Gothic"/>
                <a:cs typeface="Century Gothic"/>
                <a:sym typeface="Century Gothic"/>
              </a:rPr>
              <a:t>hite as it helps the logo appear more visible. The white logo can be used with different colors as the logo and name can be visible, but should only be made using the provided color pallet to fit the feel of the brand. </a:t>
            </a:r>
            <a:endParaRPr b="0" i="0" sz="1300" u="none" cap="none" strike="noStrike">
              <a:solidFill>
                <a:schemeClr val="dk1"/>
              </a:solidFill>
              <a:latin typeface="Century Gothic"/>
              <a:ea typeface="Century Gothic"/>
              <a:cs typeface="Century Gothic"/>
              <a:sym typeface="Century Gothic"/>
            </a:endParaRPr>
          </a:p>
        </p:txBody>
      </p:sp>
      <p:pic>
        <p:nvPicPr>
          <p:cNvPr id="106" name="Google Shape;106;p6"/>
          <p:cNvPicPr preferRelativeResize="0"/>
          <p:nvPr/>
        </p:nvPicPr>
        <p:blipFill>
          <a:blip r:embed="rId7">
            <a:alphaModFix/>
          </a:blip>
          <a:stretch>
            <a:fillRect/>
          </a:stretch>
        </p:blipFill>
        <p:spPr>
          <a:xfrm>
            <a:off x="2592687" y="1225188"/>
            <a:ext cx="1943191" cy="1642949"/>
          </a:xfrm>
          <a:prstGeom prst="rect">
            <a:avLst/>
          </a:prstGeom>
          <a:noFill/>
          <a:ln>
            <a:noFill/>
          </a:ln>
        </p:spPr>
      </p:pic>
      <p:pic>
        <p:nvPicPr>
          <p:cNvPr id="107" name="Google Shape;107;p6"/>
          <p:cNvPicPr preferRelativeResize="0"/>
          <p:nvPr/>
        </p:nvPicPr>
        <p:blipFill>
          <a:blip r:embed="rId8">
            <a:alphaModFix/>
          </a:blip>
          <a:stretch>
            <a:fillRect/>
          </a:stretch>
        </p:blipFill>
        <p:spPr>
          <a:xfrm>
            <a:off x="4562805" y="3174800"/>
            <a:ext cx="4486646" cy="1551076"/>
          </a:xfrm>
          <a:prstGeom prst="rect">
            <a:avLst/>
          </a:prstGeom>
          <a:noFill/>
          <a:ln>
            <a:noFill/>
          </a:ln>
        </p:spPr>
      </p:pic>
      <p:pic>
        <p:nvPicPr>
          <p:cNvPr id="108" name="Google Shape;108;p6"/>
          <p:cNvPicPr preferRelativeResize="0"/>
          <p:nvPr/>
        </p:nvPicPr>
        <p:blipFill>
          <a:blip r:embed="rId9">
            <a:alphaModFix/>
          </a:blip>
          <a:stretch>
            <a:fillRect/>
          </a:stretch>
        </p:blipFill>
        <p:spPr>
          <a:xfrm>
            <a:off x="598599" y="1201950"/>
            <a:ext cx="1636355" cy="1471200"/>
          </a:xfrm>
          <a:prstGeom prst="rect">
            <a:avLst/>
          </a:prstGeom>
          <a:noFill/>
          <a:ln>
            <a:noFill/>
          </a:ln>
        </p:spPr>
      </p:pic>
      <p:pic>
        <p:nvPicPr>
          <p:cNvPr id="109" name="Google Shape;109;p6"/>
          <p:cNvPicPr preferRelativeResize="0"/>
          <p:nvPr/>
        </p:nvPicPr>
        <p:blipFill>
          <a:blip r:embed="rId10">
            <a:alphaModFix/>
          </a:blip>
          <a:stretch>
            <a:fillRect/>
          </a:stretch>
        </p:blipFill>
        <p:spPr>
          <a:xfrm>
            <a:off x="445225" y="3363700"/>
            <a:ext cx="4171924" cy="117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3" name="Shape 113"/>
        <p:cNvGrpSpPr/>
        <p:nvPr/>
      </p:nvGrpSpPr>
      <p:grpSpPr>
        <a:xfrm>
          <a:off x="0" y="0"/>
          <a:ext cx="0" cy="0"/>
          <a:chOff x="0" y="0"/>
          <a:chExt cx="0" cy="0"/>
        </a:xfrm>
      </p:grpSpPr>
      <p:sp>
        <p:nvSpPr>
          <p:cNvPr id="114" name="Google Shape;114;p7"/>
          <p:cNvSpPr txBox="1"/>
          <p:nvPr>
            <p:ph type="title"/>
          </p:nvPr>
        </p:nvSpPr>
        <p:spPr>
          <a:xfrm>
            <a:off x="311700" y="3329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353535"/>
                </a:solidFill>
                <a:latin typeface="Century Gothic"/>
                <a:ea typeface="Century Gothic"/>
                <a:cs typeface="Century Gothic"/>
                <a:sym typeface="Century Gothic"/>
              </a:rPr>
              <a:t>Incorrect Use of Logo</a:t>
            </a:r>
            <a:endParaRPr b="1">
              <a:solidFill>
                <a:srgbClr val="353535"/>
              </a:solidFill>
              <a:latin typeface="Century Gothic"/>
              <a:ea typeface="Century Gothic"/>
              <a:cs typeface="Century Gothic"/>
              <a:sym typeface="Century Gothic"/>
            </a:endParaRPr>
          </a:p>
        </p:txBody>
      </p:sp>
      <p:pic>
        <p:nvPicPr>
          <p:cNvPr id="115" name="Google Shape;115;p7"/>
          <p:cNvPicPr preferRelativeResize="0"/>
          <p:nvPr/>
        </p:nvPicPr>
        <p:blipFill rotWithShape="1">
          <a:blip r:embed="rId3">
            <a:alphaModFix/>
          </a:blip>
          <a:srcRect b="0" l="0" r="0" t="0"/>
          <a:stretch/>
        </p:blipFill>
        <p:spPr>
          <a:xfrm>
            <a:off x="637636" y="3799483"/>
            <a:ext cx="2336914" cy="834897"/>
          </a:xfrm>
          <a:prstGeom prst="rect">
            <a:avLst/>
          </a:prstGeom>
          <a:noFill/>
          <a:ln>
            <a:noFill/>
          </a:ln>
        </p:spPr>
      </p:pic>
      <p:sp>
        <p:nvSpPr>
          <p:cNvPr id="116" name="Google Shape;116;p7"/>
          <p:cNvSpPr/>
          <p:nvPr/>
        </p:nvSpPr>
        <p:spPr>
          <a:xfrm>
            <a:off x="491975" y="3705123"/>
            <a:ext cx="2892300" cy="1125300"/>
          </a:xfrm>
          <a:prstGeom prst="rect">
            <a:avLst/>
          </a:prstGeom>
          <a:solidFill>
            <a:srgbClr val="674E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7" name="Google Shape;117;p7"/>
          <p:cNvPicPr preferRelativeResize="0"/>
          <p:nvPr/>
        </p:nvPicPr>
        <p:blipFill rotWithShape="1">
          <a:blip r:embed="rId3">
            <a:alphaModFix/>
          </a:blip>
          <a:srcRect b="0" l="0" r="0" t="0"/>
          <a:stretch/>
        </p:blipFill>
        <p:spPr>
          <a:xfrm>
            <a:off x="707979" y="3850312"/>
            <a:ext cx="2336914" cy="834897"/>
          </a:xfrm>
          <a:prstGeom prst="rect">
            <a:avLst/>
          </a:prstGeom>
          <a:noFill/>
          <a:ln>
            <a:noFill/>
          </a:ln>
        </p:spPr>
      </p:pic>
      <p:sp>
        <p:nvSpPr>
          <p:cNvPr id="118" name="Google Shape;118;p7"/>
          <p:cNvSpPr/>
          <p:nvPr/>
        </p:nvSpPr>
        <p:spPr>
          <a:xfrm>
            <a:off x="491975" y="1174625"/>
            <a:ext cx="2892300" cy="1296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19" name="Google Shape;119;p7"/>
          <p:cNvPicPr preferRelativeResize="0"/>
          <p:nvPr/>
        </p:nvPicPr>
        <p:blipFill rotWithShape="1">
          <a:blip r:embed="rId4">
            <a:alphaModFix/>
          </a:blip>
          <a:srcRect b="0" l="0" r="0" t="0"/>
          <a:stretch/>
        </p:blipFill>
        <p:spPr>
          <a:xfrm>
            <a:off x="571218" y="1257662"/>
            <a:ext cx="2734413" cy="1028452"/>
          </a:xfrm>
          <a:prstGeom prst="rect">
            <a:avLst/>
          </a:prstGeom>
          <a:noFill/>
          <a:ln>
            <a:noFill/>
          </a:ln>
        </p:spPr>
      </p:pic>
      <p:pic>
        <p:nvPicPr>
          <p:cNvPr id="120" name="Google Shape;120;p7"/>
          <p:cNvPicPr preferRelativeResize="0"/>
          <p:nvPr/>
        </p:nvPicPr>
        <p:blipFill rotWithShape="1">
          <a:blip r:embed="rId5">
            <a:alphaModFix/>
          </a:blip>
          <a:srcRect b="0" l="0" r="0" t="0"/>
          <a:stretch/>
        </p:blipFill>
        <p:spPr>
          <a:xfrm>
            <a:off x="491975" y="2572468"/>
            <a:ext cx="2892301" cy="1031384"/>
          </a:xfrm>
          <a:prstGeom prst="rect">
            <a:avLst/>
          </a:prstGeom>
          <a:noFill/>
          <a:ln>
            <a:noFill/>
          </a:ln>
        </p:spPr>
      </p:pic>
      <p:sp>
        <p:nvSpPr>
          <p:cNvPr id="121" name="Google Shape;121;p7"/>
          <p:cNvSpPr txBox="1"/>
          <p:nvPr/>
        </p:nvSpPr>
        <p:spPr>
          <a:xfrm>
            <a:off x="3924725" y="1327025"/>
            <a:ext cx="4625100" cy="1341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300" u="none" cap="none" strike="noStrike">
                <a:solidFill>
                  <a:schemeClr val="dk1"/>
                </a:solidFill>
                <a:latin typeface="Century Gothic"/>
                <a:ea typeface="Century Gothic"/>
                <a:cs typeface="Century Gothic"/>
                <a:sym typeface="Century Gothic"/>
              </a:rPr>
              <a:t>The company name shouldn’t have its name on the left side or above the logo as it conflicts with the purpose of the logo, as it’s supposed to be the first thing you see. </a:t>
            </a:r>
            <a:endParaRPr b="0" i="0" sz="1300" u="none" cap="none" strike="noStrike">
              <a:solidFill>
                <a:schemeClr val="dk1"/>
              </a:solidFill>
              <a:latin typeface="Century Gothic"/>
              <a:ea typeface="Century Gothic"/>
              <a:cs typeface="Century Gothic"/>
              <a:sym typeface="Century Gothic"/>
            </a:endParaRPr>
          </a:p>
        </p:txBody>
      </p:sp>
      <p:sp>
        <p:nvSpPr>
          <p:cNvPr id="122" name="Google Shape;122;p7"/>
          <p:cNvSpPr txBox="1"/>
          <p:nvPr/>
        </p:nvSpPr>
        <p:spPr>
          <a:xfrm>
            <a:off x="3924450" y="2546350"/>
            <a:ext cx="46812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300" u="none" cap="none" strike="noStrike">
                <a:solidFill>
                  <a:srgbClr val="000000"/>
                </a:solidFill>
                <a:latin typeface="Century Gothic"/>
                <a:ea typeface="Century Gothic"/>
                <a:cs typeface="Century Gothic"/>
                <a:sym typeface="Century Gothic"/>
              </a:rPr>
              <a:t>Different colors for the logo makes it unpleasant to the viewer and makes the feeling of it uneven. It doesn’t give off a welcoming feeling and makes the look confusing. </a:t>
            </a:r>
            <a:endParaRPr b="0" i="0" sz="1300" u="none" cap="none" strike="noStrike">
              <a:solidFill>
                <a:srgbClr val="000000"/>
              </a:solidFill>
              <a:latin typeface="Century Gothic"/>
              <a:ea typeface="Century Gothic"/>
              <a:cs typeface="Century Gothic"/>
              <a:sym typeface="Century Gothic"/>
            </a:endParaRPr>
          </a:p>
        </p:txBody>
      </p:sp>
      <p:sp>
        <p:nvSpPr>
          <p:cNvPr id="123" name="Google Shape;123;p7"/>
          <p:cNvSpPr txBox="1"/>
          <p:nvPr/>
        </p:nvSpPr>
        <p:spPr>
          <a:xfrm>
            <a:off x="3924450" y="3876000"/>
            <a:ext cx="46251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300" u="none" cap="none" strike="noStrike">
                <a:solidFill>
                  <a:schemeClr val="dk1"/>
                </a:solidFill>
                <a:latin typeface="Century Gothic"/>
                <a:ea typeface="Century Gothic"/>
                <a:cs typeface="Century Gothic"/>
                <a:sym typeface="Century Gothic"/>
              </a:rPr>
              <a:t>Although the logo is visible, the direction is off as it</a:t>
            </a:r>
            <a:r>
              <a:rPr lang="en" sz="1300">
                <a:solidFill>
                  <a:schemeClr val="dk1"/>
                </a:solidFill>
                <a:latin typeface="Century Gothic"/>
                <a:ea typeface="Century Gothic"/>
                <a:cs typeface="Century Gothic"/>
                <a:sym typeface="Century Gothic"/>
              </a:rPr>
              <a:t>’</a:t>
            </a:r>
            <a:r>
              <a:rPr b="0" i="0" lang="en" sz="1300" u="none" cap="none" strike="noStrike">
                <a:solidFill>
                  <a:schemeClr val="dk1"/>
                </a:solidFill>
                <a:latin typeface="Century Gothic"/>
                <a:ea typeface="Century Gothic"/>
                <a:cs typeface="Century Gothic"/>
                <a:sym typeface="Century Gothic"/>
              </a:rPr>
              <a:t>s using colors that conflict with the vision of the brand. The colors must be from the color pallet. </a:t>
            </a:r>
            <a:endParaRPr b="0" i="0" sz="1300" u="none" cap="none" strike="noStrike">
              <a:solidFill>
                <a:schemeClr val="dk1"/>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latin typeface="Century Gothic"/>
                <a:ea typeface="Century Gothic"/>
                <a:cs typeface="Century Gothic"/>
                <a:sym typeface="Century Gothic"/>
              </a:rPr>
              <a:t>Logo orientations</a:t>
            </a:r>
            <a:endParaRPr b="1">
              <a:latin typeface="Century Gothic"/>
              <a:ea typeface="Century Gothic"/>
              <a:cs typeface="Century Gothic"/>
              <a:sym typeface="Century Gothic"/>
            </a:endParaRPr>
          </a:p>
        </p:txBody>
      </p:sp>
      <p:sp>
        <p:nvSpPr>
          <p:cNvPr id="129" name="Google Shape;129;p8"/>
          <p:cNvSpPr txBox="1"/>
          <p:nvPr/>
        </p:nvSpPr>
        <p:spPr>
          <a:xfrm>
            <a:off x="4980813" y="1197000"/>
            <a:ext cx="3663000" cy="346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entury Gothic"/>
                <a:ea typeface="Century Gothic"/>
                <a:cs typeface="Century Gothic"/>
                <a:sym typeface="Century Gothic"/>
              </a:rPr>
              <a:t>The logo must be within a box this size, along with everything centered. For the horizontal version, everything must be centered as well, along with the box not touching any of the lettering. There should still be enough space between the border, logo and name of the company. </a:t>
            </a:r>
            <a:endParaRPr b="0" i="0" sz="1800" u="none" cap="none" strike="noStrike">
              <a:solidFill>
                <a:schemeClr val="dk1"/>
              </a:solidFill>
              <a:latin typeface="Century Gothic"/>
              <a:ea typeface="Century Gothic"/>
              <a:cs typeface="Century Gothic"/>
              <a:sym typeface="Century Gothic"/>
            </a:endParaRPr>
          </a:p>
        </p:txBody>
      </p:sp>
      <p:sp>
        <p:nvSpPr>
          <p:cNvPr id="130" name="Google Shape;130;p8"/>
          <p:cNvSpPr/>
          <p:nvPr/>
        </p:nvSpPr>
        <p:spPr>
          <a:xfrm>
            <a:off x="500188" y="1197000"/>
            <a:ext cx="4066500" cy="3540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31" name="Google Shape;131;p8"/>
          <p:cNvPicPr preferRelativeResize="0"/>
          <p:nvPr/>
        </p:nvPicPr>
        <p:blipFill>
          <a:blip r:embed="rId3">
            <a:alphaModFix/>
          </a:blip>
          <a:stretch>
            <a:fillRect/>
          </a:stretch>
        </p:blipFill>
        <p:spPr>
          <a:xfrm>
            <a:off x="849978" y="1444488"/>
            <a:ext cx="3516772" cy="2973324"/>
          </a:xfrm>
          <a:prstGeom prst="rect">
            <a:avLst/>
          </a:prstGeom>
          <a:noFill/>
          <a:ln>
            <a:noFill/>
          </a:ln>
        </p:spPr>
      </p:pic>
      <p:cxnSp>
        <p:nvCxnSpPr>
          <p:cNvPr id="132" name="Google Shape;132;p8"/>
          <p:cNvCxnSpPr/>
          <p:nvPr/>
        </p:nvCxnSpPr>
        <p:spPr>
          <a:xfrm flipH="1" rot="10800000">
            <a:off x="3544413" y="2866700"/>
            <a:ext cx="947100" cy="1800"/>
          </a:xfrm>
          <a:prstGeom prst="straightConnector1">
            <a:avLst/>
          </a:prstGeom>
          <a:noFill/>
          <a:ln cap="flat" cmpd="sng" w="9525">
            <a:solidFill>
              <a:schemeClr val="dk2"/>
            </a:solidFill>
            <a:prstDash val="solid"/>
            <a:round/>
            <a:headEnd len="sm" w="sm" type="none"/>
            <a:tailEnd len="med" w="med" type="triangle"/>
          </a:ln>
        </p:spPr>
      </p:cxnSp>
      <p:cxnSp>
        <p:nvCxnSpPr>
          <p:cNvPr id="133" name="Google Shape;133;p8"/>
          <p:cNvCxnSpPr/>
          <p:nvPr/>
        </p:nvCxnSpPr>
        <p:spPr>
          <a:xfrm rot="10800000">
            <a:off x="560499" y="2866572"/>
            <a:ext cx="754800" cy="0"/>
          </a:xfrm>
          <a:prstGeom prst="straightConnector1">
            <a:avLst/>
          </a:prstGeom>
          <a:noFill/>
          <a:ln cap="flat" cmpd="sng" w="9525">
            <a:solidFill>
              <a:schemeClr val="dk2"/>
            </a:solidFill>
            <a:prstDash val="solid"/>
            <a:round/>
            <a:headEnd len="sm" w="sm" type="none"/>
            <a:tailEnd len="med" w="med" type="triangle"/>
          </a:ln>
        </p:spPr>
      </p:cxnSp>
      <p:cxnSp>
        <p:nvCxnSpPr>
          <p:cNvPr id="134" name="Google Shape;134;p8"/>
          <p:cNvCxnSpPr/>
          <p:nvPr/>
        </p:nvCxnSpPr>
        <p:spPr>
          <a:xfrm rot="10800000">
            <a:off x="2608438" y="1248225"/>
            <a:ext cx="1800" cy="774000"/>
          </a:xfrm>
          <a:prstGeom prst="straightConnector1">
            <a:avLst/>
          </a:prstGeom>
          <a:noFill/>
          <a:ln cap="flat" cmpd="sng" w="9525">
            <a:solidFill>
              <a:schemeClr val="dk2"/>
            </a:solidFill>
            <a:prstDash val="solid"/>
            <a:round/>
            <a:headEnd len="sm" w="sm" type="none"/>
            <a:tailEnd len="med" w="med" type="triangle"/>
          </a:ln>
        </p:spPr>
      </p:cxnSp>
      <p:cxnSp>
        <p:nvCxnSpPr>
          <p:cNvPr id="135" name="Google Shape;135;p8"/>
          <p:cNvCxnSpPr/>
          <p:nvPr/>
        </p:nvCxnSpPr>
        <p:spPr>
          <a:xfrm>
            <a:off x="2608355" y="4393987"/>
            <a:ext cx="0" cy="271200"/>
          </a:xfrm>
          <a:prstGeom prst="straightConnector1">
            <a:avLst/>
          </a:prstGeom>
          <a:noFill/>
          <a:ln cap="flat" cmpd="sng" w="9525">
            <a:solidFill>
              <a:schemeClr val="dk2"/>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ph type="title"/>
          </p:nvPr>
        </p:nvSpPr>
        <p:spPr>
          <a:xfrm>
            <a:off x="311700" y="311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solidFill>
                  <a:srgbClr val="353535"/>
                </a:solidFill>
                <a:latin typeface="Century Gothic"/>
                <a:ea typeface="Century Gothic"/>
                <a:cs typeface="Century Gothic"/>
                <a:sym typeface="Century Gothic"/>
              </a:rPr>
              <a:t>Super graphics, textures, and Patterns</a:t>
            </a:r>
            <a:endParaRPr b="1">
              <a:solidFill>
                <a:srgbClr val="353535"/>
              </a:solidFill>
              <a:latin typeface="Century Gothic"/>
              <a:ea typeface="Century Gothic"/>
              <a:cs typeface="Century Gothic"/>
              <a:sym typeface="Century Gothic"/>
            </a:endParaRPr>
          </a:p>
        </p:txBody>
      </p:sp>
      <p:pic>
        <p:nvPicPr>
          <p:cNvPr id="141" name="Google Shape;141;p9"/>
          <p:cNvPicPr preferRelativeResize="0"/>
          <p:nvPr/>
        </p:nvPicPr>
        <p:blipFill>
          <a:blip r:embed="rId3">
            <a:alphaModFix/>
          </a:blip>
          <a:stretch>
            <a:fillRect/>
          </a:stretch>
        </p:blipFill>
        <p:spPr>
          <a:xfrm>
            <a:off x="2816550" y="1180725"/>
            <a:ext cx="6015751" cy="1765175"/>
          </a:xfrm>
          <a:prstGeom prst="rect">
            <a:avLst/>
          </a:prstGeom>
          <a:noFill/>
          <a:ln>
            <a:noFill/>
          </a:ln>
        </p:spPr>
      </p:pic>
      <p:pic>
        <p:nvPicPr>
          <p:cNvPr id="142" name="Google Shape;142;p9"/>
          <p:cNvPicPr preferRelativeResize="0"/>
          <p:nvPr/>
        </p:nvPicPr>
        <p:blipFill>
          <a:blip r:embed="rId4">
            <a:alphaModFix/>
          </a:blip>
          <a:stretch>
            <a:fillRect/>
          </a:stretch>
        </p:blipFill>
        <p:spPr>
          <a:xfrm>
            <a:off x="311700" y="1918718"/>
            <a:ext cx="4419598" cy="29766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