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72"/>
  </p:notesMasterIdLst>
  <p:handoutMasterIdLst>
    <p:handoutMasterId r:id="rId73"/>
  </p:handoutMasterIdLst>
  <p:sldIdLst>
    <p:sldId id="306" r:id="rId5"/>
    <p:sldId id="307" r:id="rId6"/>
    <p:sldId id="308" r:id="rId7"/>
    <p:sldId id="309" r:id="rId8"/>
    <p:sldId id="310" r:id="rId9"/>
    <p:sldId id="364" r:id="rId10"/>
    <p:sldId id="341" r:id="rId11"/>
    <p:sldId id="311" r:id="rId12"/>
    <p:sldId id="313" r:id="rId13"/>
    <p:sldId id="312" r:id="rId14"/>
    <p:sldId id="379" r:id="rId15"/>
    <p:sldId id="380" r:id="rId16"/>
    <p:sldId id="315" r:id="rId17"/>
    <p:sldId id="367" r:id="rId18"/>
    <p:sldId id="362" r:id="rId19"/>
    <p:sldId id="350" r:id="rId20"/>
    <p:sldId id="351" r:id="rId21"/>
    <p:sldId id="314" r:id="rId22"/>
    <p:sldId id="325" r:id="rId23"/>
    <p:sldId id="322" r:id="rId24"/>
    <p:sldId id="370" r:id="rId25"/>
    <p:sldId id="369" r:id="rId26"/>
    <p:sldId id="354" r:id="rId27"/>
    <p:sldId id="356" r:id="rId28"/>
    <p:sldId id="373" r:id="rId29"/>
    <p:sldId id="324" r:id="rId30"/>
    <p:sldId id="368" r:id="rId31"/>
    <p:sldId id="359" r:id="rId32"/>
    <p:sldId id="360" r:id="rId33"/>
    <p:sldId id="366" r:id="rId34"/>
    <p:sldId id="378" r:id="rId35"/>
    <p:sldId id="349" r:id="rId36"/>
    <p:sldId id="375" r:id="rId37"/>
    <p:sldId id="372" r:id="rId38"/>
    <p:sldId id="318" r:id="rId39"/>
    <p:sldId id="317" r:id="rId40"/>
    <p:sldId id="355" r:id="rId41"/>
    <p:sldId id="319" r:id="rId42"/>
    <p:sldId id="374" r:id="rId43"/>
    <p:sldId id="365" r:id="rId44"/>
    <p:sldId id="376" r:id="rId45"/>
    <p:sldId id="347" r:id="rId46"/>
    <p:sldId id="327" r:id="rId47"/>
    <p:sldId id="328" r:id="rId48"/>
    <p:sldId id="329" r:id="rId49"/>
    <p:sldId id="330" r:id="rId50"/>
    <p:sldId id="331" r:id="rId51"/>
    <p:sldId id="363" r:id="rId52"/>
    <p:sldId id="371" r:id="rId53"/>
    <p:sldId id="332" r:id="rId54"/>
    <p:sldId id="346" r:id="rId55"/>
    <p:sldId id="333" r:id="rId56"/>
    <p:sldId id="321" r:id="rId57"/>
    <p:sldId id="377" r:id="rId58"/>
    <p:sldId id="323" r:id="rId59"/>
    <p:sldId id="334" r:id="rId60"/>
    <p:sldId id="335" r:id="rId61"/>
    <p:sldId id="336" r:id="rId62"/>
    <p:sldId id="337" r:id="rId63"/>
    <p:sldId id="338" r:id="rId64"/>
    <p:sldId id="339" r:id="rId65"/>
    <p:sldId id="340" r:id="rId66"/>
    <p:sldId id="353" r:id="rId67"/>
    <p:sldId id="352" r:id="rId68"/>
    <p:sldId id="342" r:id="rId69"/>
    <p:sldId id="344" r:id="rId70"/>
    <p:sldId id="345" r:id="rId71"/>
  </p:sldIdLst>
  <p:sldSz cx="9144000" cy="5143500" type="screen16x9"/>
  <p:notesSz cx="7010400" cy="9296400"/>
  <p:custDataLst>
    <p:tags r:id="rId74"/>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3"/>
            <p14:sldId id="312"/>
            <p14:sldId id="379"/>
            <p14:sldId id="380"/>
            <p14:sldId id="315"/>
            <p14:sldId id="367"/>
            <p14:sldId id="362"/>
            <p14:sldId id="350"/>
            <p14:sldId id="351"/>
            <p14:sldId id="314"/>
            <p14:sldId id="325"/>
            <p14:sldId id="322"/>
            <p14:sldId id="370"/>
            <p14:sldId id="369"/>
          </p14:sldIdLst>
        </p14:section>
        <p14:section name="pwalk Modes" id="{9D79E6FB-7A39-814B-8BAD-D6EB66140ADE}">
          <p14:sldIdLst>
            <p14:sldId id="354"/>
            <p14:sldId id="356"/>
            <p14:sldId id="373"/>
            <p14:sldId id="324"/>
            <p14:sldId id="368"/>
            <p14:sldId id="359"/>
            <p14:sldId id="360"/>
            <p14:sldId id="366"/>
            <p14:sldId id="378"/>
          </p14:sldIdLst>
        </p14:section>
        <p14:section name="Platform-specific Features" id="{04EEE9CC-F42C-C649-A05B-0581EB226A84}">
          <p14:sldIdLst>
            <p14:sldId id="349"/>
            <p14:sldId id="375"/>
            <p14:sldId id="372"/>
            <p14:sldId id="318"/>
            <p14:sldId id="317"/>
            <p14:sldId id="355"/>
            <p14:sldId id="319"/>
          </p14:sldIdLst>
        </p14:section>
        <p14:section name="pwalk Options" id="{8A48C0BE-2A3E-3E47-822A-E7910BE42921}">
          <p14:sldIdLst>
            <p14:sldId id="374"/>
            <p14:sldId id="365"/>
            <p14:sldId id="376"/>
          </p14:sldIdLst>
        </p14:section>
        <p14:section name="Operational Notes" id="{DB8C5F96-29DE-0B45-92A1-69BE20485731}">
          <p14:sldIdLst>
            <p14:sldId id="347"/>
            <p14:sldId id="327"/>
            <p14:sldId id="328"/>
            <p14:sldId id="329"/>
            <p14:sldId id="330"/>
            <p14:sldId id="331"/>
            <p14:sldId id="363"/>
            <p14:sldId id="371"/>
            <p14:sldId id="332"/>
          </p14:sldIdLst>
        </p14:section>
        <p14:section name="Q&amp;A" id="{EB9D5D32-6024-A543-986F-9288EA10FF48}">
          <p14:sldIdLst>
            <p14:sldId id="346"/>
          </p14:sldIdLst>
        </p14:section>
        <p14:section name="Extensions and Refinements" id="{9AFCFFE0-830E-904D-ADCF-BA6FE9F07109}">
          <p14:sldIdLst>
            <p14:sldId id="333"/>
            <p14:sldId id="321"/>
            <p14:sldId id="377"/>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89396" autoAdjust="0"/>
  </p:normalViewPr>
  <p:slideViewPr>
    <p:cSldViewPr snapToGrid="0">
      <p:cViewPr varScale="1">
        <p:scale>
          <a:sx n="147" d="100"/>
          <a:sy n="147" d="100"/>
        </p:scale>
        <p:origin x="648" y="184"/>
      </p:cViewPr>
      <p:guideLst>
        <p:guide orient="horz" pos="3072"/>
        <p:guide pos="5577"/>
        <p:guide pos="180"/>
        <p:guide orient="horz" pos="3154"/>
        <p:guide pos="174"/>
      </p:guideLst>
    </p:cSldViewPr>
  </p:slideViewPr>
  <p:outlineViewPr>
    <p:cViewPr>
      <p:scale>
        <a:sx n="33" d="100"/>
        <a:sy n="33" d="100"/>
      </p:scale>
      <p:origin x="0" y="-7128"/>
    </p:cViewPr>
  </p:outlineViewPr>
  <p:notesTextViewPr>
    <p:cViewPr>
      <p:scale>
        <a:sx n="100" d="100"/>
        <a:sy n="100" d="100"/>
      </p:scale>
      <p:origin x="0" y="0"/>
    </p:cViewPr>
  </p:notesTextViewPr>
  <p:sorterViewPr>
    <p:cViewPr varScale="1">
      <p:scale>
        <a:sx n="100" d="100"/>
        <a:sy n="100"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With +.snapshot – note that .snapshot[s] directories are not always visible over SMB or NFS.</a:t>
            </a:r>
          </a:p>
          <a:p>
            <a:r>
              <a:rPr lang="en-US" baseline="0" dirty="0"/>
              <a:t>For selection options using a &lt;</a:t>
            </a:r>
            <a:r>
              <a:rPr lang="en-US" baseline="0" dirty="0" err="1"/>
              <a:t>ref_time</a:t>
            </a:r>
            <a:r>
              <a:rPr lang="en-US" baseline="0" dirty="0"/>
              <a:t>&gt;;</a:t>
            </a:r>
          </a:p>
          <a:p>
            <a:r>
              <a:rPr lang="en-US" baseline="0" dirty="0"/>
              <a:t>	- integer values will be assumed to be Unix epoch-valued times, and non-integer values will be interpreted as an existing file from which the pertinent timestamp is to be taken.</a:t>
            </a:r>
          </a:p>
          <a:p>
            <a:r>
              <a:rPr lang="en-US" baseline="0" dirty="0"/>
              <a:t>	- use ‘date –r’ and other date(1) options to convert to and from Unix epoch times</a:t>
            </a:r>
          </a:p>
          <a:p>
            <a:r>
              <a:rPr lang="en-US" baseline="0" dirty="0"/>
              <a:t>	- NOTE: </a:t>
            </a:r>
            <a:r>
              <a:rPr lang="en-US" baseline="0" dirty="0" err="1"/>
              <a:t>pwalk</a:t>
            </a:r>
            <a:r>
              <a:rPr lang="en-US" baseline="0" dirty="0"/>
              <a:t> adjunct utility ‘</a:t>
            </a:r>
            <a:r>
              <a:rPr lang="en-US" baseline="0" dirty="0" err="1"/>
              <a:t>mytimes</a:t>
            </a:r>
            <a:r>
              <a:rPr lang="en-US" baseline="0" dirty="0"/>
              <a:t>’ shows all timestamps and file flags in full detail</a:t>
            </a:r>
          </a:p>
          <a:p>
            <a:r>
              <a:rPr lang="en-US" baseline="0" dirty="0"/>
              <a:t>[*] Causes more stat() calls to lookup </a:t>
            </a:r>
            <a:r>
              <a:rPr lang="en-US" baseline="0" dirty="0" err="1"/>
              <a:t>inode</a:t>
            </a:r>
            <a:r>
              <a:rPr lang="en-US" baseline="0" dirty="0"/>
              <a:t> numbers for all per-directory pathname components. Only done in for –ls?</a:t>
            </a:r>
          </a:p>
          <a:p>
            <a:r>
              <a:rPr lang="en-US" baseline="0" dirty="0"/>
              <a:t>[**] Causes an extra system call per-file unless on </a:t>
            </a:r>
            <a:r>
              <a:rPr lang="en-US" baseline="0" dirty="0" err="1"/>
              <a:t>OneFS</a:t>
            </a:r>
            <a:r>
              <a:rPr lang="en-US" baseline="0" dirty="0"/>
              <a:t>.</a:t>
            </a:r>
          </a:p>
          <a:p>
            <a:r>
              <a:rPr lang="en-US" baseline="0" dirty="0"/>
              <a:t>[***] Only for Linux POSIX-style ACLs</a:t>
            </a:r>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160495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a:t>
            </a:r>
          </a:p>
          <a:p>
            <a:r>
              <a:rPr lang="en-US" baseline="0" dirty="0"/>
              <a:t>[**] Causes extra system call per-file,</a:t>
            </a:r>
          </a:p>
          <a:p>
            <a:r>
              <a:rPr lang="en-US" baseline="0" dirty="0"/>
              <a:t>[***] Only for Linux POSIX-style ACLs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multipath</a:t>
            </a:r>
            <a:r>
              <a:rPr lang="en-US" baseline="0" dirty="0"/>
              <a:t> logic is new as of </a:t>
            </a:r>
            <a:r>
              <a:rPr lang="en-US" baseline="0" dirty="0" err="1"/>
              <a:t>pwalk</a:t>
            </a:r>
            <a:r>
              <a:rPr lang="en-US" baseline="0" dirty="0"/>
              <a:t> 2.04 to allow both source and target multi-</a:t>
            </a:r>
            <a:r>
              <a:rPr lang="en-US" baseline="0" dirty="0" err="1"/>
              <a:t>pathing</a:t>
            </a:r>
            <a:r>
              <a:rPr lang="en-US" baseline="0" dirty="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User.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solidFill>
                  <a:srgbClr val="FF0000"/>
                </a:solidFill>
              </a:rPr>
              <a:t>–</a:t>
            </a:r>
            <a:r>
              <a:rPr lang="en-US" baseline="0" dirty="0" err="1">
                <a:solidFill>
                  <a:srgbClr val="FF0000"/>
                </a:solidFill>
              </a:rPr>
              <a:t>ls_special</a:t>
            </a:r>
            <a:r>
              <a:rPr lang="en-US" baseline="0" dirty="0">
                <a:solidFill>
                  <a:srgbClr val="FF0000"/>
                </a:solidFill>
              </a:rPr>
              <a:t> </a:t>
            </a:r>
            <a:r>
              <a:rPr lang="en-US" baseline="0" dirty="0"/>
              <a:t>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398647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a:t>
            </a:r>
          </a:p>
          <a:p>
            <a:r>
              <a:rPr lang="en-US" baseline="0" dirty="0"/>
              <a:t>Code values are the letters shown in column 2 of .</a:t>
            </a:r>
            <a:r>
              <a:rPr lang="en-US" baseline="0" dirty="0" err="1"/>
              <a:t>cmp</a:t>
            </a:r>
            <a:r>
              <a:rPr lang="en-US" baseline="0" dirty="0"/>
              <a:t> outputs to indicated differences between SOURCE and TARGET files.</a:t>
            </a:r>
          </a:p>
          <a:p>
            <a:r>
              <a:rPr lang="en-US" baseline="0" dirty="0"/>
              <a:t>Mask values are used internally in </a:t>
            </a:r>
            <a:r>
              <a:rPr lang="en-US" baseline="0" dirty="0" err="1"/>
              <a:t>pwalk</a:t>
            </a:r>
            <a:r>
              <a:rPr lang="en-US" baseline="0" dirty="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364674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530350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34</a:t>
            </a:fld>
            <a:endParaRPr lang="en-US" dirty="0"/>
          </a:p>
        </p:txBody>
      </p:sp>
    </p:spTree>
    <p:extLst>
      <p:ext uri="{BB962C8B-B14F-4D97-AF65-F5344CB8AC3E}">
        <p14:creationId xmlns:p14="http://schemas.microsoft.com/office/powerpoint/2010/main" val="2807421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only binary UID and GID trustee values rather than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 A ‘trivial’ ACL is one that can be accurately represented using POSIX mode bits only.</a:t>
            </a:r>
          </a:p>
          <a:p>
            <a:endParaRPr lang="en-US" dirty="0"/>
          </a:p>
          <a:p>
            <a:r>
              <a:rPr lang="en-US" baseline="0" dirty="0"/>
              <a:t>As ‘+’ secondary modes, these can be specified independently of the primary mode used.</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711986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47378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Ease-of-use is not a primary design goal, but tends to improve over time!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46</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47</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48</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49</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54</a:t>
            </a:fld>
            <a:endParaRPr lang="en-US" dirty="0"/>
          </a:p>
        </p:txBody>
      </p:sp>
    </p:spTree>
    <p:extLst>
      <p:ext uri="{BB962C8B-B14F-4D97-AF65-F5344CB8AC3E}">
        <p14:creationId xmlns:p14="http://schemas.microsoft.com/office/powerpoint/2010/main" val="350694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63</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66</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Argument processing is primitive in places, but includes numerous sanity checks.</a:t>
            </a:r>
          </a:p>
          <a:p>
            <a:r>
              <a:rPr lang="en-US" baseline="0" dirty="0"/>
              <a:t>Contents of .xml or .ls files can be easily tailored in C,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Modes that start with a ‘-’ are called ‘primary modes’, and they are all mutually-exclusive.</a:t>
            </a:r>
          </a:p>
          <a:p>
            <a:r>
              <a:rPr lang="en-US" baseline="0" dirty="0"/>
              <a:t>Modes that start with a ‘+’ are called ‘secondary modes’, and all or none of them can be specified.</a:t>
            </a:r>
          </a:p>
          <a:p>
            <a:r>
              <a:rPr lang="en-US" baseline="0" dirty="0"/>
              <a:t>Absent any primary or secondary modes, </a:t>
            </a:r>
            <a:r>
              <a:rPr lang="en-US" baseline="0" dirty="0" err="1"/>
              <a:t>pwalk</a:t>
            </a:r>
            <a:r>
              <a:rPr lang="en-US" baseline="0" dirty="0"/>
              <a:t> will exit with ‘nothing to do’.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With +.snapshot – note that .snapshot[s] directories are not always visible over SMB or NFS.</a:t>
            </a:r>
          </a:p>
          <a:p>
            <a:r>
              <a:rPr lang="en-US" baseline="0" dirty="0"/>
              <a:t>For selection options using a &lt;</a:t>
            </a:r>
            <a:r>
              <a:rPr lang="en-US" baseline="0" dirty="0" err="1"/>
              <a:t>ref_time</a:t>
            </a:r>
            <a:r>
              <a:rPr lang="en-US" baseline="0" dirty="0"/>
              <a:t>&gt;;</a:t>
            </a:r>
          </a:p>
          <a:p>
            <a:r>
              <a:rPr lang="en-US" baseline="0" dirty="0"/>
              <a:t>	- integer values will be assumed to be Unix epoch-valued times, and non-integer values will be interpreted as an existing file from which the pertinent timestamp is to be taken.</a:t>
            </a:r>
          </a:p>
          <a:p>
            <a:r>
              <a:rPr lang="en-US" baseline="0" dirty="0"/>
              <a:t>	- use ‘date –r’ and other date(1) options to convert to and from Unix epoch times</a:t>
            </a:r>
          </a:p>
          <a:p>
            <a:r>
              <a:rPr lang="en-US" baseline="0" dirty="0"/>
              <a:t>	- NOTE: </a:t>
            </a:r>
            <a:r>
              <a:rPr lang="en-US" baseline="0" dirty="0" err="1"/>
              <a:t>pwalk</a:t>
            </a:r>
            <a:r>
              <a:rPr lang="en-US" baseline="0" dirty="0"/>
              <a:t> adjunct utility ‘</a:t>
            </a:r>
            <a:r>
              <a:rPr lang="en-US" baseline="0" dirty="0" err="1"/>
              <a:t>mytimes</a:t>
            </a:r>
            <a:r>
              <a:rPr lang="en-US" baseline="0" dirty="0"/>
              <a:t>’ shows all timestamps and file flags in full detail</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3205667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9/27/19</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9/27/19</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package" Target="../embeddings/Microsoft_Excel_Worksheet.xlsx"/><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oogle.com/search?q=de-nisting"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clang.llvm.org/comparison.html"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2.08 – September, 2019</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(1/3)</a:t>
            </a:r>
          </a:p>
        </p:txBody>
      </p:sp>
      <p:sp>
        <p:nvSpPr>
          <p:cNvPr id="4" name="Content Placeholder 3"/>
          <p:cNvSpPr>
            <a:spLocks noGrp="1"/>
          </p:cNvSpPr>
          <p:nvPr>
            <p:ph sz="quarter" idx="10"/>
          </p:nvPr>
        </p:nvSpPr>
        <p:spPr>
          <a:xfrm>
            <a:off x="366714" y="914399"/>
            <a:ext cx="8410575" cy="3798699"/>
          </a:xfrm>
        </p:spPr>
        <p:txBody>
          <a:bodyPr>
            <a:normAutofit/>
          </a:bodyPr>
          <a:lstStyle/>
          <a:p>
            <a:r>
              <a:rPr lang="en-US" sz="1500" dirty="0"/>
              <a:t>Generic modes: all platforms ...</a:t>
            </a:r>
          </a:p>
          <a:p>
            <a:pPr marL="341312" lvl="1" indent="0">
              <a:spcBef>
                <a:spcPts val="200"/>
              </a:spcBef>
              <a:buNone/>
            </a:pPr>
            <a:r>
              <a:rPr lang="en-US" sz="1200" dirty="0"/>
              <a:t>-ls			// list files, much like ‘ls </a:t>
            </a:r>
            <a:r>
              <a:rPr lang="mr-IN" sz="1200" dirty="0"/>
              <a:t>–</a:t>
            </a:r>
            <a:r>
              <a:rPr lang="en-US" sz="1200" dirty="0" err="1"/>
              <a:t>lR</a:t>
            </a:r>
            <a:r>
              <a:rPr lang="en-US" sz="1200" dirty="0"/>
              <a:t>’</a:t>
            </a:r>
          </a:p>
          <a:p>
            <a:pPr marL="341312" lvl="1" indent="0">
              <a:spcBef>
                <a:spcPts val="200"/>
              </a:spcBef>
              <a:buNone/>
            </a:pPr>
            <a:r>
              <a:rPr lang="en-US" sz="1200" dirty="0">
                <a:solidFill>
                  <a:schemeClr val="tx1"/>
                </a:solidFill>
              </a:rPr>
              <a:t>-</a:t>
            </a:r>
            <a:r>
              <a:rPr lang="en-US" sz="1200" dirty="0" err="1">
                <a:solidFill>
                  <a:schemeClr val="tx1"/>
                </a:solidFill>
              </a:rPr>
              <a:t>lsc</a:t>
            </a:r>
            <a:r>
              <a:rPr lang="en-US" sz="1200" dirty="0">
                <a:solidFill>
                  <a:schemeClr val="tx1"/>
                </a:solidFill>
              </a:rPr>
              <a:t>			// list files, compact, </a:t>
            </a:r>
            <a:r>
              <a:rPr lang="en-US" sz="1200" dirty="0" err="1">
                <a:solidFill>
                  <a:schemeClr val="tx1"/>
                </a:solidFill>
              </a:rPr>
              <a:t>inodes</a:t>
            </a:r>
            <a:r>
              <a:rPr lang="en-US" sz="1200" dirty="0">
                <a:solidFill>
                  <a:schemeClr val="tx1"/>
                </a:solidFill>
              </a:rPr>
              <a:t> &amp; names only</a:t>
            </a:r>
            <a:endParaRPr lang="en-US" sz="1200" dirty="0"/>
          </a:p>
          <a:p>
            <a:pPr marL="341312" lvl="1" indent="0">
              <a:spcBef>
                <a:spcPts val="200"/>
              </a:spcBef>
              <a:buNone/>
            </a:pPr>
            <a:r>
              <a:rPr lang="en-US" sz="1200" dirty="0"/>
              <a:t>-</a:t>
            </a:r>
            <a:r>
              <a:rPr lang="en-US" sz="1200" dirty="0" err="1"/>
              <a:t>lsd</a:t>
            </a:r>
            <a:r>
              <a:rPr lang="en-US" sz="1200" dirty="0"/>
              <a:t>			// list directory summaries only</a:t>
            </a:r>
          </a:p>
          <a:p>
            <a:pPr marL="341312" lvl="1" indent="0">
              <a:spcBef>
                <a:spcPts val="200"/>
              </a:spcBef>
              <a:buNone/>
            </a:pPr>
            <a:r>
              <a:rPr lang="en-US" sz="1200" dirty="0">
                <a:solidFill>
                  <a:schemeClr val="tx1"/>
                </a:solidFill>
              </a:rPr>
              <a:t>-</a:t>
            </a:r>
            <a:r>
              <a:rPr lang="en-US" sz="1200" dirty="0" err="1">
                <a:solidFill>
                  <a:schemeClr val="tx1"/>
                </a:solidFill>
              </a:rPr>
              <a:t>lsf</a:t>
            </a:r>
            <a:r>
              <a:rPr lang="en-US" sz="1200" dirty="0">
                <a:solidFill>
                  <a:schemeClr val="tx1"/>
                </a:solidFill>
              </a:rPr>
              <a:t>			// list files with full pathnames</a:t>
            </a:r>
          </a:p>
          <a:p>
            <a:pPr marL="341312" lvl="1" indent="0">
              <a:spcBef>
                <a:spcPts val="200"/>
              </a:spcBef>
              <a:buNone/>
            </a:pPr>
            <a:r>
              <a:rPr lang="en-US" sz="1200" dirty="0"/>
              <a:t>-xml			// list files in XML format</a:t>
            </a:r>
          </a:p>
          <a:p>
            <a:pPr marL="341312" lvl="1" indent="0">
              <a:spcBef>
                <a:spcPts val="200"/>
              </a:spcBef>
              <a:buNone/>
            </a:pPr>
            <a:r>
              <a:rPr lang="en-US" sz="1200" dirty="0">
                <a:solidFill>
                  <a:srgbClr val="444444"/>
                </a:solidFill>
              </a:rPr>
              <a:t>-rm			// remove files, with optional ‘-</a:t>
            </a:r>
            <a:r>
              <a:rPr lang="en-US" sz="1200" dirty="0" err="1">
                <a:solidFill>
                  <a:srgbClr val="444444"/>
                </a:solidFill>
              </a:rPr>
              <a:t>dryrun</a:t>
            </a:r>
            <a:r>
              <a:rPr lang="en-US" sz="1200" dirty="0">
                <a:solidFill>
                  <a:srgbClr val="444444"/>
                </a:solidFill>
              </a:rPr>
              <a:t>’ option and </a:t>
            </a:r>
            <a:r>
              <a:rPr lang="mr-IN" sz="1200" dirty="0">
                <a:solidFill>
                  <a:srgbClr val="444444"/>
                </a:solidFill>
              </a:rPr>
              <a:t>–</a:t>
            </a:r>
            <a:r>
              <a:rPr lang="en-US" sz="1200" dirty="0">
                <a:solidFill>
                  <a:srgbClr val="444444"/>
                </a:solidFill>
              </a:rPr>
              <a:t>select logic</a:t>
            </a:r>
          </a:p>
          <a:p>
            <a:pPr marL="341312" lvl="1" indent="0">
              <a:spcBef>
                <a:spcPts val="200"/>
              </a:spcBef>
              <a:buNone/>
            </a:pPr>
            <a:r>
              <a:rPr lang="en-US" sz="1200" dirty="0">
                <a:solidFill>
                  <a:srgbClr val="FF0000"/>
                </a:solidFill>
              </a:rPr>
              <a:t>-csv[=&lt;</a:t>
            </a:r>
            <a:r>
              <a:rPr lang="en-US" sz="1200" dirty="0" err="1">
                <a:solidFill>
                  <a:srgbClr val="FF0000"/>
                </a:solidFill>
              </a:rPr>
              <a:t>keyword_list</a:t>
            </a:r>
            <a:r>
              <a:rPr lang="en-US" sz="1200" dirty="0">
                <a:solidFill>
                  <a:srgbClr val="FF0000"/>
                </a:solidFill>
              </a:rPr>
              <a:t>&gt;]		// extract specific metadata fields into a .csv file [DEVELOPMENTAL]</a:t>
            </a:r>
          </a:p>
          <a:p>
            <a:pPr marL="341312" lvl="1" indent="0">
              <a:spcBef>
                <a:spcPts val="200"/>
              </a:spcBef>
              <a:buNone/>
            </a:pPr>
            <a:r>
              <a:rPr lang="en-US" sz="1200" dirty="0">
                <a:solidFill>
                  <a:schemeClr val="tx1"/>
                </a:solidFill>
              </a:rPr>
              <a:t>-</a:t>
            </a:r>
            <a:r>
              <a:rPr lang="en-US" sz="1200" dirty="0" err="1">
                <a:solidFill>
                  <a:schemeClr val="tx1"/>
                </a:solidFill>
              </a:rPr>
              <a:t>cmp</a:t>
            </a:r>
            <a:r>
              <a:rPr lang="en-US" sz="1200" dirty="0">
                <a:solidFill>
                  <a:schemeClr val="tx1"/>
                </a:solidFill>
              </a:rPr>
              <a:t>[=&lt;options&gt;]		// compare two presumably-similar file hierarchies</a:t>
            </a:r>
          </a:p>
          <a:p>
            <a:pPr marL="341312" lvl="1" indent="0">
              <a:spcBef>
                <a:spcPts val="200"/>
              </a:spcBef>
              <a:buNone/>
            </a:pPr>
            <a:r>
              <a:rPr lang="en-US" sz="1200" dirty="0"/>
              <a:t>+tally			// create CSV-formatted tally of files by age buckets (</a:t>
            </a:r>
            <a:r>
              <a:rPr lang="en-US" sz="1200" dirty="0" err="1"/>
              <a:t>pwalk_tally.csv</a:t>
            </a:r>
            <a:r>
              <a:rPr lang="en-US" sz="1200" dirty="0"/>
              <a:t>)</a:t>
            </a:r>
          </a:p>
          <a:p>
            <a:r>
              <a:rPr lang="en-US" sz="1500" dirty="0"/>
              <a:t>Platform-dependent modes ...</a:t>
            </a:r>
          </a:p>
          <a:p>
            <a:pPr marL="341312" lvl="1" indent="0">
              <a:spcBef>
                <a:spcPts val="200"/>
              </a:spcBef>
              <a:buNone/>
            </a:pPr>
            <a:r>
              <a:rPr lang="en-US" sz="1200" dirty="0"/>
              <a:t>-audit		// report </a:t>
            </a:r>
            <a:r>
              <a:rPr lang="en-US" sz="1200" dirty="0" err="1"/>
              <a:t>OneFS</a:t>
            </a:r>
            <a:r>
              <a:rPr lang="en-US" sz="1200" dirty="0"/>
              <a:t> </a:t>
            </a:r>
            <a:r>
              <a:rPr lang="en-US" sz="1200" dirty="0" err="1"/>
              <a:t>SmartLock</a:t>
            </a:r>
            <a:r>
              <a:rPr lang="en-US" sz="1200" dirty="0"/>
              <a:t> file states (</a:t>
            </a:r>
            <a:r>
              <a:rPr lang="en-US" sz="1200" dirty="0" err="1"/>
              <a:t>pwalk_audit.csv</a:t>
            </a:r>
            <a:r>
              <a:rPr lang="en-US" sz="1200" dirty="0"/>
              <a:t>)		</a:t>
            </a:r>
            <a:r>
              <a:rPr lang="en-US" sz="1200" dirty="0">
                <a:highlight>
                  <a:srgbClr val="FFFF00"/>
                </a:highlight>
              </a:rPr>
              <a:t>// </a:t>
            </a:r>
            <a:r>
              <a:rPr lang="en-US" sz="1200" dirty="0" err="1">
                <a:highlight>
                  <a:srgbClr val="FFFF00"/>
                </a:highlight>
              </a:rPr>
              <a:t>OneFS</a:t>
            </a:r>
            <a:r>
              <a:rPr lang="en-US" sz="1200" dirty="0">
                <a:highlight>
                  <a:srgbClr val="FFFF00"/>
                </a:highlight>
              </a:rPr>
              <a:t> only</a:t>
            </a:r>
          </a:p>
          <a:p>
            <a:pPr marL="341312" lvl="1" indent="0">
              <a:spcBef>
                <a:spcPts val="200"/>
              </a:spcBef>
              <a:buNone/>
            </a:pPr>
            <a:r>
              <a:rPr lang="en-US" sz="1200" dirty="0"/>
              <a:t>-</a:t>
            </a:r>
            <a:r>
              <a:rPr lang="en-US" sz="1200" dirty="0" err="1"/>
              <a:t>fix_dates</a:t>
            </a:r>
            <a:r>
              <a:rPr lang="en-US" sz="1200" dirty="0"/>
              <a:t>	// auto-correct damaged timestamps (with optional ‘-</a:t>
            </a:r>
            <a:r>
              <a:rPr lang="en-US" sz="1200" dirty="0" err="1"/>
              <a:t>dryrun</a:t>
            </a:r>
            <a:r>
              <a:rPr lang="en-US" sz="1200" dirty="0"/>
              <a:t>’ option)		</a:t>
            </a:r>
            <a:r>
              <a:rPr lang="en-US" sz="1200" dirty="0">
                <a:highlight>
                  <a:srgbClr val="FFFF00"/>
                </a:highlight>
              </a:rPr>
              <a:t>// </a:t>
            </a:r>
            <a:r>
              <a:rPr lang="en-US" sz="1200" dirty="0" err="1">
                <a:highlight>
                  <a:srgbClr val="FFFF00"/>
                </a:highlight>
              </a:rPr>
              <a:t>OneFS</a:t>
            </a:r>
            <a:r>
              <a:rPr lang="en-US" sz="1200" dirty="0">
                <a:highlight>
                  <a:srgbClr val="FFFF00"/>
                </a:highlight>
              </a:rPr>
              <a:t> only</a:t>
            </a:r>
          </a:p>
          <a:p>
            <a:pPr marL="341312" lvl="1" indent="0">
              <a:spcBef>
                <a:spcPts val="200"/>
              </a:spcBef>
              <a:buNone/>
            </a:pPr>
            <a:r>
              <a:rPr lang="en-US" sz="1200" dirty="0"/>
              <a:t>+</a:t>
            </a:r>
            <a:r>
              <a:rPr lang="en-US" sz="1200" dirty="0" err="1"/>
              <a:t>wacls</a:t>
            </a:r>
            <a:r>
              <a:rPr lang="en-US" sz="1200" dirty="0"/>
              <a:t>		// (‘Write ACLs’) convert POSIX ACLs to NFS4 ACLs and write to a pipe 	</a:t>
            </a:r>
            <a:r>
              <a:rPr lang="en-US" sz="1200" dirty="0">
                <a:highlight>
                  <a:srgbClr val="FFFF00"/>
                </a:highlight>
              </a:rPr>
              <a:t>// Linux only</a:t>
            </a:r>
          </a:p>
          <a:p>
            <a:pPr marL="341312" lvl="1" indent="0">
              <a:spcBef>
                <a:spcPts val="200"/>
              </a:spcBef>
              <a:buNone/>
            </a:pPr>
            <a:r>
              <a:rPr lang="en-US" sz="1200" dirty="0"/>
              <a:t>+</a:t>
            </a:r>
            <a:r>
              <a:rPr lang="en-US" sz="1200" dirty="0" err="1"/>
              <a:t>xacls</a:t>
            </a:r>
            <a:r>
              <a:rPr lang="en-US" sz="1200" dirty="0"/>
              <a:t>		// (‘</a:t>
            </a:r>
            <a:r>
              <a:rPr lang="en-US" sz="1200" dirty="0" err="1"/>
              <a:t>eXtract</a:t>
            </a:r>
            <a:r>
              <a:rPr lang="en-US" sz="1200" dirty="0"/>
              <a:t> ACLs’) convert POSIX ACLs to NFS4 ACLs and write to a file 	</a:t>
            </a:r>
            <a:r>
              <a:rPr lang="en-US" sz="1200" dirty="0">
                <a:highlight>
                  <a:srgbClr val="FFFF00"/>
                </a:highlight>
              </a:rPr>
              <a:t>// Linux only</a:t>
            </a:r>
          </a:p>
          <a:p>
            <a:pPr lvl="1"/>
            <a:endParaRPr lang="en-US" sz="1300" dirty="0">
              <a:solidFill>
                <a:schemeClr val="tx1"/>
              </a:solidFill>
            </a:endParaRP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(2/3)</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all platforms ...</a:t>
            </a:r>
          </a:p>
          <a:p>
            <a:pPr marL="341312" lvl="1" indent="0">
              <a:spcBef>
                <a:spcPts val="200"/>
              </a:spcBef>
              <a:buNone/>
            </a:pPr>
            <a:r>
              <a:rPr lang="en-US" sz="1200" dirty="0"/>
              <a:t>-</a:t>
            </a:r>
            <a:r>
              <a:rPr lang="en-US" sz="1200" dirty="0" err="1"/>
              <a:t>dop</a:t>
            </a:r>
            <a:r>
              <a:rPr lang="en-US" sz="1200" dirty="0"/>
              <a:t>=&lt;N&gt;		// Degree of Parallelism (N workers)     </a:t>
            </a:r>
            <a:r>
              <a:rPr lang="en-US" sz="1200" u="sng" dirty="0">
                <a:solidFill>
                  <a:schemeClr val="bg1"/>
                </a:solidFill>
                <a:highlight>
                  <a:srgbClr val="FFFF00"/>
                </a:highlight>
              </a:rPr>
              <a:t>// This option is what makes </a:t>
            </a:r>
            <a:r>
              <a:rPr lang="en-US" sz="1200" u="sng" dirty="0" err="1">
                <a:solidFill>
                  <a:schemeClr val="bg1"/>
                </a:solidFill>
                <a:highlight>
                  <a:srgbClr val="FFFF00"/>
                </a:highlight>
              </a:rPr>
              <a:t>pwalk</a:t>
            </a:r>
            <a:r>
              <a:rPr lang="en-US" sz="1200" u="sng" dirty="0">
                <a:solidFill>
                  <a:schemeClr val="bg1"/>
                </a:solidFill>
                <a:highlight>
                  <a:srgbClr val="FFFF00"/>
                </a:highlight>
              </a:rPr>
              <a:t> parallel!</a:t>
            </a:r>
          </a:p>
          <a:p>
            <a:pPr marL="341312" lvl="1" indent="0">
              <a:spcBef>
                <a:spcPts val="200"/>
              </a:spcBef>
              <a:buNone/>
            </a:pPr>
            <a:r>
              <a:rPr lang="en-US" sz="1200" dirty="0"/>
              <a:t>-</a:t>
            </a:r>
            <a:r>
              <a:rPr lang="en-US" sz="1200" dirty="0" err="1"/>
              <a:t>gz</a:t>
            </a:r>
            <a:r>
              <a:rPr lang="en-US" sz="1200" dirty="0"/>
              <a:t>			// Compress primary mode outputs with </a:t>
            </a:r>
            <a:r>
              <a:rPr lang="en-US" sz="1200" dirty="0" err="1"/>
              <a:t>gzip</a:t>
            </a:r>
            <a:endParaRPr lang="en-US" sz="1200" dirty="0"/>
          </a:p>
          <a:p>
            <a:pPr marL="341312" lvl="1" indent="0">
              <a:spcBef>
                <a:spcPts val="200"/>
              </a:spcBef>
              <a:buNone/>
            </a:pPr>
            <a:r>
              <a:rPr lang="en-US" sz="1200" dirty="0"/>
              <a:t>-output=&lt;directory&gt;		// Specify where </a:t>
            </a:r>
            <a:r>
              <a:rPr lang="en-US" sz="1200" i="1" dirty="0" err="1"/>
              <a:t>pwalk_YYYY</a:t>
            </a:r>
            <a:r>
              <a:rPr lang="en-US" sz="1200" i="1" dirty="0"/>
              <a:t>-MM-DD_HH_MM_SS </a:t>
            </a:r>
            <a:r>
              <a:rPr lang="en-US" sz="1200" dirty="0"/>
              <a:t>is created (default $CWD)</a:t>
            </a:r>
          </a:p>
          <a:p>
            <a:pPr marL="341312" lvl="1" indent="0">
              <a:spcBef>
                <a:spcPts val="200"/>
              </a:spcBef>
              <a:buNone/>
            </a:pPr>
            <a:r>
              <a:rPr lang="en-US" sz="1200" dirty="0"/>
              <a:t>-source=&lt;directory&gt;		// Specify relative root for SOURCE directory arguments (default $CWD)</a:t>
            </a:r>
          </a:p>
          <a:p>
            <a:pPr marL="341312" lvl="1" indent="0">
              <a:spcBef>
                <a:spcPts val="200"/>
              </a:spcBef>
              <a:buNone/>
            </a:pPr>
            <a:r>
              <a:rPr lang="en-US" sz="1200" dirty="0"/>
              <a:t>-target=&lt;directory&gt;		// Specify relative root for TARGET file hierarchy (for –</a:t>
            </a:r>
            <a:r>
              <a:rPr lang="en-US" sz="1200" dirty="0" err="1"/>
              <a:t>cmp</a:t>
            </a:r>
            <a:r>
              <a:rPr lang="en-US" sz="1200" dirty="0"/>
              <a:t> and certain other modes)</a:t>
            </a:r>
          </a:p>
          <a:p>
            <a:pPr marL="341312" lvl="1" indent="0">
              <a:spcBef>
                <a:spcPts val="200"/>
              </a:spcBef>
              <a:buNone/>
            </a:pPr>
            <a:r>
              <a:rPr lang="en-US" sz="1200" dirty="0"/>
              <a:t>-</a:t>
            </a:r>
            <a:r>
              <a:rPr lang="en-US" sz="1200" dirty="0" err="1"/>
              <a:t>pfile</a:t>
            </a:r>
            <a:r>
              <a:rPr lang="en-US" sz="1200" dirty="0"/>
              <a:t>=&lt;file&gt;		// File containing extended arguments ([source], [target], [output], &amp; more)</a:t>
            </a:r>
          </a:p>
          <a:p>
            <a:r>
              <a:rPr lang="en-US" sz="1700" dirty="0"/>
              <a:t>Miscellaneous options ...</a:t>
            </a:r>
          </a:p>
          <a:p>
            <a:pPr marL="346075" lvl="1" indent="-4763">
              <a:spcBef>
                <a:spcPts val="0"/>
              </a:spcBef>
              <a:buNone/>
            </a:pPr>
            <a:r>
              <a:rPr lang="en-US" sz="1200" dirty="0"/>
              <a:t>-select			// DEVELOPMENTAL: enabled selected() logic</a:t>
            </a:r>
          </a:p>
          <a:p>
            <a:pPr marL="346075" lvl="1" indent="-4763">
              <a:spcBef>
                <a:spcPts val="0"/>
              </a:spcBef>
              <a:buNone/>
            </a:pPr>
            <a:r>
              <a:rPr lang="en-US" sz="1200" dirty="0"/>
              <a:t>-since=&lt;path&gt;		// DEVELOPMENTAL: operate only on files with [</a:t>
            </a:r>
            <a:r>
              <a:rPr lang="en-US" sz="1200" dirty="0" err="1"/>
              <a:t>m|c</a:t>
            </a:r>
            <a:r>
              <a:rPr lang="en-US" sz="1200" dirty="0"/>
              <a:t>]time &gt; </a:t>
            </a:r>
            <a:r>
              <a:rPr lang="en-US" sz="1200" dirty="0" err="1"/>
              <a:t>mtime</a:t>
            </a:r>
            <a:r>
              <a:rPr lang="en-US" sz="1200" dirty="0"/>
              <a:t>(&lt;path&gt;)</a:t>
            </a:r>
          </a:p>
          <a:p>
            <a:pPr marL="346075" lvl="1" indent="-4763">
              <a:spcBef>
                <a:spcPts val="0"/>
              </a:spcBef>
              <a:buNone/>
            </a:pPr>
            <a:r>
              <a:rPr lang="en-US" sz="1200" dirty="0"/>
              <a:t>-</a:t>
            </a:r>
            <a:r>
              <a:rPr lang="en-US" sz="1200" dirty="0" err="1"/>
              <a:t>pmode</a:t>
            </a:r>
            <a:r>
              <a:rPr lang="en-US" sz="1200" dirty="0"/>
              <a:t>			// Exclude mode bits in output</a:t>
            </a:r>
          </a:p>
          <a:p>
            <a:pPr marL="346075" lvl="1" indent="-4763">
              <a:spcBef>
                <a:spcPts val="0"/>
              </a:spcBef>
              <a:buNone/>
            </a:pPr>
            <a:r>
              <a:rPr lang="en-US" sz="1200" dirty="0"/>
              <a:t>-q			// Quiet mode (for -rm)</a:t>
            </a:r>
          </a:p>
          <a:p>
            <a:pPr marL="346075" lvl="1" indent="-4763">
              <a:spcBef>
                <a:spcPts val="0"/>
              </a:spcBef>
              <a:buNone/>
            </a:pPr>
            <a:r>
              <a:rPr lang="en-US" sz="1200" dirty="0"/>
              <a:t>-redact			// Output hex-coded </a:t>
            </a:r>
            <a:r>
              <a:rPr lang="en-US" sz="1200" dirty="0" err="1"/>
              <a:t>inode</a:t>
            </a:r>
            <a:r>
              <a:rPr lang="en-US" sz="1200" dirty="0"/>
              <a:t> numbers rather than file names </a:t>
            </a:r>
            <a:r>
              <a:rPr lang="en-US" sz="1200" baseline="30000" dirty="0">
                <a:solidFill>
                  <a:srgbClr val="FF0000"/>
                </a:solidFill>
              </a:rPr>
              <a:t>[*]</a:t>
            </a:r>
          </a:p>
          <a:p>
            <a:pPr marL="346075" lvl="1" indent="-4763">
              <a:spcBef>
                <a:spcPts val="0"/>
              </a:spcBef>
              <a:buNone/>
            </a:pPr>
            <a:r>
              <a:rPr lang="en-US" sz="1200" dirty="0"/>
              <a:t>+</a:t>
            </a:r>
            <a:r>
              <a:rPr lang="en-US" sz="1200" dirty="0" err="1"/>
              <a:t>acls</a:t>
            </a:r>
            <a:r>
              <a:rPr lang="en-US" sz="1200" dirty="0"/>
              <a:t>	(Linux only?)		// Include ‘+’ in mode bits output to indicate ACL present </a:t>
            </a:r>
            <a:r>
              <a:rPr lang="en-US" sz="1200" baseline="30000" dirty="0">
                <a:solidFill>
                  <a:srgbClr val="FF0000"/>
                </a:solidFill>
              </a:rPr>
              <a:t>[**][***]</a:t>
            </a:r>
          </a:p>
          <a:p>
            <a:pPr marL="346075" lvl="1" indent="-4763">
              <a:spcBef>
                <a:spcPts val="0"/>
              </a:spcBef>
              <a:buNone/>
            </a:pPr>
            <a:r>
              <a:rPr lang="en-US" sz="1200" dirty="0"/>
              <a:t>+</a:t>
            </a:r>
            <a:r>
              <a:rPr lang="en-US" sz="1200" dirty="0" err="1"/>
              <a:t>tstat</a:t>
            </a:r>
            <a:r>
              <a:rPr lang="en-US" sz="1200" dirty="0"/>
              <a:t>			// Include timing of stat() calls (for -ls, -xml)</a:t>
            </a:r>
          </a:p>
          <a:p>
            <a:pPr marL="341312" lvl="1" indent="0">
              <a:buNone/>
            </a:pPr>
            <a:endParaRPr lang="en-US" sz="13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17401226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(3/3)</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for file selection ...</a:t>
            </a:r>
          </a:p>
          <a:p>
            <a:pPr marL="341312" lvl="1" indent="0">
              <a:spcBef>
                <a:spcPts val="200"/>
              </a:spcBef>
              <a:buNone/>
            </a:pPr>
            <a:r>
              <a:rPr lang="en-US" sz="1200" dirty="0"/>
              <a:t>-select		// Select files with hardcoded selection criteria</a:t>
            </a:r>
          </a:p>
          <a:p>
            <a:pPr marL="341312" lvl="1" indent="0">
              <a:spcBef>
                <a:spcPts val="200"/>
              </a:spcBef>
              <a:buNone/>
            </a:pPr>
            <a:r>
              <a:rPr lang="en-US" sz="1200" dirty="0"/>
              <a:t>-since=&lt;</a:t>
            </a:r>
            <a:r>
              <a:rPr lang="en-US" sz="1200" dirty="0" err="1"/>
              <a:t>ref_time</a:t>
            </a:r>
            <a:r>
              <a:rPr lang="en-US" sz="1200" dirty="0"/>
              <a:t>&gt;		// Select files with </a:t>
            </a:r>
            <a:r>
              <a:rPr lang="en-US" sz="1200" dirty="0" err="1"/>
              <a:t>mtime</a:t>
            </a:r>
            <a:r>
              <a:rPr lang="en-US" sz="1200" dirty="0"/>
              <a:t> or </a:t>
            </a:r>
            <a:r>
              <a:rPr lang="en-US" sz="1200" dirty="0" err="1"/>
              <a:t>ctime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since_atime</a:t>
            </a:r>
            <a:r>
              <a:rPr lang="en-US" sz="1200" dirty="0"/>
              <a:t>=&lt;</a:t>
            </a:r>
            <a:r>
              <a:rPr lang="en-US" sz="1200" dirty="0" err="1"/>
              <a:t>ref_time</a:t>
            </a:r>
            <a:r>
              <a:rPr lang="en-US" sz="1200" dirty="0"/>
              <a:t>&gt;	// Select files with </a:t>
            </a:r>
            <a:r>
              <a:rPr lang="en-US" sz="1200" dirty="0" err="1"/>
              <a:t>atime</a:t>
            </a:r>
            <a:r>
              <a:rPr lang="en-US" sz="1200" dirty="0"/>
              <a:t> &gt; </a:t>
            </a:r>
            <a:r>
              <a:rPr lang="en-US" sz="1200" dirty="0" err="1"/>
              <a:t>atime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since_mtime</a:t>
            </a:r>
            <a:r>
              <a:rPr lang="en-US" sz="1200" dirty="0"/>
              <a:t>=&lt;</a:t>
            </a:r>
            <a:r>
              <a:rPr lang="en-US" sz="1200" dirty="0" err="1"/>
              <a:t>ref_time</a:t>
            </a:r>
            <a:r>
              <a:rPr lang="en-US" sz="1200" dirty="0"/>
              <a:t>&gt;	// Select files with </a:t>
            </a:r>
            <a:r>
              <a:rPr lang="en-US" sz="1200" dirty="0" err="1"/>
              <a:t>mtime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since_ctime</a:t>
            </a:r>
            <a:r>
              <a:rPr lang="en-US" sz="1200" dirty="0"/>
              <a:t>=&lt;</a:t>
            </a:r>
            <a:r>
              <a:rPr lang="en-US" sz="1200" dirty="0" err="1"/>
              <a:t>ref_time</a:t>
            </a:r>
            <a:r>
              <a:rPr lang="en-US" sz="1200" dirty="0"/>
              <a:t>&gt;	// Select files with </a:t>
            </a:r>
            <a:r>
              <a:rPr lang="en-US" sz="1200" dirty="0" err="1"/>
              <a:t>ctime</a:t>
            </a:r>
            <a:r>
              <a:rPr lang="en-US" sz="1200" dirty="0"/>
              <a:t> &gt; </a:t>
            </a:r>
            <a:r>
              <a:rPr lang="en-US" sz="1200" dirty="0" err="1"/>
              <a:t>ctime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since_birth</a:t>
            </a:r>
            <a:r>
              <a:rPr lang="en-US" sz="1200" dirty="0"/>
              <a:t>=&lt;</a:t>
            </a:r>
            <a:r>
              <a:rPr lang="en-US" sz="1200" dirty="0" err="1"/>
              <a:t>ref_time</a:t>
            </a:r>
            <a:r>
              <a:rPr lang="en-US" sz="1200" dirty="0"/>
              <a:t>&gt;	// Select files with birthtime &gt; birthtime(&lt;</a:t>
            </a:r>
            <a:r>
              <a:rPr lang="en-US" sz="1200" dirty="0" err="1"/>
              <a:t>ref_time</a:t>
            </a:r>
            <a:r>
              <a:rPr lang="en-US" sz="1200" dirty="0"/>
              <a:t>&gt;)</a:t>
            </a:r>
          </a:p>
          <a:p>
            <a:pPr marL="341312" lvl="1" indent="0">
              <a:spcBef>
                <a:spcPts val="200"/>
              </a:spcBef>
              <a:buNone/>
            </a:pPr>
            <a:r>
              <a:rPr lang="en-US" sz="1200" dirty="0"/>
              <a:t>+.snapshot		// Include .</a:t>
            </a:r>
            <a:r>
              <a:rPr lang="en-US" sz="1200" dirty="0" err="1"/>
              <a:t>ifsvar</a:t>
            </a:r>
            <a:r>
              <a:rPr lang="en-US" sz="1200"/>
              <a:t> </a:t>
            </a:r>
            <a:r>
              <a:rPr lang="en-US" sz="1200" dirty="0"/>
              <a:t>directories (OFF by </a:t>
            </a:r>
            <a:r>
              <a:rPr lang="en-US" sz="1200"/>
              <a:t>default)</a:t>
            </a:r>
            <a:endParaRPr lang="en-US" sz="1200" dirty="0"/>
          </a:p>
          <a:p>
            <a:pPr marL="341312" lvl="1" indent="0">
              <a:spcBef>
                <a:spcPts val="200"/>
              </a:spcBef>
              <a:buNone/>
            </a:pPr>
            <a:r>
              <a:rPr lang="en-US" sz="1200" dirty="0"/>
              <a:t>+.snapshot		// Include .snapshot[s] directories (OFF by default)</a:t>
            </a:r>
          </a:p>
          <a:p>
            <a:pPr marL="341312" lvl="1" indent="0">
              <a:spcBef>
                <a:spcPts val="200"/>
              </a:spcBef>
              <a:buNone/>
            </a:pPr>
            <a:r>
              <a:rPr lang="en-US" sz="1200" dirty="0"/>
              <a:t>+span			// Include directories that span filesystems (OFF by default)</a:t>
            </a:r>
          </a:p>
          <a:p>
            <a:pPr>
              <a:spcBef>
                <a:spcPts val="200"/>
              </a:spcBef>
            </a:pPr>
            <a:r>
              <a:rPr lang="en-US" sz="1600" dirty="0" err="1"/>
              <a:t>OneFS</a:t>
            </a:r>
            <a:r>
              <a:rPr lang="en-US" sz="1600" dirty="0"/>
              <a:t>-only options for file selection ...</a:t>
            </a:r>
          </a:p>
          <a:p>
            <a:pPr marL="341312" lvl="1" indent="0">
              <a:spcBef>
                <a:spcPts val="200"/>
              </a:spcBef>
              <a:buNone/>
            </a:pPr>
            <a:r>
              <a:rPr lang="en-US" sz="1200" dirty="0">
                <a:solidFill>
                  <a:srgbClr val="FF0000"/>
                </a:solidFill>
              </a:rPr>
              <a:t>-select=fake		// select only files with persisted IDs in the </a:t>
            </a:r>
            <a:r>
              <a:rPr lang="en-US" sz="1200" dirty="0" err="1">
                <a:solidFill>
                  <a:srgbClr val="FF0000"/>
                </a:solidFill>
              </a:rPr>
              <a:t>OneFS</a:t>
            </a:r>
            <a:r>
              <a:rPr lang="en-US" sz="1200" dirty="0">
                <a:solidFill>
                  <a:srgbClr val="FF0000"/>
                </a:solidFill>
              </a:rPr>
              <a:t> ‘fake’ range [DEVELOPMENTAL]</a:t>
            </a:r>
          </a:p>
          <a:p>
            <a:pPr marL="341312" lvl="1" indent="0">
              <a:spcBef>
                <a:spcPts val="200"/>
              </a:spcBef>
              <a:buNone/>
            </a:pPr>
            <a:r>
              <a:rPr lang="en-US" sz="1200" dirty="0"/>
              <a:t>-select=[no]stubs		// select only files which are or are not stubbed</a:t>
            </a:r>
            <a:endParaRPr lang="en-US" sz="1200" dirty="0">
              <a:solidFill>
                <a:srgbClr val="FF0000"/>
              </a:solidFill>
            </a:endParaRPr>
          </a:p>
          <a:p>
            <a:endParaRPr lang="en-US" sz="17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26536820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i="1"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lsc</a:t>
            </a:r>
            <a:r>
              <a:rPr lang="en-US" sz="1200" dirty="0"/>
              <a:t>, -</a:t>
            </a:r>
            <a:r>
              <a:rPr lang="en-US" sz="1200" dirty="0" err="1"/>
              <a:t>lsd</a:t>
            </a:r>
            <a:r>
              <a:rPr lang="en-US" sz="1200" dirty="0"/>
              <a:t>, or -</a:t>
            </a:r>
            <a:r>
              <a:rPr lang="en-US" sz="1200" dirty="0" err="1"/>
              <a:t>lsf</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endParaRPr lang="en-US" sz="1400" dirty="0"/>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pwalk_audit.csv</a:t>
            </a:r>
            <a:r>
              <a:rPr lang="en-US" sz="1400" dirty="0"/>
              <a:t> </a:t>
            </a:r>
            <a:r>
              <a:rPr lang="mr-IN" sz="1400" dirty="0"/>
              <a:t>–</a:t>
            </a:r>
            <a:r>
              <a:rPr lang="en-US" sz="1400" dirty="0"/>
              <a:t> only when the +audit secondary mode is used (</a:t>
            </a:r>
            <a:r>
              <a:rPr lang="en-US" sz="1400" dirty="0" err="1"/>
              <a:t>OneFS</a:t>
            </a:r>
            <a:r>
              <a:rPr lang="en-US" sz="1400" dirty="0"/>
              <a:t> only)</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800" u="sng" dirty="0"/>
              <a:t>Source</a:t>
            </a:r>
            <a:r>
              <a:rPr lang="en-US" sz="1800" dirty="0"/>
              <a:t> - relative root for &lt;directory&gt; arguments</a:t>
            </a:r>
          </a:p>
          <a:p>
            <a:pPr lvl="1">
              <a:spcBef>
                <a:spcPts val="0"/>
              </a:spcBef>
            </a:pPr>
            <a:r>
              <a:rPr lang="en-US" sz="1400" dirty="0"/>
              <a:t>Default: </a:t>
            </a:r>
            <a:r>
              <a:rPr lang="en-US" sz="1400" b="1" dirty="0"/>
              <a:t>$CWD-relative</a:t>
            </a:r>
          </a:p>
          <a:p>
            <a:pPr lvl="1">
              <a:spcBef>
                <a:spcPts val="0"/>
              </a:spcBef>
            </a:pPr>
            <a:r>
              <a:rPr lang="en-US" sz="1400" dirty="0"/>
              <a:t>Non-default: Specify the relative root for source &lt;directory&gt; arguments using the  </a:t>
            </a:r>
            <a:r>
              <a:rPr lang="mr-IN" sz="1400" dirty="0"/>
              <a:t>–</a:t>
            </a:r>
            <a:r>
              <a:rPr lang="en-US" sz="1400" dirty="0"/>
              <a:t>source= option or by using the [source] section of the </a:t>
            </a:r>
            <a:r>
              <a:rPr lang="mr-IN" sz="1400" dirty="0"/>
              <a:t>–</a:t>
            </a:r>
            <a:r>
              <a:rPr lang="en-US" sz="1400" dirty="0" err="1"/>
              <a:t>pfile</a:t>
            </a:r>
            <a:r>
              <a:rPr lang="en-US" sz="1400" dirty="0"/>
              <a:t>=&lt;file&gt;</a:t>
            </a:r>
          </a:p>
          <a:p>
            <a:pPr lvl="1">
              <a:spcBef>
                <a:spcPts val="0"/>
              </a:spcBef>
            </a:pPr>
            <a:r>
              <a:rPr lang="en-US" sz="1400" b="1" dirty="0"/>
              <a:t>CAUTION</a:t>
            </a:r>
            <a:r>
              <a:rPr lang="en-US" sz="1400" dirty="0"/>
              <a:t>: When set to a non-default value, &lt;directory&gt; arguments </a:t>
            </a:r>
            <a:r>
              <a:rPr lang="en-US" sz="1400" u="sng" dirty="0"/>
              <a:t>must</a:t>
            </a:r>
            <a:r>
              <a:rPr lang="en-US" sz="1400" dirty="0"/>
              <a:t> be relative to the specified directory!</a:t>
            </a:r>
          </a:p>
          <a:p>
            <a:pPr>
              <a:spcBef>
                <a:spcPts val="0"/>
              </a:spcBef>
            </a:pPr>
            <a:r>
              <a:rPr lang="en-US" sz="1800" u="sng" dirty="0"/>
              <a:t>Target</a:t>
            </a:r>
            <a:r>
              <a:rPr lang="en-US" sz="1800" dirty="0"/>
              <a:t> - relative root for </a:t>
            </a:r>
            <a:r>
              <a:rPr lang="mr-IN" sz="1800" dirty="0"/>
              <a:t>–</a:t>
            </a:r>
            <a:r>
              <a:rPr lang="en-US" sz="1800" dirty="0" err="1"/>
              <a:t>cmp</a:t>
            </a:r>
            <a:r>
              <a:rPr lang="en-US" sz="1800" dirty="0"/>
              <a:t>= target hierarchy</a:t>
            </a:r>
          </a:p>
          <a:p>
            <a:pPr lvl="1">
              <a:spcBef>
                <a:spcPts val="0"/>
              </a:spcBef>
            </a:pPr>
            <a:r>
              <a:rPr lang="en-US" sz="1400" dirty="0"/>
              <a:t>Default: </a:t>
            </a:r>
            <a:r>
              <a:rPr lang="en-US" sz="1400" b="1" dirty="0"/>
              <a:t>N/A</a:t>
            </a:r>
          </a:p>
          <a:p>
            <a:pPr lvl="1">
              <a:spcBef>
                <a:spcPts val="0"/>
              </a:spcBef>
            </a:pPr>
            <a:r>
              <a:rPr lang="en-US" sz="1400" dirty="0"/>
              <a:t>Non-default: Specify the relative root for the target file hierarchy using the  </a:t>
            </a:r>
            <a:r>
              <a:rPr lang="mr-IN" sz="1400" dirty="0"/>
              <a:t>–</a:t>
            </a:r>
            <a:r>
              <a:rPr lang="en-US" sz="1400" dirty="0"/>
              <a:t>target= option or by using the [target] section of the </a:t>
            </a:r>
            <a:r>
              <a:rPr lang="mr-IN" sz="1400" dirty="0"/>
              <a:t>–</a:t>
            </a:r>
            <a:r>
              <a:rPr lang="en-US" sz="1400" dirty="0" err="1"/>
              <a:t>pfile</a:t>
            </a:r>
            <a:r>
              <a:rPr lang="en-US" sz="1400" dirty="0"/>
              <a:t>=&lt;file&gt;</a:t>
            </a:r>
          </a:p>
          <a:p>
            <a:pPr>
              <a:spcBef>
                <a:spcPts val="0"/>
              </a:spcBef>
            </a:pPr>
            <a:r>
              <a:rPr lang="en-US" sz="1800" u="sng" dirty="0"/>
              <a:t>Output</a:t>
            </a:r>
            <a:r>
              <a:rPr lang="en-US" sz="1800" dirty="0"/>
              <a:t> - directory in which </a:t>
            </a:r>
            <a:r>
              <a:rPr lang="en-US" sz="1800" dirty="0" err="1"/>
              <a:t>pwalk</a:t>
            </a:r>
            <a:r>
              <a:rPr lang="en-US" sz="1800" dirty="0"/>
              <a:t> output directory will be created</a:t>
            </a:r>
          </a:p>
          <a:p>
            <a:pPr lvl="1">
              <a:spcBef>
                <a:spcPts val="0"/>
              </a:spcBef>
            </a:pPr>
            <a:r>
              <a:rPr lang="en-US" sz="1400" dirty="0"/>
              <a:t>Default: </a:t>
            </a:r>
            <a:r>
              <a:rPr lang="en-US" sz="1400" b="1" dirty="0"/>
              <a:t>$CWD/</a:t>
            </a:r>
            <a:r>
              <a:rPr lang="en-US" sz="1400" b="1" dirty="0" err="1"/>
              <a:t>pwalk</a:t>
            </a:r>
            <a:r>
              <a:rPr lang="en-US" sz="1400" b="1" dirty="0"/>
              <a:t>-YYYY-mm-</a:t>
            </a:r>
            <a:r>
              <a:rPr lang="en-US" sz="1400" b="1" dirty="0" err="1"/>
              <a:t>dd_hh_mm_ss</a:t>
            </a:r>
            <a:endParaRPr lang="en-US" sz="1400" b="1" dirty="0"/>
          </a:p>
          <a:p>
            <a:pPr lvl="1">
              <a:spcBef>
                <a:spcPts val="0"/>
              </a:spcBef>
            </a:pPr>
            <a:r>
              <a:rPr lang="en-US" sz="1400" dirty="0"/>
              <a:t>Non-default: Specify alternative location for </a:t>
            </a:r>
            <a:r>
              <a:rPr lang="en-US" sz="1400" dirty="0" err="1"/>
              <a:t>pwalk</a:t>
            </a:r>
            <a:r>
              <a:rPr lang="en-US" sz="1400" dirty="0"/>
              <a:t> output directory creation by using the </a:t>
            </a:r>
            <a:r>
              <a:rPr lang="mr-IN" sz="1400" dirty="0"/>
              <a:t>–</a:t>
            </a:r>
            <a:r>
              <a:rPr lang="en-US" sz="1400" dirty="0"/>
              <a:t>output=&lt;path&gt; option </a:t>
            </a:r>
            <a:r>
              <a:rPr lang="en-US" sz="1400" u="sng" dirty="0"/>
              <a:t>or</a:t>
            </a:r>
            <a:r>
              <a:rPr lang="en-US" sz="1400" dirty="0"/>
              <a:t> by using the [output] section in </a:t>
            </a:r>
            <a:r>
              <a:rPr lang="mr-IN" sz="1400" dirty="0"/>
              <a:t>–</a:t>
            </a:r>
            <a:r>
              <a:rPr lang="en-US" sz="1400" dirty="0" err="1"/>
              <a:t>pfile</a:t>
            </a:r>
            <a:r>
              <a:rPr lang="en-US" sz="1400" dirty="0"/>
              <a:t>=&lt;file&gt;</a:t>
            </a:r>
          </a:p>
          <a:p>
            <a:pPr marL="341312" lvl="1" indent="0">
              <a:spcBef>
                <a:spcPts val="0"/>
              </a:spcBef>
              <a:buNone/>
            </a:pPr>
            <a:endParaRPr lang="en-US"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&lt;directory&gt; arguments must consistently be either </a:t>
            </a:r>
            <a:r>
              <a:rPr lang="en-US" u="sng" dirty="0"/>
              <a:t>all-absolute</a:t>
            </a:r>
            <a:r>
              <a:rPr lang="en-US" dirty="0"/>
              <a:t> or </a:t>
            </a:r>
            <a:r>
              <a:rPr lang="en-US" u="sng" dirty="0"/>
              <a:t>all-relative</a:t>
            </a:r>
            <a:r>
              <a:rPr lang="en-US" dirty="0"/>
              <a:t> directory paths</a:t>
            </a:r>
          </a:p>
          <a:p>
            <a:r>
              <a:rPr lang="en-US" u="sng" dirty="0"/>
              <a:t>relative</a:t>
            </a:r>
            <a:r>
              <a:rPr lang="en-US" dirty="0"/>
              <a:t> directory paths …</a:t>
            </a:r>
          </a:p>
          <a:p>
            <a:pPr lvl="1"/>
            <a:r>
              <a:rPr lang="en-US" dirty="0"/>
              <a:t>... </a:t>
            </a:r>
            <a:r>
              <a:rPr lang="en-US" u="sng" dirty="0"/>
              <a:t>must</a:t>
            </a:r>
            <a:r>
              <a:rPr lang="en-US" dirty="0"/>
              <a:t> be used whenever </a:t>
            </a:r>
            <a:r>
              <a:rPr lang="mr-IN" b="1" dirty="0"/>
              <a:t>–</a:t>
            </a:r>
            <a:r>
              <a:rPr lang="en-US" b="1" dirty="0"/>
              <a:t>source=</a:t>
            </a:r>
            <a:r>
              <a:rPr lang="en-US" dirty="0"/>
              <a:t> or </a:t>
            </a:r>
            <a:r>
              <a:rPr lang="en-US" b="1" dirty="0"/>
              <a:t>-target=</a:t>
            </a:r>
            <a:r>
              <a:rPr lang="en-US" dirty="0"/>
              <a:t> options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dirty="0"/>
              <a:t>&lt;file&gt;</a:t>
            </a:r>
            <a:endParaRPr lang="en-US" dirty="0"/>
          </a:p>
          <a:p>
            <a:pPr lvl="1"/>
            <a:r>
              <a:rPr lang="en-US" dirty="0"/>
              <a:t>default to being relative to the user’s current working directory ($CWD)</a:t>
            </a:r>
          </a:p>
          <a:p>
            <a:r>
              <a:rPr lang="en-US" u="sng" dirty="0"/>
              <a:t>absolute</a:t>
            </a:r>
            <a:r>
              <a:rPr lang="en-US" dirty="0"/>
              <a:t> directory paths …</a:t>
            </a:r>
          </a:p>
          <a:p>
            <a:pPr lvl="1"/>
            <a:r>
              <a:rPr lang="en-US" dirty="0"/>
              <a:t>... 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spTree>
    <p:extLst>
      <p:ext uri="{BB962C8B-B14F-4D97-AF65-F5344CB8AC3E}">
        <p14:creationId xmlns:p14="http://schemas.microsoft.com/office/powerpoint/2010/main" val="151980123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Primary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fontScale="85000" lnSpcReduction="20000"/>
          </a:bodyPr>
          <a:lstStyle/>
          <a:p>
            <a:pPr marL="0" indent="0">
              <a:spcBef>
                <a:spcPts val="0"/>
              </a:spcBef>
              <a:buNone/>
            </a:pPr>
            <a:endParaRPr lang="en-US" sz="1600" b="1" dirty="0"/>
          </a:p>
          <a:p>
            <a:pPr marL="0" indent="0">
              <a:spcBef>
                <a:spcPts val="0"/>
              </a:spcBef>
              <a:buNone/>
            </a:pPr>
            <a:r>
              <a:rPr lang="en-US" sz="1600" b="1" dirty="0"/>
              <a:t>At most </a:t>
            </a:r>
            <a:r>
              <a:rPr lang="en-US" sz="1600" b="1" u="sng" dirty="0"/>
              <a:t>one</a:t>
            </a:r>
            <a:r>
              <a:rPr lang="en-US" sz="1600" b="1" dirty="0"/>
              <a:t> of </a:t>
            </a:r>
            <a:r>
              <a:rPr lang="mr-IN" sz="1600" b="1" dirty="0"/>
              <a:t>…</a:t>
            </a:r>
            <a:endParaRPr lang="en-US" sz="1600" b="1" dirty="0"/>
          </a:p>
          <a:p>
            <a:pPr marL="0" indent="0">
              <a:spcBef>
                <a:spcPts val="0"/>
              </a:spcBef>
              <a:buNone/>
            </a:pPr>
            <a:endParaRPr lang="en-US" sz="1600" b="1" dirty="0"/>
          </a:p>
          <a:p>
            <a:pPr>
              <a:spcBef>
                <a:spcPts val="0"/>
              </a:spcBef>
              <a:buClr>
                <a:schemeClr val="tx1"/>
              </a:buClr>
            </a:pPr>
            <a:r>
              <a:rPr lang="en-US" sz="1400" dirty="0">
                <a:latin typeface="+mn-lt"/>
              </a:rPr>
              <a:t>Generic</a:t>
            </a:r>
          </a:p>
          <a:p>
            <a:pPr marL="346075" lvl="1" indent="0">
              <a:spcBef>
                <a:spcPts val="0"/>
              </a:spcBef>
              <a:buClr>
                <a:schemeClr val="tx1"/>
              </a:buClr>
              <a:buNone/>
            </a:pPr>
            <a:r>
              <a:rPr lang="en-US" sz="1400" dirty="0">
                <a:latin typeface="+mn-lt"/>
              </a:rPr>
              <a:t>-ls			// Create .ls outputs (much like ls –l)</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lsc</a:t>
            </a:r>
            <a:r>
              <a:rPr lang="en-US" sz="1400" dirty="0">
                <a:solidFill>
                  <a:srgbClr val="444444"/>
                </a:solidFill>
              </a:rPr>
              <a:t>			// Create .ls outputs (</a:t>
            </a:r>
            <a:r>
              <a:rPr lang="en-US" sz="1400" u="sng" dirty="0">
                <a:solidFill>
                  <a:srgbClr val="444444"/>
                </a:solidFill>
              </a:rPr>
              <a:t>compact</a:t>
            </a:r>
            <a:r>
              <a:rPr lang="en-US" sz="1400" dirty="0">
                <a:solidFill>
                  <a:srgbClr val="444444"/>
                </a:solidFill>
              </a:rPr>
              <a:t> format)</a:t>
            </a:r>
            <a:endParaRPr lang="en-US" sz="1400" dirty="0"/>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lsd</a:t>
            </a:r>
            <a:r>
              <a:rPr lang="en-US" sz="1400" dirty="0">
                <a:solidFill>
                  <a:srgbClr val="444444"/>
                </a:solidFill>
              </a:rPr>
              <a:t>			// Create .ls outputs (only outputs </a:t>
            </a:r>
            <a:r>
              <a:rPr lang="en-US" sz="1400" u="sng" dirty="0">
                <a:solidFill>
                  <a:srgbClr val="444444"/>
                </a:solidFill>
              </a:rPr>
              <a:t>directory summaries</a:t>
            </a:r>
            <a:r>
              <a:rPr lang="en-US" sz="1400" dirty="0">
                <a:solidFill>
                  <a:srgbClr val="444444"/>
                </a:solidFill>
              </a:rPr>
              <a:t>)</a:t>
            </a:r>
            <a:endParaRPr lang="en-US" sz="1400" dirty="0"/>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lsf</a:t>
            </a:r>
            <a:r>
              <a:rPr lang="en-US" sz="1400" dirty="0">
                <a:solidFill>
                  <a:srgbClr val="444444"/>
                </a:solidFill>
              </a:rPr>
              <a:t>			// Create .ls outputs (outputs </a:t>
            </a:r>
            <a:r>
              <a:rPr lang="en-US" sz="1400" u="sng" dirty="0">
                <a:solidFill>
                  <a:srgbClr val="444444"/>
                </a:solidFill>
              </a:rPr>
              <a:t>full</a:t>
            </a:r>
            <a:r>
              <a:rPr lang="en-US" sz="1400" dirty="0">
                <a:solidFill>
                  <a:srgbClr val="444444"/>
                </a:solidFill>
              </a:rPr>
              <a:t> pathnames only)</a:t>
            </a:r>
          </a:p>
          <a:p>
            <a:pPr marL="346075" lvl="1" indent="0">
              <a:spcBef>
                <a:spcPts val="0"/>
              </a:spcBef>
              <a:buNone/>
            </a:pPr>
            <a:r>
              <a:rPr lang="en-US" sz="1400" dirty="0">
                <a:latin typeface="+mn-lt"/>
              </a:rPr>
              <a:t>-xml			// Create .xml outputs (same content as </a:t>
            </a:r>
            <a:r>
              <a:rPr lang="mr-IN" sz="1400" dirty="0">
                <a:latin typeface="+mn-lt"/>
              </a:rPr>
              <a:t>–</a:t>
            </a:r>
            <a:r>
              <a:rPr lang="en-US" sz="1400" dirty="0" err="1">
                <a:latin typeface="+mn-lt"/>
              </a:rPr>
              <a:t>ls</a:t>
            </a:r>
            <a:r>
              <a:rPr lang="en-US" sz="1400" dirty="0">
                <a:latin typeface="+mn-lt"/>
              </a:rPr>
              <a:t>)</a:t>
            </a:r>
            <a:endParaRPr lang="en-US" sz="1400" dirty="0">
              <a:solidFill>
                <a:schemeClr val="tx1"/>
              </a:solidFill>
              <a:latin typeface="+mn-lt"/>
            </a:endParaRP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rm</a:t>
            </a:r>
            <a:r>
              <a:rPr lang="en-US" sz="1400" dirty="0">
                <a:solidFill>
                  <a:schemeClr val="tx1"/>
                </a:solidFill>
                <a:latin typeface="+mn-lt"/>
              </a:rPr>
              <a:t>			// Create .</a:t>
            </a:r>
            <a:r>
              <a:rPr lang="en-US" sz="1400" dirty="0" err="1">
                <a:solidFill>
                  <a:schemeClr val="tx1"/>
                </a:solidFill>
                <a:latin typeface="+mn-lt"/>
              </a:rPr>
              <a:t>sh</a:t>
            </a:r>
            <a:r>
              <a:rPr lang="en-US" sz="1400" dirty="0">
                <a:solidFill>
                  <a:schemeClr val="tx1"/>
                </a:solidFill>
                <a:latin typeface="+mn-lt"/>
              </a:rPr>
              <a:t> outputs containing cd and </a:t>
            </a:r>
            <a:r>
              <a:rPr lang="en-US" sz="1400" dirty="0" err="1">
                <a:solidFill>
                  <a:schemeClr val="tx1"/>
                </a:solidFill>
                <a:latin typeface="+mn-lt"/>
              </a:rPr>
              <a:t>rm</a:t>
            </a:r>
            <a:r>
              <a:rPr lang="en-US" sz="1400" dirty="0">
                <a:solidFill>
                  <a:schemeClr val="tx1"/>
                </a:solidFill>
                <a:latin typeface="+mn-lt"/>
              </a:rPr>
              <a:t> commands</a:t>
            </a:r>
            <a:r>
              <a:rPr lang="en-US" sz="1400" baseline="30000" dirty="0">
                <a:solidFill>
                  <a:schemeClr val="tx1"/>
                </a:solidFill>
                <a:latin typeface="+mn-lt"/>
              </a:rPr>
              <a:t>[1]</a:t>
            </a:r>
          </a:p>
          <a:p>
            <a:pPr marL="346075" lvl="1" indent="0">
              <a:spcBef>
                <a:spcPts val="0"/>
              </a:spcBef>
              <a:buNone/>
            </a:pPr>
            <a:r>
              <a:rPr lang="en-US" sz="1400" dirty="0">
                <a:solidFill>
                  <a:srgbClr val="FF0000"/>
                </a:solidFill>
              </a:rPr>
              <a:t>-trash			// Create .</a:t>
            </a:r>
            <a:r>
              <a:rPr lang="en-US" sz="1400" dirty="0" err="1">
                <a:solidFill>
                  <a:srgbClr val="FF0000"/>
                </a:solidFill>
              </a:rPr>
              <a:t>sh</a:t>
            </a:r>
            <a:r>
              <a:rPr lang="en-US" sz="1400" dirty="0">
                <a:solidFill>
                  <a:srgbClr val="FF0000"/>
                </a:solidFill>
              </a:rPr>
              <a:t> outputs containing mv commands</a:t>
            </a:r>
            <a:r>
              <a:rPr lang="en-US" sz="1400" baseline="30000" dirty="0">
                <a:solidFill>
                  <a:srgbClr val="FF0000"/>
                </a:solidFill>
              </a:rPr>
              <a:t>[1]</a:t>
            </a: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cmp</a:t>
            </a:r>
            <a:r>
              <a:rPr lang="en-US" sz="1400" dirty="0">
                <a:solidFill>
                  <a:schemeClr val="tx1"/>
                </a:solidFill>
                <a:latin typeface="+mn-lt"/>
              </a:rPr>
              <a:t>[=&lt;criteria&gt;		// Create .</a:t>
            </a:r>
            <a:r>
              <a:rPr lang="en-US" sz="1400" dirty="0" err="1">
                <a:solidFill>
                  <a:schemeClr val="tx1"/>
                </a:solidFill>
                <a:latin typeface="+mn-lt"/>
              </a:rPr>
              <a:t>cmp</a:t>
            </a:r>
            <a:r>
              <a:rPr lang="en-US" sz="1400" dirty="0">
                <a:solidFill>
                  <a:schemeClr val="tx1"/>
                </a:solidFill>
                <a:latin typeface="+mn-lt"/>
              </a:rPr>
              <a:t> outputs from file hierarchy compare</a:t>
            </a:r>
            <a:endParaRPr lang="en-US" sz="1400" dirty="0">
              <a:latin typeface="+mn-lt"/>
            </a:endParaRPr>
          </a:p>
          <a:p>
            <a:pPr marL="346075" lvl="1" indent="0">
              <a:spcBef>
                <a:spcPts val="0"/>
              </a:spcBef>
              <a:buNone/>
            </a:pPr>
            <a:r>
              <a:rPr lang="en-US" sz="1400" dirty="0">
                <a:solidFill>
                  <a:srgbClr val="FF0000"/>
                </a:solidFill>
                <a:latin typeface="+mn-lt"/>
              </a:rPr>
              <a:t>-csv=&lt;file&gt;		// Create .csv outputs with parameters from &lt;file&gt; </a:t>
            </a:r>
            <a:r>
              <a:rPr lang="en-US" sz="1400" baseline="30000" dirty="0">
                <a:solidFill>
                  <a:srgbClr val="FF0000"/>
                </a:solidFill>
                <a:latin typeface="+mn-lt"/>
              </a:rPr>
              <a:t>[2]</a:t>
            </a:r>
          </a:p>
          <a:p>
            <a:pPr marL="346075" lvl="1" indent="0">
              <a:spcBef>
                <a:spcPts val="0"/>
              </a:spcBef>
              <a:buNone/>
            </a:pPr>
            <a:r>
              <a:rPr lang="en-US" sz="1400" dirty="0">
                <a:latin typeface="+mn-lt"/>
              </a:rPr>
              <a:t>-audit		</a:t>
            </a:r>
            <a:r>
              <a:rPr lang="en-US" sz="1400" dirty="0"/>
              <a:t>(</a:t>
            </a:r>
            <a:r>
              <a:rPr lang="en-US" sz="1400" dirty="0" err="1">
                <a:latin typeface="+mn-lt"/>
              </a:rPr>
              <a:t>OneFS</a:t>
            </a:r>
            <a:r>
              <a:rPr lang="en-US" sz="1400" dirty="0">
                <a:latin typeface="+mn-lt"/>
              </a:rPr>
              <a:t>)	// Create .audit files based on OneFS </a:t>
            </a:r>
            <a:r>
              <a:rPr lang="en-US" sz="1400" dirty="0" err="1">
                <a:latin typeface="+mn-lt"/>
              </a:rPr>
              <a:t>SmartLock</a:t>
            </a:r>
            <a:r>
              <a:rPr lang="en-US" sz="1400" dirty="0">
                <a:latin typeface="+mn-lt"/>
              </a:rPr>
              <a:t> status</a:t>
            </a:r>
          </a:p>
          <a:p>
            <a:pPr marL="346075" lvl="1" indent="0">
              <a:spcBef>
                <a:spcPts val="0"/>
              </a:spcBef>
              <a:buNone/>
            </a:pPr>
            <a:r>
              <a:rPr lang="en-US" sz="1400" dirty="0">
                <a:latin typeface="+mn-lt"/>
              </a:rPr>
              <a:t>-</a:t>
            </a:r>
            <a:r>
              <a:rPr lang="en-US" sz="1400" dirty="0" err="1">
                <a:latin typeface="+mn-lt"/>
              </a:rPr>
              <a:t>fix_times</a:t>
            </a:r>
            <a:r>
              <a:rPr lang="en-US" sz="1400" dirty="0">
                <a:latin typeface="+mn-lt"/>
              </a:rPr>
              <a:t>	(</a:t>
            </a:r>
            <a:r>
              <a:rPr lang="en-US" sz="1400" dirty="0" err="1">
                <a:latin typeface="+mn-lt"/>
              </a:rPr>
              <a:t>OneFS</a:t>
            </a:r>
            <a:r>
              <a:rPr lang="en-US" sz="1400" dirty="0">
                <a:latin typeface="+mn-lt"/>
              </a:rPr>
              <a:t>)	// Create .fix outputs (or just enumerate with –</a:t>
            </a:r>
            <a:r>
              <a:rPr lang="en-US" sz="1400" dirty="0" err="1">
                <a:latin typeface="+mn-lt"/>
              </a:rPr>
              <a:t>dryrun</a:t>
            </a:r>
            <a:r>
              <a:rPr lang="en-US" sz="1400" dirty="0">
                <a:latin typeface="+mn-lt"/>
              </a:rPr>
              <a:t>) </a:t>
            </a:r>
            <a:r>
              <a:rPr lang="en-US" sz="1400" baseline="30000" dirty="0">
                <a:solidFill>
                  <a:srgbClr val="FF0000"/>
                </a:solidFill>
              </a:rPr>
              <a:t>[3]</a:t>
            </a:r>
          </a:p>
          <a:p>
            <a:pPr marL="346075" lvl="1" indent="0">
              <a:spcBef>
                <a:spcPts val="0"/>
              </a:spcBef>
              <a:buNone/>
            </a:pPr>
            <a:endParaRPr lang="en-US" sz="1400" dirty="0">
              <a:latin typeface="+mn-lt"/>
            </a:endParaRPr>
          </a:p>
          <a:p>
            <a:pPr marL="346075" lvl="1" indent="0">
              <a:spcBef>
                <a:spcPts val="0"/>
              </a:spcBef>
              <a:buNone/>
            </a:pPr>
            <a:endParaRPr lang="en-US" sz="1400" dirty="0">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These .</a:t>
            </a:r>
            <a:r>
              <a:rPr lang="en-US" sz="1400" dirty="0" err="1">
                <a:solidFill>
                  <a:srgbClr val="FF0000"/>
                </a:solidFill>
                <a:latin typeface="+mn-lt"/>
              </a:rPr>
              <a:t>sh</a:t>
            </a:r>
            <a:r>
              <a:rPr lang="en-US" sz="1400" dirty="0">
                <a:solidFill>
                  <a:srgbClr val="FF0000"/>
                </a:solidFill>
                <a:latin typeface="+mn-lt"/>
              </a:rPr>
              <a:t> files are *NOT* directly executable; they only log what happened (or what would happen)</a:t>
            </a:r>
          </a:p>
          <a:p>
            <a:pPr marL="0" indent="0">
              <a:spcBef>
                <a:spcPts val="0"/>
              </a:spcBef>
              <a:buNone/>
            </a:pPr>
            <a:r>
              <a:rPr lang="en-US" sz="1400" dirty="0">
                <a:solidFill>
                  <a:srgbClr val="FF0000"/>
                </a:solidFill>
                <a:latin typeface="+mn-lt"/>
              </a:rPr>
              <a:t>[2] Not yet implemented or under development </a:t>
            </a:r>
          </a:p>
          <a:p>
            <a:pPr marL="0" indent="0">
              <a:spcBef>
                <a:spcPts val="0"/>
              </a:spcBef>
              <a:buNone/>
            </a:pPr>
            <a:r>
              <a:rPr lang="en-US" sz="1400" dirty="0">
                <a:solidFill>
                  <a:srgbClr val="FF0000"/>
                </a:solidFill>
              </a:rPr>
              <a:t>[3] Esoteric and largely vestigial functionality</a:t>
            </a:r>
            <a:endParaRPr lang="en-US" sz="1400" dirty="0">
              <a:solidFill>
                <a:srgbClr val="FF0000"/>
              </a:solidFill>
              <a:latin typeface="+mn-lt"/>
            </a:endParaRPr>
          </a:p>
        </p:txBody>
      </p:sp>
      <p:sp>
        <p:nvSpPr>
          <p:cNvPr id="6" name="TextBox 5"/>
          <p:cNvSpPr txBox="1"/>
          <p:nvPr/>
        </p:nvSpPr>
        <p:spPr>
          <a:xfrm>
            <a:off x="7976471" y="161365"/>
            <a:ext cx="847430" cy="753035"/>
          </a:xfrm>
          <a:prstGeom prst="rect">
            <a:avLst/>
          </a:prstGeom>
          <a:solidFill>
            <a:schemeClr val="accent2">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18834269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Secondary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lnSpcReduction="10000"/>
          </a:bodyPr>
          <a:lstStyle/>
          <a:p>
            <a:pPr marL="0" indent="0">
              <a:spcBef>
                <a:spcPts val="0"/>
              </a:spcBef>
              <a:buNone/>
            </a:pPr>
            <a:r>
              <a:rPr lang="en-US" sz="1600" b="1" dirty="0">
                <a:solidFill>
                  <a:srgbClr val="444444"/>
                </a:solidFill>
                <a:latin typeface="Verdana"/>
                <a:cs typeface="Verdana"/>
              </a:rPr>
              <a:t> </a:t>
            </a:r>
          </a:p>
          <a:p>
            <a:pPr marL="0" indent="0">
              <a:spcBef>
                <a:spcPts val="0"/>
              </a:spcBef>
              <a:buNone/>
            </a:pPr>
            <a:r>
              <a:rPr lang="en-US" sz="1600" b="1" u="sng" dirty="0">
                <a:solidFill>
                  <a:srgbClr val="444444"/>
                </a:solidFill>
                <a:latin typeface="Verdana"/>
                <a:cs typeface="Verdana"/>
              </a:rPr>
              <a:t>Zero</a:t>
            </a:r>
            <a:r>
              <a:rPr lang="en-US" sz="1600" b="1" dirty="0">
                <a:solidFill>
                  <a:srgbClr val="444444"/>
                </a:solidFill>
                <a:latin typeface="Verdana"/>
                <a:cs typeface="Verdana"/>
              </a:rPr>
              <a:t> or more of </a:t>
            </a:r>
            <a:r>
              <a:rPr lang="mr-IN" sz="1600" b="1" dirty="0">
                <a:solidFill>
                  <a:srgbClr val="444444"/>
                </a:solidFill>
                <a:latin typeface="Verdana"/>
                <a:cs typeface="Verdana"/>
              </a:rPr>
              <a:t>…</a:t>
            </a:r>
            <a:endParaRPr lang="en-US" sz="1600" b="1" dirty="0">
              <a:solidFill>
                <a:srgbClr val="444444"/>
              </a:solidFill>
              <a:latin typeface="Verdana"/>
              <a:cs typeface="Verdana"/>
            </a:endParaRPr>
          </a:p>
          <a:p>
            <a:pPr marL="0" indent="0">
              <a:spcBef>
                <a:spcPts val="0"/>
              </a:spcBef>
              <a:buNone/>
            </a:pPr>
            <a:endParaRPr lang="en-US" sz="1400" dirty="0">
              <a:solidFill>
                <a:srgbClr val="444444"/>
              </a:solidFill>
              <a:latin typeface="+mn-lt"/>
            </a:endParaRPr>
          </a:p>
          <a:p>
            <a:pPr marL="228600" lvl="1" indent="-228600">
              <a:spcBef>
                <a:spcPts val="0"/>
              </a:spcBef>
              <a:buClr>
                <a:schemeClr val="bg2"/>
              </a:buClr>
              <a:buFont typeface="Arial" pitchFamily="34" charset="0"/>
              <a:buChar char="•"/>
            </a:pPr>
            <a:r>
              <a:rPr lang="en-US" sz="1400" dirty="0">
                <a:solidFill>
                  <a:srgbClr val="444444"/>
                </a:solidFill>
                <a:latin typeface="+mn-lt"/>
              </a:rPr>
              <a:t>Generic</a:t>
            </a:r>
          </a:p>
          <a:p>
            <a:pPr marL="334963" lvl="2" indent="0">
              <a:spcBef>
                <a:spcPts val="0"/>
              </a:spcBef>
              <a:buClr>
                <a:schemeClr val="bg2"/>
              </a:buClr>
              <a:buNone/>
            </a:pPr>
            <a:r>
              <a:rPr lang="en-US" sz="1400" dirty="0">
                <a:solidFill>
                  <a:srgbClr val="444444"/>
                </a:solidFill>
                <a:latin typeface="+mn-lt"/>
              </a:rPr>
              <a:t>+tally[=&lt;tag&gt;]			// Create .tally output</a:t>
            </a:r>
          </a:p>
          <a:p>
            <a:pPr>
              <a:spcBef>
                <a:spcPts val="0"/>
              </a:spcBef>
              <a:buClr>
                <a:schemeClr val="bg2"/>
              </a:buClr>
            </a:pPr>
            <a:r>
              <a:rPr lang="en-US" sz="1400" dirty="0">
                <a:solidFill>
                  <a:srgbClr val="444444"/>
                </a:solidFill>
                <a:latin typeface="+mn-lt"/>
              </a:rPr>
              <a:t>OneFS-only</a:t>
            </a:r>
          </a:p>
          <a:p>
            <a:pPr marL="341312" lvl="1" indent="0">
              <a:spcBef>
                <a:spcPts val="0"/>
              </a:spcBef>
              <a:buClr>
                <a:schemeClr val="bg2"/>
              </a:buClr>
              <a:buNone/>
            </a:pPr>
            <a:r>
              <a:rPr lang="en-US" sz="1400" dirty="0">
                <a:solidFill>
                  <a:srgbClr val="FF0000"/>
                </a:solidFill>
                <a:latin typeface="+mn-lt"/>
              </a:rPr>
              <a:t>+</a:t>
            </a:r>
            <a:r>
              <a:rPr lang="en-US" sz="1400" dirty="0" err="1">
                <a:solidFill>
                  <a:srgbClr val="FF0000"/>
                </a:solidFill>
                <a:latin typeface="+mn-lt"/>
              </a:rPr>
              <a:t>rm_acls</a:t>
            </a:r>
            <a:r>
              <a:rPr lang="en-US" sz="1400" dirty="0">
                <a:solidFill>
                  <a:srgbClr val="FF0000"/>
                </a:solidFill>
                <a:latin typeface="+mn-lt"/>
              </a:rPr>
              <a:t>		(</a:t>
            </a:r>
            <a:r>
              <a:rPr lang="en-US" sz="1400" dirty="0" err="1">
                <a:solidFill>
                  <a:srgbClr val="FF0000"/>
                </a:solidFill>
                <a:latin typeface="+mn-lt"/>
              </a:rPr>
              <a:t>OneFS</a:t>
            </a:r>
            <a:r>
              <a:rPr lang="en-US" sz="1400" dirty="0">
                <a:solidFill>
                  <a:srgbClr val="FF0000"/>
                </a:solidFill>
                <a:latin typeface="+mn-lt"/>
              </a:rPr>
              <a:t>)	// Remove non-inherited ACEs from ACLs [1]</a:t>
            </a:r>
          </a:p>
          <a:p>
            <a:pPr>
              <a:spcBef>
                <a:spcPts val="0"/>
              </a:spcBef>
              <a:buClr>
                <a:schemeClr val="bg2"/>
              </a:buClr>
            </a:pPr>
            <a:r>
              <a:rPr lang="en-US" sz="1400" dirty="0">
                <a:solidFill>
                  <a:srgbClr val="444444"/>
                </a:solidFill>
                <a:latin typeface="+mn-lt"/>
              </a:rPr>
              <a:t>Linux-only</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xacls</a:t>
            </a:r>
            <a:r>
              <a:rPr lang="en-US" sz="1400" dirty="0">
                <a:solidFill>
                  <a:srgbClr val="444444"/>
                </a:solidFill>
                <a:latin typeface="+mn-lt"/>
              </a:rPr>
              <a:t>=[</a:t>
            </a:r>
            <a:r>
              <a:rPr lang="en-US" sz="1400" dirty="0" err="1">
                <a:solidFill>
                  <a:srgbClr val="444444"/>
                </a:solidFill>
                <a:latin typeface="+mn-lt"/>
              </a:rPr>
              <a:t>bin|chex|nfs|onefs</a:t>
            </a:r>
            <a:r>
              <a:rPr lang="en-US" sz="1400" dirty="0">
                <a:solidFill>
                  <a:srgbClr val="444444"/>
                </a:solidFill>
                <a:latin typeface="+mn-lt"/>
              </a:rPr>
              <a:t>]	(Linux)	// Create NFS4 ACL outputs from POSIX ACLs</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wacls</a:t>
            </a:r>
            <a:r>
              <a:rPr lang="en-US" sz="1400" dirty="0">
                <a:solidFill>
                  <a:srgbClr val="444444"/>
                </a:solidFill>
                <a:latin typeface="+mn-lt"/>
              </a:rPr>
              <a:t>=&lt;command&gt;	(Linux)	// Write NFS4 ACLs to &lt;command&gt; via pipe</a:t>
            </a:r>
          </a:p>
          <a:p>
            <a:pPr marL="346075" lvl="1" indent="0">
              <a:spcBef>
                <a:spcPts val="0"/>
              </a:spcBef>
              <a:buNone/>
            </a:pPr>
            <a:endParaRPr lang="en-US" sz="1400" dirty="0">
              <a:solidFill>
                <a:srgbClr val="444444"/>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Not yet implemented or under development</a:t>
            </a:r>
          </a:p>
          <a:p>
            <a:pPr marL="0" indent="0">
              <a:spcBef>
                <a:spcPts val="0"/>
              </a:spcBef>
              <a:buNone/>
            </a:pPr>
            <a:endParaRPr lang="en-US" sz="1800" dirty="0">
              <a:solidFill>
                <a:srgbClr val="FF0000"/>
              </a:solidFill>
              <a:latin typeface="+mn-lt"/>
            </a:endParaRPr>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8782527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Options</a:t>
            </a:r>
          </a:p>
        </p:txBody>
      </p:sp>
      <p:sp>
        <p:nvSpPr>
          <p:cNvPr id="4" name="Content Placeholder 3"/>
          <p:cNvSpPr>
            <a:spLocks noGrp="1"/>
          </p:cNvSpPr>
          <p:nvPr>
            <p:ph sz="quarter" idx="10"/>
          </p:nvPr>
        </p:nvSpPr>
        <p:spPr>
          <a:xfrm>
            <a:off x="366714" y="914399"/>
            <a:ext cx="8410575" cy="3775529"/>
          </a:xfrm>
        </p:spPr>
        <p:txBody>
          <a:bodyPr wrap="none">
            <a:normAutofit lnSpcReduction="10000"/>
          </a:bodyPr>
          <a:lstStyle/>
          <a:p>
            <a:pPr marL="0" indent="0">
              <a:lnSpc>
                <a:spcPct val="110000"/>
              </a:lnSpc>
              <a:spcBef>
                <a:spcPts val="0"/>
              </a:spcBef>
              <a:buNone/>
            </a:pPr>
            <a:r>
              <a:rPr lang="en-US" sz="1400" b="1" dirty="0"/>
              <a:t>Most common options </a:t>
            </a:r>
            <a:r>
              <a:rPr lang="mr-IN" sz="1400" b="1" dirty="0"/>
              <a:t>…</a:t>
            </a:r>
            <a:endParaRPr lang="en-US" sz="1400" dirty="0"/>
          </a:p>
          <a:p>
            <a:pPr marL="514350" lvl="1" indent="0">
              <a:spcBef>
                <a:spcPts val="0"/>
              </a:spcBef>
              <a:buNone/>
            </a:pPr>
            <a:r>
              <a:rPr lang="en-US" sz="1400" dirty="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a:t>P</a:t>
            </a:r>
            <a:r>
              <a:rPr lang="en-US" sz="1400" dirty="0"/>
              <a:t>arallelism (concurrent workers)</a:t>
            </a:r>
          </a:p>
          <a:p>
            <a:pPr marL="514350" lvl="1" indent="0">
              <a:spcBef>
                <a:spcPts val="0"/>
              </a:spcBef>
              <a:buNone/>
            </a:pPr>
            <a:r>
              <a:rPr lang="en-US" sz="1400" dirty="0"/>
              <a:t>-</a:t>
            </a:r>
            <a:r>
              <a:rPr lang="en-US" sz="1400" dirty="0" err="1"/>
              <a:t>dryrun</a:t>
            </a:r>
            <a:r>
              <a:rPr lang="en-US" sz="1400" dirty="0"/>
              <a:t>		// Suppress making any filesystem changes</a:t>
            </a:r>
          </a:p>
          <a:p>
            <a:pPr marL="514350" lvl="1" indent="0">
              <a:spcBef>
                <a:spcPts val="0"/>
              </a:spcBef>
              <a:buNone/>
            </a:pPr>
            <a:r>
              <a:rPr lang="en-US" sz="1400" dirty="0"/>
              <a:t>-</a:t>
            </a:r>
            <a:r>
              <a:rPr lang="en-US" sz="1400" dirty="0" err="1"/>
              <a:t>gz</a:t>
            </a:r>
            <a:r>
              <a:rPr lang="en-US" sz="1400" dirty="0"/>
              <a:t>			// </a:t>
            </a:r>
            <a:r>
              <a:rPr lang="en-US" sz="1400" dirty="0" err="1"/>
              <a:t>Gzip</a:t>
            </a:r>
            <a:r>
              <a:rPr lang="en-US" sz="1400" dirty="0"/>
              <a:t> output files (may not work on all platforms!)</a:t>
            </a:r>
          </a:p>
          <a:p>
            <a:pPr marL="514350" lvl="1" indent="0">
              <a:spcBef>
                <a:spcPts val="0"/>
              </a:spcBef>
              <a:buNone/>
            </a:pPr>
            <a:r>
              <a:rPr lang="en-US" sz="1400" dirty="0"/>
              <a:t>-</a:t>
            </a:r>
            <a:r>
              <a:rPr lang="en-US" sz="1400" dirty="0" err="1"/>
              <a:t>pfile</a:t>
            </a:r>
            <a:r>
              <a:rPr lang="en-US" sz="1400" dirty="0"/>
              <a:t>=&lt;file&gt;		// File of extended arguments ([source], [target], [output], &amp; more)</a:t>
            </a:r>
          </a:p>
          <a:p>
            <a:pPr marL="514350" lvl="1" indent="0">
              <a:spcBef>
                <a:spcPts val="0"/>
              </a:spcBef>
              <a:buNone/>
            </a:pPr>
            <a:endParaRPr lang="en-US" sz="1400" dirty="0"/>
          </a:p>
          <a:p>
            <a:pPr marL="0" indent="0">
              <a:spcBef>
                <a:spcPts val="0"/>
              </a:spcBef>
              <a:buNone/>
            </a:pPr>
            <a:r>
              <a:rPr lang="en-US" sz="1400" b="1" dirty="0"/>
              <a:t>Path controls (also specifiable in –</a:t>
            </a:r>
            <a:r>
              <a:rPr lang="en-US" sz="1400" b="1" dirty="0" err="1"/>
              <a:t>pfile</a:t>
            </a:r>
            <a:r>
              <a:rPr lang="en-US" sz="1400" b="1" dirty="0"/>
              <a:t>=&lt;file&gt;) </a:t>
            </a:r>
            <a:r>
              <a:rPr lang="mr-IN" sz="1400" b="1" dirty="0"/>
              <a:t>…</a:t>
            </a:r>
            <a:endParaRPr lang="en-US" sz="1400" dirty="0">
              <a:solidFill>
                <a:srgbClr val="FF0000"/>
              </a:solidFill>
            </a:endParaRPr>
          </a:p>
          <a:p>
            <a:pPr marL="514350" lvl="1" indent="0">
              <a:spcBef>
                <a:spcPts val="0"/>
              </a:spcBef>
              <a:buNone/>
            </a:pPr>
            <a:r>
              <a:rPr lang="en-US" sz="1400" dirty="0"/>
              <a:t>-source=&lt;</a:t>
            </a:r>
            <a:r>
              <a:rPr lang="en-US" sz="1400" dirty="0" err="1"/>
              <a:t>dir</a:t>
            </a:r>
            <a:r>
              <a:rPr lang="en-US" sz="1400" dirty="0"/>
              <a:t>&gt;		// Relative root for SOURCE tree (defaults to CWD)</a:t>
            </a:r>
          </a:p>
          <a:p>
            <a:pPr marL="514350" lvl="1" indent="0">
              <a:spcBef>
                <a:spcPts val="0"/>
              </a:spcBef>
              <a:buNone/>
            </a:pPr>
            <a:r>
              <a:rPr lang="en-US" sz="1400" dirty="0"/>
              <a:t>-target=&lt;</a:t>
            </a:r>
            <a:r>
              <a:rPr lang="en-US" sz="1400" dirty="0" err="1"/>
              <a:t>dir</a:t>
            </a:r>
            <a:r>
              <a:rPr lang="en-US" sz="1400" dirty="0"/>
              <a:t>&gt;		// Relative root for TARGET tree </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p>
          <a:p>
            <a:pPr marL="514350" lvl="1" indent="0">
              <a:spcBef>
                <a:spcPts val="0"/>
              </a:spcBef>
              <a:buNone/>
            </a:pPr>
            <a:r>
              <a:rPr lang="en-US" sz="1400" dirty="0"/>
              <a:t>-output=&lt;</a:t>
            </a:r>
            <a:r>
              <a:rPr lang="en-US" sz="1400" dirty="0" err="1"/>
              <a:t>dir</a:t>
            </a:r>
            <a:r>
              <a:rPr lang="en-US" sz="1400" dirty="0"/>
              <a:t>&gt;		// Path to </a:t>
            </a:r>
            <a:r>
              <a:rPr lang="en-US" sz="1400" dirty="0" err="1"/>
              <a:t>pwalk</a:t>
            </a:r>
            <a:r>
              <a:rPr lang="en-US" sz="1400" dirty="0"/>
              <a:t> output directory (defaults to CWD)</a:t>
            </a:r>
          </a:p>
          <a:p>
            <a:pPr marL="168275" indent="0">
              <a:spcBef>
                <a:spcPts val="0"/>
              </a:spcBef>
              <a:buNone/>
            </a:pPr>
            <a:endParaRPr lang="en-US" sz="1400" b="1" dirty="0"/>
          </a:p>
          <a:p>
            <a:pPr marL="0" indent="0">
              <a:spcBef>
                <a:spcPts val="0"/>
              </a:spcBef>
              <a:buNone/>
            </a:pPr>
            <a:r>
              <a:rPr lang="en-US" sz="1300" b="1" dirty="0"/>
              <a:t>Miscellany </a:t>
            </a:r>
            <a:r>
              <a:rPr lang="mr-IN" sz="1300" b="1" dirty="0"/>
              <a:t>…</a:t>
            </a:r>
            <a:endParaRPr lang="en-US" sz="1400" dirty="0"/>
          </a:p>
          <a:p>
            <a:pPr marL="514350" lvl="1" indent="0">
              <a:spcBef>
                <a:spcPts val="0"/>
              </a:spcBef>
              <a:buNone/>
            </a:pPr>
            <a:r>
              <a:rPr lang="en-US" sz="1400" dirty="0"/>
              <a:t>-redact		// Output hex-coded </a:t>
            </a:r>
            <a:r>
              <a:rPr lang="en-US" sz="1400" dirty="0" err="1"/>
              <a:t>inode</a:t>
            </a:r>
            <a:r>
              <a:rPr lang="en-US" sz="1400" dirty="0"/>
              <a:t> number rather than file names </a:t>
            </a:r>
            <a:r>
              <a:rPr lang="en-US" sz="1400" baseline="30000" dirty="0">
                <a:solidFill>
                  <a:srgbClr val="FF0000"/>
                </a:solidFill>
              </a:rPr>
              <a:t>[*]</a:t>
            </a:r>
            <a:endParaRPr lang="en-US" sz="1400" baseline="30000" dirty="0"/>
          </a:p>
          <a:p>
            <a:pPr marL="514350" lvl="1" indent="0">
              <a:spcBef>
                <a:spcPts val="0"/>
              </a:spcBef>
              <a:buNone/>
            </a:pPr>
            <a:r>
              <a:rPr lang="en-US" sz="1400" dirty="0"/>
              <a:t>-select		// DEVELOPMENTAL: enabled selected() logic</a:t>
            </a:r>
          </a:p>
          <a:p>
            <a:pPr marL="514350" lvl="1" indent="0">
              <a:spcBef>
                <a:spcPts val="0"/>
              </a:spcBef>
              <a:buNone/>
            </a:pPr>
            <a:r>
              <a:rPr lang="en-US" sz="1400" dirty="0"/>
              <a:t>-since=&lt;path&gt;		// DEVELOPMENTAL: operate only on files with [</a:t>
            </a:r>
            <a:r>
              <a:rPr lang="en-US" sz="1400" dirty="0" err="1"/>
              <a:t>m|c</a:t>
            </a:r>
            <a:r>
              <a:rPr lang="en-US" sz="1400" dirty="0"/>
              <a:t>]time &gt; </a:t>
            </a:r>
            <a:r>
              <a:rPr lang="en-US" sz="1400" dirty="0" err="1"/>
              <a:t>mtime</a:t>
            </a:r>
            <a:r>
              <a:rPr lang="en-US" sz="1400" dirty="0"/>
              <a:t>(&lt;path&gt;)</a:t>
            </a:r>
          </a:p>
          <a:p>
            <a:pPr marL="514350" lvl="1" indent="0">
              <a:spcBef>
                <a:spcPts val="0"/>
              </a:spcBef>
              <a:buNone/>
            </a:pPr>
            <a:r>
              <a:rPr lang="en-US" sz="1400" dirty="0"/>
              <a:t>-</a:t>
            </a:r>
            <a:r>
              <a:rPr lang="en-US" sz="1400" dirty="0" err="1"/>
              <a:t>pmode</a:t>
            </a:r>
            <a:r>
              <a:rPr lang="en-US" sz="1400" dirty="0"/>
              <a:t>		// Exclude mode bits in output (-</a:t>
            </a:r>
            <a:r>
              <a:rPr lang="en-US" sz="1400" dirty="0" err="1"/>
              <a:t>ls</a:t>
            </a:r>
            <a:r>
              <a:rPr lang="en-US" sz="1400" dirty="0"/>
              <a:t>, -xml)</a:t>
            </a:r>
          </a:p>
          <a:p>
            <a:pPr marL="514350" lvl="1" indent="0">
              <a:spcBef>
                <a:spcPts val="0"/>
              </a:spcBef>
              <a:buNone/>
            </a:pPr>
            <a:r>
              <a:rPr lang="en-US" sz="1400" dirty="0"/>
              <a:t>-q			// Quiet mode (for -</a:t>
            </a:r>
            <a:r>
              <a:rPr lang="en-US" sz="1400" dirty="0" err="1"/>
              <a:t>rm</a:t>
            </a:r>
            <a:r>
              <a:rPr lang="en-US" sz="1400" dirty="0"/>
              <a:t>)</a:t>
            </a:r>
          </a:p>
          <a:p>
            <a:pPr marL="514350" lvl="1" indent="0">
              <a:spcBef>
                <a:spcPts val="0"/>
              </a:spcBef>
              <a:buNone/>
            </a:pPr>
            <a:r>
              <a:rPr lang="en-US" sz="1400" dirty="0"/>
              <a:t>+</a:t>
            </a:r>
            <a:r>
              <a:rPr lang="en-US" sz="1400" dirty="0" err="1"/>
              <a:t>acls</a:t>
            </a:r>
            <a:r>
              <a:rPr lang="en-US" sz="1400" dirty="0"/>
              <a:t>		(Linux)	// Include ‘+’ in mode bits output (-ls, -xml) to indicate ACL present </a:t>
            </a:r>
            <a:r>
              <a:rPr lang="en-US" sz="1400" baseline="30000" dirty="0">
                <a:solidFill>
                  <a:srgbClr val="FF0000"/>
                </a:solidFill>
              </a:rPr>
              <a:t>[**][***]</a:t>
            </a:r>
          </a:p>
          <a:p>
            <a:pPr marL="514350" lvl="1" indent="0">
              <a:spcBef>
                <a:spcPts val="0"/>
              </a:spcBef>
              <a:buNone/>
            </a:pPr>
            <a:r>
              <a:rPr lang="en-US" sz="1400" dirty="0"/>
              <a:t>+</a:t>
            </a:r>
            <a:r>
              <a:rPr lang="en-US" sz="1400" dirty="0" err="1"/>
              <a:t>tstat</a:t>
            </a:r>
            <a:r>
              <a:rPr lang="en-US" sz="1400" dirty="0"/>
              <a:t>		// Include timing for stat() calls (for -ls, -xml)</a:t>
            </a: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7265801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+.snapshot Option</a:t>
            </a:r>
          </a:p>
        </p:txBody>
      </p:sp>
      <p:sp>
        <p:nvSpPr>
          <p:cNvPr id="5" name="Content Placeholder 4"/>
          <p:cNvSpPr>
            <a:spLocks noGrp="1"/>
          </p:cNvSpPr>
          <p:nvPr>
            <p:ph sz="quarter" idx="10"/>
          </p:nvPr>
        </p:nvSpPr>
        <p:spPr/>
        <p:txBody>
          <a:bodyPr/>
          <a:lstStyle/>
          <a:p>
            <a:r>
              <a:rPr lang="en-US" dirty="0"/>
              <a:t>Unless ‘+.snapshot’ is specified, all .snapshot and .snapshots directories are silently skipped</a:t>
            </a:r>
          </a:p>
          <a:p>
            <a:r>
              <a:rPr lang="en-US" dirty="0"/>
              <a:t>Client-side visibility of .snapshot[s] directories varies, depending on client authentication, user mapping, and export/share options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7759979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a:t>
            </a:r>
            <a:r>
              <a:rPr lang="en-US" sz="1400">
                <a:latin typeface="+mn-lt"/>
                <a:cs typeface="Consolas"/>
              </a:rPr>
              <a:t>or implied, </a:t>
            </a:r>
            <a:r>
              <a:rPr lang="en-US" sz="1400" dirty="0">
                <a:latin typeface="+mn-lt"/>
                <a:cs typeface="Consolas"/>
              </a:rPr>
              <a:t>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relative roots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relative roots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lsc</a:t>
            </a:r>
            <a:r>
              <a:rPr lang="en-US" dirty="0"/>
              <a:t>, -</a:t>
            </a:r>
            <a:r>
              <a:rPr lang="en-US" dirty="0" err="1"/>
              <a:t>lsc</a:t>
            </a:r>
            <a:r>
              <a:rPr lang="en-US" dirty="0"/>
              <a:t>, &amp; -</a:t>
            </a:r>
            <a:r>
              <a:rPr lang="en-US" dirty="0" err="1"/>
              <a:t>lsf</a:t>
            </a:r>
            <a:r>
              <a:rPr lang="en-US" dirty="0"/>
              <a:t> primary modes</a:t>
            </a:r>
          </a:p>
        </p:txBody>
      </p:sp>
      <p:sp>
        <p:nvSpPr>
          <p:cNvPr id="3" name="Content Placeholder 2"/>
          <p:cNvSpPr>
            <a:spLocks noGrp="1"/>
          </p:cNvSpPr>
          <p:nvPr>
            <p:ph sz="quarter" idx="10"/>
          </p:nvPr>
        </p:nvSpPr>
        <p:spPr/>
        <p:txBody>
          <a:bodyPr>
            <a:normAutofit fontScale="92500" lnSpcReduction="20000"/>
          </a:bodyPr>
          <a:lstStyle/>
          <a:p>
            <a:pPr>
              <a:spcBef>
                <a:spcPts val="600"/>
              </a:spcBef>
              <a:spcAft>
                <a:spcPts val="300"/>
              </a:spcAft>
              <a:buClrTx/>
            </a:pPr>
            <a:r>
              <a:rPr lang="en-US" dirty="0" err="1"/>
              <a:t>pwalk</a:t>
            </a:r>
            <a:r>
              <a:rPr lang="en-US" dirty="0"/>
              <a:t> -ls ...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dirty="0" err="1"/>
              <a:t>pwalk</a:t>
            </a:r>
            <a:r>
              <a:rPr lang="en-US" dirty="0"/>
              <a:t> -</a:t>
            </a:r>
            <a:r>
              <a:rPr lang="en-US" dirty="0" err="1"/>
              <a:t>lsc</a:t>
            </a:r>
            <a:r>
              <a:rPr lang="en-US" dirty="0"/>
              <a:t> ... </a:t>
            </a:r>
            <a:r>
              <a:rPr lang="mr-IN" dirty="0"/>
              <a:t>–</a:t>
            </a:r>
            <a:r>
              <a:rPr lang="en-US" dirty="0"/>
              <a:t> (compact) with filenames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a:t>
            </a:r>
            <a:r>
              <a:rPr lang="it-IT" sz="1100" dirty="0" err="1">
                <a:latin typeface="Consolas"/>
                <a:cs typeface="Consolas"/>
              </a:rPr>
              <a:t>s</a:t>
            </a:r>
            <a:r>
              <a:rPr lang="it-IT" sz="1100" dirty="0">
                <a:latin typeface="Consolas"/>
                <a:cs typeface="Consolas"/>
              </a:rPr>
              <a:t>=1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spcBef>
                <a:spcPts val="600"/>
              </a:spcBef>
              <a:spcAft>
                <a:spcPts val="300"/>
              </a:spcAft>
              <a:buClrTx/>
            </a:pPr>
            <a:r>
              <a:rPr lang="en-US" dirty="0" err="1"/>
              <a:t>pwalk</a:t>
            </a:r>
            <a:r>
              <a:rPr lang="en-US" dirty="0"/>
              <a:t> -</a:t>
            </a:r>
            <a:r>
              <a:rPr lang="en-US" dirty="0" err="1"/>
              <a:t>lsd</a:t>
            </a:r>
            <a:r>
              <a:rPr lang="en-US" dirty="0"/>
              <a:t> ... </a:t>
            </a:r>
            <a:r>
              <a:rPr lang="mr-IN" dirty="0"/>
              <a:t>–</a:t>
            </a:r>
            <a:r>
              <a:rPr lang="en-US" dirty="0"/>
              <a:t> (directories only) like </a:t>
            </a:r>
            <a:r>
              <a:rPr lang="mr-IN" dirty="0"/>
              <a:t>–</a:t>
            </a:r>
            <a:r>
              <a:rPr lang="en-US" dirty="0"/>
              <a:t>ls,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sz="1900" dirty="0" err="1"/>
              <a:t>pwalk</a:t>
            </a:r>
            <a:r>
              <a:rPr lang="en-US" sz="1900" dirty="0"/>
              <a:t> -</a:t>
            </a:r>
            <a:r>
              <a:rPr lang="en-US" sz="1900" dirty="0" err="1"/>
              <a:t>lsf</a:t>
            </a:r>
            <a:r>
              <a:rPr lang="en-US" sz="1900" dirty="0"/>
              <a:t> ... </a:t>
            </a:r>
            <a:r>
              <a:rPr lang="mr-IN" sz="1900" dirty="0"/>
              <a:t>–</a:t>
            </a:r>
            <a:r>
              <a:rPr lang="en-US" sz="1900" dirty="0"/>
              <a:t> (full pathname) like </a:t>
            </a:r>
            <a:r>
              <a:rPr lang="mr-IN" sz="1900" dirty="0"/>
              <a:t>–</a:t>
            </a:r>
            <a:r>
              <a:rPr lang="en-US" sz="1900" dirty="0" err="1"/>
              <a:t>lsc</a:t>
            </a:r>
            <a:r>
              <a:rPr lang="en-US" sz="1900" dirty="0"/>
              <a:t>, but full (or relative) path for each file</a:t>
            </a:r>
          </a:p>
          <a:p>
            <a:pPr marL="457200" indent="0">
              <a:spcBef>
                <a:spcPts val="0"/>
              </a:spcBef>
              <a:buNone/>
            </a:pPr>
            <a:r>
              <a:rPr lang="en-US"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/bin</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/lib</a:t>
            </a:r>
          </a:p>
          <a:p>
            <a:pPr marL="457200" indent="0">
              <a:spcBef>
                <a:spcPts val="0"/>
              </a:spcBef>
              <a:buNone/>
            </a:pPr>
            <a:r>
              <a:rPr lang="mr-IN" sz="1100" dirty="0" err="1">
                <a:latin typeface="Consolas"/>
                <a:cs typeface="Consolas"/>
              </a:rPr>
              <a:t>l</a:t>
            </a:r>
            <a:r>
              <a:rPr lang="en-US" sz="1100" dirty="0">
                <a:latin typeface="Consolas"/>
                <a:cs typeface="Consolas"/>
              </a:rPr>
              <a:t> </a:t>
            </a:r>
            <a:r>
              <a:rPr lang="en-US" sz="1100" dirty="0" err="1">
                <a:latin typeface="Consolas"/>
                <a:cs typeface="Consolas"/>
              </a:rPr>
              <a:t>usr</a:t>
            </a:r>
            <a:r>
              <a:rPr lang="en-US" sz="1100" dirty="0">
                <a:latin typeface="Consolas"/>
                <a:cs typeface="Consolas"/>
              </a:rPr>
              <a:t>/</a:t>
            </a:r>
            <a:r>
              <a:rPr lang="mr-IN" sz="1100" dirty="0">
                <a:latin typeface="Consolas"/>
                <a:cs typeface="Consolas"/>
              </a:rPr>
              <a:t>X11</a:t>
            </a:r>
            <a:endParaRPr lang="en-US" sz="1100" dirty="0">
              <a:latin typeface="Consolas"/>
              <a:cs typeface="Consolas"/>
            </a:endParaRPr>
          </a:p>
          <a:p>
            <a:pPr marL="457200" indent="0">
              <a:spcBef>
                <a:spcPts val="0"/>
              </a:spcBef>
              <a:buNone/>
            </a:pPr>
            <a:r>
              <a:rPr lang="mr-IN" sz="1100" dirty="0">
                <a:latin typeface="Consolas"/>
                <a:cs typeface="Consolas"/>
              </a:rPr>
              <a:t>…</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/share</a:t>
            </a:r>
          </a:p>
          <a:p>
            <a:pPr marL="457200" indent="0">
              <a:spcBef>
                <a:spcPts val="0"/>
              </a:spcBef>
              <a:buNone/>
            </a:pPr>
            <a:r>
              <a:rPr lang="en-US" sz="1100" dirty="0">
                <a:latin typeface="Consolas"/>
                <a:cs typeface="Consolas"/>
              </a:rPr>
              <a:t>S: f=0 d=7 s=1 o=1 errs=0 space=0 size=328</a:t>
            </a:r>
          </a:p>
          <a:p>
            <a:pPr marL="457200" indent="0">
              <a:spcBef>
                <a:spcPts val="0"/>
              </a:spcBef>
              <a:buNone/>
            </a:pPr>
            <a:endParaRPr lang="en-US" sz="1100" dirty="0">
              <a:latin typeface="Consolas"/>
              <a:cs typeface="Consolas"/>
            </a:endParaRPr>
          </a:p>
          <a:p>
            <a:pPr marL="457200" indent="0">
              <a:spcBef>
                <a:spcPts val="0"/>
              </a:spcBef>
              <a:buNone/>
            </a:pPr>
            <a:endParaRPr lang="en-US" sz="1050" dirty="0">
              <a:latin typeface="Consolas"/>
              <a:cs typeface="Consolas"/>
            </a:endParaRP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-xml primary mode</a:t>
            </a:r>
          </a:p>
        </p:txBody>
      </p:sp>
      <p:sp>
        <p:nvSpPr>
          <p:cNvPr id="3" name="Content Placeholder 2"/>
          <p:cNvSpPr>
            <a:spLocks noGrp="1"/>
          </p:cNvSpPr>
          <p:nvPr>
            <p:ph sz="quarter" idx="10"/>
          </p:nvPr>
        </p:nvSpPr>
        <p:spPr/>
        <p:txBody>
          <a:bodyPr>
            <a:normAutofit/>
          </a:bodyPr>
          <a:lstStyle/>
          <a:p>
            <a:pPr>
              <a:buClrTx/>
            </a:pPr>
            <a:r>
              <a:rPr lang="en-US" dirty="0" err="1"/>
              <a:t>pwalk</a:t>
            </a:r>
            <a:r>
              <a:rPr lang="en-US" dirty="0"/>
              <a:t> -xml ... – much like ‘-</a:t>
            </a:r>
            <a:r>
              <a:rPr lang="en-US" dirty="0" err="1"/>
              <a:t>ls’</a:t>
            </a:r>
            <a:r>
              <a:rPr lang="en-US" dirty="0"/>
              <a:t> output, but in primitive XML format</a:t>
            </a:r>
            <a:endParaRPr lang="en-US" sz="1100" dirty="0">
              <a:latin typeface="Consolas"/>
              <a:cs typeface="Consolas"/>
            </a:endParaRPr>
          </a:p>
          <a:p>
            <a:pPr>
              <a:buClrTx/>
            </a:pPr>
            <a:r>
              <a:rPr lang="en-US" dirty="0"/>
              <a:t>OUTPUTS: worker&lt;</a:t>
            </a:r>
            <a:r>
              <a:rPr lang="en-US" dirty="0" err="1"/>
              <a:t>nnn</a:t>
            </a:r>
            <a:r>
              <a:rPr lang="en-US" dirty="0"/>
              <a:t>&gt;.</a:t>
            </a:r>
            <a:r>
              <a:rPr lang="en-US" b="1" dirty="0"/>
              <a:t>xml</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65450862"/>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-rm primary mode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a:t>
            </a:r>
            <a:r>
              <a:rPr lang="en-US" sz="1400" dirty="0" err="1">
                <a:latin typeface="+mn-lt"/>
              </a:rPr>
              <a:t>symlnks</a:t>
            </a:r>
            <a:r>
              <a:rPr lang="en-US" sz="1400" dirty="0">
                <a:latin typeface="+mn-lt"/>
              </a:rPr>
              <a:t>, other non-directories -- </a:t>
            </a:r>
            <a:r>
              <a:rPr lang="en-US" sz="1400" u="sng" dirty="0">
                <a:latin typeface="+mn-lt"/>
              </a:rPr>
              <a:t>never</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dirty="0"/>
              <a:t>a count of files removed will be shown in the </a:t>
            </a:r>
            <a:r>
              <a:rPr lang="en-US" sz="1400" dirty="0" err="1"/>
              <a:t>pwalk.log</a:t>
            </a:r>
            <a:r>
              <a:rPr lang="en-US" sz="1400" dirty="0"/>
              <a:t> file</a:t>
            </a:r>
          </a:p>
          <a:p>
            <a:pPr lvl="1">
              <a:spcBef>
                <a:spcPts val="0"/>
              </a:spcBef>
              <a:buClr>
                <a:srgbClr val="000000"/>
              </a:buClr>
            </a:pPr>
            <a:r>
              <a:rPr lang="en-US" sz="1400" b="1" dirty="0"/>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b="1" dirty="0"/>
              <a:t>WARNING</a:t>
            </a:r>
            <a:r>
              <a:rPr lang="en-US" sz="1800" dirty="0"/>
              <a:t>: Make sure the </a:t>
            </a:r>
            <a:r>
              <a:rPr lang="en-US" sz="1800" dirty="0" err="1"/>
              <a:t>pwalk</a:t>
            </a:r>
            <a:r>
              <a:rPr lang="en-US" sz="1800" dirty="0"/>
              <a:t> output directory does not get cleared by </a:t>
            </a:r>
            <a:r>
              <a:rPr lang="mr-IN" sz="1800" dirty="0"/>
              <a:t>–</a:t>
            </a:r>
            <a:r>
              <a:rPr lang="en-US" sz="1800" dirty="0"/>
              <a:t>rm</a:t>
            </a:r>
          </a:p>
          <a:p>
            <a:pPr lvl="1">
              <a:spcBef>
                <a:spcPts val="0"/>
              </a:spcBef>
              <a:buClr>
                <a:srgbClr val="000000"/>
              </a:buClr>
            </a:pPr>
            <a:r>
              <a:rPr lang="en-US" sz="1400" dirty="0"/>
              <a:t> Use of the </a:t>
            </a:r>
            <a:r>
              <a:rPr lang="mr-IN" sz="1400" dirty="0"/>
              <a:t>–</a:t>
            </a:r>
            <a:r>
              <a:rPr lang="en-US" sz="1400" dirty="0"/>
              <a:t>output=&lt;directory&gt; option is highly-recommended with </a:t>
            </a:r>
            <a:r>
              <a:rPr lang="mr-IN" sz="1400" dirty="0"/>
              <a:t>–</a:t>
            </a:r>
            <a:r>
              <a:rPr lang="en-US" sz="1400" dirty="0"/>
              <a:t>rm!</a:t>
            </a:r>
            <a:endParaRPr lang="en-US" sz="1400" dirty="0">
              <a:latin typeface="+mn-lt"/>
            </a:endParaRPr>
          </a:p>
          <a:p>
            <a:pPr>
              <a:spcBef>
                <a:spcPts val="0"/>
              </a:spcBef>
              <a:buClr>
                <a:srgbClr val="000000"/>
              </a:buClr>
            </a:pPr>
            <a:r>
              <a:rPr lang="en-US" sz="1800" dirty="0"/>
              <a:t>OUTPUTS: worker&lt;</a:t>
            </a:r>
            <a:r>
              <a:rPr lang="en-US" sz="1800" dirty="0" err="1"/>
              <a:t>nnn</a:t>
            </a:r>
            <a:r>
              <a:rPr lang="en-US" sz="1800" dirty="0"/>
              <a:t>&gt;.</a:t>
            </a:r>
            <a:r>
              <a:rPr lang="en-US" sz="1800" b="1" dirty="0" err="1"/>
              <a:t>sh</a:t>
            </a:r>
            <a:r>
              <a:rPr lang="en-US" sz="1800" dirty="0"/>
              <a:t>[.</a:t>
            </a:r>
            <a:r>
              <a:rPr lang="en-US" sz="1800" dirty="0" err="1"/>
              <a:t>gz</a:t>
            </a:r>
            <a:r>
              <a:rPr lang="en-US" sz="1800" dirty="0"/>
              <a:t>] files, which have three columns;</a:t>
            </a:r>
          </a:p>
          <a:p>
            <a:pPr lvl="1">
              <a:spcBef>
                <a:spcPts val="0"/>
              </a:spcBef>
              <a:buClr>
                <a:srgbClr val="000000"/>
              </a:buClr>
            </a:pPr>
            <a:r>
              <a:rPr lang="en-US" sz="1400" dirty="0"/>
              <a:t>Column 1: ‘@’ to show directory in which files are deleted, or &lt;N&gt; to show the error code from trying to remove the file</a:t>
            </a:r>
          </a:p>
          <a:p>
            <a:pPr lvl="1">
              <a:spcBef>
                <a:spcPts val="0"/>
              </a:spcBef>
              <a:buClr>
                <a:srgbClr val="000000"/>
              </a:buClr>
            </a:pPr>
            <a:r>
              <a:rPr lang="en-US" sz="1400" dirty="0"/>
              <a:t>Column 2: ‘cd’ for directories, or ‘rm’ for files selected to be removed</a:t>
            </a: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t>WARNING</a:t>
            </a:r>
            <a:r>
              <a:rPr lang="en-US" sz="1400" dirty="0"/>
              <a:t>: These .</a:t>
            </a:r>
            <a:r>
              <a:rPr lang="en-US" sz="1400" dirty="0" err="1"/>
              <a:t>sh</a:t>
            </a:r>
            <a:r>
              <a:rPr lang="en-US" sz="1400" dirty="0"/>
              <a:t> scripts are merely a record of what </a:t>
            </a:r>
            <a:r>
              <a:rPr lang="en-US" sz="1400" dirty="0" err="1"/>
              <a:t>pwalk</a:t>
            </a:r>
            <a:r>
              <a:rPr lang="en-US" sz="1400" dirty="0"/>
              <a:t> did; they are </a:t>
            </a:r>
            <a:r>
              <a:rPr lang="en-US" sz="1400" u="sng" dirty="0"/>
              <a:t>not</a:t>
            </a:r>
            <a:r>
              <a:rPr lang="en-US" sz="1400" dirty="0"/>
              <a:t> directly executable!  Additional logic would be required to assure that the directories still exist before trying to remove the named files!</a:t>
            </a:r>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(1/3)</a:t>
            </a:r>
          </a:p>
        </p:txBody>
      </p:sp>
      <p:sp>
        <p:nvSpPr>
          <p:cNvPr id="3" name="Content Placeholder 2"/>
          <p:cNvSpPr>
            <a:spLocks noGrp="1"/>
          </p:cNvSpPr>
          <p:nvPr>
            <p:ph sz="quarter" idx="10"/>
          </p:nvPr>
        </p:nvSpPr>
        <p:spPr/>
        <p:txBody>
          <a:bodyPr>
            <a:normAutofit fontScale="92500" lnSpcReduction="10000"/>
          </a:bodyPr>
          <a:lstStyle/>
          <a:p>
            <a:pPr>
              <a:buClrTx/>
            </a:pPr>
            <a:r>
              <a:rPr lang="en-US" dirty="0" err="1"/>
              <a:t>pwalk</a:t>
            </a:r>
            <a:r>
              <a:rPr lang="en-US" dirty="0"/>
              <a:t> –</a:t>
            </a:r>
            <a:r>
              <a:rPr lang="en-US" dirty="0" err="1"/>
              <a:t>cmp</a:t>
            </a:r>
            <a:r>
              <a:rPr lang="en-US" dirty="0"/>
              <a:t>[=&lt;options&gt;] - performs a one-way comparison between two presumably-similar file hierarchies; a SOURCE tree and a TARGET tree</a:t>
            </a:r>
          </a:p>
          <a:p>
            <a:pPr lvl="1">
              <a:buClrTx/>
            </a:pPr>
            <a:r>
              <a:rPr lang="en-US" dirty="0"/>
              <a:t>For each file and directory in SOURCE tree, the status of the corresponding file or directory in the TARGET is reported according to the comparison criteria conveyed by the given &lt;options&gt; </a:t>
            </a:r>
          </a:p>
          <a:p>
            <a:pPr lvl="1">
              <a:buClrTx/>
            </a:pPr>
            <a:r>
              <a:rPr lang="en-US" dirty="0"/>
              <a:t>At a minimum, </a:t>
            </a:r>
            <a:r>
              <a:rPr lang="en-US" dirty="0" err="1"/>
              <a:t>pwalk</a:t>
            </a:r>
            <a:r>
              <a:rPr lang="en-US" dirty="0"/>
              <a:t> will always report if the TARGET file or directory </a:t>
            </a:r>
            <a:r>
              <a:rPr lang="en-US" u="sng" dirty="0"/>
              <a:t>does not exist</a:t>
            </a:r>
            <a:r>
              <a:rPr lang="en-US" dirty="0"/>
              <a:t> or </a:t>
            </a:r>
            <a:r>
              <a:rPr lang="en-US" u="sng" dirty="0"/>
              <a:t>does not have the same type</a:t>
            </a:r>
            <a:r>
              <a:rPr lang="en-US" dirty="0"/>
              <a:t> as the SOURCE file or directory, but &lt;options&gt; can be given to expand the comparison to include owner, group, file size, and other factors as shown on the next slide</a:t>
            </a:r>
          </a:p>
          <a:p>
            <a:pPr lvl="1">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i="1" u="sng" dirty="0"/>
              <a:t>not</a:t>
            </a:r>
            <a:r>
              <a:rPr lang="en-US" dirty="0"/>
              <a:t> be reported!</a:t>
            </a:r>
          </a:p>
          <a:p>
            <a:pPr>
              <a:buClrTx/>
            </a:pPr>
            <a:r>
              <a:rPr lang="en-US" dirty="0"/>
              <a:t>OUTPUTS: worker&lt;</a:t>
            </a:r>
            <a:r>
              <a:rPr lang="en-US" dirty="0" err="1"/>
              <a:t>nnn</a:t>
            </a:r>
            <a:r>
              <a:rPr lang="en-US" dirty="0"/>
              <a:t>&gt;.</a:t>
            </a:r>
            <a:r>
              <a:rPr lang="en-US" b="1" dirty="0" err="1"/>
              <a:t>cmp</a:t>
            </a:r>
            <a:r>
              <a:rPr lang="en-US" dirty="0"/>
              <a:t>[.</a:t>
            </a:r>
            <a:r>
              <a:rPr lang="en-US" dirty="0" err="1"/>
              <a:t>gz</a:t>
            </a:r>
            <a:r>
              <a:rPr lang="en-US" dirty="0"/>
              <a:t>] files,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per the letter codes shown on the next slide</a:t>
            </a:r>
          </a:p>
          <a:p>
            <a:pPr lvl="1">
              <a:buClrTx/>
            </a:pPr>
            <a:r>
              <a:rPr lang="en-US" dirty="0"/>
              <a:t>Column 3: the directory or filename entry that was compared</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(2/3)</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1083139791"/>
              </p:ext>
            </p:extLst>
          </p:nvPr>
        </p:nvGraphicFramePr>
        <p:xfrm>
          <a:off x="444500" y="968375"/>
          <a:ext cx="7724775" cy="3730625"/>
        </p:xfrm>
        <a:graphic>
          <a:graphicData uri="http://schemas.openxmlformats.org/presentationml/2006/ole">
            <mc:AlternateContent xmlns:mc="http://schemas.openxmlformats.org/markup-compatibility/2006">
              <mc:Choice xmlns:v="urn:schemas-microsoft-com:vml" Requires="v">
                <p:oleObj spid="_x0000_s2211" name="Worksheet" r:id="rId5" imgW="11417300" imgH="5511800" progId="Excel.Sheet.12">
                  <p:embed/>
                </p:oleObj>
              </mc:Choice>
              <mc:Fallback>
                <p:oleObj name="Worksheet" r:id="rId5" imgW="11417300" imgH="5511800" progId="Excel.Sheet.12">
                  <p:embed/>
                  <p:pic>
                    <p:nvPicPr>
                      <p:cNvPr id="0" name=""/>
                      <p:cNvPicPr/>
                      <p:nvPr/>
                    </p:nvPicPr>
                    <p:blipFill>
                      <a:blip r:embed="rId6"/>
                      <a:stretch>
                        <a:fillRect/>
                      </a:stretch>
                    </p:blipFill>
                    <p:spPr>
                      <a:xfrm>
                        <a:off x="444500" y="968375"/>
                        <a:ext cx="7724775" cy="3730625"/>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pPr>
              <a:lnSpc>
                <a:spcPts val="2700"/>
              </a:lnSpc>
            </a:pPr>
            <a:r>
              <a:rPr lang="en-US" dirty="0"/>
              <a:t>-</a:t>
            </a:r>
            <a:r>
              <a:rPr lang="en-US" dirty="0" err="1"/>
              <a:t>cmp</a:t>
            </a:r>
            <a:r>
              <a:rPr lang="en-US" dirty="0"/>
              <a:t>[=&lt;options&gt;] primary mode      (3/3)</a:t>
            </a:r>
            <a:endParaRPr lang="en-US" dirty="0">
              <a:solidFill>
                <a:srgbClr val="007DB8"/>
              </a:solidFill>
            </a:endParaRPr>
          </a:p>
        </p:txBody>
      </p:sp>
      <p:sp>
        <p:nvSpPr>
          <p:cNvPr id="5" name="Content Placeholder 4"/>
          <p:cNvSpPr>
            <a:spLocks noGrp="1"/>
          </p:cNvSpPr>
          <p:nvPr>
            <p:ph sz="quarter" idx="10"/>
          </p:nvPr>
        </p:nvSpPr>
        <p:spPr/>
        <p:txBody>
          <a:bodyPr>
            <a:normAutofit/>
          </a:bodyPr>
          <a:lstStyle/>
          <a:p>
            <a:pPr marL="0" indent="0">
              <a:buClrTx/>
              <a:buNone/>
            </a:pPr>
            <a:r>
              <a:rPr lang="en-US" sz="1800" dirty="0"/>
              <a:t>Examples ...</a:t>
            </a:r>
          </a:p>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SOURCE and TARGET files differ in size, but when the files have the same size, an exhaustive </a:t>
            </a:r>
            <a:r>
              <a:rPr lang="en-US" sz="1600" dirty="0" err="1"/>
              <a:t>bytewise</a:t>
            </a:r>
            <a:r>
              <a:rPr lang="en-US" sz="1600" dirty="0"/>
              <a:t> comparison of the files will be performed (which is very bandwidth- and runtime-expensive).</a:t>
            </a:r>
          </a:p>
        </p:txBody>
      </p:sp>
    </p:spTree>
    <p:extLst>
      <p:ext uri="{BB962C8B-B14F-4D97-AF65-F5344CB8AC3E}">
        <p14:creationId xmlns:p14="http://schemas.microsoft.com/office/powerpoint/2010/main" val="22816016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err="1">
                <a:solidFill>
                  <a:schemeClr val="tx1"/>
                </a:solidFill>
              </a:rPr>
              <a:t>pwalk</a:t>
            </a:r>
            <a:r>
              <a:rPr lang="en-US" dirty="0">
                <a:solidFill>
                  <a:schemeClr val="tx1"/>
                </a:solidFill>
              </a:rPr>
              <a:t> Generic Modes</a:t>
            </a:r>
          </a:p>
          <a:p>
            <a:pPr>
              <a:buClr>
                <a:srgbClr val="000000"/>
              </a:buClr>
              <a:buFont typeface="Arial"/>
              <a:buChar char="•"/>
            </a:pPr>
            <a:r>
              <a:rPr lang="en-US" dirty="0" err="1">
                <a:solidFill>
                  <a:schemeClr val="tx1"/>
                </a:solidFill>
              </a:rPr>
              <a:t>pwalk</a:t>
            </a:r>
            <a:r>
              <a:rPr lang="en-US" dirty="0">
                <a:solidFill>
                  <a:schemeClr val="tx1"/>
                </a:solidFill>
              </a:rPr>
              <a:t> Platform-specific Modes</a:t>
            </a:r>
          </a:p>
          <a:p>
            <a:pPr>
              <a:buClr>
                <a:srgbClr val="000000"/>
              </a:buClr>
              <a:buFont typeface="Arial"/>
              <a:buChar char="•"/>
            </a:pPr>
            <a:r>
              <a:rPr lang="en-US" dirty="0" err="1">
                <a:solidFill>
                  <a:schemeClr val="tx1"/>
                </a:solidFill>
              </a:rPr>
              <a:t>pwalk</a:t>
            </a:r>
            <a:r>
              <a:rPr lang="en-US" dirty="0">
                <a:solidFill>
                  <a:schemeClr val="tx1"/>
                </a:solidFill>
              </a:rPr>
              <a:t> Options</a:t>
            </a:r>
          </a:p>
          <a:p>
            <a:pPr>
              <a:buClr>
                <a:srgbClr val="000000"/>
              </a:buClr>
              <a:buFont typeface="Arial"/>
              <a:buChar char="•"/>
            </a:pPr>
            <a:r>
              <a:rPr lang="en-US" dirty="0">
                <a:solidFill>
                  <a:schemeClr val="tx1"/>
                </a:solidFill>
              </a:rPr>
              <a:t>Operational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+tally ... - creates a cross-sectional summary report of file counts and space usage by file size</a:t>
            </a:r>
          </a:p>
          <a:p>
            <a:pPr lvl="1">
              <a:spcBef>
                <a:spcPts val="0"/>
              </a:spcBef>
              <a:buClr>
                <a:srgbClr val="000000"/>
              </a:buClr>
            </a:pPr>
            <a:r>
              <a:rPr lang="en-US" sz="1200" dirty="0"/>
              <a:t>This logic is currently hard-coded, but can be easily modified to use different “Bucket” thresholds. It should be externally parameterized version in a later version, ideally by using a [tally] section in the parameter file.</a:t>
            </a:r>
            <a:endParaRPr lang="en-US" sz="1200" dirty="0">
              <a:latin typeface="+mn-lt"/>
            </a:endParaRPr>
          </a:p>
          <a:p>
            <a:pPr>
              <a:spcBef>
                <a:spcPts val="0"/>
              </a:spcBef>
              <a:buClr>
                <a:srgbClr val="000000"/>
              </a:buClr>
            </a:pPr>
            <a:r>
              <a:rPr lang="en-US" sz="1600" dirty="0">
                <a:latin typeface="+mn-lt"/>
              </a:rPr>
              <a:t>OUTPUTS: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count</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sizes</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 space used</a:t>
            </a: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endParaRPr lang="en-US" sz="1600" dirty="0">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denist</a:t>
            </a:r>
            <a:r>
              <a:rPr lang="en-US" sz="2800" dirty="0">
                <a:solidFill>
                  <a:srgbClr val="007DB8"/>
                </a:solidFill>
              </a:rPr>
              <a:t>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a:t>
            </a:r>
            <a:r>
              <a:rPr lang="en-US" sz="1600" dirty="0" err="1">
                <a:latin typeface="+mn-lt"/>
              </a:rPr>
              <a:t>denist</a:t>
            </a:r>
            <a:r>
              <a:rPr lang="en-US" sz="1600" dirty="0">
                <a:latin typeface="+mn-lt"/>
              </a:rPr>
              <a:t> ... – causes </a:t>
            </a:r>
            <a:r>
              <a:rPr lang="en-US" sz="1600" dirty="0" err="1">
                <a:latin typeface="+mn-lt"/>
              </a:rPr>
              <a:t>pwalk</a:t>
            </a:r>
            <a:r>
              <a:rPr lang="en-US" sz="1600" dirty="0">
                <a:latin typeface="+mn-lt"/>
              </a:rPr>
              <a:t> to do a </a:t>
            </a:r>
            <a:r>
              <a:rPr lang="en-US" sz="1600" dirty="0" err="1">
                <a:latin typeface="+mn-lt"/>
              </a:rPr>
              <a:t>readonly</a:t>
            </a:r>
            <a:r>
              <a:rPr lang="en-US" sz="1600" dirty="0">
                <a:latin typeface="+mn-lt"/>
              </a:rPr>
              <a:t> open() of every file and read the first 512 bytes of every file.</a:t>
            </a:r>
          </a:p>
          <a:p>
            <a:pPr>
              <a:spcBef>
                <a:spcPts val="0"/>
              </a:spcBef>
              <a:buClr>
                <a:srgbClr val="000000"/>
              </a:buClr>
            </a:pPr>
            <a:r>
              <a:rPr lang="en-US" sz="1600" dirty="0"/>
              <a:t>This is a micro-benchmark for the I/O aspect of what is known as ‘de-</a:t>
            </a:r>
            <a:r>
              <a:rPr lang="en-US" sz="1600" dirty="0" err="1"/>
              <a:t>NISTing</a:t>
            </a:r>
            <a:r>
              <a:rPr lang="en-US" sz="1600" dirty="0"/>
              <a:t>’ in the world of eDiscovery and litigation support (</a:t>
            </a:r>
            <a:r>
              <a:rPr lang="en-US" sz="1600" dirty="0">
                <a:hlinkClick r:id="rId3"/>
              </a:rPr>
              <a:t>https://www.google.com/search?q=de-nisting</a:t>
            </a:r>
            <a:r>
              <a:rPr lang="en-US" sz="1600" dirty="0"/>
              <a:t>)</a:t>
            </a:r>
          </a:p>
          <a:p>
            <a:pPr>
              <a:spcBef>
                <a:spcPts val="0"/>
              </a:spcBef>
              <a:buClr>
                <a:srgbClr val="000000"/>
              </a:buClr>
            </a:pPr>
            <a:r>
              <a:rPr lang="en-US" sz="1600" dirty="0"/>
              <a:t>NOTE: This will impact the filesystem access times for every file examined whenever access time tracking is enabled!</a:t>
            </a:r>
            <a:endParaRPr lang="en-US" sz="1400" dirty="0">
              <a:latin typeface="+mn-lt"/>
            </a:endParaRP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p>
          <a:p>
            <a:pPr>
              <a:spcBef>
                <a:spcPts val="0"/>
              </a:spcBef>
              <a:buClr>
                <a:srgbClr val="000000"/>
              </a:buClr>
            </a:pPr>
            <a:r>
              <a:rPr lang="en-US" sz="1600" dirty="0"/>
              <a:t>OUTPUTS: Summary statistics of bytes read in the </a:t>
            </a:r>
            <a:r>
              <a:rPr lang="en-US" sz="1600" dirty="0" err="1"/>
              <a:t>pwalk.log</a:t>
            </a:r>
            <a:r>
              <a:rPr lang="en-US" sz="1600" dirty="0"/>
              <a:t> file.</a:t>
            </a:r>
          </a:p>
          <a:p>
            <a:pPr marL="0" indent="0">
              <a:spcBef>
                <a:spcPts val="0"/>
              </a:spcBef>
              <a:buClr>
                <a:srgbClr val="000000"/>
              </a:buClr>
              <a:buNone/>
            </a:pPr>
            <a:endParaRPr lang="en-US" sz="1600" dirty="0">
              <a:latin typeface="+mn-lt"/>
            </a:endParaRPr>
          </a:p>
        </p:txBody>
      </p:sp>
      <p:pic>
        <p:nvPicPr>
          <p:cNvPr id="3" name="Picture 2"/>
          <p:cNvPicPr>
            <a:picLocks noChangeAspect="1"/>
          </p:cNvPicPr>
          <p:nvPr/>
        </p:nvPicPr>
        <p:blipFill>
          <a:blip r:embed="rId4"/>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66830470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-native </a:t>
            </a:r>
            <a:r>
              <a:rPr lang="en-US" dirty="0" err="1"/>
              <a:t>pwalk</a:t>
            </a:r>
            <a:r>
              <a:rPr lang="en-US" dirty="0"/>
              <a:t> Caveats!</a:t>
            </a:r>
          </a:p>
        </p:txBody>
      </p:sp>
      <p:sp>
        <p:nvSpPr>
          <p:cNvPr id="5" name="Content Placeholder 4"/>
          <p:cNvSpPr>
            <a:spLocks noGrp="1"/>
          </p:cNvSpPr>
          <p:nvPr>
            <p:ph sz="quarter" idx="10"/>
          </p:nvPr>
        </p:nvSpPr>
        <p:spPr/>
        <p:txBody>
          <a:bodyPr>
            <a:normAutofit fontScale="62500" lnSpcReduction="20000"/>
          </a:bodyPr>
          <a:lstStyle/>
          <a:p>
            <a:pPr>
              <a:spcBef>
                <a:spcPts val="600"/>
              </a:spcBef>
            </a:pPr>
            <a:r>
              <a:rPr lang="en-US" dirty="0">
                <a:solidFill>
                  <a:srgbClr val="FF0000"/>
                </a:solidFill>
              </a:rPr>
              <a:t>Running </a:t>
            </a:r>
            <a:r>
              <a:rPr lang="en-US" i="1" u="sng" dirty="0">
                <a:solidFill>
                  <a:srgbClr val="FF0000"/>
                </a:solidFill>
              </a:rPr>
              <a:t>any</a:t>
            </a:r>
            <a:r>
              <a:rPr lang="en-US" dirty="0">
                <a:solidFill>
                  <a:srgbClr val="FF0000"/>
                </a:solidFill>
              </a:rPr>
              <a:t> binaries natively on </a:t>
            </a:r>
            <a:r>
              <a:rPr lang="en-US" dirty="0" err="1">
                <a:solidFill>
                  <a:srgbClr val="FF0000"/>
                </a:solidFill>
              </a:rPr>
              <a:t>OneFS</a:t>
            </a:r>
            <a:r>
              <a:rPr lang="en-US" dirty="0">
                <a:solidFill>
                  <a:srgbClr val="FF0000"/>
                </a:solidFill>
              </a:rPr>
              <a:t> which are not part of the official </a:t>
            </a:r>
            <a:r>
              <a:rPr lang="en-US" dirty="0" err="1">
                <a:solidFill>
                  <a:srgbClr val="FF0000"/>
                </a:solidFill>
              </a:rPr>
              <a:t>OneFS</a:t>
            </a:r>
            <a:r>
              <a:rPr lang="en-US" dirty="0">
                <a:solidFill>
                  <a:srgbClr val="FF0000"/>
                </a:solidFill>
              </a:rPr>
              <a:t> release is completely unsupported by Isilon.  Refer to the DISCLAIMERS in these slides and the source code.</a:t>
            </a:r>
          </a:p>
          <a:p>
            <a:pPr>
              <a:spcBef>
                <a:spcPts val="600"/>
              </a:spcBef>
            </a:pPr>
            <a:r>
              <a:rPr lang="en-US" dirty="0"/>
              <a:t>If you are not traversing very large hierarchies, it may be better to simply use standard single-threaded tools like ‘find /ifs/data/</a:t>
            </a:r>
            <a:r>
              <a:rPr lang="en-US" dirty="0" err="1"/>
              <a:t>Isilon_Support</a:t>
            </a:r>
            <a:r>
              <a:rPr lang="en-US" dirty="0"/>
              <a:t>/pkg -ls | </a:t>
            </a:r>
            <a:r>
              <a:rPr lang="en-US" dirty="0" err="1"/>
              <a:t>gzip</a:t>
            </a:r>
            <a:r>
              <a:rPr lang="en-US" dirty="0"/>
              <a:t>’ or ‘ls -</a:t>
            </a:r>
            <a:r>
              <a:rPr lang="en-US" dirty="0" err="1"/>
              <a:t>lR</a:t>
            </a:r>
            <a:r>
              <a:rPr lang="en-US" dirty="0"/>
              <a:t> /ifs/data/</a:t>
            </a:r>
            <a:r>
              <a:rPr lang="en-US" dirty="0" err="1"/>
              <a:t>Isilon_Support</a:t>
            </a:r>
            <a:r>
              <a:rPr lang="en-US" dirty="0"/>
              <a:t>/pkg | </a:t>
            </a:r>
            <a:r>
              <a:rPr lang="en-US" dirty="0" err="1"/>
              <a:t>gzip</a:t>
            </a:r>
            <a:r>
              <a:rPr lang="en-US" dirty="0"/>
              <a:t>’.</a:t>
            </a:r>
          </a:p>
          <a:p>
            <a:pPr>
              <a:spcBef>
                <a:spcPts val="600"/>
              </a:spcBef>
            </a:pPr>
            <a:r>
              <a:rPr lang="en-US" dirty="0"/>
              <a:t>The bin/onefs7 binaries are no longer maintained, but the bin/onefs8 binaries </a:t>
            </a:r>
            <a:r>
              <a:rPr lang="en-US" i="1" dirty="0"/>
              <a:t>might</a:t>
            </a:r>
            <a:r>
              <a:rPr lang="en-US" dirty="0"/>
              <a:t> work on </a:t>
            </a:r>
            <a:r>
              <a:rPr lang="en-US" dirty="0" err="1"/>
              <a:t>OneFS</a:t>
            </a:r>
            <a:r>
              <a:rPr lang="en-US" dirty="0"/>
              <a:t> 7.  The difference between the two binaries is the APIs they use and the tools with which they are built – not their runtime binary compatibility … at least in principle. Between </a:t>
            </a:r>
            <a:r>
              <a:rPr lang="en-US" dirty="0" err="1"/>
              <a:t>OneFS</a:t>
            </a:r>
            <a:r>
              <a:rPr lang="en-US" dirty="0"/>
              <a:t> 7 and </a:t>
            </a:r>
            <a:r>
              <a:rPr lang="en-US" dirty="0" err="1"/>
              <a:t>OneFS</a:t>
            </a:r>
            <a:r>
              <a:rPr lang="en-US" dirty="0"/>
              <a:t> 8, Isilon switched from using </a:t>
            </a:r>
            <a:r>
              <a:rPr lang="en-US" b="1" dirty="0" err="1"/>
              <a:t>gcc</a:t>
            </a:r>
            <a:r>
              <a:rPr lang="en-US" dirty="0"/>
              <a:t> to using </a:t>
            </a:r>
            <a:r>
              <a:rPr lang="en-US" b="1" dirty="0"/>
              <a:t>clang</a:t>
            </a:r>
            <a:r>
              <a:rPr lang="en-US" dirty="0"/>
              <a:t> (</a:t>
            </a:r>
            <a:r>
              <a:rPr lang="en-US" u="sng" dirty="0">
                <a:hlinkClick r:id="rId3"/>
              </a:rPr>
              <a:t>https://clang.llvm.org/comparison.html</a:t>
            </a:r>
            <a:r>
              <a:rPr lang="en-US" dirty="0"/>
              <a:t>). Native </a:t>
            </a:r>
            <a:r>
              <a:rPr lang="en-US" dirty="0" err="1"/>
              <a:t>OneFS</a:t>
            </a:r>
            <a:r>
              <a:rPr lang="en-US" dirty="0"/>
              <a:t> 7 builds and runs have not been tested for some time, but if you have a real need for it, please contact the author to discuss.</a:t>
            </a:r>
          </a:p>
          <a:p>
            <a:pPr lvl="0">
              <a:spcBef>
                <a:spcPts val="600"/>
              </a:spcBef>
            </a:pPr>
            <a:r>
              <a:rPr lang="en-US" dirty="0">
                <a:solidFill>
                  <a:srgbClr val="FF0000"/>
                </a:solidFill>
              </a:rPr>
              <a:t>Be sure that your </a:t>
            </a:r>
            <a:r>
              <a:rPr lang="en-US" dirty="0" err="1">
                <a:solidFill>
                  <a:srgbClr val="FF0000"/>
                </a:solidFill>
              </a:rPr>
              <a:t>pwalk</a:t>
            </a:r>
            <a:r>
              <a:rPr lang="en-US" dirty="0">
                <a:solidFill>
                  <a:srgbClr val="FF0000"/>
                </a:solidFill>
              </a:rPr>
              <a:t> output is </a:t>
            </a:r>
            <a:r>
              <a:rPr lang="en-US" u="sng" dirty="0">
                <a:solidFill>
                  <a:srgbClr val="FF0000"/>
                </a:solidFill>
              </a:rPr>
              <a:t>not</a:t>
            </a:r>
            <a:r>
              <a:rPr lang="en-US" dirty="0">
                <a:solidFill>
                  <a:srgbClr val="FF0000"/>
                </a:solidFill>
              </a:rPr>
              <a:t> on a </a:t>
            </a:r>
            <a:r>
              <a:rPr lang="en-US" dirty="0" err="1">
                <a:solidFill>
                  <a:srgbClr val="FF0000"/>
                </a:solidFill>
              </a:rPr>
              <a:t>OneFS</a:t>
            </a:r>
            <a:r>
              <a:rPr lang="en-US" dirty="0">
                <a:solidFill>
                  <a:srgbClr val="FF0000"/>
                </a:solidFill>
              </a:rPr>
              <a:t> system disk! Otherwise, your output files might fill up a system disk and lead to serious operational issues! It is best to cd somewhere in /ifs before running </a:t>
            </a:r>
            <a:r>
              <a:rPr lang="en-US" dirty="0" err="1">
                <a:solidFill>
                  <a:srgbClr val="FF0000"/>
                </a:solidFill>
              </a:rPr>
              <a:t>pwalk</a:t>
            </a:r>
            <a:r>
              <a:rPr lang="en-US" dirty="0">
                <a:solidFill>
                  <a:srgbClr val="FF0000"/>
                </a:solidFill>
              </a:rPr>
              <a:t>, but the -output=&lt;directory&gt; path is another option.</a:t>
            </a:r>
          </a:p>
          <a:p>
            <a:pPr lvl="0">
              <a:spcBef>
                <a:spcPts val="600"/>
              </a:spcBef>
            </a:pPr>
            <a:r>
              <a:rPr lang="en-US" dirty="0">
                <a:solidFill>
                  <a:srgbClr val="FF0000"/>
                </a:solidFill>
              </a:rPr>
              <a:t>Unlike native </a:t>
            </a:r>
            <a:r>
              <a:rPr lang="en-US" dirty="0" err="1">
                <a:solidFill>
                  <a:srgbClr val="FF0000"/>
                </a:solidFill>
              </a:rPr>
              <a:t>OneFS</a:t>
            </a:r>
            <a:r>
              <a:rPr lang="en-US" dirty="0">
                <a:solidFill>
                  <a:srgbClr val="FF0000"/>
                </a:solidFill>
              </a:rPr>
              <a:t> utilities, </a:t>
            </a:r>
            <a:r>
              <a:rPr lang="en-US" dirty="0" err="1">
                <a:solidFill>
                  <a:srgbClr val="FF0000"/>
                </a:solidFill>
              </a:rPr>
              <a:t>pwalk</a:t>
            </a:r>
            <a:r>
              <a:rPr lang="en-US" dirty="0">
                <a:solidFill>
                  <a:srgbClr val="FF0000"/>
                </a:solidFill>
              </a:rPr>
              <a:t> does </a:t>
            </a:r>
            <a:r>
              <a:rPr lang="en-US" u="sng" dirty="0">
                <a:solidFill>
                  <a:srgbClr val="FF0000"/>
                </a:solidFill>
              </a:rPr>
              <a:t>not</a:t>
            </a:r>
            <a:r>
              <a:rPr lang="en-US" dirty="0">
                <a:solidFill>
                  <a:srgbClr val="FF0000"/>
                </a:solidFill>
              </a:rPr>
              <a:t> distribute its workload across nodes per se. All worker threads will run on the specific node on which </a:t>
            </a:r>
            <a:r>
              <a:rPr lang="en-US" dirty="0" err="1">
                <a:solidFill>
                  <a:srgbClr val="FF0000"/>
                </a:solidFill>
              </a:rPr>
              <a:t>pwalk</a:t>
            </a:r>
            <a:r>
              <a:rPr lang="en-US" dirty="0">
                <a:solidFill>
                  <a:srgbClr val="FF0000"/>
                </a:solidFill>
              </a:rPr>
              <a:t> is initiated. Since -</a:t>
            </a:r>
            <a:r>
              <a:rPr lang="en-US" dirty="0" err="1">
                <a:solidFill>
                  <a:srgbClr val="FF0000"/>
                </a:solidFill>
              </a:rPr>
              <a:t>dop</a:t>
            </a:r>
            <a:r>
              <a:rPr lang="en-US" dirty="0">
                <a:solidFill>
                  <a:srgbClr val="FF0000"/>
                </a:solidFill>
              </a:rPr>
              <a:t>=8 may drive up to 80% CPU on many node types, it is wise to experiment to determine how much concurrency is prudent to prevent an excessive competitive impact on production workloads.</a:t>
            </a:r>
          </a:p>
          <a:p>
            <a:pPr lvl="0">
              <a:spcBef>
                <a:spcPts val="600"/>
              </a:spcBef>
            </a:pPr>
            <a:r>
              <a:rPr lang="en-US" dirty="0"/>
              <a:t>The multi-pathing option ([source] …) is </a:t>
            </a:r>
            <a:r>
              <a:rPr lang="en-US" u="sng" dirty="0"/>
              <a:t>not</a:t>
            </a:r>
            <a:r>
              <a:rPr lang="en-US" dirty="0"/>
              <a:t> available in the </a:t>
            </a:r>
            <a:r>
              <a:rPr lang="en-US" dirty="0" err="1"/>
              <a:t>OneFS</a:t>
            </a:r>
            <a:r>
              <a:rPr lang="en-US" dirty="0"/>
              <a:t> version.</a:t>
            </a:r>
          </a:p>
          <a:p>
            <a:pPr lvl="0">
              <a:spcBef>
                <a:spcPts val="600"/>
              </a:spcBef>
            </a:pPr>
            <a:r>
              <a:rPr lang="en-US" dirty="0"/>
              <a:t>The simplest way to install the binaries you want to use on </a:t>
            </a:r>
            <a:r>
              <a:rPr lang="en-US" dirty="0" err="1"/>
              <a:t>OneFS</a:t>
            </a:r>
            <a:r>
              <a:rPr lang="en-US" dirty="0"/>
              <a:t> is to copy them into /</a:t>
            </a:r>
            <a:r>
              <a:rPr lang="en-US" dirty="0" err="1"/>
              <a:t>usr</a:t>
            </a:r>
            <a:r>
              <a:rPr lang="en-US" dirty="0"/>
              <a:t>/local/bin on the particular node(s) where you will use them. For example, ‘cp bin/onefs8/</a:t>
            </a:r>
            <a:r>
              <a:rPr lang="en-US" dirty="0" err="1"/>
              <a:t>pwalk</a:t>
            </a:r>
            <a:r>
              <a:rPr lang="en-US" dirty="0"/>
              <a:t> /</a:t>
            </a:r>
            <a:r>
              <a:rPr lang="en-US" dirty="0" err="1"/>
              <a:t>usr</a:t>
            </a:r>
            <a:r>
              <a:rPr lang="en-US" dirty="0"/>
              <a:t>/local/bin’. Note that </a:t>
            </a:r>
            <a:r>
              <a:rPr lang="en-US" u="sng" dirty="0"/>
              <a:t>no</a:t>
            </a:r>
            <a:r>
              <a:rPr lang="en-US" dirty="0"/>
              <a:t> executables can be run directly from anywhere in /ifs, because /ifs is </a:t>
            </a:r>
            <a:r>
              <a:rPr lang="en-US" u="sng" dirty="0"/>
              <a:t>always</a:t>
            </a:r>
            <a:r>
              <a:rPr lang="en-US" dirty="0"/>
              <a:t> mounted as ‘</a:t>
            </a:r>
            <a:r>
              <a:rPr lang="en-US" dirty="0" err="1"/>
              <a:t>noexec</a:t>
            </a:r>
            <a:r>
              <a:rPr lang="en-US" dirty="0"/>
              <a:t>’ on </a:t>
            </a:r>
            <a:r>
              <a:rPr lang="en-US" dirty="0" err="1"/>
              <a:t>OneFS</a:t>
            </a:r>
            <a:r>
              <a:rPr lang="en-US" dirty="0"/>
              <a:t>. Alternately, one might keep the binaries someplace like /root/</a:t>
            </a:r>
            <a:r>
              <a:rPr lang="en-US" dirty="0" err="1"/>
              <a:t>pwalk</a:t>
            </a:r>
            <a:r>
              <a:rPr lang="en-US" dirty="0"/>
              <a:t>/&lt;version&gt;/bin/onefs8/…’ and </a:t>
            </a:r>
            <a:r>
              <a:rPr lang="en-US" dirty="0" err="1"/>
              <a:t>symlink</a:t>
            </a:r>
            <a:r>
              <a:rPr lang="en-US" dirty="0"/>
              <a:t> them from /</a:t>
            </a:r>
            <a:r>
              <a:rPr lang="en-US" dirty="0" err="1"/>
              <a:t>usr</a:t>
            </a:r>
            <a:r>
              <a:rPr lang="en-US" dirty="0"/>
              <a:t>/local/bin to make the versions clear and allow switching between versions just by changing the </a:t>
            </a:r>
            <a:r>
              <a:rPr lang="en-US" dirty="0" err="1"/>
              <a:t>symlinks</a:t>
            </a:r>
            <a:r>
              <a:rPr lang="en-US" dirty="0"/>
              <a:t>.</a:t>
            </a:r>
          </a:p>
          <a:p>
            <a:pPr lvl="0">
              <a:spcBef>
                <a:spcPts val="600"/>
              </a:spcBef>
            </a:pPr>
            <a:r>
              <a:rPr lang="en-US" dirty="0" err="1"/>
              <a:t>OneFS</a:t>
            </a:r>
            <a:r>
              <a:rPr lang="en-US" dirty="0"/>
              <a:t>-native </a:t>
            </a:r>
            <a:r>
              <a:rPr lang="en-US" dirty="0" err="1"/>
              <a:t>pwalk</a:t>
            </a:r>
            <a:r>
              <a:rPr lang="en-US" dirty="0"/>
              <a:t> binaries are </a:t>
            </a:r>
            <a:r>
              <a:rPr lang="en-US" i="1" u="sng" dirty="0"/>
              <a:t>not</a:t>
            </a:r>
            <a:r>
              <a:rPr lang="en-US" dirty="0"/>
              <a:t> end-user buildable. Please contact the author if you have requirements for non-standard </a:t>
            </a:r>
            <a:r>
              <a:rPr lang="en-US" dirty="0" err="1"/>
              <a:t>OneFS</a:t>
            </a:r>
            <a:r>
              <a:rPr lang="en-US" dirty="0"/>
              <a:t>-native </a:t>
            </a:r>
            <a:r>
              <a:rPr lang="en-US" dirty="0" err="1"/>
              <a:t>pwalk</a:t>
            </a:r>
            <a:r>
              <a:rPr lang="en-US" dirty="0"/>
              <a:t> functionality.</a:t>
            </a:r>
          </a:p>
        </p:txBody>
      </p:sp>
      <p:pic>
        <p:nvPicPr>
          <p:cNvPr id="4" name="Picture 2" descr="C:\Users\BROOME~1\AppData\Local\Temp\VMwareDnD\cfc176d6\iStock_000011953681XSmall.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067869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3589721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t>
            </a:r>
            <a:r>
              <a:rPr lang="en-US" dirty="0" err="1"/>
              <a:t>fix_times</a:t>
            </a:r>
            <a:r>
              <a:rPr lang="en-US" dirty="0"/>
              <a:t> primary mode</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i="1" u="sng" dirty="0"/>
              <a:t>generally</a:t>
            </a:r>
            <a:r>
              <a:rPr lang="en-US" dirty="0"/>
              <a:t> be run natively on OneFS for </a:t>
            </a:r>
            <a:r>
              <a:rPr lang="en-US" i="1"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dirty="0" err="1"/>
              <a:t>OneFS</a:t>
            </a:r>
            <a:r>
              <a:rPr lang="en-US" dirty="0"/>
              <a:t>-only: POSIX ACL Migration from Linux</a:t>
            </a:r>
          </a:p>
        </p:txBody>
      </p:sp>
      <p:sp>
        <p:nvSpPr>
          <p:cNvPr id="5" name="Content Placeholder 4"/>
          <p:cNvSpPr>
            <a:spLocks noGrp="1"/>
          </p:cNvSpPr>
          <p:nvPr>
            <p:ph sz="quarter" idx="10"/>
          </p:nvPr>
        </p:nvSpPr>
        <p:spPr/>
        <p:txBody>
          <a:bodyPr/>
          <a:lstStyle/>
          <a:p>
            <a:r>
              <a:rPr lang="en-US" dirty="0"/>
              <a:t>‘</a:t>
            </a:r>
            <a:r>
              <a:rPr lang="en-US" dirty="0" err="1"/>
              <a:t>wacls</a:t>
            </a:r>
            <a:r>
              <a:rPr lang="en-US" dirty="0"/>
              <a:t>’ </a:t>
            </a:r>
            <a:r>
              <a:rPr lang="mr-IN" dirty="0"/>
              <a:t>–</a:t>
            </a:r>
            <a:r>
              <a:rPr lang="en-US" dirty="0"/>
              <a:t> Write ACLs utility</a:t>
            </a:r>
          </a:p>
          <a:p>
            <a:pPr lvl="1"/>
            <a:r>
              <a:rPr lang="en-US" dirty="0"/>
              <a:t>This </a:t>
            </a:r>
            <a:r>
              <a:rPr lang="en-US" dirty="0" err="1"/>
              <a:t>setuid</a:t>
            </a:r>
            <a:r>
              <a:rPr lang="en-US" dirty="0"/>
              <a:t>-root program runs natively on </a:t>
            </a:r>
            <a:r>
              <a:rPr lang="en-US" dirty="0" err="1"/>
              <a:t>OneFS</a:t>
            </a:r>
            <a:r>
              <a:rPr lang="en-US" dirty="0"/>
              <a:t> as a symbiont to </a:t>
            </a:r>
            <a:r>
              <a:rPr lang="en-US" dirty="0" err="1"/>
              <a:t>pwalk’s</a:t>
            </a:r>
            <a:r>
              <a:rPr lang="en-US" dirty="0"/>
              <a:t> Linux-only POSIX ACL migration features (see next slide)</a:t>
            </a:r>
          </a:p>
          <a:p>
            <a:pPr lvl="1"/>
            <a:r>
              <a:rPr lang="en-US" dirty="0"/>
              <a:t>Errors and messages are logged to /ifs/</a:t>
            </a:r>
            <a:r>
              <a:rPr lang="en-US" dirty="0" err="1"/>
              <a:t>wacls</a:t>
            </a:r>
            <a:r>
              <a:rPr lang="en-US" dirty="0"/>
              <a:t>/</a:t>
            </a:r>
            <a:r>
              <a:rPr lang="en-US" dirty="0" err="1"/>
              <a:t>wacls</a:t>
            </a:r>
            <a:r>
              <a:rPr lang="en-US" dirty="0"/>
              <a:t>.&lt;</a:t>
            </a:r>
            <a:r>
              <a:rPr lang="en-US" dirty="0" err="1"/>
              <a:t>pid</a:t>
            </a:r>
            <a:r>
              <a:rPr lang="en-US" dirty="0"/>
              <a:t>&gt;</a:t>
            </a:r>
          </a:p>
          <a:p>
            <a:pPr lvl="2"/>
            <a:r>
              <a:rPr lang="en-US" b="1" dirty="0"/>
              <a:t>NOTE</a:t>
            </a:r>
            <a:r>
              <a:rPr lang="en-US" dirty="0"/>
              <a:t>: The /ifs/</a:t>
            </a:r>
            <a:r>
              <a:rPr lang="en-US" dirty="0" err="1"/>
              <a:t>wacls</a:t>
            </a:r>
            <a:r>
              <a:rPr lang="en-US" dirty="0"/>
              <a:t> directory must be pre-created before using </a:t>
            </a:r>
            <a:r>
              <a:rPr lang="en-US" dirty="0" err="1"/>
              <a:t>wacls</a:t>
            </a:r>
            <a:r>
              <a:rPr lang="en-US" dirty="0"/>
              <a:t>! </a:t>
            </a:r>
          </a:p>
          <a:p>
            <a:pPr lvl="1"/>
            <a:r>
              <a:rPr lang="en-US" dirty="0"/>
              <a:t>-cd=&lt;pathname&gt; option allows setting initial path in /ifs appropriate to interpreting the relative pathnames from the input stream of [NFS4 binary ACL, pathname] tuples</a:t>
            </a:r>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Linux-only: POSIX ACL Migration to </a:t>
            </a:r>
            <a:r>
              <a:rPr lang="en-US" sz="2800" dirty="0" err="1">
                <a:solidFill>
                  <a:srgbClr val="007DB8"/>
                </a:solidFill>
              </a:rPr>
              <a:t>OneFS</a:t>
            </a:r>
            <a:r>
              <a:rPr lang="en-US" sz="2800" dirty="0">
                <a:solidFill>
                  <a:srgbClr val="007DB8"/>
                </a:solidFill>
              </a:rPr>
              <a:t> </a:t>
            </a:r>
          </a:p>
        </p:txBody>
      </p:sp>
      <p:sp>
        <p:nvSpPr>
          <p:cNvPr id="5" name="Content Placeholder 4"/>
          <p:cNvSpPr>
            <a:spLocks noGrp="1"/>
          </p:cNvSpPr>
          <p:nvPr>
            <p:ph sz="quarter" idx="10"/>
          </p:nvPr>
        </p:nvSpPr>
        <p:spPr>
          <a:xfrm>
            <a:off x="366714" y="1016794"/>
            <a:ext cx="8410575" cy="3555206"/>
          </a:xfrm>
        </p:spPr>
        <p:txBody>
          <a:bodyPr>
            <a:normAutofit fontScale="77500" lnSpcReduction="2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On Linux, POSIX ACLs (ACL+DACL) are extracted for each file or directory</a:t>
            </a:r>
          </a:p>
          <a:p>
            <a:pPr lvl="1">
              <a:buClr>
                <a:srgbClr val="000000"/>
              </a:buClr>
            </a:pPr>
            <a:r>
              <a:rPr lang="en-US" sz="1800" dirty="0"/>
              <a:t>The POSIX ACLs are translated to NFSv4 ACLs (skipping trivial</a:t>
            </a:r>
            <a:r>
              <a:rPr lang="en-US" sz="1800" baseline="30000" dirty="0"/>
              <a:t>[*]</a:t>
            </a:r>
            <a:r>
              <a:rPr lang="en-US" sz="1800" dirty="0"/>
              <a:t> ACLs) using the algorithm, described in </a:t>
            </a:r>
            <a:r>
              <a:rPr lang="en-US" sz="1800" u="sng" dirty="0">
                <a:hlinkClick r:id="rId4"/>
              </a:rPr>
              <a:t>https://tools.ietf.org/html/draft-ietf-nfsv4-acl-mapping-05</a:t>
            </a:r>
            <a:r>
              <a:rPr lang="en-US" sz="1800" dirty="0"/>
              <a:t> (“</a:t>
            </a:r>
            <a:r>
              <a:rPr lang="en-US" sz="1800" b="1" i="1" dirty="0"/>
              <a:t>Mapping Between NFSv4 and </a:t>
            </a:r>
            <a:r>
              <a:rPr lang="en-US" sz="1800" b="1" i="1" dirty="0" err="1"/>
              <a:t>Posix</a:t>
            </a:r>
            <a:r>
              <a:rPr lang="en-US" sz="1800" b="1" i="1" dirty="0"/>
              <a:t> Draft ACLs</a:t>
            </a:r>
            <a:r>
              <a:rPr lang="en-US" sz="1800" b="1" dirty="0"/>
              <a:t>”)</a:t>
            </a:r>
            <a:r>
              <a:rPr lang="en-US" sz="1800" dirty="0"/>
              <a:t> </a:t>
            </a:r>
          </a:p>
          <a:p>
            <a:pPr lvl="1">
              <a:buClr>
                <a:srgbClr val="000000"/>
              </a:buClr>
            </a:pPr>
            <a:r>
              <a:rPr lang="en-US" sz="1800" dirty="0"/>
              <a:t>Only numeric UID and GID IDs are used (no name translations are applied)</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a:p>
            <a:pPr>
              <a:buClr>
                <a:srgbClr val="000000"/>
              </a:buClr>
            </a:pPr>
            <a:r>
              <a:rPr lang="en-US" sz="2000" dirty="0"/>
              <a:t>This complex functionality is more-fully described in the document “</a:t>
            </a:r>
            <a:r>
              <a:rPr lang="en-US" sz="2000" b="1" i="1" dirty="0"/>
              <a:t>Converting POSIX ACLs to NFSv4 ACLs with </a:t>
            </a:r>
            <a:r>
              <a:rPr lang="en-US" sz="2000" b="1" i="1" dirty="0" err="1"/>
              <a:t>pwalk</a:t>
            </a:r>
            <a:r>
              <a:rPr lang="en-US" sz="2000" b="1" i="1" dirty="0"/>
              <a:t>(1)</a:t>
            </a:r>
            <a:r>
              <a:rPr lang="en-US" sz="2000" dirty="0"/>
              <a:t>“, included in this bundle as doc/</a:t>
            </a:r>
            <a:r>
              <a:rPr lang="en-US" sz="2000" dirty="0" err="1"/>
              <a:t>pwalk_acls.docx</a:t>
            </a:r>
            <a:endParaRPr lang="en-US" sz="2000" dirty="0"/>
          </a:p>
          <a:p>
            <a:pPr>
              <a:buClr>
                <a:srgbClr val="000000"/>
              </a:buClr>
            </a:pPr>
            <a:endParaRPr lang="en-US" sz="2000" dirty="0"/>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Options</a:t>
            </a:r>
          </a:p>
        </p:txBody>
      </p:sp>
    </p:spTree>
    <p:extLst>
      <p:ext uri="{BB962C8B-B14F-4D97-AF65-F5344CB8AC3E}">
        <p14:creationId xmlns:p14="http://schemas.microsoft.com/office/powerpoint/2010/main" val="9509810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dop</a:t>
            </a:r>
            <a:r>
              <a:rPr lang="en-US" dirty="0"/>
              <a:t>=&lt;N&gt;</a:t>
            </a:r>
          </a:p>
        </p:txBody>
      </p:sp>
      <p:sp>
        <p:nvSpPr>
          <p:cNvPr id="5" name="Content Placeholder 4"/>
          <p:cNvSpPr>
            <a:spLocks noGrp="1"/>
          </p:cNvSpPr>
          <p:nvPr>
            <p:ph sz="quarter" idx="10"/>
          </p:nvPr>
        </p:nvSpPr>
        <p:spPr/>
        <p:txBody>
          <a:bodyPr>
            <a:normAutofit/>
          </a:bodyPr>
          <a:lstStyle/>
          <a:p>
            <a:pPr>
              <a:spcBef>
                <a:spcPts val="600"/>
              </a:spcBef>
            </a:pPr>
            <a:r>
              <a:rPr lang="en-US" dirty="0"/>
              <a:t>‘Degree of Parallelism’ (number of worker threads) - </a:t>
            </a:r>
            <a:r>
              <a:rPr lang="en-US" dirty="0">
                <a:highlight>
                  <a:srgbClr val="FFFF00"/>
                </a:highlight>
              </a:rPr>
              <a:t>This is the </a:t>
            </a:r>
            <a:r>
              <a:rPr lang="en-US" b="1" dirty="0">
                <a:highlight>
                  <a:srgbClr val="FFFF00"/>
                </a:highlight>
              </a:rPr>
              <a:t>MAIN OPTION</a:t>
            </a:r>
            <a:r>
              <a:rPr lang="en-US" dirty="0">
                <a:highlight>
                  <a:srgbClr val="FFFF00"/>
                </a:highlight>
              </a:rPr>
              <a:t> that makes </a:t>
            </a:r>
            <a:r>
              <a:rPr lang="en-US" dirty="0" err="1">
                <a:highlight>
                  <a:srgbClr val="FFFF00"/>
                </a:highlight>
              </a:rPr>
              <a:t>pwalk</a:t>
            </a:r>
            <a:r>
              <a:rPr lang="en-US" dirty="0">
                <a:highlight>
                  <a:srgbClr val="FFFF00"/>
                </a:highlight>
              </a:rPr>
              <a:t> ‘parallel’!</a:t>
            </a:r>
          </a:p>
          <a:p>
            <a:pPr>
              <a:spcBef>
                <a:spcPts val="600"/>
              </a:spcBef>
            </a:pPr>
            <a:r>
              <a:rPr lang="en-US" dirty="0"/>
              <a:t>Default is 1, maximum is 64.</a:t>
            </a:r>
          </a:p>
          <a:p>
            <a:pPr>
              <a:spcBef>
                <a:spcPts val="600"/>
              </a:spcBef>
            </a:pPr>
            <a:r>
              <a:rPr lang="en-US" dirty="0"/>
              <a:t>When multi-pathing is used, the number of workers </a:t>
            </a:r>
            <a:r>
              <a:rPr lang="en-US" u="sng" dirty="0"/>
              <a:t>per-node</a:t>
            </a:r>
            <a:r>
              <a:rPr lang="en-US" dirty="0"/>
              <a:t> will be (NUMBER_OF_PATHS/&lt;N&gt;).</a:t>
            </a:r>
          </a:p>
          <a:p>
            <a:pPr>
              <a:spcBef>
                <a:spcPts val="600"/>
              </a:spcBef>
            </a:pPr>
            <a:r>
              <a:rPr lang="en-US" b="1" dirty="0"/>
              <a:t>BEWARE</a:t>
            </a:r>
            <a:r>
              <a:rPr lang="en-US" dirty="0"/>
              <a:t>: 8 workers per node will drive many Isilon nodes to 80% CPU utilization! Choose a value that will not cause </a:t>
            </a:r>
            <a:r>
              <a:rPr lang="en-US" dirty="0" err="1"/>
              <a:t>pwalk</a:t>
            </a:r>
            <a:r>
              <a:rPr lang="en-US" dirty="0"/>
              <a:t> to compete excessively with production workloads!</a:t>
            </a:r>
          </a:p>
          <a:p>
            <a:pPr>
              <a:spcBef>
                <a:spcPts val="600"/>
              </a:spcBef>
            </a:pPr>
            <a:endParaRPr lang="en-US" dirty="0"/>
          </a:p>
          <a:p>
            <a:pPr>
              <a:spcBef>
                <a:spcPts val="600"/>
              </a:spcBef>
            </a:pPr>
            <a:endParaRPr lang="en-US"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gz</a:t>
            </a:r>
            <a:endParaRPr lang="en-US" dirty="0"/>
          </a:p>
        </p:txBody>
      </p:sp>
      <p:sp>
        <p:nvSpPr>
          <p:cNvPr id="5" name="Content Placeholder 4"/>
          <p:cNvSpPr>
            <a:spLocks noGrp="1"/>
          </p:cNvSpPr>
          <p:nvPr>
            <p:ph sz="quarter" idx="10"/>
          </p:nvPr>
        </p:nvSpPr>
        <p:spPr/>
        <p:txBody>
          <a:bodyPr>
            <a:normAutofit/>
          </a:bodyPr>
          <a:lstStyle/>
          <a:p>
            <a:pPr>
              <a:spcBef>
                <a:spcPts val="600"/>
              </a:spcBef>
            </a:pPr>
            <a:r>
              <a:rPr lang="en-US" dirty="0" err="1"/>
              <a:t>gzip</a:t>
            </a:r>
            <a:r>
              <a:rPr lang="en-US" dirty="0"/>
              <a:t> primary </a:t>
            </a:r>
            <a:r>
              <a:rPr lang="en-US" dirty="0" err="1"/>
              <a:t>pwalk</a:t>
            </a:r>
            <a:r>
              <a:rPr lang="en-US" dirty="0"/>
              <a:t> outputs.</a:t>
            </a:r>
          </a:p>
          <a:p>
            <a:pPr>
              <a:spcBef>
                <a:spcPts val="600"/>
              </a:spcBef>
            </a:pPr>
            <a:r>
              <a:rPr lang="en-US" dirty="0"/>
              <a:t>This is a real space-saver for directory hierarchies large enough to warrant using </a:t>
            </a:r>
            <a:r>
              <a:rPr lang="en-US" dirty="0" err="1"/>
              <a:t>pwalk</a:t>
            </a:r>
            <a:r>
              <a:rPr lang="en-US" dirty="0"/>
              <a:t> in the first place.</a:t>
            </a:r>
          </a:p>
          <a:p>
            <a:pPr>
              <a:spcBef>
                <a:spcPts val="600"/>
              </a:spcBef>
            </a:pPr>
            <a:r>
              <a:rPr lang="en-US" b="1" dirty="0"/>
              <a:t>NOTE</a:t>
            </a:r>
            <a:r>
              <a:rPr lang="en-US" dirty="0"/>
              <a:t>: </a:t>
            </a:r>
            <a:r>
              <a:rPr lang="en-US" dirty="0" err="1"/>
              <a:t>pwalk</a:t>
            </a:r>
            <a:r>
              <a:rPr lang="en-US" dirty="0"/>
              <a:t> uses large buffers to communicate with </a:t>
            </a:r>
            <a:r>
              <a:rPr lang="en-US" dirty="0" err="1"/>
              <a:t>gzip</a:t>
            </a:r>
            <a:r>
              <a:rPr lang="en-US" dirty="0"/>
              <a:t>, so compressed output files will tend to grow s-l-o-w-l-y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8536437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normAutofit/>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a:spcBef>
                <a:spcPts val="0"/>
              </a:spcBef>
            </a:pPr>
            <a:r>
              <a:rPr lang="en-US" dirty="0"/>
              <a:t>With </a:t>
            </a:r>
            <a:r>
              <a:rPr lang="mr-IN" dirty="0"/>
              <a:t>–</a:t>
            </a:r>
            <a:r>
              <a:rPr lang="en-US" dirty="0"/>
              <a:t>ls, the –</a:t>
            </a:r>
            <a:r>
              <a:rPr lang="en-US" dirty="0" err="1"/>
              <a:t>pmode</a:t>
            </a:r>
            <a:r>
              <a:rPr lang="en-US" dirty="0"/>
              <a:t> option reduces output size by omitting file mode column</a:t>
            </a:r>
          </a:p>
          <a:p>
            <a:pPr>
              <a:spcBef>
                <a:spcPts val="0"/>
              </a:spcBef>
            </a:pPr>
            <a:r>
              <a:rPr lang="en-US" dirty="0"/>
              <a:t>The –</a:t>
            </a:r>
            <a:r>
              <a:rPr lang="en-US" dirty="0" err="1"/>
              <a:t>lsc</a:t>
            </a:r>
            <a:r>
              <a:rPr lang="en-US" dirty="0"/>
              <a:t> primary mode is </a:t>
            </a:r>
            <a:r>
              <a:rPr lang="en-US" dirty="0" err="1"/>
              <a:t>explictly</a:t>
            </a:r>
            <a:r>
              <a:rPr lang="en-US" dirty="0"/>
              <a:t> designed to minimize output space</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a:t>
            </a:r>
            <a:r>
              <a:rPr lang="en-US" dirty="0" err="1"/>
              <a:t>pwalk</a:t>
            </a:r>
            <a:r>
              <a:rPr lang="en-US" dirty="0"/>
              <a:t> source code is FREE, one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85000" lnSpcReduction="20000"/>
          </a:bodyPr>
          <a:lstStyle/>
          <a:p>
            <a:pPr>
              <a:buClr>
                <a:srgbClr val="000000"/>
              </a:buClr>
            </a:pPr>
            <a:r>
              <a:rPr lang="en-US" dirty="0">
                <a:latin typeface="+mn-lt"/>
              </a:rPr>
              <a:t>Performance</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On </a:t>
            </a:r>
            <a:r>
              <a:rPr lang="en-US" sz="1600" dirty="0" err="1">
                <a:latin typeface="+mn-lt"/>
              </a:rPr>
              <a:t>OneFS</a:t>
            </a:r>
            <a:r>
              <a:rPr lang="en-US" sz="1600" dirty="0">
                <a:latin typeface="+mn-lt"/>
              </a:rPr>
              <a:t>, multiple nodes can be leveraged to improve </a:t>
            </a:r>
            <a:r>
              <a:rPr lang="en-US" sz="1600">
                <a:latin typeface="+mn-lt"/>
              </a:rPr>
              <a:t>scaling with concurrency</a:t>
            </a:r>
            <a:endParaRPr lang="en-US" sz="1600" dirty="0">
              <a:latin typeface="+mn-lt"/>
            </a:endParaRP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via PAPI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Enumerating directories via HTTP GET operations is less transactional, therefore less latency-sensitive, and therefore potentially MUCH faster!</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0581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Prebuilt binaries (bin/&lt;platform&gt;) -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t>Uses Python </a:t>
            </a:r>
            <a:r>
              <a:rPr lang="en-US" sz="1600" dirty="0" err="1"/>
              <a:t>symbiont</a:t>
            </a:r>
            <a:r>
              <a:rPr lang="en-US" sz="1600" dirty="0"/>
              <a:t> code for –audit (OneFS only)</a:t>
            </a:r>
            <a:endParaRPr lang="en-US" sz="1100" dirty="0"/>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squar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a:t>
            </a:r>
            <a:r>
              <a:rPr lang="en-US" sz="1400" dirty="0">
                <a:solidFill>
                  <a:srgbClr val="444444"/>
                </a:solidFill>
              </a:rPr>
              <a:t>may </a:t>
            </a:r>
            <a:r>
              <a:rPr lang="en-US" sz="1400" dirty="0">
                <a:solidFill>
                  <a:srgbClr val="444444"/>
                </a:solidFill>
                <a:latin typeface="+mn-lt"/>
              </a:rPr>
              <a:t>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is just ‘.’)</a:t>
            </a:r>
          </a:p>
          <a:p>
            <a:pPr marL="457200">
              <a:spcBef>
                <a:spcPts val="0"/>
              </a:spcBef>
              <a:buClr>
                <a:srgbClr val="000000"/>
              </a:buClr>
            </a:pPr>
            <a:r>
              <a:rPr lang="en-US" sz="1600" dirty="0"/>
              <a:t>Many &lt;option&gt; values can be passed to </a:t>
            </a:r>
            <a:r>
              <a:rPr lang="en-US" sz="1600" dirty="0" err="1"/>
              <a:t>pwalk</a:t>
            </a:r>
            <a:r>
              <a:rPr lang="en-US" sz="1600" dirty="0"/>
              <a:t> via the </a:t>
            </a:r>
            <a:r>
              <a:rPr lang="en-US" sz="1600" dirty="0" err="1"/>
              <a:t>pwalk</a:t>
            </a:r>
            <a:r>
              <a:rPr lang="en-US" sz="1600" dirty="0"/>
              <a:t> parameter file, which is </a:t>
            </a:r>
            <a:r>
              <a:rPr lang="en-US" sz="1600" dirty="0" err="1"/>
              <a:t>specifed</a:t>
            </a:r>
            <a:r>
              <a:rPr lang="en-US" sz="1600" dirty="0"/>
              <a:t> by ‘-</a:t>
            </a:r>
            <a:r>
              <a:rPr lang="en-US" sz="1600" dirty="0" err="1"/>
              <a:t>pfile</a:t>
            </a:r>
            <a:r>
              <a:rPr lang="en-US" sz="1600" dirty="0"/>
              <a:t>=&lt;filename&gt;’</a:t>
            </a:r>
          </a:p>
          <a:p>
            <a:pPr marL="457200">
              <a:spcBef>
                <a:spcPts val="0"/>
              </a:spcBef>
              <a:buClr>
                <a:srgbClr val="000000"/>
              </a:buClr>
            </a:pPr>
            <a:r>
              <a:rPr lang="en-US" sz="1600" dirty="0">
                <a:latin typeface="+mn-lt"/>
              </a:rPr>
              <a:t>&lt;directory&gt; arguments must consistently either be </a:t>
            </a:r>
            <a:r>
              <a:rPr lang="en-US" sz="1600" u="sng" dirty="0">
                <a:latin typeface="+mn-lt"/>
              </a:rPr>
              <a:t>relative</a:t>
            </a:r>
            <a:r>
              <a:rPr lang="en-US" sz="1600" dirty="0">
                <a:latin typeface="+mn-lt"/>
              </a:rPr>
              <a:t> pathnames (relative to the</a:t>
            </a:r>
            <a:br>
              <a:rPr lang="en-US" sz="1600" dirty="0">
                <a:latin typeface="+mn-lt"/>
              </a:rPr>
            </a:br>
            <a:r>
              <a:rPr lang="en-US" sz="1600" dirty="0">
                <a:latin typeface="+mn-lt"/>
              </a:rPr>
              <a:t>–source= or [source] arguments) or </a:t>
            </a:r>
            <a:r>
              <a:rPr lang="en-US" sz="1600" u="sng" dirty="0">
                <a:latin typeface="+mn-lt"/>
              </a:rPr>
              <a:t>absolute</a:t>
            </a:r>
            <a:r>
              <a:rPr lang="en-US" sz="1600" dirty="0">
                <a:latin typeface="+mn-lt"/>
              </a:rPr>
              <a:t>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189779</TotalTime>
  <Words>7511</Words>
  <Application>Microsoft Macintosh PowerPoint</Application>
  <PresentationFormat>On-screen Show (16:9)</PresentationFormat>
  <Paragraphs>942</Paragraphs>
  <Slides>67</Slides>
  <Notes>61</Notes>
  <HiddenSlides>14</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82"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Verdana</vt:lpstr>
      <vt:lpstr>Wingdings</vt:lpstr>
      <vt:lpstr>Zapf Dingbats</vt:lpstr>
      <vt:lpstr>DellEMC_external_template</vt:lpstr>
      <vt:lpstr>Microsoft Excel 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pwalk Usage - Intro</vt:lpstr>
      <vt:lpstr>pwalk Usage (1/3)</vt:lpstr>
      <vt:lpstr>pwalk Usage  (2/3)</vt:lpstr>
      <vt:lpstr>pwalk Usage  (3/3)</vt:lpstr>
      <vt:lpstr>pwalk Output Directory</vt:lpstr>
      <vt:lpstr>Path Arguments</vt:lpstr>
      <vt:lpstr>&lt;directory&gt; Arguments</vt:lpstr>
      <vt:lpstr>pwalk Primary Modes</vt:lpstr>
      <vt:lpstr>pwalk Secondary Modes</vt:lpstr>
      <vt:lpstr>pwalk Options</vt:lpstr>
      <vt:lpstr>+.snapshot Option</vt:lpstr>
      <vt:lpstr>Multipathing with Multiple Equivalent Paths</vt:lpstr>
      <vt:lpstr>Multipathing – Source Example</vt:lpstr>
      <vt:lpstr>Multipathing – Source &amp; Target Example</vt:lpstr>
      <vt:lpstr>pwalk Generic Modes</vt:lpstr>
      <vt:lpstr>-ls, -lsc, -lsc, &amp; -lsf primary modes</vt:lpstr>
      <vt:lpstr>-xml primary mode</vt:lpstr>
      <vt:lpstr>-rm primary mode – data destructive!</vt:lpstr>
      <vt:lpstr>-cmp[=&lt;options&gt;] primary mode      (1/3)</vt:lpstr>
      <vt:lpstr>-cmp[=&lt;options&gt;] primary mode      (2/3)</vt:lpstr>
      <vt:lpstr>-cmp[=&lt;options&gt;] primary mode      (3/3)</vt:lpstr>
      <vt:lpstr>+tally secondary mode</vt:lpstr>
      <vt:lpstr>+denist secondary mode</vt:lpstr>
      <vt:lpstr>pwalk Platform-specific Modes</vt:lpstr>
      <vt:lpstr>OneFS-native pwalk Caveats!</vt:lpstr>
      <vt:lpstr>OneFS-only: –audit primary mode</vt:lpstr>
      <vt:lpstr>OneFS-only: –audit primary mode</vt:lpstr>
      <vt:lpstr>OneFS-only: -fix_times primary mode</vt:lpstr>
      <vt:lpstr>OneFS-only: POSIX ACL Migration from Linux</vt:lpstr>
      <vt:lpstr>Linux-only: POSIX ACL Migration to OneFS </vt:lpstr>
      <vt:lpstr>pwalk Options</vt:lpstr>
      <vt:lpstr>-dop=&lt;N&gt;</vt:lpstr>
      <vt:lpstr>-gz</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PowerPoint Presentation</vt:lpstr>
      <vt:lpstr>Extensions and Refinements</vt:lpstr>
      <vt:lpstr>pwalk via PAPI (FUTURE)</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Sneed, Bob</cp:lastModifiedBy>
  <cp:revision>280</cp:revision>
  <cp:lastPrinted>2014-02-14T16:26:12Z</cp:lastPrinted>
  <dcterms:created xsi:type="dcterms:W3CDTF">2016-06-03T20:29:09Z</dcterms:created>
  <dcterms:modified xsi:type="dcterms:W3CDTF">2019-09-28T01:16:41Z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