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xlsx" ContentType="application/vnd.openxmlformats-officedocument.spreadsheetml.sheet"/>
  <Default Extension="vml" ContentType="application/vnd.openxmlformats-officedocument.vmlDrawing"/>
  <Default Extension="gif" ContentType="image/gi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Lst>
  <p:notesMasterIdLst>
    <p:notesMasterId r:id="rId59"/>
  </p:notesMasterIdLst>
  <p:handoutMasterIdLst>
    <p:handoutMasterId r:id="rId60"/>
  </p:handoutMasterIdLst>
  <p:sldIdLst>
    <p:sldId id="306" r:id="rId5"/>
    <p:sldId id="307" r:id="rId6"/>
    <p:sldId id="308" r:id="rId7"/>
    <p:sldId id="309" r:id="rId8"/>
    <p:sldId id="310" r:id="rId9"/>
    <p:sldId id="364" r:id="rId10"/>
    <p:sldId id="341" r:id="rId11"/>
    <p:sldId id="312" r:id="rId12"/>
    <p:sldId id="311" r:id="rId13"/>
    <p:sldId id="315" r:id="rId14"/>
    <p:sldId id="367" r:id="rId15"/>
    <p:sldId id="313" r:id="rId16"/>
    <p:sldId id="350" r:id="rId17"/>
    <p:sldId id="351" r:id="rId18"/>
    <p:sldId id="314" r:id="rId19"/>
    <p:sldId id="322" r:id="rId20"/>
    <p:sldId id="325" r:id="rId21"/>
    <p:sldId id="362" r:id="rId22"/>
    <p:sldId id="354" r:id="rId23"/>
    <p:sldId id="356" r:id="rId24"/>
    <p:sldId id="359" r:id="rId25"/>
    <p:sldId id="360" r:id="rId26"/>
    <p:sldId id="324" r:id="rId27"/>
    <p:sldId id="366" r:id="rId28"/>
    <p:sldId id="349" r:id="rId29"/>
    <p:sldId id="365" r:id="rId30"/>
    <p:sldId id="318" r:id="rId31"/>
    <p:sldId id="317" r:id="rId32"/>
    <p:sldId id="319" r:id="rId33"/>
    <p:sldId id="355" r:id="rId34"/>
    <p:sldId id="347" r:id="rId35"/>
    <p:sldId id="327" r:id="rId36"/>
    <p:sldId id="328" r:id="rId37"/>
    <p:sldId id="329" r:id="rId38"/>
    <p:sldId id="330" r:id="rId39"/>
    <p:sldId id="331" r:id="rId40"/>
    <p:sldId id="363" r:id="rId41"/>
    <p:sldId id="332" r:id="rId42"/>
    <p:sldId id="333" r:id="rId43"/>
    <p:sldId id="321" r:id="rId44"/>
    <p:sldId id="323" r:id="rId45"/>
    <p:sldId id="334" r:id="rId46"/>
    <p:sldId id="335" r:id="rId47"/>
    <p:sldId id="336" r:id="rId48"/>
    <p:sldId id="337" r:id="rId49"/>
    <p:sldId id="338" r:id="rId50"/>
    <p:sldId id="339" r:id="rId51"/>
    <p:sldId id="340" r:id="rId52"/>
    <p:sldId id="353" r:id="rId53"/>
    <p:sldId id="352" r:id="rId54"/>
    <p:sldId id="342" r:id="rId55"/>
    <p:sldId id="344" r:id="rId56"/>
    <p:sldId id="345" r:id="rId57"/>
    <p:sldId id="346" r:id="rId58"/>
  </p:sldIdLst>
  <p:sldSz cx="9144000" cy="5143500" type="screen16x9"/>
  <p:notesSz cx="7010400" cy="9296400"/>
  <p:custDataLst>
    <p:tags r:id="rId62"/>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Front Matter" id="{EE966433-7904-704E-ACB3-5C02632E72EC}">
          <p14:sldIdLst>
            <p14:sldId id="306"/>
            <p14:sldId id="307"/>
            <p14:sldId id="308"/>
          </p14:sldIdLst>
        </p14:section>
        <p14:section name="General Discussion &amp; Usage" id="{CF520955-B1BF-C24E-9119-45B23D329F8D}">
          <p14:sldIdLst>
            <p14:sldId id="309"/>
            <p14:sldId id="310"/>
            <p14:sldId id="364"/>
            <p14:sldId id="341"/>
            <p14:sldId id="312"/>
            <p14:sldId id="311"/>
            <p14:sldId id="315"/>
            <p14:sldId id="367"/>
            <p14:sldId id="313"/>
            <p14:sldId id="350"/>
            <p14:sldId id="351"/>
            <p14:sldId id="314"/>
            <p14:sldId id="322"/>
            <p14:sldId id="325"/>
            <p14:sldId id="362"/>
          </p14:sldIdLst>
        </p14:section>
        <p14:section name="pwalk Modes" id="{9D79E6FB-7A39-814B-8BAD-D6EB66140ADE}">
          <p14:sldIdLst>
            <p14:sldId id="354"/>
            <p14:sldId id="356"/>
            <p14:sldId id="359"/>
            <p14:sldId id="360"/>
            <p14:sldId id="324"/>
            <p14:sldId id="366"/>
          </p14:sldIdLst>
        </p14:section>
        <p14:section name="Platform-specific Features" id="{04EEE9CC-F42C-C649-A05B-0581EB226A84}">
          <p14:sldIdLst>
            <p14:sldId id="349"/>
            <p14:sldId id="365"/>
            <p14:sldId id="318"/>
            <p14:sldId id="317"/>
            <p14:sldId id="319"/>
            <p14:sldId id="355"/>
          </p14:sldIdLst>
        </p14:section>
        <p14:section name="Operational Notes" id="{DB8C5F96-29DE-0B45-92A1-69BE20485731}">
          <p14:sldIdLst>
            <p14:sldId id="347"/>
            <p14:sldId id="327"/>
            <p14:sldId id="328"/>
            <p14:sldId id="329"/>
            <p14:sldId id="330"/>
            <p14:sldId id="331"/>
            <p14:sldId id="363"/>
            <p14:sldId id="332"/>
          </p14:sldIdLst>
        </p14:section>
        <p14:section name="Extensions and Refinements" id="{9AFCFFE0-830E-904D-ADCF-BA6FE9F07109}">
          <p14:sldIdLst>
            <p14:sldId id="333"/>
            <p14:sldId id="321"/>
            <p14:sldId id="323"/>
            <p14:sldId id="334"/>
            <p14:sldId id="335"/>
            <p14:sldId id="336"/>
            <p14:sldId id="337"/>
            <p14:sldId id="338"/>
            <p14:sldId id="339"/>
          </p14:sldIdLst>
        </p14:section>
        <p14:section name="Implementation Notes" id="{5E456E2D-F400-AE44-9E4E-168080124B51}">
          <p14:sldIdLst>
            <p14:sldId id="340"/>
            <p14:sldId id="353"/>
            <p14:sldId id="352"/>
            <p14:sldId id="342"/>
            <p14:sldId id="344"/>
            <p14:sldId id="345"/>
            <p14:sldId id="346"/>
          </p14:sldIdLst>
        </p14:section>
      </p14:sectionLst>
    </p:ext>
    <p:ext uri="{EFAFB233-063F-42B5-8137-9DF3F51BA10A}">
      <p15:sldGuideLst xmlns="" xmlns:p15="http://schemas.microsoft.com/office/powerpoint/2012/main">
        <p15:guide id="1" orient="horz" pos="3072">
          <p15:clr>
            <a:srgbClr val="A4A3A4"/>
          </p15:clr>
        </p15:guide>
        <p15:guide id="2" pos="5577">
          <p15:clr>
            <a:srgbClr val="A4A3A4"/>
          </p15:clr>
        </p15:guide>
        <p15:guide id="3" pos="180">
          <p15:clr>
            <a:srgbClr val="A4A3A4"/>
          </p15:clr>
        </p15:guide>
      </p15:sldGuideLst>
    </p:ext>
    <p:ext uri="{2D200454-40CA-4A62-9FC3-DE9A4176ACB9}">
      <p15:notesGuideLst xmlns=""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808080"/>
    <a:srgbClr val="FFAF00"/>
    <a:srgbClr val="3DC6EF"/>
    <a:srgbClr val="6EA204"/>
    <a:srgbClr val="6E2585"/>
    <a:srgbClr val="3D6AE6"/>
    <a:srgbClr val="0085C3"/>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14" autoAdjust="0"/>
    <p:restoredTop sz="78254" autoAdjust="0"/>
  </p:normalViewPr>
  <p:slideViewPr>
    <p:cSldViewPr snapToGrid="0">
      <p:cViewPr varScale="1">
        <p:scale>
          <a:sx n="120" d="100"/>
          <a:sy n="120" d="100"/>
        </p:scale>
        <p:origin x="-1728" y="-96"/>
      </p:cViewPr>
      <p:guideLst>
        <p:guide orient="horz" pos="3154"/>
        <p:guide pos="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3248"/>
    </p:cViewPr>
  </p:sorterViewPr>
  <p:notesViewPr>
    <p:cSldViewPr>
      <p:cViewPr varScale="1">
        <p:scale>
          <a:sx n="137" d="100"/>
          <a:sy n="137" d="100"/>
        </p:scale>
        <p:origin x="-6224" y="-104"/>
      </p:cViewPr>
      <p:guideLst>
        <p:guide orient="horz" pos="2640"/>
        <p:guide pos="41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notesMaster" Target="notesMasters/notesMaster1.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tags" Target="tags/tag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fl" descr="                              Dell - Internal Use - Confidential&#10;"/>
          <p:cNvSpPr txBox="1"/>
          <p:nvPr/>
        </p:nvSpPr>
        <p:spPr>
          <a:xfrm>
            <a:off x="781241" y="8758238"/>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5" name="TextBox 4"/>
          <p:cNvSpPr txBox="1"/>
          <p:nvPr/>
        </p:nvSpPr>
        <p:spPr>
          <a:xfrm>
            <a:off x="481013" y="8758238"/>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57200" y="384175"/>
            <a:ext cx="6096000" cy="3430212"/>
          </a:xfrm>
          <a:prstGeom prst="rect">
            <a:avLst/>
          </a:prstGeom>
          <a:noFill/>
          <a:ln w="9525">
            <a:solidFill>
              <a:srgbClr val="000000"/>
            </a:solidFill>
            <a:miter lim="800000"/>
            <a:headEnd/>
            <a:tailEnd/>
          </a:ln>
        </p:spPr>
        <p:txBody>
          <a:bodyPr/>
          <a:lstStyle/>
          <a:p>
            <a:endParaRPr lang="en-US" dirty="0"/>
          </a:p>
        </p:txBody>
      </p:sp>
      <p:sp>
        <p:nvSpPr>
          <p:cNvPr id="71685" name="Rectangle 5"/>
          <p:cNvSpPr>
            <a:spLocks noGrp="1" noChangeArrowheads="1"/>
          </p:cNvSpPr>
          <p:nvPr>
            <p:ph type="body" sz="quarter" idx="3"/>
          </p:nvPr>
        </p:nvSpPr>
        <p:spPr bwMode="auto">
          <a:xfrm>
            <a:off x="457200" y="4191000"/>
            <a:ext cx="6096000" cy="458730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l" descr="                              Dell - Internal Use - Confidential&#10;"/>
          <p:cNvSpPr txBox="1"/>
          <p:nvPr/>
        </p:nvSpPr>
        <p:spPr>
          <a:xfrm>
            <a:off x="762000" y="8991600"/>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444444"/>
                </a:solidFill>
                <a:latin typeface="+mn-lt"/>
              </a:rPr>
              <a:t>© Copyright 2016 Dell Inc.</a:t>
            </a:r>
          </a:p>
        </p:txBody>
      </p:sp>
      <p:sp>
        <p:nvSpPr>
          <p:cNvPr id="7" name="TextBox 6"/>
          <p:cNvSpPr txBox="1"/>
          <p:nvPr/>
        </p:nvSpPr>
        <p:spPr>
          <a:xfrm>
            <a:off x="461772" y="8991600"/>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rgbClr val="444444"/>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rgbClr val="444444"/>
              </a:solidFill>
              <a:latin typeface="+mn-lt"/>
              <a:ea typeface="+mn-ea"/>
              <a:cs typeface="+mn-cs"/>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a:ea typeface="+mn-ea"/>
        <a:cs typeface="+mn-cs"/>
      </a:defRPr>
    </a:lvl1pPr>
    <a:lvl2pPr marL="457200" algn="l" rtl="0" eaLnBrk="0" fontAlgn="base" hangingPunct="0">
      <a:spcBef>
        <a:spcPct val="30000"/>
      </a:spcBef>
      <a:spcAft>
        <a:spcPct val="0"/>
      </a:spcAft>
      <a:defRPr sz="1200" kern="1200">
        <a:solidFill>
          <a:schemeClr val="tx1"/>
        </a:solidFill>
        <a:latin typeface="Arial"/>
        <a:ea typeface="+mn-ea"/>
        <a:cs typeface="+mn-cs"/>
      </a:defRPr>
    </a:lvl2pPr>
    <a:lvl3pPr marL="914400" algn="l" rtl="0" eaLnBrk="0" fontAlgn="base" hangingPunct="0">
      <a:spcBef>
        <a:spcPct val="30000"/>
      </a:spcBef>
      <a:spcAft>
        <a:spcPct val="0"/>
      </a:spcAft>
      <a:defRPr sz="1200" kern="1200">
        <a:solidFill>
          <a:schemeClr val="tx1"/>
        </a:solidFill>
        <a:latin typeface="Arial"/>
        <a:ea typeface="+mn-ea"/>
        <a:cs typeface="+mn-cs"/>
      </a:defRPr>
    </a:lvl3pPr>
    <a:lvl4pPr marL="1371600" algn="l" rtl="0" eaLnBrk="0" fontAlgn="base" hangingPunct="0">
      <a:spcBef>
        <a:spcPct val="30000"/>
      </a:spcBef>
      <a:spcAft>
        <a:spcPct val="0"/>
      </a:spcAft>
      <a:defRPr sz="1200" kern="1200">
        <a:solidFill>
          <a:schemeClr val="tx1"/>
        </a:solidFill>
        <a:latin typeface="Arial"/>
        <a:ea typeface="+mn-ea"/>
        <a:cs typeface="+mn-cs"/>
      </a:defRPr>
    </a:lvl4pPr>
    <a:lvl5pPr marL="1828800" algn="l" rtl="0" eaLnBrk="0" fontAlgn="base" hangingPunct="0">
      <a:spcBef>
        <a:spcPct val="30000"/>
      </a:spcBef>
      <a:spcAft>
        <a:spcPct val="0"/>
      </a:spcAft>
      <a:defRPr sz="1200" kern="1200">
        <a:solidFill>
          <a:schemeClr val="tx1"/>
        </a:solidFill>
        <a:latin typeface="Arial"/>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a:t>
            </a:r>
            <a:r>
              <a:rPr lang="en-US" baseline="0" dirty="0" smtClean="0"/>
              <a:t>primitive in places, but includes numerous </a:t>
            </a:r>
            <a:r>
              <a:rPr lang="en-US" baseline="0" smtClean="0"/>
              <a:t>sanity checks.</a:t>
            </a:r>
            <a:endParaRPr lang="en-US" baseline="0" dirty="0" smtClean="0"/>
          </a:p>
          <a:p>
            <a:r>
              <a:rPr lang="en-US" baseline="0" dirty="0" smtClean="0"/>
              <a:t>Contents of .xml files can be easily tailored, or other actions added for each leaf node found.</a:t>
            </a:r>
          </a:p>
          <a:p>
            <a:r>
              <a:rPr lang="en-US" baseline="0" dirty="0" smtClean="0"/>
              <a:t>The code may have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12</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a:t>
            </a:r>
          </a:p>
          <a:p>
            <a:r>
              <a:rPr lang="en-US" baseline="0" dirty="0" smtClean="0"/>
              <a:t>Contents of .xml files can be easily tailored, or other actions added for each leaf node found.</a:t>
            </a:r>
          </a:p>
          <a:p>
            <a:r>
              <a:rPr lang="en-US" baseline="0" dirty="0" smtClean="0"/>
              <a:t>The code </a:t>
            </a:r>
            <a:r>
              <a:rPr lang="en-US" baseline="0" smtClean="0"/>
              <a:t>may have some </a:t>
            </a:r>
            <a:r>
              <a:rPr lang="en-US" baseline="0" dirty="0" smtClean="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13</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Current argument processing is primitive.</a:t>
            </a:r>
          </a:p>
          <a:p>
            <a:r>
              <a:rPr lang="en-US" baseline="0" dirty="0" smtClean="0"/>
              <a:t>Contents of .xml files can be easily tailored, or other actions added for each leaf node found.</a:t>
            </a:r>
          </a:p>
          <a:p>
            <a:r>
              <a:rPr lang="en-US" baseline="0" dirty="0" smtClean="0"/>
              <a:t>The code </a:t>
            </a:r>
            <a:r>
              <a:rPr lang="en-US" baseline="0" smtClean="0"/>
              <a:t>may have some </a:t>
            </a:r>
            <a:r>
              <a:rPr lang="en-US" baseline="0" dirty="0" smtClean="0"/>
              <a:t>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14</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 Causes extra system call per-file,</a:t>
            </a:r>
          </a:p>
          <a:p>
            <a:r>
              <a:rPr lang="en-US" baseline="0" dirty="0" smtClean="0"/>
              <a:t>[**] Only for Linux POSIX</a:t>
            </a:r>
            <a:r>
              <a:rPr lang="en-US" baseline="0" smtClean="0"/>
              <a:t>-style ACLs</a:t>
            </a:r>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t>
            </a:r>
            <a:r>
              <a:rPr lang="mr-IN" dirty="0" smtClean="0"/>
              <a:t>–</a:t>
            </a:r>
            <a:r>
              <a:rPr lang="en-US" dirty="0" smtClean="0"/>
              <a:t>paths=</a:t>
            </a:r>
            <a:r>
              <a:rPr lang="en-US" baseline="0" dirty="0" smtClean="0"/>
              <a:t> logic is new as of </a:t>
            </a:r>
            <a:r>
              <a:rPr lang="en-US" baseline="0" dirty="0" err="1" smtClean="0"/>
              <a:t>pwalk</a:t>
            </a:r>
            <a:r>
              <a:rPr lang="en-US" baseline="0" dirty="0" smtClean="0"/>
              <a:t> 2.04 to allow both source and target multi-</a:t>
            </a:r>
            <a:r>
              <a:rPr lang="en-US" baseline="0" dirty="0" err="1" smtClean="0"/>
              <a:t>pathing</a:t>
            </a:r>
            <a:r>
              <a:rPr lang="en-US" baseline="0" dirty="0" smtClean="0"/>
              <a:t>.</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Keywords can be combined</a:t>
            </a:r>
            <a:r>
              <a:rPr lang="en-US" baseline="0" dirty="0" smtClean="0"/>
              <a:t> in a comma-delimited list as arguments to </a:t>
            </a:r>
            <a:r>
              <a:rPr lang="mr-IN" baseline="0" dirty="0" smtClean="0"/>
              <a:t>–</a:t>
            </a:r>
            <a:r>
              <a:rPr lang="en-US" baseline="0" dirty="0" err="1" smtClean="0"/>
              <a:t>cmp</a:t>
            </a:r>
            <a:r>
              <a:rPr lang="en-US" baseline="0" dirty="0" smtClean="0"/>
              <a:t>=</a:t>
            </a:r>
          </a:p>
          <a:p>
            <a:r>
              <a:rPr lang="en-US" baseline="0" dirty="0" smtClean="0"/>
              <a:t>Code values are the letters shown in column 2 of .</a:t>
            </a:r>
            <a:r>
              <a:rPr lang="en-US" baseline="0" dirty="0" err="1" smtClean="0"/>
              <a:t>cmp</a:t>
            </a:r>
            <a:r>
              <a:rPr lang="en-US" baseline="0" dirty="0" smtClean="0"/>
              <a:t> outputs to indicated differences between SOURCE and TARGET files.</a:t>
            </a:r>
          </a:p>
          <a:p>
            <a:r>
              <a:rPr lang="en-US" baseline="0" dirty="0" smtClean="0"/>
              <a:t>Mask values are used internally in </a:t>
            </a:r>
            <a:r>
              <a:rPr lang="en-US" baseline="0" dirty="0" err="1" smtClean="0"/>
              <a:t>pwalk</a:t>
            </a:r>
            <a:r>
              <a:rPr lang="en-US" baseline="0" dirty="0" smtClean="0"/>
              <a:t> code.</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Caveat Emptor. </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a:t>
            </a:fld>
            <a:endParaRPr lang="en-US" dirty="0"/>
          </a:p>
        </p:txBody>
      </p:sp>
    </p:spTree>
    <p:extLst>
      <p:ext uri="{BB962C8B-B14F-4D97-AF65-F5344CB8AC3E}">
        <p14:creationId xmlns:p14="http://schemas.microsoft.com/office/powerpoint/2010/main" val="1434160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set of </a:t>
            </a:r>
            <a:r>
              <a:rPr lang="en-US" dirty="0" err="1" smtClean="0"/>
              <a:t>pwalk</a:t>
            </a:r>
            <a:r>
              <a:rPr lang="en-US" dirty="0" smtClean="0"/>
              <a:t> functionality</a:t>
            </a:r>
            <a:r>
              <a:rPr lang="en-US" baseline="0" dirty="0" smtClean="0"/>
              <a:t> is documented in the cited paper; </a:t>
            </a:r>
            <a:r>
              <a:rPr lang="en-US" sz="1200" dirty="0" smtClean="0"/>
              <a:t>“</a:t>
            </a:r>
            <a:r>
              <a:rPr lang="en-US" sz="1200" b="1" i="1" dirty="0" smtClean="0"/>
              <a:t>Converting POSIX ACLs to NFSv4 ACLs with </a:t>
            </a:r>
            <a:r>
              <a:rPr lang="en-US" sz="1200" b="1" i="1" dirty="0" err="1" smtClean="0"/>
              <a:t>pwalk</a:t>
            </a:r>
            <a:r>
              <a:rPr lang="en-US" sz="1200" b="1" i="1" dirty="0" smtClean="0"/>
              <a:t>(1)</a:t>
            </a:r>
            <a:r>
              <a:rPr lang="en-US" sz="1200" dirty="0" smtClean="0"/>
              <a:t>“</a:t>
            </a:r>
            <a:endParaRPr lang="en-US" baseline="0" dirty="0" smtClean="0"/>
          </a:p>
          <a:p>
            <a:r>
              <a:rPr lang="en-US" baseline="0" dirty="0" smtClean="0"/>
              <a:t>As ‘+’ secondary modes, these can be specified independently of the primary mode used.</a:t>
            </a:r>
          </a:p>
          <a:p>
            <a:r>
              <a:rPr lang="en-US" baseline="0" dirty="0" smtClean="0"/>
              <a:t>The OneFS-specific binary ‘</a:t>
            </a:r>
            <a:r>
              <a:rPr lang="en-US" baseline="0" dirty="0" err="1" smtClean="0"/>
              <a:t>wacls</a:t>
            </a:r>
            <a:r>
              <a:rPr lang="en-US" baseline="0" dirty="0" smtClean="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Use with</a:t>
            </a:r>
            <a:r>
              <a:rPr lang="en-US" baseline="0" dirty="0" smtClean="0"/>
              <a:t> extreme care!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23</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26</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27</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28</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set of </a:t>
            </a:r>
            <a:r>
              <a:rPr lang="en-US" dirty="0" err="1" smtClean="0"/>
              <a:t>pwalk</a:t>
            </a:r>
            <a:r>
              <a:rPr lang="en-US" dirty="0" smtClean="0"/>
              <a:t> functionality</a:t>
            </a:r>
            <a:r>
              <a:rPr lang="en-US" baseline="0" dirty="0" smtClean="0"/>
              <a:t> is documented in the cited paper; </a:t>
            </a:r>
            <a:r>
              <a:rPr lang="en-US" sz="1200" dirty="0" smtClean="0"/>
              <a:t>“</a:t>
            </a:r>
            <a:r>
              <a:rPr lang="en-US" sz="1200" b="1" i="1" dirty="0" smtClean="0"/>
              <a:t>Converting POSIX ACLs to NFSv4 ACLs with </a:t>
            </a:r>
            <a:r>
              <a:rPr lang="en-US" sz="1200" b="1" i="1" dirty="0" err="1" smtClean="0"/>
              <a:t>pwalk</a:t>
            </a:r>
            <a:r>
              <a:rPr lang="en-US" sz="1200" b="1" i="1" dirty="0" smtClean="0"/>
              <a:t>(1)</a:t>
            </a:r>
            <a:r>
              <a:rPr lang="en-US" sz="1200" dirty="0" smtClean="0"/>
              <a:t>“</a:t>
            </a:r>
            <a:endParaRPr lang="en-US" baseline="0" dirty="0" smtClean="0"/>
          </a:p>
          <a:p>
            <a:r>
              <a:rPr lang="en-US" baseline="0" dirty="0" smtClean="0"/>
              <a:t>As ‘+’ secondary modes, these can be specified independently of the primary mode used.</a:t>
            </a:r>
          </a:p>
          <a:p>
            <a:r>
              <a:rPr lang="en-US" baseline="0" dirty="0" smtClean="0"/>
              <a:t>The OneFS-specific binary ‘</a:t>
            </a:r>
            <a:r>
              <a:rPr lang="en-US" baseline="0" dirty="0" err="1" smtClean="0"/>
              <a:t>wacls</a:t>
            </a:r>
            <a:r>
              <a:rPr lang="en-US" baseline="0" dirty="0" smtClean="0"/>
              <a:t>’ is not made widely-distributed, and is not end-user buildable.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29</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The NFS4 binary ACL format and the [NFS4 binary ACL, pathname] tuple formats are unique to </a:t>
            </a:r>
            <a:r>
              <a:rPr lang="en-US" baseline="0" dirty="0" err="1" smtClean="0"/>
              <a:t>pwalk</a:t>
            </a:r>
            <a:r>
              <a:rPr lang="en-US" baseline="0" dirty="0" smtClean="0"/>
              <a:t>.</a:t>
            </a:r>
          </a:p>
          <a:p>
            <a:r>
              <a:rPr lang="en-US" baseline="0" dirty="0" smtClean="0"/>
              <a:t>The main distinction between the standard NFS4 ACL format and </a:t>
            </a:r>
            <a:r>
              <a:rPr lang="en-US" baseline="0" dirty="0" err="1" smtClean="0"/>
              <a:t>pwalk’s</a:t>
            </a:r>
            <a:r>
              <a:rPr lang="en-US" baseline="0" dirty="0" smtClean="0"/>
              <a:t> binary format is that </a:t>
            </a:r>
            <a:r>
              <a:rPr lang="en-US" baseline="0" dirty="0" err="1" smtClean="0"/>
              <a:t>pwalk</a:t>
            </a:r>
            <a:r>
              <a:rPr lang="en-US" baseline="0" dirty="0" smtClean="0"/>
              <a:t> uses binary UID and GID trustee values rather than a UTF-8 strings.</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32</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For large filesystem scans, budget</a:t>
            </a:r>
            <a:r>
              <a:rPr lang="en-US" baseline="0" dirty="0" smtClean="0"/>
              <a:t> output space accordingly!</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34</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example does not represent the limits of </a:t>
            </a:r>
            <a:r>
              <a:rPr lang="en-US" baseline="0" dirty="0" err="1" smtClean="0"/>
              <a:t>pwalk</a:t>
            </a:r>
            <a:r>
              <a:rPr lang="en-US" baseline="0" dirty="0" smtClean="0"/>
              <a:t> throughput; merely the results of some tests that were run.</a:t>
            </a:r>
          </a:p>
          <a:p>
            <a:endParaRPr lang="en-US" dirty="0" smtClean="0"/>
          </a:p>
          <a:p>
            <a:r>
              <a:rPr lang="en-US" dirty="0" smtClean="0"/>
              <a:t>One should also characterize the network bandwidth and CPU usage on both</a:t>
            </a:r>
            <a:r>
              <a:rPr lang="en-US" baseline="0" dirty="0" smtClean="0"/>
              <a:t> the client and the target storage to find the right tradeoff between performance and resource saturation.</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35</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36</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37</a:t>
            </a:fld>
            <a:endParaRPr lang="en-US" dirty="0"/>
          </a:p>
        </p:txBody>
      </p:sp>
    </p:spTree>
    <p:extLst>
      <p:ext uri="{BB962C8B-B14F-4D97-AF65-F5344CB8AC3E}">
        <p14:creationId xmlns:p14="http://schemas.microsoft.com/office/powerpoint/2010/main" val="4039075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a:t>
            </a:r>
            <a:r>
              <a:rPr lang="en-US" baseline="0" dirty="0" smtClean="0"/>
              <a:t> pseudo-code shows the key functions</a:t>
            </a:r>
            <a:endParaRPr lang="en-US" dirty="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41</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pPr defTabSz="931774">
              <a:defRPr/>
            </a:pPr>
            <a:endParaRPr lang="en-US" sz="1400"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fld id="{C3102598-0D32-4B82-B7EF-C4D9838D3CB7}"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14614283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 very straightforward C code, with the only consideration being inclusion of the </a:t>
            </a:r>
            <a:r>
              <a:rPr lang="en-US" dirty="0" err="1" smtClean="0"/>
              <a:t>pThreads</a:t>
            </a:r>
            <a:r>
              <a:rPr lang="en-US" dirty="0" smtClean="0"/>
              <a:t> library (the POSIX portable threads library).</a:t>
            </a:r>
          </a:p>
          <a:p>
            <a:r>
              <a:rPr lang="en-US" dirty="0" smtClean="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49</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Gathering and presenting this data is what </a:t>
            </a:r>
            <a:r>
              <a:rPr lang="en-US" baseline="0" dirty="0" err="1" smtClean="0"/>
              <a:t>pwalk</a:t>
            </a:r>
            <a:r>
              <a:rPr lang="en-US" baseline="0" dirty="0" smtClean="0"/>
              <a:t> does. This example is from OSX, but the structure is very similar between various implementations.</a:t>
            </a:r>
          </a:p>
          <a:p>
            <a:endParaRPr lang="en-US" baseline="0" dirty="0" smtClean="0"/>
          </a:p>
          <a:p>
            <a:r>
              <a:rPr lang="en-US" baseline="0" dirty="0" smtClean="0"/>
              <a:t>OneFS normally foregoes the metadata-maintenance expense of keeping access times accurately. Their updating frequency is adjustable, but typically no more aggressive than once-per-day </a:t>
            </a:r>
          </a:p>
          <a:p>
            <a:endParaRPr lang="en-US" baseline="0" dirty="0" smtClean="0"/>
          </a:p>
          <a:p>
            <a:r>
              <a:rPr lang="en-US" baseline="0" dirty="0" smtClean="0"/>
              <a:t>http://</a:t>
            </a:r>
            <a:r>
              <a:rPr lang="en-US" baseline="0" dirty="0" err="1" smtClean="0"/>
              <a:t>pubs.opengroup.org</a:t>
            </a:r>
            <a:r>
              <a:rPr lang="en-US" baseline="0" dirty="0" smtClean="0"/>
              <a:t>/</a:t>
            </a:r>
            <a:r>
              <a:rPr lang="en-US" baseline="0" dirty="0" err="1" smtClean="0"/>
              <a:t>onlinepubs</a:t>
            </a:r>
            <a:r>
              <a:rPr lang="en-US" baseline="0" dirty="0" smtClean="0"/>
              <a:t>/009695399/</a:t>
            </a:r>
            <a:r>
              <a:rPr lang="en-US" baseline="0" dirty="0" err="1" smtClean="0"/>
              <a:t>basedefs</a:t>
            </a:r>
            <a:r>
              <a:rPr lang="en-US" baseline="0" dirty="0" smtClean="0"/>
              <a:t>/sys/</a:t>
            </a:r>
            <a:r>
              <a:rPr lang="en-US" baseline="0" dirty="0" err="1" smtClean="0"/>
              <a:t>stat.h.html</a:t>
            </a:r>
            <a:r>
              <a:rPr lang="en-US" baseline="0" dirty="0" smtClean="0"/>
              <a:t> – “</a:t>
            </a:r>
            <a:r>
              <a:rPr lang="en-US" dirty="0" smtClean="0"/>
              <a:t>The unit for the </a:t>
            </a:r>
            <a:r>
              <a:rPr lang="en-US" i="1" dirty="0" err="1" smtClean="0"/>
              <a:t>st_blocks</a:t>
            </a:r>
            <a:r>
              <a:rPr lang="en-US" dirty="0" smtClean="0"/>
              <a:t> member of the </a:t>
            </a:r>
            <a:r>
              <a:rPr lang="en-US" b="1" dirty="0" smtClean="0"/>
              <a:t>stat</a:t>
            </a:r>
            <a:r>
              <a:rPr lang="en-US" dirty="0" smtClean="0"/>
              <a:t> structure is not defined within IEEE </a:t>
            </a:r>
            <a:r>
              <a:rPr lang="en-US" dirty="0" err="1" smtClean="0"/>
              <a:t>Std</a:t>
            </a:r>
            <a:r>
              <a:rPr lang="en-US" dirty="0" smtClean="0"/>
              <a:t> 1003.1-2001. In some implementations it is 512 bytes. It may differ on a file system basis.”</a:t>
            </a:r>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50</a:t>
            </a:fld>
            <a:endParaRPr lang="en-US" dirty="0"/>
          </a:p>
        </p:txBody>
      </p:sp>
    </p:spTree>
    <p:extLst>
      <p:ext uri="{BB962C8B-B14F-4D97-AF65-F5344CB8AC3E}">
        <p14:creationId xmlns:p14="http://schemas.microsoft.com/office/powerpoint/2010/main" val="27031407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xfrm>
            <a:off x="3970938" y="8829967"/>
            <a:ext cx="3037840" cy="464820"/>
          </a:xfrm>
          <a:prstGeom prst="rect">
            <a:avLst/>
          </a:prstGeom>
          <a:noFill/>
        </p:spPr>
        <p:txBody>
          <a:bodyPr lIns="93177" tIns="46589" rIns="93177" bIns="46589"/>
          <a:lstStyle/>
          <a:p>
            <a:fld id="{264D9E70-C7EE-EC47-B3E9-B8FB59B59006}" type="slidenum">
              <a:rPr lang="en-US"/>
              <a:pPr/>
              <a:t>52</a:t>
            </a:fld>
            <a:endParaRPr lang="en-US"/>
          </a:p>
        </p:txBody>
      </p:sp>
      <p:sp>
        <p:nvSpPr>
          <p:cNvPr id="80899" name="Rectangle 2"/>
          <p:cNvSpPr>
            <a:spLocks noGrp="1" noRot="1" noChangeAspect="1" noChangeArrowheads="1" noTextEdit="1"/>
          </p:cNvSpPr>
          <p:nvPr>
            <p:ph type="sldImg"/>
          </p:nvPr>
        </p:nvSpPr>
        <p:spPr>
          <a:xfrm>
            <a:off x="406400" y="696913"/>
            <a:ext cx="6197600" cy="3486150"/>
          </a:xfrm>
          <a:ln/>
        </p:spPr>
      </p:sp>
      <p:sp>
        <p:nvSpPr>
          <p:cNvPr id="80900" name="Rectangle 3"/>
          <p:cNvSpPr>
            <a:spLocks noGrp="1" noChangeArrowheads="1"/>
          </p:cNvSpPr>
          <p:nvPr>
            <p:ph type="body" idx="1"/>
          </p:nvPr>
        </p:nvSpPr>
        <p:spPr>
          <a:noFill/>
          <a:ln/>
        </p:spPr>
        <p:txBody>
          <a:bodyPr/>
          <a:lstStyle/>
          <a:p>
            <a:pPr eaLnBrk="1" hangingPunct="1"/>
            <a:endParaRPr lang="en-US" dirty="0">
              <a:ea typeface="ＭＳ Ｐゴシック" charset="-128"/>
              <a:cs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lIns="91435" tIns="45717" rIns="91435" bIns="45717"/>
          <a:lstStyle/>
          <a:p>
            <a:endParaRPr lang="en-US" baseline="0" dirty="0" smtClean="0"/>
          </a:p>
        </p:txBody>
      </p:sp>
    </p:spTree>
    <p:extLst>
      <p:ext uri="{BB962C8B-B14F-4D97-AF65-F5344CB8AC3E}">
        <p14:creationId xmlns:p14="http://schemas.microsoft.com/office/powerpoint/2010/main" val="205496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6</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dirty="0" smtClean="0"/>
              <a:t>This a very straightforward C code, with the only consideration being inclusion of the </a:t>
            </a:r>
            <a:r>
              <a:rPr lang="en-US" dirty="0" err="1" smtClean="0"/>
              <a:t>pThreads</a:t>
            </a:r>
            <a:r>
              <a:rPr lang="en-US" dirty="0" smtClean="0"/>
              <a:t> library (the POSIX portable threads library).</a:t>
            </a:r>
          </a:p>
          <a:p>
            <a:r>
              <a:rPr lang="en-US" dirty="0" smtClean="0"/>
              <a:t>The O’Reilly book is all one needs to get started.</a:t>
            </a:r>
          </a:p>
          <a:p>
            <a:endParaRPr lang="en-US" dirty="0"/>
          </a:p>
          <a:p>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lIns="93177" tIns="46589" rIns="93177" bIns="46589"/>
          <a:lstStyle/>
          <a:p>
            <a:pPr>
              <a:defRPr/>
            </a:pPr>
            <a:fld id="{D1F60938-1488-DE48-B964-642B5D0865D8}" type="slidenum">
              <a:rPr lang="en-US" smtClean="0"/>
              <a:pPr>
                <a:defRPr/>
              </a:pPr>
              <a:t>7</a:t>
            </a:fld>
            <a:endParaRPr lang="en-US"/>
          </a:p>
        </p:txBody>
      </p:sp>
    </p:spTree>
    <p:extLst>
      <p:ext uri="{BB962C8B-B14F-4D97-AF65-F5344CB8AC3E}">
        <p14:creationId xmlns:p14="http://schemas.microsoft.com/office/powerpoint/2010/main" val="249082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8</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r>
              <a:rPr lang="en-US" baseline="0" dirty="0" smtClean="0"/>
              <a:t>Contents of .xml files can be easily tailored, or other actions added for each leaf node found.</a:t>
            </a:r>
          </a:p>
          <a:p>
            <a:r>
              <a:rPr lang="en-US" baseline="0" dirty="0" smtClean="0"/>
              <a:t>The code has some obscure ‘hidden’ options that are not documented outside the code.</a:t>
            </a:r>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10</a:t>
            </a:fld>
            <a:endParaRPr lang="en-US" dirty="0"/>
          </a:p>
        </p:txBody>
      </p:sp>
    </p:spTree>
    <p:extLst>
      <p:ext uri="{BB962C8B-B14F-4D97-AF65-F5344CB8AC3E}">
        <p14:creationId xmlns:p14="http://schemas.microsoft.com/office/powerpoint/2010/main" val="69154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84175"/>
            <a:ext cx="6096000" cy="3430588"/>
          </a:xfrm>
        </p:spPr>
      </p:sp>
      <p:sp>
        <p:nvSpPr>
          <p:cNvPr id="3" name="Notes Placeholder 2"/>
          <p:cNvSpPr>
            <a:spLocks noGrp="1"/>
          </p:cNvSpPr>
          <p:nvPr>
            <p:ph type="body" idx="1"/>
          </p:nvPr>
        </p:nvSpPr>
        <p:spPr/>
        <p:txBody>
          <a:bodyPr/>
          <a:lstStyle/>
          <a:p>
            <a:endParaRPr lang="en-US" baseline="0" dirty="0" smtClean="0"/>
          </a:p>
        </p:txBody>
      </p:sp>
      <p:sp>
        <p:nvSpPr>
          <p:cNvPr id="4" name="Footer Placeholder 3"/>
          <p:cNvSpPr>
            <a:spLocks noGrp="1"/>
          </p:cNvSpPr>
          <p:nvPr>
            <p:ph type="ftr" sz="quarter" idx="10"/>
          </p:nvPr>
        </p:nvSpPr>
        <p:spPr>
          <a:xfrm>
            <a:off x="0" y="8829967"/>
            <a:ext cx="3037840" cy="464820"/>
          </a:xfrm>
          <a:prstGeom prst="rect">
            <a:avLst/>
          </a:prstGeom>
        </p:spPr>
        <p:txBody>
          <a:bodyPr lIns="93177" tIns="46589" rIns="93177" bIns="46589"/>
          <a:lstStyle/>
          <a:p>
            <a:pPr>
              <a:defRPr/>
            </a:pPr>
            <a:r>
              <a:rPr lang="en-US" smtClean="0"/>
              <a:t>Module #: Module Name</a:t>
            </a:r>
            <a:endParaRPr lang="en-US" dirty="0"/>
          </a:p>
        </p:txBody>
      </p:sp>
      <p:sp>
        <p:nvSpPr>
          <p:cNvPr id="5" name="Slide Number Placeholder 4"/>
          <p:cNvSpPr>
            <a:spLocks noGrp="1"/>
          </p:cNvSpPr>
          <p:nvPr>
            <p:ph type="sldNum" sz="quarter" idx="11"/>
          </p:nvPr>
        </p:nvSpPr>
        <p:spPr>
          <a:xfrm>
            <a:off x="3970938" y="8829967"/>
            <a:ext cx="3037840" cy="464820"/>
          </a:xfrm>
          <a:prstGeom prst="rect">
            <a:avLst/>
          </a:prstGeom>
        </p:spPr>
        <p:txBody>
          <a:bodyPr lIns="93177" tIns="46589" rIns="93177" bIns="46589"/>
          <a:lstStyle/>
          <a:p>
            <a:pPr>
              <a:defRPr/>
            </a:pPr>
            <a:fld id="{80249327-EC2F-4096-8D35-6B76097739FC}" type="slidenum">
              <a:rPr lang="en-US" smtClean="0"/>
              <a:pPr>
                <a:defRPr/>
              </a:pPr>
              <a:t>11</a:t>
            </a:fld>
            <a:endParaRPr lang="en-US" dirty="0"/>
          </a:p>
        </p:txBody>
      </p:sp>
    </p:spTree>
    <p:extLst>
      <p:ext uri="{BB962C8B-B14F-4D97-AF65-F5344CB8AC3E}">
        <p14:creationId xmlns:p14="http://schemas.microsoft.com/office/powerpoint/2010/main" val="691540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nchor="ctr" anchorCtr="0"/>
          <a:lstStyle>
            <a:lvl1pPr>
              <a:defRPr>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Content Placeholder 4"/>
          <p:cNvSpPr>
            <a:spLocks noGrp="1"/>
          </p:cNvSpPr>
          <p:nvPr>
            <p:ph sz="quarter" idx="10"/>
          </p:nvPr>
        </p:nvSpPr>
        <p:spPr>
          <a:xfrm>
            <a:off x="271463" y="1277938"/>
            <a:ext cx="3843337"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4"/>
          <p:cNvSpPr>
            <a:spLocks noGrp="1"/>
          </p:cNvSpPr>
          <p:nvPr>
            <p:ph sz="quarter" idx="11"/>
          </p:nvPr>
        </p:nvSpPr>
        <p:spPr>
          <a:xfrm>
            <a:off x="4376738" y="1277938"/>
            <a:ext cx="3852862" cy="3192461"/>
          </a:xfrm>
          <a:prstGeom prst="rect">
            <a:avLst/>
          </a:prstGeom>
        </p:spPr>
        <p:txBody>
          <a:bodyPr vert="horz" lIns="0" tIns="0" rIns="0" bIns="0"/>
          <a:lstStyle>
            <a:lvl1pPr>
              <a:lnSpc>
                <a:spcPct val="100000"/>
              </a:lnSpc>
              <a:spcBef>
                <a:spcPts val="1200"/>
              </a:spcBef>
              <a:spcAft>
                <a:spcPts val="0"/>
              </a:spcAft>
              <a:buClr>
                <a:srgbClr val="808080"/>
              </a:buClr>
              <a:defRPr>
                <a:latin typeface="+mn-lt"/>
                <a:ea typeface="Arial"/>
              </a:defRPr>
            </a:lvl1pPr>
            <a:lvl2pPr>
              <a:lnSpc>
                <a:spcPct val="100000"/>
              </a:lnSpc>
              <a:spcBef>
                <a:spcPts val="300"/>
              </a:spcBef>
              <a:spcAft>
                <a:spcPts val="0"/>
              </a:spcAft>
              <a:buClr>
                <a:srgbClr val="808080"/>
              </a:buClr>
              <a:defRPr>
                <a:latin typeface="+mn-lt"/>
                <a:ea typeface="Arial"/>
              </a:defRPr>
            </a:lvl2pPr>
            <a:lvl3pPr marL="858838" indent="-169863">
              <a:lnSpc>
                <a:spcPct val="100000"/>
              </a:lnSpc>
              <a:spcBef>
                <a:spcPts val="300"/>
              </a:spcBef>
              <a:spcAft>
                <a:spcPts val="0"/>
              </a:spcAft>
              <a:buClr>
                <a:srgbClr val="808080"/>
              </a:buClr>
              <a:defRPr>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8716247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37704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152400"/>
            <a:ext cx="8410575" cy="690563"/>
          </a:xfrm>
          <a:prstGeom prst="rect">
            <a:avLst/>
          </a:prstGeom>
          <a:noFill/>
        </p:spPr>
        <p:txBody>
          <a:bodyPr lIns="0" tIns="0" rIns="0" bIns="0" anchor="ctr" anchorCtr="0"/>
          <a:lstStyle>
            <a:lvl1pPr>
              <a:lnSpc>
                <a:spcPts val="3600"/>
              </a:lnSpc>
              <a:defRPr sz="2800">
                <a:solidFill>
                  <a:schemeClr val="bg1"/>
                </a:solidFill>
                <a:latin typeface="+mj-lt"/>
              </a:defRPr>
            </a:lvl1pPr>
          </a:lstStyle>
          <a:p>
            <a:r>
              <a:rPr lang="en-US" dirty="0" smtClean="0"/>
              <a:t> Click to edit Master title style</a:t>
            </a:r>
            <a:endParaRPr lang="en-US" dirty="0"/>
          </a:p>
        </p:txBody>
      </p:sp>
      <p:sp>
        <p:nvSpPr>
          <p:cNvPr id="4" name="Content Placeholder 3"/>
          <p:cNvSpPr>
            <a:spLocks noGrp="1"/>
          </p:cNvSpPr>
          <p:nvPr>
            <p:ph sz="quarter" idx="10"/>
          </p:nvPr>
        </p:nvSpPr>
        <p:spPr bwMode="gray">
          <a:xfrm>
            <a:off x="366714" y="914400"/>
            <a:ext cx="8410575" cy="3600450"/>
          </a:xfrm>
          <a:prstGeom prst="rect">
            <a:avLst/>
          </a:prstGeom>
          <a:noFill/>
        </p:spPr>
        <p:txBody>
          <a:bodyPr lIns="0" tIns="0" rIns="0" bIns="0">
            <a:normAutofit/>
          </a:bodyPr>
          <a:lstStyle>
            <a:lvl1pPr>
              <a:spcBef>
                <a:spcPts val="1200"/>
              </a:spcBef>
              <a:buClr>
                <a:schemeClr val="bg2"/>
              </a:buClr>
              <a:defRPr sz="2400">
                <a:solidFill>
                  <a:schemeClr val="bg2"/>
                </a:solidFill>
                <a:latin typeface="+mn-lt"/>
              </a:defRPr>
            </a:lvl1pPr>
            <a:lvl2pPr>
              <a:spcBef>
                <a:spcPts val="300"/>
              </a:spcBef>
              <a:buClr>
                <a:schemeClr val="bg2"/>
              </a:buClr>
              <a:defRPr sz="2000">
                <a:solidFill>
                  <a:schemeClr val="bg2"/>
                </a:solidFill>
                <a:latin typeface="+mn-lt"/>
              </a:defRPr>
            </a:lvl2pPr>
            <a:lvl3pPr>
              <a:spcBef>
                <a:spcPts val="300"/>
              </a:spcBef>
              <a:buClr>
                <a:schemeClr val="bg2"/>
              </a:buClr>
              <a:defRPr sz="1800">
                <a:solidFill>
                  <a:schemeClr val="bg2"/>
                </a:solidFill>
                <a:latin typeface="+mn-lt"/>
              </a:defRPr>
            </a:lvl3pPr>
            <a:lvl4pPr>
              <a:spcBef>
                <a:spcPts val="300"/>
              </a:spcBef>
              <a:buClr>
                <a:schemeClr val="bg2"/>
              </a:buClr>
              <a:buFont typeface="Wingdings" pitchFamily="2" charset="2"/>
              <a:buChar char="§"/>
              <a:defRPr sz="1600">
                <a:solidFill>
                  <a:schemeClr val="bg2"/>
                </a:solidFill>
                <a:latin typeface="+mn-lt"/>
              </a:defRPr>
            </a:lvl4pPr>
            <a:lvl5pPr>
              <a:spcBef>
                <a:spcPts val="300"/>
              </a:spcBef>
              <a:buClr>
                <a:schemeClr val="bg2"/>
              </a:buClr>
              <a:defRPr sz="1400">
                <a:solidFill>
                  <a:schemeClr val="bg2"/>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172293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2728913" y="900112"/>
            <a:ext cx="6048376" cy="1114426"/>
          </a:xfrm>
          <a:prstGeom prst="rect">
            <a:avLst/>
          </a:prstGeom>
          <a:noFill/>
        </p:spPr>
        <p:txBody>
          <a:bodyPr lIns="0" tIns="0" rIns="0" bIns="0" anchor="b" anchorCtr="0">
            <a:noAutofit/>
          </a:bodyPr>
          <a:lstStyle>
            <a:lvl1pPr>
              <a:defRPr sz="4400">
                <a:solidFill>
                  <a:schemeClr val="tx2"/>
                </a:solidFill>
                <a:latin typeface="MetaNormalLF-Roman" pitchFamily="34"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4" y="2269331"/>
            <a:ext cx="6048375" cy="628650"/>
          </a:xfrm>
          <a:prstGeom prst="rect">
            <a:avLst/>
          </a:prstGeom>
          <a:noFill/>
        </p:spPr>
        <p:txBody>
          <a:bodyPr lIns="0" tIns="0" rIns="0" bIns="0">
            <a:noAutofit/>
          </a:bodyPr>
          <a:lstStyle>
            <a:lvl1pPr marL="0" indent="0" algn="l">
              <a:spcBef>
                <a:spcPts val="0"/>
              </a:spcBef>
              <a:buNone/>
              <a:defRPr sz="2800">
                <a:solidFill>
                  <a:schemeClr val="bg2"/>
                </a:solidFill>
                <a:latin typeface="MetaNormalLF-Roman"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Picture Placeholder 2"/>
          <p:cNvSpPr>
            <a:spLocks noGrp="1"/>
          </p:cNvSpPr>
          <p:nvPr>
            <p:ph type="pic" idx="10"/>
          </p:nvPr>
        </p:nvSpPr>
        <p:spPr bwMode="gray">
          <a:xfrm>
            <a:off x="366714" y="1016794"/>
            <a:ext cx="2073275" cy="992981"/>
          </a:xfrm>
          <a:prstGeom prst="rect">
            <a:avLst/>
          </a:prstGeom>
        </p:spPr>
        <p:txBody>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8519800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66713" y="152400"/>
            <a:ext cx="8410575" cy="690563"/>
          </a:xfrm>
          <a:prstGeom prst="rect">
            <a:avLst/>
          </a:prstGeom>
          <a:noFill/>
        </p:spPr>
        <p:txBody>
          <a:bodyPr lIns="0" tIns="0" rIns="0" bIns="0" anchor="t" anchorCtr="0"/>
          <a:lstStyle>
            <a:lvl1pPr>
              <a:lnSpc>
                <a:spcPts val="3600"/>
              </a:lnSpc>
              <a:defRPr sz="3600">
                <a:solidFill>
                  <a:schemeClr val="tx2"/>
                </a:solidFill>
                <a:latin typeface="MetaNormalLF-Roman"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16794"/>
            <a:ext cx="8410575" cy="3440906"/>
          </a:xfrm>
          <a:prstGeom prst="rect">
            <a:avLst/>
          </a:prstGeom>
          <a:noFill/>
        </p:spPr>
        <p:txBody>
          <a:bodyPr lIns="0" tIns="0" rIns="0" bIns="0">
            <a:normAutofit/>
          </a:bodyPr>
          <a:lstStyle>
            <a:lvl1pPr>
              <a:spcBef>
                <a:spcPts val="1200"/>
              </a:spcBef>
              <a:buClr>
                <a:schemeClr val="bg2"/>
              </a:buClr>
              <a:defRPr>
                <a:solidFill>
                  <a:schemeClr val="tx1"/>
                </a:solidFill>
                <a:latin typeface="+mn-lt"/>
              </a:defRPr>
            </a:lvl1pPr>
            <a:lvl2pPr>
              <a:spcBef>
                <a:spcPts val="300"/>
              </a:spcBef>
              <a:buClr>
                <a:schemeClr val="bg2"/>
              </a:buClr>
              <a:defRPr>
                <a:solidFill>
                  <a:schemeClr val="tx1"/>
                </a:solidFill>
                <a:latin typeface="+mn-lt"/>
              </a:defRPr>
            </a:lvl2pPr>
            <a:lvl3pPr>
              <a:spcBef>
                <a:spcPts val="300"/>
              </a:spcBef>
              <a:buClr>
                <a:schemeClr val="bg2"/>
              </a:buClr>
              <a:defRPr>
                <a:solidFill>
                  <a:schemeClr val="tx1"/>
                </a:solidFill>
                <a:latin typeface="+mn-lt"/>
              </a:defRPr>
            </a:lvl3pPr>
            <a:lvl4pPr>
              <a:spcBef>
                <a:spcPts val="300"/>
              </a:spcBef>
              <a:buClr>
                <a:schemeClr val="bg2"/>
              </a:buClr>
              <a:buFont typeface="Wingdings" pitchFamily="2" charset="2"/>
              <a:buChar char="§"/>
              <a:defRPr>
                <a:solidFill>
                  <a:schemeClr val="tx1"/>
                </a:solidFill>
                <a:latin typeface="+mn-lt"/>
              </a:defRPr>
            </a:lvl4pPr>
            <a:lvl5pPr>
              <a:spcBef>
                <a:spcPts val="300"/>
              </a:spcBef>
              <a:buClr>
                <a:schemeClr val="bg2"/>
              </a:buClr>
              <a:defRPr sz="16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8212140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ea typeface="Arial"/>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5200791"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bg>
      <p:bgPr>
        <a:solidFill>
          <a:schemeClr val="bg2"/>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89291"/>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bg>
      <p:bgPr>
        <a:solidFill>
          <a:schemeClr val="tx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274320" y="294162"/>
            <a:ext cx="5200791"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5200791"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mn-lt"/>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3531"/>
            <a:ext cx="8582462" cy="672220"/>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4" name="Content Placeholder 4"/>
          <p:cNvSpPr>
            <a:spLocks noGrp="1"/>
          </p:cNvSpPr>
          <p:nvPr>
            <p:ph sz="quarter" idx="10"/>
          </p:nvPr>
        </p:nvSpPr>
        <p:spPr>
          <a:xfrm>
            <a:off x="275730" y="1127915"/>
            <a:ext cx="8572696" cy="3575907"/>
          </a:xfrm>
          <a:prstGeom prst="rect">
            <a:avLst/>
          </a:prstGeom>
        </p:spPr>
        <p:txBody>
          <a:bodyPr vert="horz" lIns="0" tIns="0" rIns="0" bIns="0"/>
          <a:lstStyle>
            <a:lvl1pPr marL="285750" indent="-285750">
              <a:lnSpc>
                <a:spcPct val="100000"/>
              </a:lnSpc>
              <a:spcBef>
                <a:spcPts val="1200"/>
              </a:spcBef>
              <a:spcAft>
                <a:spcPts val="0"/>
              </a:spcAft>
              <a:buClr>
                <a:srgbClr val="000000"/>
              </a:buClr>
              <a:buFont typeface="Arial"/>
              <a:buChar char="•"/>
              <a:defRPr sz="1800">
                <a:latin typeface="+mn-lt"/>
                <a:ea typeface="Arial"/>
              </a:defRPr>
            </a:lvl1pPr>
            <a:lvl2pPr marL="512762" indent="-171450">
              <a:lnSpc>
                <a:spcPct val="100000"/>
              </a:lnSpc>
              <a:spcBef>
                <a:spcPts val="300"/>
              </a:spcBef>
              <a:spcAft>
                <a:spcPts val="0"/>
              </a:spcAft>
              <a:buClr>
                <a:srgbClr val="000000"/>
              </a:buClr>
              <a:buFont typeface="Lucida Grande"/>
              <a:buChar char="-"/>
              <a:defRPr sz="1600">
                <a:latin typeface="+mn-lt"/>
                <a:ea typeface="Arial"/>
              </a:defRPr>
            </a:lvl2pPr>
            <a:lvl3pPr marL="860425" indent="-171450">
              <a:lnSpc>
                <a:spcPct val="100000"/>
              </a:lnSpc>
              <a:spcBef>
                <a:spcPts val="300"/>
              </a:spcBef>
              <a:spcAft>
                <a:spcPts val="0"/>
              </a:spcAft>
              <a:buClr>
                <a:srgbClr val="000000"/>
              </a:buClr>
              <a:buFont typeface="Courier New"/>
              <a:buChar char="o"/>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0442606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8498908" cy="647156"/>
          </a:xfrm>
          <a:prstGeom prst="rect">
            <a:avLst/>
          </a:prstGeom>
        </p:spPr>
        <p:txBody>
          <a:bodyPr lIns="0" rIns="0" anchor="ctr" anchorCtr="0"/>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a:t>
            </a:r>
            <a:endParaRPr lang="en-US" dirty="0"/>
          </a:p>
        </p:txBody>
      </p:sp>
      <p:sp>
        <p:nvSpPr>
          <p:cNvPr id="5" name="Content Placeholder 4"/>
          <p:cNvSpPr>
            <a:spLocks noGrp="1"/>
          </p:cNvSpPr>
          <p:nvPr>
            <p:ph sz="quarter" idx="10"/>
          </p:nvPr>
        </p:nvSpPr>
        <p:spPr>
          <a:xfrm>
            <a:off x="271463" y="1144625"/>
            <a:ext cx="8501764" cy="3584261"/>
          </a:xfrm>
          <a:prstGeom prst="rect">
            <a:avLst/>
          </a:prstGeom>
        </p:spPr>
        <p:txBody>
          <a:bodyPr vert="horz" lIns="0" tIns="0" rIns="0" bIns="0"/>
          <a:lstStyle>
            <a:lvl1pPr>
              <a:lnSpc>
                <a:spcPct val="100000"/>
              </a:lnSpc>
              <a:spcBef>
                <a:spcPts val="1200"/>
              </a:spcBef>
              <a:spcAft>
                <a:spcPts val="0"/>
              </a:spcAft>
              <a:buClr>
                <a:srgbClr val="808080"/>
              </a:buClr>
              <a:defRPr sz="1800">
                <a:latin typeface="+mn-lt"/>
                <a:ea typeface="Arial"/>
              </a:defRPr>
            </a:lvl1pPr>
            <a:lvl2pPr>
              <a:lnSpc>
                <a:spcPct val="100000"/>
              </a:lnSpc>
              <a:spcBef>
                <a:spcPts val="300"/>
              </a:spcBef>
              <a:spcAft>
                <a:spcPts val="0"/>
              </a:spcAft>
              <a:buClr>
                <a:srgbClr val="808080"/>
              </a:buClr>
              <a:defRPr sz="1600">
                <a:latin typeface="+mn-lt"/>
                <a:ea typeface="Arial"/>
              </a:defRPr>
            </a:lvl2pPr>
            <a:lvl3pPr marL="858838" indent="-169863">
              <a:lnSpc>
                <a:spcPct val="100000"/>
              </a:lnSpc>
              <a:spcBef>
                <a:spcPts val="300"/>
              </a:spcBef>
              <a:spcAft>
                <a:spcPts val="0"/>
              </a:spcAft>
              <a:buClr>
                <a:srgbClr val="808080"/>
              </a:buClr>
              <a:defRPr sz="110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3345511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5"/>
            <a:ext cx="8498908" cy="640080"/>
          </a:xfrm>
          <a:prstGeom prst="rect">
            <a:avLst/>
          </a:prstGeom>
        </p:spPr>
        <p:txBody>
          <a:bodyPr lIns="0" rIns="0" anchor="ctr" anchorCtr="0">
            <a:normAutofit/>
          </a:bodyPr>
          <a:lstStyle>
            <a:lvl1pPr>
              <a:defRPr baseline="0">
                <a:solidFill>
                  <a:srgbClr val="007DB8"/>
                </a:solidFill>
                <a:latin typeface="Arial" panose="020B0604020202020204" pitchFamily="34" charset="0"/>
                <a:ea typeface="Arial"/>
                <a:cs typeface="Arial" panose="020B0604020202020204" pitchFamily="34" charset="0"/>
              </a:defRPr>
            </a:lvl1pPr>
          </a:lstStyle>
          <a:p>
            <a:r>
              <a:rPr lang="en-US" dirty="0" smtClean="0"/>
              <a:t>Click to edit content page title </a:t>
            </a:r>
            <a:endParaRPr lang="en-US" dirty="0"/>
          </a:p>
        </p:txBody>
      </p:sp>
      <p:sp>
        <p:nvSpPr>
          <p:cNvPr id="5" name="Text Placeholder 12"/>
          <p:cNvSpPr>
            <a:spLocks noGrp="1"/>
          </p:cNvSpPr>
          <p:nvPr>
            <p:ph type="subTitle" idx="11" hasCustomPrompt="1"/>
          </p:nvPr>
        </p:nvSpPr>
        <p:spPr>
          <a:xfrm>
            <a:off x="266699" y="1057766"/>
            <a:ext cx="8506527" cy="313267"/>
          </a:xfrm>
          <a:prstGeom prst="rect">
            <a:avLst/>
          </a:prstGeom>
        </p:spPr>
        <p:txBody>
          <a:bodyPr lIns="0" rIns="0" anchor="t" anchorCtr="0"/>
          <a:lstStyle>
            <a:lvl1pPr marL="228600" indent="-228600">
              <a:buNone/>
              <a:defRPr lang="en-US" b="1" dirty="0" smtClean="0">
                <a:latin typeface="Arial" panose="020B0604020202020204" pitchFamily="34" charset="0"/>
                <a:ea typeface="Arial"/>
                <a:cs typeface="Arial" panose="020B0604020202020204" pitchFamily="34" charset="0"/>
              </a:defRPr>
            </a:lvl1pPr>
          </a:lstStyle>
          <a:p>
            <a:pPr marL="0" lvl="0" indent="0"/>
            <a:r>
              <a:rPr lang="en-US" dirty="0" smtClean="0"/>
              <a:t>Click to edit master subtitle style</a:t>
            </a:r>
          </a:p>
        </p:txBody>
      </p:sp>
      <p:sp>
        <p:nvSpPr>
          <p:cNvPr id="8" name="Content Placeholder 4"/>
          <p:cNvSpPr>
            <a:spLocks noGrp="1"/>
          </p:cNvSpPr>
          <p:nvPr>
            <p:ph sz="quarter" idx="10"/>
          </p:nvPr>
        </p:nvSpPr>
        <p:spPr>
          <a:xfrm>
            <a:off x="271463" y="1541463"/>
            <a:ext cx="8501764" cy="3162359"/>
          </a:xfrm>
          <a:prstGeom prst="rect">
            <a:avLst/>
          </a:prstGeom>
        </p:spPr>
        <p:txBody>
          <a:bodyPr vert="horz" lIns="0" tIns="0" rIns="0" bIns="0"/>
          <a:lstStyle>
            <a:lvl1pPr>
              <a:lnSpc>
                <a:spcPct val="100000"/>
              </a:lnSpc>
              <a:spcBef>
                <a:spcPts val="1200"/>
              </a:spcBef>
              <a:spcAft>
                <a:spcPts val="0"/>
              </a:spcAft>
              <a:buClr>
                <a:srgbClr val="808080"/>
              </a:buClr>
              <a:defRPr sz="1600">
                <a:latin typeface="+mn-lt"/>
                <a:ea typeface="Arial"/>
              </a:defRPr>
            </a:lvl1pPr>
            <a:lvl2pPr>
              <a:lnSpc>
                <a:spcPct val="100000"/>
              </a:lnSpc>
              <a:spcBef>
                <a:spcPts val="300"/>
              </a:spcBef>
              <a:spcAft>
                <a:spcPts val="0"/>
              </a:spcAft>
              <a:buClr>
                <a:srgbClr val="808080"/>
              </a:buClr>
              <a:defRPr sz="1400">
                <a:latin typeface="+mn-lt"/>
                <a:ea typeface="Arial"/>
              </a:defRPr>
            </a:lvl2pPr>
            <a:lvl3pPr marL="858838" indent="-169863">
              <a:lnSpc>
                <a:spcPct val="100000"/>
              </a:lnSpc>
              <a:spcBef>
                <a:spcPts val="300"/>
              </a:spcBef>
              <a:spcAft>
                <a:spcPts val="0"/>
              </a:spcAft>
              <a:buClr>
                <a:srgbClr val="808080"/>
              </a:buClr>
              <a:defRPr sz="1050">
                <a:latin typeface="+mn-lt"/>
                <a:ea typeface="Arial"/>
              </a:defRPr>
            </a:lvl3pPr>
            <a:lvl4pPr marL="1258888" indent="-230188">
              <a:lnSpc>
                <a:spcPct val="100000"/>
              </a:lnSpc>
              <a:spcBef>
                <a:spcPts val="300"/>
              </a:spcBef>
              <a:spcAft>
                <a:spcPts val="0"/>
              </a:spcAft>
              <a:buClr>
                <a:srgbClr val="808080"/>
              </a:buClr>
              <a:defRPr>
                <a:latin typeface="+mn-lt"/>
              </a:defRPr>
            </a:lvl4pPr>
            <a:lvl5pPr>
              <a:lnSpc>
                <a:spcPct val="100000"/>
              </a:lnSpc>
              <a:spcBef>
                <a:spcPts val="300"/>
              </a:spcBef>
              <a:spcAft>
                <a:spcPts val="0"/>
              </a:spcAft>
              <a:buClr>
                <a:srgbClr val="808080"/>
              </a:buClr>
              <a:defRPr sz="1000">
                <a:latin typeface="+mn-lt"/>
              </a:defRPr>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20045223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2018/06/15</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2018/06/15</a:t>
            </a:fld>
            <a:endParaRPr lang="en-US" sz="900" dirty="0" smtClean="0">
              <a:solidFill>
                <a:schemeClr val="bg2">
                  <a:lumMod val="50000"/>
                  <a:lumOff val="50000"/>
                </a:schemeClr>
              </a:solidFill>
              <a:latin typeface="+mn-lt"/>
            </a:endParaRPr>
          </a:p>
        </p:txBody>
      </p:sp>
      <p:sp>
        <p:nvSpPr>
          <p:cNvPr id="15" name="fl" descr="                              Dell - Internal Use - Confidential&#10;"/>
          <p:cNvSpPr txBox="1"/>
          <p:nvPr/>
        </p:nvSpPr>
        <p:spPr>
          <a:xfrm>
            <a:off x="576263" y="5006975"/>
            <a:ext cx="899247" cy="84639"/>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600" b="0" i="0" u="none" baseline="0" dirty="0" smtClean="0">
                <a:solidFill>
                  <a:srgbClr val="7F7F7F"/>
                </a:solidFill>
                <a:latin typeface="+mn-lt"/>
              </a:rPr>
              <a:t>© Copyright 2016 Dell Inc.</a:t>
            </a:r>
          </a:p>
        </p:txBody>
      </p:sp>
      <p:sp>
        <p:nvSpPr>
          <p:cNvPr id="20" name="TextBox 19"/>
          <p:cNvSpPr txBox="1"/>
          <p:nvPr/>
        </p:nvSpPr>
        <p:spPr>
          <a:xfrm>
            <a:off x="276035" y="5006975"/>
            <a:ext cx="94039" cy="84639"/>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b="0" kern="1200" smtClean="0">
                <a:solidFill>
                  <a:schemeClr val="bg2">
                    <a:lumMod val="50000"/>
                    <a:lumOff val="50000"/>
                  </a:schemeClr>
                </a:solidFill>
                <a:latin typeface="+mn-lt"/>
                <a:ea typeface="+mn-ea"/>
                <a:cs typeface="+mn-cs"/>
              </a:rPr>
              <a:pPr algn="l" rtl="0" fontAlgn="base">
                <a:lnSpc>
                  <a:spcPct val="90000"/>
                </a:lnSpc>
                <a:spcBef>
                  <a:spcPct val="0"/>
                </a:spcBef>
                <a:spcAft>
                  <a:spcPct val="0"/>
                </a:spcAft>
                <a:buClr>
                  <a:schemeClr val="bg1"/>
                </a:buClr>
              </a:pPr>
              <a:t>‹#›</a:t>
            </a:fld>
            <a:endParaRPr lang="en-US" sz="600" b="0" kern="1200" dirty="0" err="1" smtClean="0">
              <a:solidFill>
                <a:schemeClr val="bg2">
                  <a:lumMod val="50000"/>
                  <a:lumOff val="50000"/>
                </a:schemeClr>
              </a:solidFill>
              <a:latin typeface="+mn-lt"/>
              <a:ea typeface="+mn-ea"/>
              <a:cs typeface="+mn-cs"/>
            </a:endParaRPr>
          </a:p>
        </p:txBody>
      </p:sp>
      <p:pic>
        <p:nvPicPr>
          <p:cNvPr id="10" name="Picture 9"/>
          <p:cNvPicPr>
            <a:picLocks noChangeAspect="1"/>
          </p:cNvPicPr>
          <p:nvPr/>
        </p:nvPicPr>
        <p:blipFill>
          <a:blip r:embed="rId20">
            <a:extLst>
              <a:ext uri="{28A0092B-C50C-407E-A947-70E740481C1C}">
                <a14:useLocalDpi xmlns:a14="http://schemas.microsoft.com/office/drawing/2010/main"/>
              </a:ext>
            </a:extLst>
          </a:blip>
          <a:stretch>
            <a:fillRect/>
          </a:stretch>
        </p:blipFill>
        <p:spPr>
          <a:xfrm>
            <a:off x="8201289" y="4838853"/>
            <a:ext cx="675370" cy="120065"/>
          </a:xfrm>
          <a:prstGeom prst="rect">
            <a:avLst/>
          </a:prstGeom>
        </p:spPr>
      </p:pic>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436" r:id="rId7"/>
    <p:sldLayoutId id="2147484437" r:id="rId8"/>
    <p:sldLayoutId id="2147484438" r:id="rId9"/>
    <p:sldLayoutId id="2147484439" r:id="rId10"/>
    <p:sldLayoutId id="2147484444" r:id="rId11"/>
    <p:sldLayoutId id="2147484446" r:id="rId12"/>
    <p:sldLayoutId id="2147484445" r:id="rId13"/>
    <p:sldLayoutId id="2147484447" r:id="rId14"/>
    <p:sldLayoutId id="2147484434" r:id="rId15"/>
    <p:sldLayoutId id="2147484428" r:id="rId16"/>
    <p:sldLayoutId id="2147484429" r:id="rId17"/>
    <p:sldLayoutId id="2147484430" r:id="rId18"/>
  </p:sldLayoutIdLst>
  <p:transition xmlns:p14="http://schemas.microsoft.com/office/powerpoint/2010/main" spd="med">
    <p:wipe dir="r"/>
  </p:transition>
  <p:timing>
    <p:tnLst>
      <p:par>
        <p:cTn xmlns:p14="http://schemas.microsoft.com/office/powerpoint/2010/mai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3084"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17.png"/><Relationship Id="rId5" Type="http://schemas.openxmlformats.org/officeDocument/2006/relationships/package" Target="../embeddings/Microsoft_Excel_Sheet1.xlsx"/><Relationship Id="rId6" Type="http://schemas.openxmlformats.org/officeDocument/2006/relationships/image" Target="../media/image16.e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hyperlink" Target="https://tools.ietf.org/html/draft-ietf-nfsv4-acl-mapping-05" TargetMode="External"/><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zBob/pwalk" TargetMode="External"/><Relationship Id="rId4"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s://sourceware.org/pthreads-win32/" TargetMode="External"/><Relationship Id="rId4" Type="http://schemas.openxmlformats.org/officeDocument/2006/relationships/image" Target="../media/image10.tiff"/><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t" anchorCtr="1">
            <a:noAutofit/>
          </a:bodyPr>
          <a:lstStyle/>
          <a:p>
            <a:pPr algn="ctr"/>
            <a:r>
              <a:rPr lang="en-US" sz="3200" dirty="0" err="1" smtClean="0">
                <a:solidFill>
                  <a:srgbClr val="FFFFFF"/>
                </a:solidFill>
              </a:rPr>
              <a:t>PowerWalk</a:t>
            </a:r>
            <a:r>
              <a:rPr lang="en-US" sz="3200" dirty="0" smtClean="0">
                <a:solidFill>
                  <a:srgbClr val="FFFFFF"/>
                </a:solidFill>
              </a:rPr>
              <a:t> </a:t>
            </a:r>
            <a:r>
              <a:rPr lang="en-US" sz="3200" dirty="0">
                <a:solidFill>
                  <a:srgbClr val="FFFFFF"/>
                </a:solidFill>
              </a:rPr>
              <a:t>(“</a:t>
            </a:r>
            <a:r>
              <a:rPr lang="en-US" sz="3200" dirty="0" err="1">
                <a:solidFill>
                  <a:srgbClr val="FFFFFF"/>
                </a:solidFill>
              </a:rPr>
              <a:t>pwalk</a:t>
            </a:r>
            <a:r>
              <a:rPr lang="en-US" sz="3200" dirty="0">
                <a:solidFill>
                  <a:srgbClr val="FFFFFF"/>
                </a:solidFill>
              </a:rPr>
              <a:t>”)</a:t>
            </a:r>
            <a:br>
              <a:rPr lang="en-US" sz="3200" dirty="0">
                <a:solidFill>
                  <a:srgbClr val="FFFFFF"/>
                </a:solidFill>
              </a:rPr>
            </a:br>
            <a:r>
              <a:rPr lang="en-US" sz="2400" dirty="0">
                <a:solidFill>
                  <a:srgbClr val="FFFFFF"/>
                </a:solidFill>
              </a:rPr>
              <a:t>A </a:t>
            </a:r>
            <a:r>
              <a:rPr lang="en-US" sz="2400" dirty="0" smtClean="0">
                <a:solidFill>
                  <a:srgbClr val="FFFFFF"/>
                </a:solidFill>
              </a:rPr>
              <a:t>High-Speed, </a:t>
            </a:r>
            <a:r>
              <a:rPr lang="en-US" sz="2400" smtClean="0">
                <a:solidFill>
                  <a:srgbClr val="FFFFFF"/>
                </a:solidFill>
              </a:rPr>
              <a:t>Portable,</a:t>
            </a:r>
            <a:br>
              <a:rPr lang="en-US" sz="2400" smtClean="0">
                <a:solidFill>
                  <a:srgbClr val="FFFFFF"/>
                </a:solidFill>
              </a:rPr>
            </a:br>
            <a:r>
              <a:rPr lang="en-US" sz="2400" smtClean="0">
                <a:solidFill>
                  <a:srgbClr val="FFFFFF"/>
                </a:solidFill>
              </a:rPr>
              <a:t>Multi</a:t>
            </a:r>
            <a:r>
              <a:rPr lang="en-US" sz="2400" dirty="0">
                <a:solidFill>
                  <a:srgbClr val="FFFFFF"/>
                </a:solidFill>
              </a:rPr>
              <a:t>-Threaded Tree-</a:t>
            </a:r>
            <a:r>
              <a:rPr lang="en-US" sz="2400" dirty="0" smtClean="0">
                <a:solidFill>
                  <a:srgbClr val="FFFFFF"/>
                </a:solidFill>
              </a:rPr>
              <a:t>Walk Utility</a:t>
            </a:r>
            <a:r>
              <a:rPr lang="en-US" sz="2400" dirty="0">
                <a:solidFill>
                  <a:srgbClr val="FFFFFF"/>
                </a:solidFill>
              </a:rPr>
              <a:t/>
            </a:r>
            <a:br>
              <a:rPr lang="en-US" sz="2400" dirty="0">
                <a:solidFill>
                  <a:srgbClr val="FFFFFF"/>
                </a:solidFill>
              </a:rPr>
            </a:br>
            <a:r>
              <a:rPr lang="en-US" sz="2400" dirty="0" smtClean="0">
                <a:solidFill>
                  <a:srgbClr val="FFFFFF"/>
                </a:solidFill>
              </a:rPr>
              <a:t>*</a:t>
            </a:r>
            <a:r>
              <a:rPr lang="en-US" sz="2400" dirty="0">
                <a:solidFill>
                  <a:srgbClr val="FFFFFF"/>
                </a:solidFill>
              </a:rPr>
              <a:t>** </a:t>
            </a:r>
            <a:r>
              <a:rPr lang="en-US" sz="1800" dirty="0">
                <a:solidFill>
                  <a:srgbClr val="FFFFFF"/>
                </a:solidFill>
              </a:rPr>
              <a:t>Limited Distribution ***</a:t>
            </a:r>
            <a:endParaRPr lang="en-US" sz="2400" dirty="0">
              <a:solidFill>
                <a:srgbClr val="FFFFFF"/>
              </a:solidFill>
            </a:endParaRPr>
          </a:p>
        </p:txBody>
      </p:sp>
      <p:sp>
        <p:nvSpPr>
          <p:cNvPr id="4" name="Subtitle 3"/>
          <p:cNvSpPr>
            <a:spLocks noGrp="1"/>
          </p:cNvSpPr>
          <p:nvPr>
            <p:ph type="subTitle" idx="1"/>
          </p:nvPr>
        </p:nvSpPr>
        <p:spPr>
          <a:xfrm>
            <a:off x="274320" y="2252133"/>
            <a:ext cx="5200791" cy="307777"/>
          </a:xfrm>
        </p:spPr>
        <p:txBody>
          <a:bodyPr/>
          <a:lstStyle/>
          <a:p>
            <a:pPr algn="ctr"/>
            <a:r>
              <a:rPr lang="en-US" dirty="0">
                <a:solidFill>
                  <a:srgbClr val="FFFFFF"/>
                </a:solidFill>
              </a:rPr>
              <a:t>Version </a:t>
            </a:r>
            <a:r>
              <a:rPr lang="en-US" dirty="0" smtClean="0">
                <a:solidFill>
                  <a:srgbClr val="FFFFFF"/>
                </a:solidFill>
              </a:rPr>
              <a:t>2.05 </a:t>
            </a:r>
            <a:r>
              <a:rPr lang="en-US" dirty="0">
                <a:solidFill>
                  <a:srgbClr val="FFFFFF"/>
                </a:solidFill>
              </a:rPr>
              <a:t>– </a:t>
            </a:r>
            <a:r>
              <a:rPr lang="en-US" dirty="0" smtClean="0">
                <a:solidFill>
                  <a:srgbClr val="FFFFFF"/>
                </a:solidFill>
              </a:rPr>
              <a:t>May 23, 2018</a:t>
            </a:r>
            <a:endParaRPr lang="en-US" dirty="0"/>
          </a:p>
        </p:txBody>
      </p:sp>
      <p:sp>
        <p:nvSpPr>
          <p:cNvPr id="2" name="TextBox 1"/>
          <p:cNvSpPr txBox="1"/>
          <p:nvPr/>
        </p:nvSpPr>
        <p:spPr>
          <a:xfrm>
            <a:off x="3898900" y="3130550"/>
            <a:ext cx="4572000" cy="830997"/>
          </a:xfrm>
          <a:prstGeom prst="rect">
            <a:avLst/>
          </a:prstGeom>
          <a:noFill/>
        </p:spPr>
        <p:txBody>
          <a:bodyPr wrap="square" rtlCol="0">
            <a:spAutoFit/>
          </a:bodyPr>
          <a:lstStyle/>
          <a:p>
            <a:r>
              <a:rPr lang="en-US" sz="1200" dirty="0">
                <a:solidFill>
                  <a:schemeClr val="tx2"/>
                </a:solidFill>
              </a:rPr>
              <a:t>Bob Sneed</a:t>
            </a:r>
          </a:p>
          <a:p>
            <a:r>
              <a:rPr lang="en-US" sz="1200" dirty="0" smtClean="0">
                <a:solidFill>
                  <a:schemeClr val="tx2"/>
                </a:solidFill>
              </a:rPr>
              <a:t>Isilon Corporate Advisory Engineer</a:t>
            </a:r>
            <a:endParaRPr lang="en-US" sz="1200" dirty="0">
              <a:solidFill>
                <a:schemeClr val="tx2"/>
              </a:solidFill>
            </a:endParaRPr>
          </a:p>
          <a:p>
            <a:r>
              <a:rPr lang="en-US" sz="1200" b="1" dirty="0">
                <a:solidFill>
                  <a:schemeClr val="tx2"/>
                </a:solidFill>
              </a:rPr>
              <a:t>Dell EMC</a:t>
            </a:r>
            <a:r>
              <a:rPr lang="en-US" sz="1200" dirty="0">
                <a:solidFill>
                  <a:schemeClr val="tx2"/>
                </a:solidFill>
              </a:rPr>
              <a:t> | </a:t>
            </a:r>
            <a:r>
              <a:rPr lang="en-US" sz="1200" dirty="0" smtClean="0">
                <a:solidFill>
                  <a:schemeClr val="tx2"/>
                </a:solidFill>
              </a:rPr>
              <a:t>Unstructured Data Division</a:t>
            </a:r>
          </a:p>
          <a:p>
            <a:r>
              <a:rPr lang="en-US" sz="1200" dirty="0" smtClean="0">
                <a:solidFill>
                  <a:schemeClr val="tx2"/>
                </a:solidFill>
              </a:rPr>
              <a:t>Email</a:t>
            </a:r>
            <a:r>
              <a:rPr lang="en-US" sz="1200" dirty="0">
                <a:solidFill>
                  <a:schemeClr val="tx2"/>
                </a:solidFill>
              </a:rPr>
              <a:t>: </a:t>
            </a:r>
            <a:r>
              <a:rPr lang="en-US" sz="1200" dirty="0" err="1">
                <a:solidFill>
                  <a:schemeClr val="tx2"/>
                </a:solidFill>
              </a:rPr>
              <a:t>Bob.Sneed</a:t>
            </a:r>
            <a:r>
              <a:rPr lang="en-US" sz="1200" dirty="0" err="1" smtClean="0">
                <a:solidFill>
                  <a:schemeClr val="tx2"/>
                </a:solidFill>
              </a:rPr>
              <a:t>@Dell.com</a:t>
            </a:r>
            <a:endParaRPr lang="en-US" sz="1200" dirty="0">
              <a:solidFill>
                <a:schemeClr val="tx2"/>
              </a:solidFill>
            </a:endParaRPr>
          </a:p>
        </p:txBody>
      </p:sp>
      <p:sp>
        <p:nvSpPr>
          <p:cNvPr id="5" name="TextBox 4"/>
          <p:cNvSpPr txBox="1"/>
          <p:nvPr/>
        </p:nvSpPr>
        <p:spPr>
          <a:xfrm>
            <a:off x="852389" y="2761382"/>
            <a:ext cx="184666" cy="307777"/>
          </a:xfrm>
          <a:prstGeom prst="rect">
            <a:avLst/>
          </a:prstGeom>
          <a:noFill/>
        </p:spPr>
        <p:txBody>
          <a:bodyPr wrap="none" rtlCol="0">
            <a:spAutoFit/>
          </a:bodyPr>
          <a:lstStyle/>
          <a:p>
            <a:pPr>
              <a:spcBef>
                <a:spcPts val="0"/>
              </a:spcBef>
              <a:spcAft>
                <a:spcPts val="0"/>
              </a:spcAft>
              <a:buClr>
                <a:schemeClr val="bg1"/>
              </a:buClr>
            </a:pPr>
            <a:endParaRPr lang="en-US" sz="1400" dirty="0" err="1" smtClean="0">
              <a:solidFill>
                <a:schemeClr val="bg2"/>
              </a:solidFill>
              <a:latin typeface="+mn-lt"/>
            </a:endParaRPr>
          </a:p>
        </p:txBody>
      </p:sp>
    </p:spTree>
    <p:extLst>
      <p:ext uri="{BB962C8B-B14F-4D97-AF65-F5344CB8AC3E}">
        <p14:creationId xmlns:p14="http://schemas.microsoft.com/office/powerpoint/2010/main" val="251870938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pwalk</a:t>
            </a:r>
            <a:r>
              <a:rPr lang="en-US" dirty="0" smtClean="0"/>
              <a:t> Output Directory</a:t>
            </a:r>
            <a:endParaRPr lang="en-US" dirty="0"/>
          </a:p>
        </p:txBody>
      </p:sp>
      <p:sp>
        <p:nvSpPr>
          <p:cNvPr id="4" name="Content Placeholder 3"/>
          <p:cNvSpPr>
            <a:spLocks noGrp="1"/>
          </p:cNvSpPr>
          <p:nvPr>
            <p:ph sz="quarter" idx="10"/>
          </p:nvPr>
        </p:nvSpPr>
        <p:spPr>
          <a:xfrm>
            <a:off x="366714" y="914399"/>
            <a:ext cx="8215019" cy="3838873"/>
          </a:xfrm>
        </p:spPr>
        <p:txBody>
          <a:bodyPr>
            <a:noAutofit/>
          </a:bodyPr>
          <a:lstStyle/>
          <a:p>
            <a:pPr marL="0" indent="0">
              <a:spcBef>
                <a:spcPts val="0"/>
              </a:spcBef>
              <a:buNone/>
            </a:pPr>
            <a:r>
              <a:rPr lang="en-US" sz="1600" b="1" dirty="0" err="1" smtClean="0"/>
              <a:t>pwalk</a:t>
            </a:r>
            <a:r>
              <a:rPr lang="en-US" sz="1600" dirty="0" smtClean="0"/>
              <a:t> </a:t>
            </a:r>
            <a:r>
              <a:rPr lang="en-US" sz="1600" u="sng" dirty="0" smtClean="0"/>
              <a:t>always</a:t>
            </a:r>
            <a:r>
              <a:rPr lang="en-US" sz="1600" dirty="0" smtClean="0"/>
              <a:t> creates a </a:t>
            </a:r>
            <a:r>
              <a:rPr lang="en-US" sz="1600" b="1" dirty="0" err="1" smtClean="0">
                <a:latin typeface="+mn-lt"/>
              </a:rPr>
              <a:t>pwalk</a:t>
            </a:r>
            <a:r>
              <a:rPr lang="en-US" sz="1600" b="1" dirty="0" smtClean="0">
                <a:latin typeface="+mn-lt"/>
              </a:rPr>
              <a:t>-YYYY-mm-</a:t>
            </a:r>
            <a:r>
              <a:rPr lang="en-US" sz="1600" b="1" dirty="0" err="1" smtClean="0">
                <a:latin typeface="+mn-lt"/>
              </a:rPr>
              <a:t>dd_hh_mm_ss</a:t>
            </a:r>
            <a:r>
              <a:rPr lang="en-US" sz="1600" b="1" dirty="0" smtClean="0">
                <a:latin typeface="+mn-lt"/>
              </a:rPr>
              <a:t>/</a:t>
            </a:r>
            <a:r>
              <a:rPr lang="en-US" sz="1600" dirty="0" smtClean="0"/>
              <a:t> directory with;</a:t>
            </a:r>
          </a:p>
          <a:p>
            <a:pPr marL="0" indent="0">
              <a:spcBef>
                <a:spcPts val="0"/>
              </a:spcBef>
              <a:buNone/>
            </a:pPr>
            <a:endParaRPr lang="en-US" sz="1600" dirty="0" smtClean="0"/>
          </a:p>
          <a:p>
            <a:pPr marL="334963" lvl="2">
              <a:spcBef>
                <a:spcPts val="0"/>
              </a:spcBef>
            </a:pPr>
            <a:r>
              <a:rPr lang="en-US" sz="1400" dirty="0" err="1" smtClean="0"/>
              <a:t>pwalk.fifo</a:t>
            </a:r>
            <a:r>
              <a:rPr lang="en-US" sz="1400" dirty="0" smtClean="0"/>
              <a:t> – all directory paths processed (command-line </a:t>
            </a:r>
            <a:r>
              <a:rPr lang="en-US" sz="1400" dirty="0" err="1" smtClean="0"/>
              <a:t>args</a:t>
            </a:r>
            <a:r>
              <a:rPr lang="en-US" sz="1400" dirty="0" smtClean="0"/>
              <a:t> plus discovered directories)</a:t>
            </a:r>
          </a:p>
          <a:p>
            <a:pPr marL="334963" lvl="2">
              <a:spcBef>
                <a:spcPts val="0"/>
              </a:spcBef>
            </a:pPr>
            <a:r>
              <a:rPr lang="en-US" sz="1400" dirty="0" err="1" smtClean="0"/>
              <a:t>pwalk.log</a:t>
            </a:r>
            <a:r>
              <a:rPr lang="en-US" sz="1400" dirty="0" smtClean="0"/>
              <a:t> – progress log with timing and summary statistics</a:t>
            </a:r>
          </a:p>
          <a:p>
            <a:pPr marL="334963" lvl="2">
              <a:spcBef>
                <a:spcPts val="0"/>
              </a:spcBef>
            </a:pPr>
            <a:r>
              <a:rPr lang="en-US" sz="1400" dirty="0" err="1" smtClean="0"/>
              <a:t>pwalk.tally</a:t>
            </a:r>
            <a:r>
              <a:rPr lang="en-US" sz="1400" dirty="0" smtClean="0"/>
              <a:t> </a:t>
            </a:r>
            <a:r>
              <a:rPr lang="mr-IN" sz="1400" dirty="0" smtClean="0"/>
              <a:t>–</a:t>
            </a:r>
            <a:r>
              <a:rPr lang="en-US" sz="1400" dirty="0" smtClean="0"/>
              <a:t> only when the +tally &lt;</a:t>
            </a:r>
            <a:r>
              <a:rPr lang="en-US" sz="1400" dirty="0" err="1" smtClean="0"/>
              <a:t>secondary_mode</a:t>
            </a:r>
            <a:r>
              <a:rPr lang="en-US" sz="1400" dirty="0" smtClean="0"/>
              <a:t>&gt; is used</a:t>
            </a:r>
          </a:p>
          <a:p>
            <a:pPr marL="334963" lvl="2">
              <a:spcBef>
                <a:spcPts val="0"/>
              </a:spcBef>
            </a:pPr>
            <a:r>
              <a:rPr lang="en-US" sz="1400" dirty="0" err="1" smtClean="0"/>
              <a:t>workerNNN</a:t>
            </a:r>
            <a:r>
              <a:rPr lang="en-US" sz="1400" dirty="0" smtClean="0"/>
              <a:t>.&lt;type&gt;[.</a:t>
            </a:r>
            <a:r>
              <a:rPr lang="en-US" sz="1400" dirty="0" err="1" smtClean="0"/>
              <a:t>gz</a:t>
            </a:r>
            <a:r>
              <a:rPr lang="en-US" sz="1400" dirty="0" smtClean="0"/>
              <a:t>] – per-worker output file(s), where &lt;type&gt; is …</a:t>
            </a:r>
          </a:p>
          <a:p>
            <a:pPr marL="698500" lvl="4">
              <a:spcBef>
                <a:spcPts val="0"/>
              </a:spcBef>
            </a:pPr>
            <a:r>
              <a:rPr lang="en-US" sz="1200" dirty="0" smtClean="0"/>
              <a:t>.</a:t>
            </a:r>
            <a:r>
              <a:rPr lang="en-US" sz="1200" dirty="0" err="1" smtClean="0"/>
              <a:t>ls</a:t>
            </a:r>
            <a:r>
              <a:rPr lang="en-US" sz="1200" dirty="0" smtClean="0"/>
              <a:t> - with –</a:t>
            </a:r>
            <a:r>
              <a:rPr lang="en-US" sz="1200" dirty="0" err="1" smtClean="0"/>
              <a:t>ls</a:t>
            </a:r>
            <a:r>
              <a:rPr lang="en-US" sz="1200" dirty="0" smtClean="0"/>
              <a:t> or </a:t>
            </a:r>
            <a:r>
              <a:rPr lang="mr-IN" sz="1200" dirty="0" smtClean="0">
                <a:solidFill>
                  <a:srgbClr val="FF0000"/>
                </a:solidFill>
              </a:rPr>
              <a:t>–</a:t>
            </a:r>
            <a:r>
              <a:rPr lang="en-US" sz="1200" dirty="0" err="1" smtClean="0">
                <a:solidFill>
                  <a:srgbClr val="FF0000"/>
                </a:solidFill>
              </a:rPr>
              <a:t>ls</a:t>
            </a:r>
            <a:r>
              <a:rPr lang="en-US" sz="1200" dirty="0" smtClean="0">
                <a:solidFill>
                  <a:srgbClr val="FF0000"/>
                </a:solidFill>
              </a:rPr>
              <a:t>-special</a:t>
            </a:r>
          </a:p>
          <a:p>
            <a:pPr marL="698500" lvl="4">
              <a:spcBef>
                <a:spcPts val="0"/>
              </a:spcBef>
            </a:pPr>
            <a:r>
              <a:rPr lang="en-US" sz="1200" dirty="0" smtClean="0"/>
              <a:t>.xml - with –xml</a:t>
            </a:r>
          </a:p>
          <a:p>
            <a:pPr marL="698500" lvl="4">
              <a:spcBef>
                <a:spcPts val="0"/>
              </a:spcBef>
            </a:pPr>
            <a:r>
              <a:rPr lang="en-US" sz="1200" dirty="0" smtClean="0"/>
              <a:t>.</a:t>
            </a:r>
            <a:r>
              <a:rPr lang="en-US" sz="1200" dirty="0" err="1" smtClean="0"/>
              <a:t>sh</a:t>
            </a:r>
            <a:r>
              <a:rPr lang="en-US" sz="1200" dirty="0" smtClean="0"/>
              <a:t> </a:t>
            </a:r>
            <a:r>
              <a:rPr lang="mr-IN" sz="1200" dirty="0" smtClean="0"/>
              <a:t>–</a:t>
            </a:r>
            <a:r>
              <a:rPr lang="en-US" sz="1200" dirty="0" smtClean="0"/>
              <a:t> with -</a:t>
            </a:r>
            <a:r>
              <a:rPr lang="en-US" sz="1200" dirty="0" err="1" smtClean="0"/>
              <a:t>rm</a:t>
            </a:r>
            <a:endParaRPr lang="en-US" sz="1200" dirty="0" smtClean="0"/>
          </a:p>
          <a:p>
            <a:pPr marL="698500" lvl="4">
              <a:spcBef>
                <a:spcPts val="0"/>
              </a:spcBef>
            </a:pPr>
            <a:r>
              <a:rPr lang="en-US" sz="1200" dirty="0" smtClean="0"/>
              <a:t>.csv - with </a:t>
            </a:r>
            <a:r>
              <a:rPr lang="mr-IN" sz="1200" dirty="0" smtClean="0"/>
              <a:t>–</a:t>
            </a:r>
            <a:r>
              <a:rPr lang="en-US" sz="1200" dirty="0" smtClean="0"/>
              <a:t>csv</a:t>
            </a:r>
          </a:p>
          <a:p>
            <a:pPr marL="698500" lvl="4">
              <a:spcBef>
                <a:spcPts val="0"/>
              </a:spcBef>
            </a:pPr>
            <a:r>
              <a:rPr lang="en-US" sz="1200" dirty="0" smtClean="0"/>
              <a:t>.fix - with –</a:t>
            </a:r>
            <a:r>
              <a:rPr lang="en-US" sz="1200" dirty="0" err="1" smtClean="0"/>
              <a:t>fix_times</a:t>
            </a:r>
            <a:endParaRPr lang="en-US" sz="1200" dirty="0" smtClean="0"/>
          </a:p>
          <a:p>
            <a:pPr marL="698500" lvl="4">
              <a:spcBef>
                <a:spcPts val="0"/>
              </a:spcBef>
            </a:pPr>
            <a:r>
              <a:rPr lang="en-US" sz="1200" dirty="0" smtClean="0"/>
              <a:t>.</a:t>
            </a:r>
            <a:r>
              <a:rPr lang="en-US" sz="1200" dirty="0" err="1" smtClean="0"/>
              <a:t>cmp</a:t>
            </a:r>
            <a:r>
              <a:rPr lang="en-US" sz="1200" dirty="0" smtClean="0"/>
              <a:t> - with –</a:t>
            </a:r>
            <a:r>
              <a:rPr lang="en-US" sz="1200" dirty="0" err="1" smtClean="0"/>
              <a:t>cmp</a:t>
            </a:r>
            <a:endParaRPr lang="en-US" sz="1200" dirty="0" smtClean="0"/>
          </a:p>
          <a:p>
            <a:pPr marL="698500" lvl="4">
              <a:spcBef>
                <a:spcPts val="0"/>
              </a:spcBef>
            </a:pPr>
            <a:r>
              <a:rPr lang="en-US" sz="1200" dirty="0" smtClean="0"/>
              <a:t>.out </a:t>
            </a:r>
            <a:r>
              <a:rPr lang="mr-IN" sz="1200" dirty="0" smtClean="0"/>
              <a:t>–</a:t>
            </a:r>
            <a:r>
              <a:rPr lang="en-US" sz="1200" dirty="0" smtClean="0"/>
              <a:t> when no &lt;</a:t>
            </a:r>
            <a:r>
              <a:rPr lang="en-US" sz="1200" dirty="0" err="1" smtClean="0"/>
              <a:t>primary_mode</a:t>
            </a:r>
            <a:r>
              <a:rPr lang="en-US" sz="1200" dirty="0" smtClean="0"/>
              <a:t>&gt; is specified</a:t>
            </a:r>
          </a:p>
          <a:p>
            <a:pPr marL="698500" lvl="4">
              <a:spcBef>
                <a:spcPts val="0"/>
              </a:spcBef>
            </a:pPr>
            <a:r>
              <a:rPr lang="mr-IN" sz="1200" dirty="0" smtClean="0"/>
              <a:t>…</a:t>
            </a:r>
            <a:r>
              <a:rPr lang="en-US" sz="1200" dirty="0" smtClean="0"/>
              <a:t> plus possible secondary outputs </a:t>
            </a:r>
            <a:r>
              <a:rPr lang="mr-IN" sz="1200" dirty="0" smtClean="0"/>
              <a:t>…</a:t>
            </a:r>
            <a:endParaRPr lang="en-US" sz="1200" dirty="0" smtClean="0"/>
          </a:p>
          <a:p>
            <a:pPr marL="698500" lvl="4">
              <a:spcBef>
                <a:spcPts val="0"/>
              </a:spcBef>
            </a:pPr>
            <a:r>
              <a:rPr lang="en-US" sz="1200" dirty="0" smtClean="0"/>
              <a:t>.acl4bin </a:t>
            </a:r>
            <a:r>
              <a:rPr lang="mr-IN" sz="1200" dirty="0" smtClean="0"/>
              <a:t>–</a:t>
            </a:r>
            <a:r>
              <a:rPr lang="en-US" sz="1200" dirty="0" smtClean="0"/>
              <a:t> for </a:t>
            </a:r>
            <a:r>
              <a:rPr lang="mr-IN" sz="1200" dirty="0" smtClean="0"/>
              <a:t>–</a:t>
            </a:r>
            <a:r>
              <a:rPr lang="en-US" sz="1200" dirty="0" err="1" smtClean="0"/>
              <a:t>xacls</a:t>
            </a:r>
            <a:r>
              <a:rPr lang="en-US" sz="1200" dirty="0" smtClean="0"/>
              <a:t>=acl4 outputs</a:t>
            </a:r>
          </a:p>
          <a:p>
            <a:pPr marL="698500" lvl="4">
              <a:spcBef>
                <a:spcPts val="0"/>
              </a:spcBef>
            </a:pPr>
            <a:r>
              <a:rPr lang="en-US" sz="1200" dirty="0" smtClean="0"/>
              <a:t>.acl4nfs -  for </a:t>
            </a:r>
            <a:r>
              <a:rPr lang="mr-IN" sz="1200" dirty="0" smtClean="0"/>
              <a:t>–</a:t>
            </a:r>
            <a:r>
              <a:rPr lang="en-US" sz="1200" dirty="0" err="1" smtClean="0"/>
              <a:t>xacls</a:t>
            </a:r>
            <a:r>
              <a:rPr lang="en-US" sz="1200" dirty="0" smtClean="0"/>
              <a:t>=</a:t>
            </a:r>
            <a:r>
              <a:rPr lang="en-US" sz="1200" dirty="0" err="1" smtClean="0"/>
              <a:t>nfs</a:t>
            </a:r>
            <a:r>
              <a:rPr lang="en-US" sz="1200" dirty="0" smtClean="0"/>
              <a:t> outputs</a:t>
            </a:r>
          </a:p>
          <a:p>
            <a:pPr marL="698500" lvl="4">
              <a:spcBef>
                <a:spcPts val="0"/>
              </a:spcBef>
            </a:pPr>
            <a:r>
              <a:rPr lang="en-US" sz="1200" dirty="0" smtClean="0"/>
              <a:t>.acl4chex -  for </a:t>
            </a:r>
            <a:r>
              <a:rPr lang="mr-IN" sz="1200" dirty="0" smtClean="0"/>
              <a:t>–</a:t>
            </a:r>
            <a:r>
              <a:rPr lang="en-US" sz="1200" dirty="0" err="1" smtClean="0"/>
              <a:t>xacls</a:t>
            </a:r>
            <a:r>
              <a:rPr lang="en-US" sz="1200" dirty="0" smtClean="0"/>
              <a:t>=</a:t>
            </a:r>
            <a:r>
              <a:rPr lang="en-US" sz="1200" dirty="0" err="1" smtClean="0"/>
              <a:t>chex</a:t>
            </a:r>
            <a:r>
              <a:rPr lang="en-US" sz="1200" dirty="0" smtClean="0"/>
              <a:t> outputs</a:t>
            </a:r>
          </a:p>
          <a:p>
            <a:pPr marL="698500" lvl="4">
              <a:spcBef>
                <a:spcPts val="0"/>
              </a:spcBef>
            </a:pPr>
            <a:endParaRPr lang="en-US" sz="1200" dirty="0" smtClean="0"/>
          </a:p>
          <a:p>
            <a:pPr marL="346075" lvl="1" indent="0">
              <a:spcBef>
                <a:spcPts val="0"/>
              </a:spcBef>
              <a:buNone/>
            </a:pPr>
            <a:r>
              <a:rPr lang="en-US" sz="1200" dirty="0" smtClean="0"/>
              <a:t>NOTE: By default, user’s current working directory ($CWD) is where this is created, but that can be overridden with the </a:t>
            </a:r>
            <a:r>
              <a:rPr lang="mr-IN" sz="1200" dirty="0" smtClean="0"/>
              <a:t>–</a:t>
            </a:r>
            <a:r>
              <a:rPr lang="en-US" sz="1200" dirty="0" smtClean="0"/>
              <a:t>output=&lt;directory&gt; option or by using the [output] section of the </a:t>
            </a:r>
            <a:r>
              <a:rPr lang="mr-IN" sz="1200" dirty="0" smtClean="0"/>
              <a:t>–</a:t>
            </a:r>
            <a:r>
              <a:rPr lang="en-US" sz="1200" dirty="0" smtClean="0"/>
              <a:t>paths= file</a:t>
            </a:r>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321889407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pwalk</a:t>
            </a:r>
            <a:r>
              <a:rPr lang="en-US" dirty="0" smtClean="0"/>
              <a:t> Directory Parameters</a:t>
            </a:r>
            <a:endParaRPr lang="en-US" dirty="0"/>
          </a:p>
        </p:txBody>
      </p:sp>
      <p:sp>
        <p:nvSpPr>
          <p:cNvPr id="4" name="Content Placeholder 3"/>
          <p:cNvSpPr>
            <a:spLocks noGrp="1"/>
          </p:cNvSpPr>
          <p:nvPr>
            <p:ph sz="quarter" idx="10"/>
          </p:nvPr>
        </p:nvSpPr>
        <p:spPr>
          <a:xfrm>
            <a:off x="366714" y="914399"/>
            <a:ext cx="8215019" cy="3838873"/>
          </a:xfrm>
        </p:spPr>
        <p:txBody>
          <a:bodyPr>
            <a:noAutofit/>
          </a:bodyPr>
          <a:lstStyle/>
          <a:p>
            <a:pPr>
              <a:spcBef>
                <a:spcPts val="0"/>
              </a:spcBef>
            </a:pPr>
            <a:r>
              <a:rPr lang="en-US" sz="1600" u="sng" dirty="0" smtClean="0"/>
              <a:t>Source</a:t>
            </a:r>
            <a:r>
              <a:rPr lang="en-US" sz="1600" dirty="0" smtClean="0"/>
              <a:t> - relative root for &lt;directory&gt; arguments</a:t>
            </a:r>
          </a:p>
          <a:p>
            <a:pPr lvl="1">
              <a:spcBef>
                <a:spcPts val="0"/>
              </a:spcBef>
            </a:pPr>
            <a:r>
              <a:rPr lang="en-US" sz="1200" dirty="0" smtClean="0"/>
              <a:t>Default: </a:t>
            </a:r>
            <a:r>
              <a:rPr lang="en-US" sz="1200" b="1" dirty="0" smtClean="0"/>
              <a:t>$CWD-relative</a:t>
            </a:r>
          </a:p>
          <a:p>
            <a:pPr lvl="1">
              <a:spcBef>
                <a:spcPts val="0"/>
              </a:spcBef>
            </a:pPr>
            <a:r>
              <a:rPr lang="en-US" sz="1200" dirty="0" smtClean="0"/>
              <a:t>Non-default: Specify the relative root for source &lt;directory&gt; arguments using the  </a:t>
            </a:r>
            <a:r>
              <a:rPr lang="mr-IN" sz="1200" dirty="0" smtClean="0"/>
              <a:t>–</a:t>
            </a:r>
            <a:r>
              <a:rPr lang="en-US" sz="1200" dirty="0" smtClean="0"/>
              <a:t>source= option or by using the [source] section of the </a:t>
            </a:r>
            <a:r>
              <a:rPr lang="mr-IN" sz="1200" dirty="0" smtClean="0"/>
              <a:t>–</a:t>
            </a:r>
            <a:r>
              <a:rPr lang="en-US" sz="1200" dirty="0" smtClean="0"/>
              <a:t>paths= file</a:t>
            </a:r>
          </a:p>
          <a:p>
            <a:pPr lvl="1">
              <a:spcBef>
                <a:spcPts val="0"/>
              </a:spcBef>
            </a:pPr>
            <a:r>
              <a:rPr lang="en-US" sz="1200" b="1" dirty="0" smtClean="0"/>
              <a:t>CAUTION</a:t>
            </a:r>
            <a:r>
              <a:rPr lang="en-US" sz="1200" dirty="0" smtClean="0"/>
              <a:t>: When set to a non-default value, &lt;directory&gt; arguments </a:t>
            </a:r>
            <a:r>
              <a:rPr lang="en-US" sz="1200" u="sng" dirty="0" smtClean="0"/>
              <a:t>must</a:t>
            </a:r>
            <a:r>
              <a:rPr lang="en-US" sz="1200" dirty="0" smtClean="0"/>
              <a:t> be relative to the specified directory!</a:t>
            </a:r>
          </a:p>
          <a:p>
            <a:pPr>
              <a:spcBef>
                <a:spcPts val="0"/>
              </a:spcBef>
            </a:pPr>
            <a:r>
              <a:rPr lang="en-US" sz="1600" u="sng" dirty="0" smtClean="0"/>
              <a:t>Target</a:t>
            </a:r>
            <a:r>
              <a:rPr lang="en-US" sz="1600" dirty="0" smtClean="0"/>
              <a:t> - relative root for </a:t>
            </a:r>
            <a:r>
              <a:rPr lang="mr-IN" sz="1600" dirty="0" smtClean="0"/>
              <a:t>–</a:t>
            </a:r>
            <a:r>
              <a:rPr lang="en-US" sz="1600" dirty="0" err="1" smtClean="0"/>
              <a:t>cmp</a:t>
            </a:r>
            <a:r>
              <a:rPr lang="en-US" sz="1600" dirty="0" smtClean="0"/>
              <a:t>= target hierarchy</a:t>
            </a:r>
          </a:p>
          <a:p>
            <a:pPr lvl="1">
              <a:spcBef>
                <a:spcPts val="0"/>
              </a:spcBef>
            </a:pPr>
            <a:r>
              <a:rPr lang="en-US" sz="1200" dirty="0" smtClean="0"/>
              <a:t>Default: </a:t>
            </a:r>
            <a:r>
              <a:rPr lang="en-US" sz="1200" b="1" dirty="0" smtClean="0"/>
              <a:t>N/A</a:t>
            </a:r>
          </a:p>
          <a:p>
            <a:pPr lvl="1">
              <a:spcBef>
                <a:spcPts val="0"/>
              </a:spcBef>
            </a:pPr>
            <a:r>
              <a:rPr lang="en-US" sz="1200" dirty="0"/>
              <a:t>Non-default: Specify the relative root for </a:t>
            </a:r>
            <a:r>
              <a:rPr lang="en-US" sz="1200" dirty="0" smtClean="0"/>
              <a:t>the target file hierarchy </a:t>
            </a:r>
            <a:r>
              <a:rPr lang="en-US" sz="1200" dirty="0"/>
              <a:t>using the  </a:t>
            </a:r>
            <a:r>
              <a:rPr lang="mr-IN" sz="1200" dirty="0" smtClean="0"/>
              <a:t>–</a:t>
            </a:r>
            <a:r>
              <a:rPr lang="en-US" sz="1200" dirty="0" smtClean="0"/>
              <a:t>target= </a:t>
            </a:r>
            <a:r>
              <a:rPr lang="en-US" sz="1200" dirty="0"/>
              <a:t>option or by using the </a:t>
            </a:r>
            <a:r>
              <a:rPr lang="en-US" sz="1200" dirty="0" smtClean="0"/>
              <a:t>[target] </a:t>
            </a:r>
            <a:r>
              <a:rPr lang="en-US" sz="1200" dirty="0"/>
              <a:t>section of the </a:t>
            </a:r>
            <a:r>
              <a:rPr lang="mr-IN" sz="1200" dirty="0"/>
              <a:t>–</a:t>
            </a:r>
            <a:r>
              <a:rPr lang="en-US" sz="1200" dirty="0"/>
              <a:t>paths= </a:t>
            </a:r>
            <a:r>
              <a:rPr lang="en-US" sz="1200" dirty="0" smtClean="0"/>
              <a:t>file</a:t>
            </a:r>
          </a:p>
          <a:p>
            <a:pPr>
              <a:spcBef>
                <a:spcPts val="0"/>
              </a:spcBef>
            </a:pPr>
            <a:r>
              <a:rPr lang="en-US" sz="1600" u="sng" dirty="0"/>
              <a:t>Output</a:t>
            </a:r>
            <a:r>
              <a:rPr lang="en-US" sz="1600" dirty="0"/>
              <a:t> - directory in which </a:t>
            </a:r>
            <a:r>
              <a:rPr lang="en-US" sz="1600" dirty="0" err="1"/>
              <a:t>pwalk</a:t>
            </a:r>
            <a:r>
              <a:rPr lang="en-US" sz="1600" dirty="0"/>
              <a:t> output directory will be created</a:t>
            </a:r>
          </a:p>
          <a:p>
            <a:pPr lvl="1">
              <a:spcBef>
                <a:spcPts val="0"/>
              </a:spcBef>
            </a:pPr>
            <a:r>
              <a:rPr lang="en-US" sz="1200" dirty="0"/>
              <a:t>Default: </a:t>
            </a:r>
            <a:r>
              <a:rPr lang="en-US" sz="1200" b="1" dirty="0"/>
              <a:t>$CWD/</a:t>
            </a:r>
            <a:r>
              <a:rPr lang="en-US" sz="1200" b="1" dirty="0" err="1"/>
              <a:t>pwalk</a:t>
            </a:r>
            <a:r>
              <a:rPr lang="en-US" sz="1200" b="1" dirty="0"/>
              <a:t>-YYYY-mm-</a:t>
            </a:r>
            <a:r>
              <a:rPr lang="en-US" sz="1200" b="1" dirty="0" err="1"/>
              <a:t>dd_hh_mm_ss</a:t>
            </a:r>
            <a:endParaRPr lang="en-US" sz="1200" b="1" dirty="0"/>
          </a:p>
          <a:p>
            <a:pPr lvl="1">
              <a:spcBef>
                <a:spcPts val="0"/>
              </a:spcBef>
            </a:pPr>
            <a:r>
              <a:rPr lang="en-US" sz="1200" dirty="0"/>
              <a:t>Non-default: Specify alternative location for </a:t>
            </a:r>
            <a:r>
              <a:rPr lang="en-US" sz="1200" dirty="0" err="1"/>
              <a:t>pwalk</a:t>
            </a:r>
            <a:r>
              <a:rPr lang="en-US" sz="1200" dirty="0"/>
              <a:t> output directory creation by using the </a:t>
            </a:r>
            <a:r>
              <a:rPr lang="mr-IN" sz="1200" dirty="0"/>
              <a:t>–</a:t>
            </a:r>
            <a:r>
              <a:rPr lang="en-US" sz="1200" dirty="0"/>
              <a:t>output=&lt;path&gt; option </a:t>
            </a:r>
            <a:r>
              <a:rPr lang="en-US" sz="1200" u="sng" dirty="0"/>
              <a:t>or</a:t>
            </a:r>
            <a:r>
              <a:rPr lang="en-US" sz="1200" dirty="0"/>
              <a:t> by using the [output] section in </a:t>
            </a:r>
            <a:r>
              <a:rPr lang="mr-IN" sz="1200" dirty="0"/>
              <a:t>–</a:t>
            </a:r>
            <a:r>
              <a:rPr lang="en-US" sz="1200" dirty="0"/>
              <a:t>paths= file</a:t>
            </a:r>
          </a:p>
          <a:p>
            <a:pPr marL="341312" lvl="1" indent="0">
              <a:spcBef>
                <a:spcPts val="0"/>
              </a:spcBef>
              <a:buNone/>
            </a:pPr>
            <a:endParaRPr lang="en-US" sz="1200" dirty="0" smtClean="0"/>
          </a:p>
        </p:txBody>
      </p:sp>
      <p:pic>
        <p:nvPicPr>
          <p:cNvPr id="10" name="Picture 9"/>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30696" y="0"/>
            <a:ext cx="1316286" cy="1172886"/>
          </a:xfrm>
          <a:prstGeom prst="rect">
            <a:avLst/>
          </a:prstGeom>
        </p:spPr>
      </p:pic>
    </p:spTree>
    <p:extLst>
      <p:ext uri="{BB962C8B-B14F-4D97-AF65-F5344CB8AC3E}">
        <p14:creationId xmlns:p14="http://schemas.microsoft.com/office/powerpoint/2010/main" val="22564630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Usage - Intro</a:t>
            </a:r>
            <a:endParaRPr lang="en-US" sz="2800" dirty="0">
              <a:solidFill>
                <a:srgbClr val="007DB8"/>
              </a:solidFill>
            </a:endParaRPr>
          </a:p>
        </p:txBody>
      </p:sp>
      <p:sp>
        <p:nvSpPr>
          <p:cNvPr id="4" name="Content Placeholder 3"/>
          <p:cNvSpPr>
            <a:spLocks noGrp="1"/>
          </p:cNvSpPr>
          <p:nvPr>
            <p:ph sz="quarter" idx="10"/>
          </p:nvPr>
        </p:nvSpPr>
        <p:spPr/>
        <p:txBody>
          <a:bodyPr wrap="none">
            <a:normAutofit/>
          </a:bodyPr>
          <a:lstStyle/>
          <a:p>
            <a:pPr marL="0" indent="0">
              <a:spcBef>
                <a:spcPts val="0"/>
              </a:spcBef>
              <a:buNone/>
            </a:pPr>
            <a:endParaRPr lang="en-US" sz="1400" b="1" dirty="0" smtClean="0">
              <a:latin typeface="+mn-lt"/>
            </a:endParaRPr>
          </a:p>
          <a:p>
            <a:pPr marL="0" indent="0">
              <a:spcBef>
                <a:spcPts val="0"/>
              </a:spcBef>
              <a:buNone/>
            </a:pPr>
            <a:r>
              <a:rPr lang="en-US" sz="1600" b="1" dirty="0" smtClean="0">
                <a:latin typeface="+mn-lt"/>
              </a:rPr>
              <a:t>Usage: </a:t>
            </a:r>
            <a:r>
              <a:rPr lang="en-US" sz="1600" b="1" dirty="0" err="1" smtClean="0">
                <a:latin typeface="+mn-lt"/>
              </a:rPr>
              <a:t>pwalk</a:t>
            </a:r>
            <a:r>
              <a:rPr lang="en-US" sz="1600" b="1" dirty="0" smtClean="0">
                <a:latin typeface="+mn-lt"/>
              </a:rPr>
              <a:t> [&lt;</a:t>
            </a:r>
            <a:r>
              <a:rPr lang="en-US" sz="1600" b="1" dirty="0" err="1" smtClean="0">
                <a:latin typeface="+mn-lt"/>
              </a:rPr>
              <a:t>primary_mode</a:t>
            </a:r>
            <a:r>
              <a:rPr lang="en-US" sz="1600" b="1" dirty="0" smtClean="0">
                <a:latin typeface="+mn-lt"/>
              </a:rPr>
              <a:t>&gt;] [&lt;</a:t>
            </a:r>
            <a:r>
              <a:rPr lang="en-US" sz="1600" b="1" dirty="0" err="1" smtClean="0">
                <a:latin typeface="+mn-lt"/>
              </a:rPr>
              <a:t>secondary_mode</a:t>
            </a:r>
            <a:r>
              <a:rPr lang="en-US" sz="1600" b="1" dirty="0" smtClean="0">
                <a:latin typeface="+mn-lt"/>
              </a:rPr>
              <a:t>&gt; …] [&lt;option&gt; ...] \</a:t>
            </a:r>
          </a:p>
          <a:p>
            <a:pPr marL="0" indent="0">
              <a:spcBef>
                <a:spcPts val="0"/>
              </a:spcBef>
              <a:buNone/>
            </a:pPr>
            <a:r>
              <a:rPr lang="en-US" sz="1600" b="1" dirty="0" smtClean="0">
                <a:latin typeface="+mn-lt"/>
              </a:rPr>
              <a:t>		&lt;directory&gt; [&lt;directory&gt; ...]</a:t>
            </a:r>
          </a:p>
          <a:p>
            <a:pPr marL="0" indent="0">
              <a:spcBef>
                <a:spcPts val="0"/>
              </a:spcBef>
              <a:buNone/>
            </a:pPr>
            <a:endParaRPr lang="en-US" sz="1400" dirty="0" smtClean="0">
              <a:latin typeface="+mn-lt"/>
            </a:endParaRPr>
          </a:p>
          <a:p>
            <a:pPr marL="457200">
              <a:spcBef>
                <a:spcPts val="0"/>
              </a:spcBef>
              <a:buClr>
                <a:srgbClr val="000000"/>
              </a:buClr>
            </a:pPr>
            <a:r>
              <a:rPr lang="en-US" sz="1600" dirty="0" smtClean="0">
                <a:latin typeface="+mn-lt"/>
              </a:rPr>
              <a:t>Each </a:t>
            </a:r>
            <a:r>
              <a:rPr lang="en-US" sz="1600" dirty="0" err="1" smtClean="0">
                <a:latin typeface="+mn-lt"/>
              </a:rPr>
              <a:t>pwalk</a:t>
            </a:r>
            <a:r>
              <a:rPr lang="en-US" sz="1600" dirty="0" smtClean="0">
                <a:latin typeface="+mn-lt"/>
              </a:rPr>
              <a:t> invocation </a:t>
            </a:r>
            <a:r>
              <a:rPr lang="en-US" sz="1600" u="sng" dirty="0" smtClean="0">
                <a:latin typeface="+mn-lt"/>
              </a:rPr>
              <a:t>must</a:t>
            </a:r>
            <a:r>
              <a:rPr lang="en-US" sz="1600" dirty="0" smtClean="0">
                <a:latin typeface="+mn-lt"/>
              </a:rPr>
              <a:t> specify </a:t>
            </a:r>
            <a:r>
              <a:rPr lang="mr-IN" sz="1600" dirty="0" smtClean="0">
                <a:latin typeface="+mn-lt"/>
              </a:rPr>
              <a:t>…</a:t>
            </a:r>
            <a:endParaRPr lang="en-US" sz="1600" dirty="0" smtClean="0">
              <a:latin typeface="+mn-lt"/>
            </a:endParaRPr>
          </a:p>
          <a:p>
            <a:pPr marL="803275" lvl="1">
              <a:spcBef>
                <a:spcPts val="0"/>
              </a:spcBef>
              <a:buClr>
                <a:srgbClr val="000000"/>
              </a:buClr>
            </a:pPr>
            <a:r>
              <a:rPr lang="en-US" sz="1400" u="sng" dirty="0" smtClean="0">
                <a:latin typeface="+mn-lt"/>
              </a:rPr>
              <a:t>At most</a:t>
            </a:r>
            <a:r>
              <a:rPr lang="en-US" sz="1400" dirty="0" smtClean="0">
                <a:latin typeface="+mn-lt"/>
              </a:rPr>
              <a:t> one &lt;</a:t>
            </a:r>
            <a:r>
              <a:rPr lang="en-US" sz="1400" dirty="0" err="1" smtClean="0">
                <a:latin typeface="+mn-lt"/>
              </a:rPr>
              <a:t>primary_mode</a:t>
            </a:r>
            <a:r>
              <a:rPr lang="en-US" sz="1400" dirty="0" smtClean="0">
                <a:latin typeface="+mn-lt"/>
              </a:rPr>
              <a:t>&gt; value</a:t>
            </a:r>
          </a:p>
          <a:p>
            <a:pPr marL="803275" lvl="1">
              <a:spcBef>
                <a:spcPts val="0"/>
              </a:spcBef>
              <a:buClr>
                <a:srgbClr val="000000"/>
              </a:buClr>
            </a:pPr>
            <a:r>
              <a:rPr lang="en-US" sz="1400" u="sng" dirty="0" smtClean="0">
                <a:solidFill>
                  <a:srgbClr val="444444"/>
                </a:solidFill>
                <a:latin typeface="+mn-lt"/>
              </a:rPr>
              <a:t>Zero or more</a:t>
            </a:r>
            <a:r>
              <a:rPr lang="en-US" sz="1400" dirty="0" smtClean="0">
                <a:solidFill>
                  <a:srgbClr val="444444"/>
                </a:solidFill>
                <a:latin typeface="+mn-lt"/>
              </a:rPr>
              <a:t> &lt;</a:t>
            </a:r>
            <a:r>
              <a:rPr lang="en-US" sz="1400" dirty="0" err="1" smtClean="0">
                <a:solidFill>
                  <a:srgbClr val="444444"/>
                </a:solidFill>
                <a:latin typeface="+mn-lt"/>
              </a:rPr>
              <a:t>secondary_mode</a:t>
            </a:r>
            <a:r>
              <a:rPr lang="en-US" sz="1400" dirty="0" smtClean="0">
                <a:solidFill>
                  <a:srgbClr val="444444"/>
                </a:solidFill>
                <a:latin typeface="+mn-lt"/>
              </a:rPr>
              <a:t>&gt; </a:t>
            </a:r>
            <a:r>
              <a:rPr lang="en-US" sz="1400" dirty="0" smtClean="0">
                <a:solidFill>
                  <a:srgbClr val="444444"/>
                </a:solidFill>
                <a:latin typeface="+mn-lt"/>
              </a:rPr>
              <a:t>values</a:t>
            </a:r>
          </a:p>
          <a:p>
            <a:pPr marL="803275" lvl="1">
              <a:spcBef>
                <a:spcPts val="0"/>
              </a:spcBef>
              <a:buClr>
                <a:srgbClr val="000000"/>
              </a:buClr>
            </a:pPr>
            <a:r>
              <a:rPr lang="en-US" sz="1400" u="sng" dirty="0" smtClean="0">
                <a:solidFill>
                  <a:srgbClr val="444444"/>
                </a:solidFill>
              </a:rPr>
              <a:t>At least one</a:t>
            </a:r>
            <a:r>
              <a:rPr lang="en-US" sz="1400" dirty="0" smtClean="0">
                <a:solidFill>
                  <a:srgbClr val="444444"/>
                </a:solidFill>
              </a:rPr>
              <a:t> &lt;</a:t>
            </a:r>
            <a:r>
              <a:rPr lang="en-US" sz="1400" dirty="0" err="1" smtClean="0">
                <a:solidFill>
                  <a:srgbClr val="444444"/>
                </a:solidFill>
              </a:rPr>
              <a:t>primary_mode</a:t>
            </a:r>
            <a:r>
              <a:rPr lang="en-US" sz="1400" dirty="0" smtClean="0">
                <a:solidFill>
                  <a:srgbClr val="444444"/>
                </a:solidFill>
              </a:rPr>
              <a:t>&gt; or &lt;</a:t>
            </a:r>
            <a:r>
              <a:rPr lang="en-US" sz="1400" dirty="0" err="1" smtClean="0">
                <a:solidFill>
                  <a:srgbClr val="444444"/>
                </a:solidFill>
              </a:rPr>
              <a:t>secondary_mode</a:t>
            </a:r>
            <a:r>
              <a:rPr lang="en-US" sz="1400" dirty="0" smtClean="0">
                <a:solidFill>
                  <a:srgbClr val="444444"/>
                </a:solidFill>
              </a:rPr>
              <a:t>&gt;</a:t>
            </a:r>
            <a:endParaRPr lang="en-US" sz="1400" dirty="0" smtClean="0">
              <a:solidFill>
                <a:srgbClr val="444444"/>
              </a:solidFill>
              <a:latin typeface="+mn-lt"/>
            </a:endParaRPr>
          </a:p>
          <a:p>
            <a:pPr marL="803275" lvl="1">
              <a:spcBef>
                <a:spcPts val="0"/>
              </a:spcBef>
              <a:buClr>
                <a:srgbClr val="000000"/>
              </a:buClr>
            </a:pPr>
            <a:r>
              <a:rPr lang="en-US" sz="1400" u="sng" dirty="0" smtClean="0">
                <a:solidFill>
                  <a:srgbClr val="444444"/>
                </a:solidFill>
                <a:latin typeface="+mn-lt"/>
              </a:rPr>
              <a:t>Zero or more</a:t>
            </a:r>
            <a:r>
              <a:rPr lang="en-US" sz="1400" dirty="0" smtClean="0">
                <a:solidFill>
                  <a:srgbClr val="444444"/>
                </a:solidFill>
                <a:latin typeface="+mn-lt"/>
              </a:rPr>
              <a:t> &lt;option&gt; values (these vary depending on the modes selected)</a:t>
            </a:r>
          </a:p>
          <a:p>
            <a:pPr marL="803275" lvl="1">
              <a:spcBef>
                <a:spcPts val="0"/>
              </a:spcBef>
              <a:buClr>
                <a:srgbClr val="000000"/>
              </a:buClr>
            </a:pPr>
            <a:r>
              <a:rPr lang="en-US" sz="1400" u="sng" dirty="0" smtClean="0">
                <a:latin typeface="+mn-lt"/>
              </a:rPr>
              <a:t>One or more</a:t>
            </a:r>
            <a:r>
              <a:rPr lang="en-US" sz="1400" dirty="0" smtClean="0">
                <a:latin typeface="+mn-lt"/>
              </a:rPr>
              <a:t> &lt;directory&gt; values</a:t>
            </a:r>
          </a:p>
          <a:p>
            <a:pPr marL="457200">
              <a:spcBef>
                <a:spcPts val="0"/>
              </a:spcBef>
              <a:buClr>
                <a:srgbClr val="000000"/>
              </a:buClr>
            </a:pPr>
            <a:r>
              <a:rPr lang="en-US" sz="1600" dirty="0" smtClean="0">
                <a:latin typeface="+mn-lt"/>
              </a:rPr>
              <a:t>At least one mode value must be specified -- either primary or secondary</a:t>
            </a:r>
          </a:p>
          <a:p>
            <a:pPr marL="457200">
              <a:spcBef>
                <a:spcPts val="0"/>
              </a:spcBef>
              <a:buClr>
                <a:srgbClr val="000000"/>
              </a:buClr>
            </a:pPr>
            <a:r>
              <a:rPr lang="en-US" sz="1600" dirty="0" smtClean="0">
                <a:latin typeface="+mn-lt"/>
              </a:rPr>
              <a:t>&lt;directory&gt; arguments must consistently either be relative pathnames or </a:t>
            </a:r>
            <a:br>
              <a:rPr lang="en-US" sz="1600" dirty="0" smtClean="0">
                <a:latin typeface="+mn-lt"/>
              </a:rPr>
            </a:br>
            <a:r>
              <a:rPr lang="en-US" sz="1600" dirty="0" smtClean="0">
                <a:latin typeface="+mn-lt"/>
              </a:rPr>
              <a:t>absolute pathnames</a:t>
            </a:r>
          </a:p>
        </p:txBody>
      </p:sp>
      <p:grpSp>
        <p:nvGrpSpPr>
          <p:cNvPr id="7" name="Group 6"/>
          <p:cNvGrpSpPr/>
          <p:nvPr/>
        </p:nvGrpSpPr>
        <p:grpSpPr>
          <a:xfrm>
            <a:off x="7924800" y="114300"/>
            <a:ext cx="914400" cy="800100"/>
            <a:chOff x="6192646" y="152400"/>
            <a:chExt cx="986663" cy="1295400"/>
          </a:xfrm>
        </p:grpSpPr>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92646" y="152400"/>
              <a:ext cx="986663" cy="1295400"/>
            </a:xfrm>
            <a:prstGeom prst="rect">
              <a:avLst/>
            </a:prstGeom>
          </p:spPr>
        </p:pic>
        <p:sp>
          <p:nvSpPr>
            <p:cNvPr id="3" name="TextBox 2"/>
            <p:cNvSpPr txBox="1"/>
            <p:nvPr/>
          </p:nvSpPr>
          <p:spPr>
            <a:xfrm>
              <a:off x="6248400" y="228600"/>
              <a:ext cx="914400" cy="1219200"/>
            </a:xfrm>
            <a:prstGeom prst="rect">
              <a:avLst/>
            </a:prstGeom>
            <a:no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grpSp>
    </p:spTree>
    <p:extLst>
      <p:ext uri="{BB962C8B-B14F-4D97-AF65-F5344CB8AC3E}">
        <p14:creationId xmlns:p14="http://schemas.microsoft.com/office/powerpoint/2010/main" val="36347347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Primary</a:t>
            </a:r>
            <a:r>
              <a:rPr lang="en-US" sz="2800" dirty="0" smtClean="0">
                <a:solidFill>
                  <a:srgbClr val="007DB8"/>
                </a:solidFill>
              </a:rPr>
              <a:t> Modes</a:t>
            </a:r>
            <a:endParaRPr lang="en-US" sz="2800" dirty="0">
              <a:solidFill>
                <a:srgbClr val="007DB8"/>
              </a:solidFill>
            </a:endParaRPr>
          </a:p>
        </p:txBody>
      </p:sp>
      <p:sp>
        <p:nvSpPr>
          <p:cNvPr id="4" name="Content Placeholder 3"/>
          <p:cNvSpPr>
            <a:spLocks noGrp="1"/>
          </p:cNvSpPr>
          <p:nvPr>
            <p:ph sz="quarter" idx="10"/>
          </p:nvPr>
        </p:nvSpPr>
        <p:spPr/>
        <p:txBody>
          <a:bodyPr wrap="none">
            <a:normAutofit fontScale="92500" lnSpcReduction="20000"/>
          </a:bodyPr>
          <a:lstStyle/>
          <a:p>
            <a:pPr marL="0" indent="0">
              <a:spcBef>
                <a:spcPts val="0"/>
              </a:spcBef>
              <a:buNone/>
            </a:pPr>
            <a:endParaRPr lang="en-US" sz="1600" b="1" dirty="0" smtClean="0"/>
          </a:p>
          <a:p>
            <a:pPr marL="0" indent="0">
              <a:spcBef>
                <a:spcPts val="0"/>
              </a:spcBef>
              <a:buNone/>
            </a:pPr>
            <a:r>
              <a:rPr lang="en-US" sz="1600" b="1" dirty="0" smtClean="0"/>
              <a:t>At most </a:t>
            </a:r>
            <a:r>
              <a:rPr lang="en-US" sz="1600" b="1" u="sng" dirty="0" smtClean="0"/>
              <a:t>one</a:t>
            </a:r>
            <a:r>
              <a:rPr lang="en-US" sz="1600" b="1" dirty="0" smtClean="0"/>
              <a:t> of </a:t>
            </a:r>
            <a:r>
              <a:rPr lang="mr-IN" sz="1600" b="1" dirty="0" smtClean="0"/>
              <a:t>…</a:t>
            </a:r>
            <a:endParaRPr lang="en-US" sz="1600" b="1" dirty="0" smtClean="0"/>
          </a:p>
          <a:p>
            <a:pPr marL="0" indent="0">
              <a:spcBef>
                <a:spcPts val="0"/>
              </a:spcBef>
              <a:buNone/>
            </a:pPr>
            <a:endParaRPr lang="en-US" sz="1600" b="1" dirty="0"/>
          </a:p>
          <a:p>
            <a:pPr>
              <a:spcBef>
                <a:spcPts val="0"/>
              </a:spcBef>
              <a:buClr>
                <a:schemeClr val="tx1"/>
              </a:buClr>
            </a:pPr>
            <a:r>
              <a:rPr lang="en-US" sz="1400" dirty="0" smtClean="0">
                <a:latin typeface="+mn-lt"/>
              </a:rPr>
              <a:t>Generic</a:t>
            </a:r>
          </a:p>
          <a:p>
            <a:pPr marL="346075" lvl="1" indent="0">
              <a:spcBef>
                <a:spcPts val="0"/>
              </a:spcBef>
              <a:buClr>
                <a:schemeClr val="tx1"/>
              </a:buClr>
              <a:buNone/>
            </a:pPr>
            <a:r>
              <a:rPr lang="en-US" sz="1400" dirty="0" smtClean="0">
                <a:latin typeface="+mn-lt"/>
              </a:rPr>
              <a:t>-</a:t>
            </a:r>
            <a:r>
              <a:rPr lang="en-US" sz="1400" dirty="0" err="1" smtClean="0">
                <a:latin typeface="+mn-lt"/>
              </a:rPr>
              <a:t>ls</a:t>
            </a:r>
            <a:r>
              <a:rPr lang="en-US" sz="1400" dirty="0" smtClean="0">
                <a:latin typeface="+mn-lt"/>
              </a:rPr>
              <a:t>			/</a:t>
            </a:r>
            <a:r>
              <a:rPr lang="en-US" sz="1400" dirty="0">
                <a:latin typeface="+mn-lt"/>
              </a:rPr>
              <a:t>/ </a:t>
            </a:r>
            <a:r>
              <a:rPr lang="en-US" sz="1400" dirty="0" smtClean="0">
                <a:latin typeface="+mn-lt"/>
              </a:rPr>
              <a:t>Create </a:t>
            </a:r>
            <a:r>
              <a:rPr lang="en-US" sz="1400" dirty="0">
                <a:latin typeface="+mn-lt"/>
              </a:rPr>
              <a:t>.</a:t>
            </a:r>
            <a:r>
              <a:rPr lang="en-US" sz="1400" dirty="0" err="1">
                <a:latin typeface="+mn-lt"/>
              </a:rPr>
              <a:t>ls</a:t>
            </a:r>
            <a:r>
              <a:rPr lang="en-US" sz="1400" dirty="0">
                <a:latin typeface="+mn-lt"/>
              </a:rPr>
              <a:t> outputs </a:t>
            </a:r>
            <a:r>
              <a:rPr lang="en-US" sz="1400" dirty="0" smtClean="0">
                <a:latin typeface="+mn-lt"/>
              </a:rPr>
              <a:t>(much like </a:t>
            </a:r>
            <a:r>
              <a:rPr lang="en-US" sz="1400" dirty="0" err="1">
                <a:latin typeface="+mn-lt"/>
              </a:rPr>
              <a:t>ls</a:t>
            </a:r>
            <a:r>
              <a:rPr lang="en-US" sz="1400" dirty="0">
                <a:latin typeface="+mn-lt"/>
              </a:rPr>
              <a:t> </a:t>
            </a:r>
            <a:r>
              <a:rPr lang="en-US" sz="1400" dirty="0" smtClean="0">
                <a:latin typeface="+mn-lt"/>
              </a:rPr>
              <a:t>–l</a:t>
            </a:r>
            <a:r>
              <a:rPr lang="en-US" sz="1400" dirty="0" smtClean="0">
                <a:latin typeface="+mn-lt"/>
              </a:rPr>
              <a:t>)</a:t>
            </a:r>
          </a:p>
          <a:p>
            <a:pPr marL="346075" lvl="1" indent="0">
              <a:spcBef>
                <a:spcPts val="0"/>
              </a:spcBef>
              <a:buClr>
                <a:schemeClr val="tx1"/>
              </a:buClr>
              <a:buNone/>
            </a:pPr>
            <a:r>
              <a:rPr lang="en-US" sz="1400" dirty="0" smtClean="0">
                <a:solidFill>
                  <a:srgbClr val="444444"/>
                </a:solidFill>
              </a:rPr>
              <a:t>-</a:t>
            </a:r>
            <a:r>
              <a:rPr lang="en-US" sz="1400" dirty="0" err="1" smtClean="0">
                <a:solidFill>
                  <a:srgbClr val="444444"/>
                </a:solidFill>
              </a:rPr>
              <a:t>lsd</a:t>
            </a:r>
            <a:r>
              <a:rPr lang="en-US" sz="1400" dirty="0" smtClean="0">
                <a:solidFill>
                  <a:srgbClr val="444444"/>
                </a:solidFill>
              </a:rPr>
              <a:t>			// Create .</a:t>
            </a:r>
            <a:r>
              <a:rPr lang="en-US" sz="1400" dirty="0" err="1" smtClean="0">
                <a:solidFill>
                  <a:srgbClr val="444444"/>
                </a:solidFill>
              </a:rPr>
              <a:t>ls</a:t>
            </a:r>
            <a:r>
              <a:rPr lang="en-US" sz="1400" dirty="0" smtClean="0">
                <a:solidFill>
                  <a:srgbClr val="444444"/>
                </a:solidFill>
              </a:rPr>
              <a:t> outputs (like </a:t>
            </a:r>
            <a:r>
              <a:rPr lang="mr-IN" sz="1400" dirty="0" smtClean="0">
                <a:solidFill>
                  <a:srgbClr val="444444"/>
                </a:solidFill>
              </a:rPr>
              <a:t>–</a:t>
            </a:r>
            <a:r>
              <a:rPr lang="en-US" sz="1400" dirty="0" err="1" smtClean="0">
                <a:solidFill>
                  <a:srgbClr val="444444"/>
                </a:solidFill>
              </a:rPr>
              <a:t>ls</a:t>
            </a:r>
            <a:r>
              <a:rPr lang="en-US" sz="1400" dirty="0" smtClean="0">
                <a:solidFill>
                  <a:srgbClr val="444444"/>
                </a:solidFill>
              </a:rPr>
              <a:t>, but only outputs directories)</a:t>
            </a:r>
            <a:endParaRPr lang="en-US" sz="1400" dirty="0" smtClean="0">
              <a:solidFill>
                <a:srgbClr val="444444"/>
              </a:solidFill>
            </a:endParaRPr>
          </a:p>
          <a:p>
            <a:pPr marL="346075" lvl="1" indent="0">
              <a:spcBef>
                <a:spcPts val="0"/>
              </a:spcBef>
              <a:buClr>
                <a:schemeClr val="tx1"/>
              </a:buClr>
              <a:buNone/>
            </a:pPr>
            <a:r>
              <a:rPr lang="en-US" sz="1400" dirty="0" smtClean="0">
                <a:solidFill>
                  <a:srgbClr val="444444"/>
                </a:solidFill>
              </a:rPr>
              <a:t>-</a:t>
            </a:r>
            <a:r>
              <a:rPr lang="en-US" sz="1400" dirty="0" err="1" smtClean="0">
                <a:solidFill>
                  <a:srgbClr val="444444"/>
                </a:solidFill>
              </a:rPr>
              <a:t>ls</a:t>
            </a:r>
            <a:r>
              <a:rPr lang="en-US" sz="1400" dirty="0" smtClean="0">
                <a:solidFill>
                  <a:srgbClr val="444444"/>
                </a:solidFill>
              </a:rPr>
              <a:t>-special		// Create .</a:t>
            </a:r>
            <a:r>
              <a:rPr lang="en-US" sz="1400" dirty="0" err="1" smtClean="0">
                <a:solidFill>
                  <a:srgbClr val="444444"/>
                </a:solidFill>
              </a:rPr>
              <a:t>ls</a:t>
            </a:r>
            <a:r>
              <a:rPr lang="en-US" sz="1400" dirty="0" smtClean="0">
                <a:solidFill>
                  <a:srgbClr val="444444"/>
                </a:solidFill>
              </a:rPr>
              <a:t> outputs (compact format)</a:t>
            </a:r>
          </a:p>
          <a:p>
            <a:pPr marL="346075" lvl="1" indent="0">
              <a:spcBef>
                <a:spcPts val="0"/>
              </a:spcBef>
              <a:buNone/>
            </a:pPr>
            <a:r>
              <a:rPr lang="en-US" sz="1400" dirty="0" smtClean="0">
                <a:latin typeface="+mn-lt"/>
              </a:rPr>
              <a:t>-xml			// Create .xml outputs (same content as </a:t>
            </a:r>
            <a:r>
              <a:rPr lang="mr-IN" sz="1400" dirty="0" smtClean="0">
                <a:latin typeface="+mn-lt"/>
              </a:rPr>
              <a:t>–</a:t>
            </a:r>
            <a:r>
              <a:rPr lang="en-US" sz="1400" dirty="0" err="1" smtClean="0">
                <a:latin typeface="+mn-lt"/>
              </a:rPr>
              <a:t>ls</a:t>
            </a:r>
            <a:r>
              <a:rPr lang="en-US" sz="1400" dirty="0" smtClean="0">
                <a:latin typeface="+mn-lt"/>
              </a:rPr>
              <a:t>)</a:t>
            </a:r>
            <a:endParaRPr lang="en-US" sz="1400" dirty="0" smtClean="0">
              <a:solidFill>
                <a:schemeClr val="tx1"/>
              </a:solidFill>
              <a:latin typeface="+mn-lt"/>
            </a:endParaRPr>
          </a:p>
          <a:p>
            <a:pPr marL="346075" lvl="1" indent="0">
              <a:spcBef>
                <a:spcPts val="0"/>
              </a:spcBef>
              <a:buNone/>
            </a:pPr>
            <a:r>
              <a:rPr lang="en-US" sz="1400" dirty="0" smtClean="0">
                <a:solidFill>
                  <a:schemeClr val="tx1"/>
                </a:solidFill>
                <a:latin typeface="+mn-lt"/>
              </a:rPr>
              <a:t>-</a:t>
            </a:r>
            <a:r>
              <a:rPr lang="en-US" sz="1400" dirty="0" err="1" smtClean="0">
                <a:solidFill>
                  <a:schemeClr val="tx1"/>
                </a:solidFill>
                <a:latin typeface="+mn-lt"/>
              </a:rPr>
              <a:t>rm</a:t>
            </a:r>
            <a:r>
              <a:rPr lang="en-US" sz="1400" dirty="0" smtClean="0">
                <a:solidFill>
                  <a:schemeClr val="tx1"/>
                </a:solidFill>
                <a:latin typeface="+mn-lt"/>
              </a:rPr>
              <a:t>			// Create .</a:t>
            </a:r>
            <a:r>
              <a:rPr lang="en-US" sz="1400" dirty="0" err="1" smtClean="0">
                <a:solidFill>
                  <a:schemeClr val="tx1"/>
                </a:solidFill>
                <a:latin typeface="+mn-lt"/>
              </a:rPr>
              <a:t>sh</a:t>
            </a:r>
            <a:r>
              <a:rPr lang="en-US" sz="1400" dirty="0" smtClean="0">
                <a:solidFill>
                  <a:schemeClr val="tx1"/>
                </a:solidFill>
                <a:latin typeface="+mn-lt"/>
              </a:rPr>
              <a:t> outputs containing cd and </a:t>
            </a:r>
            <a:r>
              <a:rPr lang="en-US" sz="1400" dirty="0" err="1" smtClean="0">
                <a:solidFill>
                  <a:schemeClr val="tx1"/>
                </a:solidFill>
                <a:latin typeface="+mn-lt"/>
              </a:rPr>
              <a:t>rm</a:t>
            </a:r>
            <a:r>
              <a:rPr lang="en-US" sz="1400" dirty="0" smtClean="0">
                <a:solidFill>
                  <a:schemeClr val="tx1"/>
                </a:solidFill>
                <a:latin typeface="+mn-lt"/>
              </a:rPr>
              <a:t> </a:t>
            </a:r>
            <a:r>
              <a:rPr lang="en-US" sz="1400" dirty="0" smtClean="0">
                <a:solidFill>
                  <a:schemeClr val="tx1"/>
                </a:solidFill>
                <a:latin typeface="+mn-lt"/>
              </a:rPr>
              <a:t>commands</a:t>
            </a:r>
            <a:r>
              <a:rPr lang="en-US" sz="1400" baseline="30000" dirty="0" smtClean="0">
                <a:solidFill>
                  <a:schemeClr val="tx1"/>
                </a:solidFill>
                <a:latin typeface="+mn-lt"/>
              </a:rPr>
              <a:t>[1]</a:t>
            </a:r>
          </a:p>
          <a:p>
            <a:pPr marL="346075" lvl="1" indent="0">
              <a:spcBef>
                <a:spcPts val="0"/>
              </a:spcBef>
              <a:buNone/>
            </a:pPr>
            <a:r>
              <a:rPr lang="en-US" sz="1400" dirty="0" smtClean="0">
                <a:solidFill>
                  <a:schemeClr val="tx1"/>
                </a:solidFill>
              </a:rPr>
              <a:t>-trash			// Create .</a:t>
            </a:r>
            <a:r>
              <a:rPr lang="en-US" sz="1400" dirty="0" err="1" smtClean="0">
                <a:solidFill>
                  <a:schemeClr val="tx1"/>
                </a:solidFill>
              </a:rPr>
              <a:t>sh</a:t>
            </a:r>
            <a:r>
              <a:rPr lang="en-US" sz="1400" dirty="0" smtClean="0">
                <a:solidFill>
                  <a:schemeClr val="tx1"/>
                </a:solidFill>
              </a:rPr>
              <a:t> outputs containing mv commands</a:t>
            </a:r>
            <a:r>
              <a:rPr lang="en-US" sz="1400" baseline="30000" dirty="0" smtClean="0">
                <a:solidFill>
                  <a:schemeClr val="tx1"/>
                </a:solidFill>
              </a:rPr>
              <a:t>[1]</a:t>
            </a:r>
            <a:endParaRPr lang="en-US" sz="1400" baseline="30000" dirty="0">
              <a:solidFill>
                <a:schemeClr val="tx1"/>
              </a:solidFill>
            </a:endParaRPr>
          </a:p>
          <a:p>
            <a:pPr marL="346075" lvl="1" indent="0">
              <a:spcBef>
                <a:spcPts val="0"/>
              </a:spcBef>
              <a:buNone/>
            </a:pPr>
            <a:r>
              <a:rPr lang="en-US" sz="1400" dirty="0">
                <a:solidFill>
                  <a:schemeClr val="tx1"/>
                </a:solidFill>
                <a:latin typeface="+mn-lt"/>
              </a:rPr>
              <a:t>-</a:t>
            </a:r>
            <a:r>
              <a:rPr lang="en-US" sz="1400" dirty="0" err="1" smtClean="0">
                <a:solidFill>
                  <a:schemeClr val="tx1"/>
                </a:solidFill>
                <a:latin typeface="+mn-lt"/>
              </a:rPr>
              <a:t>cmp</a:t>
            </a:r>
            <a:r>
              <a:rPr lang="en-US" sz="1400" dirty="0" smtClean="0">
                <a:solidFill>
                  <a:schemeClr val="tx1"/>
                </a:solidFill>
                <a:latin typeface="+mn-lt"/>
              </a:rPr>
              <a:t>[=&lt;criteria&gt;</a:t>
            </a:r>
            <a:r>
              <a:rPr lang="en-US" sz="1400" dirty="0">
                <a:solidFill>
                  <a:schemeClr val="tx1"/>
                </a:solidFill>
                <a:latin typeface="+mn-lt"/>
              </a:rPr>
              <a:t>		// Create .</a:t>
            </a:r>
            <a:r>
              <a:rPr lang="en-US" sz="1400" dirty="0" err="1">
                <a:solidFill>
                  <a:schemeClr val="tx1"/>
                </a:solidFill>
                <a:latin typeface="+mn-lt"/>
              </a:rPr>
              <a:t>cmp</a:t>
            </a:r>
            <a:r>
              <a:rPr lang="en-US" sz="1400" dirty="0">
                <a:solidFill>
                  <a:schemeClr val="tx1"/>
                </a:solidFill>
                <a:latin typeface="+mn-lt"/>
              </a:rPr>
              <a:t> outputs from file hierarchy </a:t>
            </a:r>
            <a:r>
              <a:rPr lang="en-US" sz="1400" dirty="0" smtClean="0">
                <a:solidFill>
                  <a:schemeClr val="tx1"/>
                </a:solidFill>
                <a:latin typeface="+mn-lt"/>
              </a:rPr>
              <a:t>compare</a:t>
            </a:r>
            <a:endParaRPr lang="en-US" sz="1400" dirty="0">
              <a:latin typeface="+mn-lt"/>
            </a:endParaRPr>
          </a:p>
          <a:p>
            <a:pPr marL="346075" lvl="1" indent="0">
              <a:spcBef>
                <a:spcPts val="0"/>
              </a:spcBef>
              <a:buNone/>
            </a:pPr>
            <a:r>
              <a:rPr lang="en-US" sz="1400" dirty="0">
                <a:solidFill>
                  <a:srgbClr val="FF0000"/>
                </a:solidFill>
                <a:latin typeface="+mn-lt"/>
              </a:rPr>
              <a:t>-csv=&lt;file&gt;		// Create .csv outputs with parameters from &lt;file&gt; </a:t>
            </a:r>
            <a:r>
              <a:rPr lang="en-US" sz="1400" baseline="30000" dirty="0" smtClean="0">
                <a:solidFill>
                  <a:srgbClr val="FF0000"/>
                </a:solidFill>
                <a:latin typeface="+mn-lt"/>
              </a:rPr>
              <a:t>[2]</a:t>
            </a:r>
            <a:endParaRPr lang="en-US" sz="1400" baseline="30000" dirty="0" smtClean="0">
              <a:solidFill>
                <a:srgbClr val="FF0000"/>
              </a:solidFill>
              <a:latin typeface="+mn-lt"/>
            </a:endParaRPr>
          </a:p>
          <a:p>
            <a:pPr marL="346075" lvl="1" indent="0">
              <a:spcBef>
                <a:spcPts val="0"/>
              </a:spcBef>
              <a:buNone/>
            </a:pPr>
            <a:endParaRPr lang="en-US" sz="1400" baseline="30000" dirty="0">
              <a:latin typeface="+mn-lt"/>
            </a:endParaRPr>
          </a:p>
          <a:p>
            <a:pPr>
              <a:spcBef>
                <a:spcPts val="0"/>
              </a:spcBef>
              <a:buClr>
                <a:schemeClr val="tx1"/>
              </a:buClr>
            </a:pPr>
            <a:r>
              <a:rPr lang="en-US" sz="1400" dirty="0">
                <a:latin typeface="+mn-lt"/>
              </a:rPr>
              <a:t>OneFS-</a:t>
            </a:r>
            <a:r>
              <a:rPr lang="en-US" sz="1400" dirty="0" smtClean="0">
                <a:latin typeface="+mn-lt"/>
              </a:rPr>
              <a:t>only</a:t>
            </a:r>
          </a:p>
          <a:p>
            <a:pPr marL="346075" lvl="1" indent="0">
              <a:spcBef>
                <a:spcPts val="0"/>
              </a:spcBef>
              <a:buNone/>
            </a:pPr>
            <a:r>
              <a:rPr lang="en-US" sz="1400" dirty="0" smtClean="0">
                <a:latin typeface="+mn-lt"/>
              </a:rPr>
              <a:t>-audit			/</a:t>
            </a:r>
            <a:r>
              <a:rPr lang="en-US" sz="1400" dirty="0">
                <a:latin typeface="+mn-lt"/>
              </a:rPr>
              <a:t>/ </a:t>
            </a:r>
            <a:r>
              <a:rPr lang="en-US" sz="1400" dirty="0" smtClean="0">
                <a:latin typeface="+mn-lt"/>
              </a:rPr>
              <a:t>Create </a:t>
            </a:r>
            <a:r>
              <a:rPr lang="en-US" sz="1400" dirty="0">
                <a:latin typeface="+mn-lt"/>
              </a:rPr>
              <a:t>.audit files based on OneFS </a:t>
            </a:r>
            <a:r>
              <a:rPr lang="en-US" sz="1400" dirty="0" err="1">
                <a:latin typeface="+mn-lt"/>
              </a:rPr>
              <a:t>SmartLock</a:t>
            </a:r>
            <a:r>
              <a:rPr lang="en-US" sz="1400" dirty="0">
                <a:latin typeface="+mn-lt"/>
              </a:rPr>
              <a:t> </a:t>
            </a:r>
            <a:r>
              <a:rPr lang="en-US" sz="1400" dirty="0" smtClean="0">
                <a:latin typeface="+mn-lt"/>
              </a:rPr>
              <a:t>status</a:t>
            </a:r>
          </a:p>
          <a:p>
            <a:pPr marL="346075" lvl="1" indent="0">
              <a:spcBef>
                <a:spcPts val="0"/>
              </a:spcBef>
              <a:buNone/>
            </a:pPr>
            <a:r>
              <a:rPr lang="en-US" sz="1400" dirty="0" smtClean="0">
                <a:latin typeface="+mn-lt"/>
              </a:rPr>
              <a:t>-</a:t>
            </a:r>
            <a:r>
              <a:rPr lang="en-US" sz="1400" dirty="0" err="1" smtClean="0">
                <a:latin typeface="+mn-lt"/>
              </a:rPr>
              <a:t>fix_times</a:t>
            </a:r>
            <a:r>
              <a:rPr lang="en-US" sz="1400" dirty="0" smtClean="0">
                <a:latin typeface="+mn-lt"/>
              </a:rPr>
              <a:t>		/</a:t>
            </a:r>
            <a:r>
              <a:rPr lang="en-US" sz="1400" dirty="0">
                <a:latin typeface="+mn-lt"/>
              </a:rPr>
              <a:t>/ </a:t>
            </a:r>
            <a:r>
              <a:rPr lang="en-US" sz="1400" dirty="0" smtClean="0">
                <a:latin typeface="+mn-lt"/>
              </a:rPr>
              <a:t>Create </a:t>
            </a:r>
            <a:r>
              <a:rPr lang="en-US" sz="1400" dirty="0">
                <a:latin typeface="+mn-lt"/>
              </a:rPr>
              <a:t>.fix outputs (or just enumerate with </a:t>
            </a:r>
            <a:r>
              <a:rPr lang="en-US" sz="1400" dirty="0" smtClean="0">
                <a:latin typeface="+mn-lt"/>
              </a:rPr>
              <a:t>–</a:t>
            </a:r>
            <a:r>
              <a:rPr lang="en-US" sz="1400" dirty="0" err="1" smtClean="0">
                <a:latin typeface="+mn-lt"/>
              </a:rPr>
              <a:t>dryrun</a:t>
            </a:r>
            <a:r>
              <a:rPr lang="en-US" sz="1400" dirty="0" smtClean="0">
                <a:latin typeface="+mn-lt"/>
              </a:rPr>
              <a:t>)</a:t>
            </a:r>
          </a:p>
          <a:p>
            <a:pPr marL="346075" lvl="1" indent="0">
              <a:spcBef>
                <a:spcPts val="0"/>
              </a:spcBef>
              <a:buNone/>
            </a:pPr>
            <a:endParaRPr lang="en-US" sz="1400" dirty="0">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r>
              <a:rPr lang="en-US" sz="1400" dirty="0" smtClean="0">
                <a:solidFill>
                  <a:srgbClr val="FF0000"/>
                </a:solidFill>
                <a:latin typeface="+mn-lt"/>
              </a:rPr>
              <a:t>[1] These .</a:t>
            </a:r>
            <a:r>
              <a:rPr lang="en-US" sz="1400" dirty="0" err="1" smtClean="0">
                <a:solidFill>
                  <a:srgbClr val="FF0000"/>
                </a:solidFill>
                <a:latin typeface="+mn-lt"/>
              </a:rPr>
              <a:t>sh</a:t>
            </a:r>
            <a:r>
              <a:rPr lang="en-US" sz="1400" dirty="0" smtClean="0">
                <a:solidFill>
                  <a:srgbClr val="FF0000"/>
                </a:solidFill>
                <a:latin typeface="+mn-lt"/>
              </a:rPr>
              <a:t> files are *NOT* directly executable; they only log what happened (or what would happen)</a:t>
            </a:r>
            <a:endParaRPr lang="en-US" sz="1400" dirty="0">
              <a:solidFill>
                <a:srgbClr val="FF0000"/>
              </a:solidFill>
              <a:latin typeface="+mn-lt"/>
            </a:endParaRPr>
          </a:p>
          <a:p>
            <a:pPr marL="0" indent="0">
              <a:spcBef>
                <a:spcPts val="0"/>
              </a:spcBef>
              <a:buNone/>
            </a:pPr>
            <a:r>
              <a:rPr lang="en-US" sz="1400" dirty="0" smtClean="0">
                <a:solidFill>
                  <a:srgbClr val="FF0000"/>
                </a:solidFill>
                <a:latin typeface="+mn-lt"/>
              </a:rPr>
              <a:t>[2] </a:t>
            </a:r>
            <a:r>
              <a:rPr lang="en-US" sz="1400" dirty="0" smtClean="0">
                <a:solidFill>
                  <a:srgbClr val="FF0000"/>
                </a:solidFill>
                <a:latin typeface="+mn-lt"/>
              </a:rPr>
              <a:t>Not yet implemented or under </a:t>
            </a:r>
            <a:r>
              <a:rPr lang="en-US" sz="1400" dirty="0" smtClean="0">
                <a:solidFill>
                  <a:srgbClr val="FF0000"/>
                </a:solidFill>
                <a:latin typeface="+mn-lt"/>
              </a:rPr>
              <a:t>development </a:t>
            </a:r>
            <a:endParaRPr lang="en-US" sz="1400" dirty="0" smtClean="0">
              <a:solidFill>
                <a:srgbClr val="FF0000"/>
              </a:solidFill>
              <a:latin typeface="+mn-lt"/>
            </a:endParaRPr>
          </a:p>
        </p:txBody>
      </p:sp>
      <p:sp>
        <p:nvSpPr>
          <p:cNvPr id="6" name="TextBox 5"/>
          <p:cNvSpPr txBox="1"/>
          <p:nvPr/>
        </p:nvSpPr>
        <p:spPr>
          <a:xfrm>
            <a:off x="7976471" y="161365"/>
            <a:ext cx="847430" cy="753035"/>
          </a:xfrm>
          <a:prstGeom prst="rect">
            <a:avLst/>
          </a:prstGeom>
          <a:solidFill>
            <a:schemeClr val="accent2">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188342696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Secondary</a:t>
            </a:r>
            <a:r>
              <a:rPr lang="en-US" sz="2800" dirty="0" smtClean="0">
                <a:solidFill>
                  <a:srgbClr val="007DB8"/>
                </a:solidFill>
              </a:rPr>
              <a:t> Modes</a:t>
            </a:r>
            <a:endParaRPr lang="en-US" sz="2800" dirty="0">
              <a:solidFill>
                <a:srgbClr val="007DB8"/>
              </a:solidFill>
            </a:endParaRPr>
          </a:p>
        </p:txBody>
      </p:sp>
      <p:sp>
        <p:nvSpPr>
          <p:cNvPr id="4" name="Content Placeholder 3"/>
          <p:cNvSpPr>
            <a:spLocks noGrp="1"/>
          </p:cNvSpPr>
          <p:nvPr>
            <p:ph sz="quarter" idx="10"/>
          </p:nvPr>
        </p:nvSpPr>
        <p:spPr/>
        <p:txBody>
          <a:bodyPr wrap="none">
            <a:normAutofit lnSpcReduction="10000"/>
          </a:bodyPr>
          <a:lstStyle/>
          <a:p>
            <a:pPr marL="0" indent="0">
              <a:spcBef>
                <a:spcPts val="0"/>
              </a:spcBef>
              <a:buNone/>
            </a:pPr>
            <a:r>
              <a:rPr lang="en-US" sz="1600" b="1" dirty="0" smtClean="0">
                <a:solidFill>
                  <a:srgbClr val="444444"/>
                </a:solidFill>
                <a:latin typeface="Verdana"/>
                <a:cs typeface="Verdana"/>
              </a:rPr>
              <a:t> </a:t>
            </a:r>
          </a:p>
          <a:p>
            <a:pPr marL="0" indent="0">
              <a:spcBef>
                <a:spcPts val="0"/>
              </a:spcBef>
              <a:buNone/>
            </a:pPr>
            <a:r>
              <a:rPr lang="en-US" sz="1600" b="1" u="sng" dirty="0" smtClean="0">
                <a:solidFill>
                  <a:srgbClr val="444444"/>
                </a:solidFill>
                <a:latin typeface="Verdana"/>
                <a:cs typeface="Verdana"/>
              </a:rPr>
              <a:t>Zero</a:t>
            </a:r>
            <a:r>
              <a:rPr lang="en-US" sz="1600" b="1" dirty="0" smtClean="0">
                <a:solidFill>
                  <a:srgbClr val="444444"/>
                </a:solidFill>
                <a:latin typeface="Verdana"/>
                <a:cs typeface="Verdana"/>
              </a:rPr>
              <a:t> or more of </a:t>
            </a:r>
            <a:r>
              <a:rPr lang="mr-IN" sz="1600" b="1" dirty="0" smtClean="0">
                <a:solidFill>
                  <a:srgbClr val="444444"/>
                </a:solidFill>
                <a:latin typeface="Verdana"/>
                <a:cs typeface="Verdana"/>
              </a:rPr>
              <a:t>…</a:t>
            </a:r>
            <a:endParaRPr lang="en-US" sz="1600" b="1" dirty="0" smtClean="0">
              <a:solidFill>
                <a:srgbClr val="444444"/>
              </a:solidFill>
              <a:latin typeface="Verdana"/>
              <a:cs typeface="Verdana"/>
            </a:endParaRPr>
          </a:p>
          <a:p>
            <a:pPr marL="0" indent="0">
              <a:spcBef>
                <a:spcPts val="0"/>
              </a:spcBef>
              <a:buNone/>
            </a:pPr>
            <a:endParaRPr lang="en-US" sz="1400" dirty="0">
              <a:solidFill>
                <a:srgbClr val="444444"/>
              </a:solidFill>
              <a:latin typeface="+mn-lt"/>
            </a:endParaRPr>
          </a:p>
          <a:p>
            <a:pPr marL="228600" lvl="1" indent="-228600">
              <a:spcBef>
                <a:spcPts val="0"/>
              </a:spcBef>
              <a:buClr>
                <a:schemeClr val="bg2"/>
              </a:buClr>
              <a:buFont typeface="Arial" pitchFamily="34" charset="0"/>
              <a:buChar char="•"/>
            </a:pPr>
            <a:r>
              <a:rPr lang="en-US" sz="1400" dirty="0" smtClean="0">
                <a:solidFill>
                  <a:srgbClr val="444444"/>
                </a:solidFill>
                <a:latin typeface="+mn-lt"/>
              </a:rPr>
              <a:t>Generic</a:t>
            </a:r>
          </a:p>
          <a:p>
            <a:pPr marL="334963" lvl="2" indent="0">
              <a:spcBef>
                <a:spcPts val="0"/>
              </a:spcBef>
              <a:buClr>
                <a:schemeClr val="bg2"/>
              </a:buClr>
              <a:buNone/>
            </a:pPr>
            <a:r>
              <a:rPr lang="en-US" sz="1400" dirty="0" smtClean="0">
                <a:solidFill>
                  <a:srgbClr val="444444"/>
                </a:solidFill>
                <a:latin typeface="+mn-lt"/>
              </a:rPr>
              <a:t>+</a:t>
            </a:r>
            <a:r>
              <a:rPr lang="en-US" sz="1400" dirty="0">
                <a:solidFill>
                  <a:srgbClr val="444444"/>
                </a:solidFill>
                <a:latin typeface="+mn-lt"/>
              </a:rPr>
              <a:t>tally			</a:t>
            </a:r>
            <a:r>
              <a:rPr lang="en-US" sz="1400" dirty="0" smtClean="0">
                <a:solidFill>
                  <a:srgbClr val="444444"/>
                </a:solidFill>
                <a:latin typeface="+mn-lt"/>
              </a:rPr>
              <a:t>	/</a:t>
            </a:r>
            <a:r>
              <a:rPr lang="en-US" sz="1400" dirty="0">
                <a:solidFill>
                  <a:srgbClr val="444444"/>
                </a:solidFill>
                <a:latin typeface="+mn-lt"/>
              </a:rPr>
              <a:t>/ Create .tally </a:t>
            </a:r>
            <a:r>
              <a:rPr lang="en-US" sz="1400" dirty="0" smtClean="0">
                <a:solidFill>
                  <a:srgbClr val="444444"/>
                </a:solidFill>
                <a:latin typeface="+mn-lt"/>
              </a:rPr>
              <a:t>output</a:t>
            </a:r>
          </a:p>
          <a:p>
            <a:pPr>
              <a:spcBef>
                <a:spcPts val="0"/>
              </a:spcBef>
              <a:buClr>
                <a:schemeClr val="bg2"/>
              </a:buClr>
            </a:pPr>
            <a:r>
              <a:rPr lang="en-US" sz="1400" dirty="0" smtClean="0">
                <a:solidFill>
                  <a:srgbClr val="444444"/>
                </a:solidFill>
                <a:latin typeface="+mn-lt"/>
              </a:rPr>
              <a:t>OneFS-only</a:t>
            </a:r>
          </a:p>
          <a:p>
            <a:pPr marL="341312" lvl="1" indent="0">
              <a:spcBef>
                <a:spcPts val="0"/>
              </a:spcBef>
              <a:buClr>
                <a:schemeClr val="bg2"/>
              </a:buClr>
              <a:buNone/>
            </a:pPr>
            <a:r>
              <a:rPr lang="en-US" sz="1400" dirty="0">
                <a:solidFill>
                  <a:srgbClr val="FF0000"/>
                </a:solidFill>
                <a:latin typeface="+mn-lt"/>
              </a:rPr>
              <a:t>+</a:t>
            </a:r>
            <a:r>
              <a:rPr lang="en-US" sz="1400" dirty="0" err="1">
                <a:solidFill>
                  <a:srgbClr val="FF0000"/>
                </a:solidFill>
                <a:latin typeface="+mn-lt"/>
              </a:rPr>
              <a:t>rm_acls</a:t>
            </a:r>
            <a:r>
              <a:rPr lang="en-US" sz="1400" dirty="0">
                <a:solidFill>
                  <a:srgbClr val="FF0000"/>
                </a:solidFill>
                <a:latin typeface="+mn-lt"/>
              </a:rPr>
              <a:t>			// </a:t>
            </a:r>
            <a:r>
              <a:rPr lang="en-US" sz="1400" dirty="0" smtClean="0">
                <a:solidFill>
                  <a:srgbClr val="FF0000"/>
                </a:solidFill>
                <a:latin typeface="+mn-lt"/>
              </a:rPr>
              <a:t>Remove </a:t>
            </a:r>
            <a:r>
              <a:rPr lang="en-US" sz="1400" dirty="0">
                <a:solidFill>
                  <a:srgbClr val="FF0000"/>
                </a:solidFill>
                <a:latin typeface="+mn-lt"/>
              </a:rPr>
              <a:t>non-inherited ACEs from </a:t>
            </a:r>
            <a:r>
              <a:rPr lang="en-US" sz="1400" dirty="0" smtClean="0">
                <a:solidFill>
                  <a:srgbClr val="FF0000"/>
                </a:solidFill>
                <a:latin typeface="+mn-lt"/>
              </a:rPr>
              <a:t>ACLs [1]</a:t>
            </a:r>
          </a:p>
          <a:p>
            <a:pPr>
              <a:spcBef>
                <a:spcPts val="0"/>
              </a:spcBef>
              <a:buClr>
                <a:schemeClr val="bg2"/>
              </a:buClr>
            </a:pPr>
            <a:r>
              <a:rPr lang="en-US" sz="1400" dirty="0" smtClean="0">
                <a:solidFill>
                  <a:srgbClr val="444444"/>
                </a:solidFill>
                <a:latin typeface="+mn-lt"/>
              </a:rPr>
              <a:t>Linux-only</a:t>
            </a:r>
            <a:endParaRPr lang="en-US" sz="1400" dirty="0">
              <a:solidFill>
                <a:srgbClr val="444444"/>
              </a:solidFill>
              <a:latin typeface="+mn-lt"/>
            </a:endParaRPr>
          </a:p>
          <a:p>
            <a:pPr marL="346075" lvl="1" indent="0">
              <a:spcBef>
                <a:spcPts val="0"/>
              </a:spcBef>
              <a:buNone/>
            </a:pPr>
            <a:r>
              <a:rPr lang="en-US" sz="1400" dirty="0" smtClean="0">
                <a:solidFill>
                  <a:srgbClr val="444444"/>
                </a:solidFill>
                <a:latin typeface="+mn-lt"/>
              </a:rPr>
              <a:t>+</a:t>
            </a:r>
            <a:r>
              <a:rPr lang="en-US" sz="1400" dirty="0" err="1">
                <a:solidFill>
                  <a:srgbClr val="444444"/>
                </a:solidFill>
                <a:latin typeface="+mn-lt"/>
              </a:rPr>
              <a:t>xacls</a:t>
            </a:r>
            <a:r>
              <a:rPr lang="en-US" sz="1400" dirty="0">
                <a:solidFill>
                  <a:srgbClr val="444444"/>
                </a:solidFill>
                <a:latin typeface="+mn-lt"/>
              </a:rPr>
              <a:t>=[</a:t>
            </a:r>
            <a:r>
              <a:rPr lang="en-US" sz="1400" dirty="0" err="1">
                <a:solidFill>
                  <a:srgbClr val="444444"/>
                </a:solidFill>
                <a:latin typeface="+mn-lt"/>
              </a:rPr>
              <a:t>bin|chex|nfs|onefs</a:t>
            </a:r>
            <a:r>
              <a:rPr lang="en-US" sz="1400" dirty="0" smtClean="0">
                <a:solidFill>
                  <a:srgbClr val="444444"/>
                </a:solidFill>
                <a:latin typeface="+mn-lt"/>
              </a:rPr>
              <a:t>]	</a:t>
            </a:r>
            <a:r>
              <a:rPr lang="en-US" sz="1400" dirty="0">
                <a:solidFill>
                  <a:srgbClr val="444444"/>
                </a:solidFill>
                <a:latin typeface="+mn-lt"/>
              </a:rPr>
              <a:t>	</a:t>
            </a:r>
            <a:r>
              <a:rPr lang="en-US" sz="1400" dirty="0" smtClean="0">
                <a:solidFill>
                  <a:srgbClr val="444444"/>
                </a:solidFill>
                <a:latin typeface="+mn-lt"/>
              </a:rPr>
              <a:t>/</a:t>
            </a:r>
            <a:r>
              <a:rPr lang="en-US" sz="1400" dirty="0">
                <a:solidFill>
                  <a:srgbClr val="444444"/>
                </a:solidFill>
                <a:latin typeface="+mn-lt"/>
              </a:rPr>
              <a:t>/ </a:t>
            </a:r>
            <a:r>
              <a:rPr lang="en-US" sz="1400" dirty="0" smtClean="0">
                <a:solidFill>
                  <a:srgbClr val="444444"/>
                </a:solidFill>
                <a:latin typeface="+mn-lt"/>
              </a:rPr>
              <a:t>Create NFS4 ACL outputs from POSIX ACLs</a:t>
            </a:r>
            <a:endParaRPr lang="en-US" sz="1400" dirty="0">
              <a:solidFill>
                <a:srgbClr val="444444"/>
              </a:solidFill>
              <a:latin typeface="+mn-lt"/>
            </a:endParaRPr>
          </a:p>
          <a:p>
            <a:pPr marL="346075" lvl="1" indent="0">
              <a:spcBef>
                <a:spcPts val="0"/>
              </a:spcBef>
              <a:buNone/>
            </a:pPr>
            <a:r>
              <a:rPr lang="en-US" sz="1400" dirty="0" smtClean="0">
                <a:solidFill>
                  <a:srgbClr val="444444"/>
                </a:solidFill>
                <a:latin typeface="+mn-lt"/>
              </a:rPr>
              <a:t>+</a:t>
            </a:r>
            <a:r>
              <a:rPr lang="en-US" sz="1400" dirty="0" err="1">
                <a:solidFill>
                  <a:srgbClr val="444444"/>
                </a:solidFill>
                <a:latin typeface="+mn-lt"/>
              </a:rPr>
              <a:t>wacls</a:t>
            </a:r>
            <a:r>
              <a:rPr lang="en-US" sz="1400" dirty="0">
                <a:solidFill>
                  <a:srgbClr val="444444"/>
                </a:solidFill>
                <a:latin typeface="+mn-lt"/>
              </a:rPr>
              <a:t>=&lt;command&gt;	</a:t>
            </a:r>
            <a:r>
              <a:rPr lang="en-US" sz="1400" dirty="0" smtClean="0">
                <a:solidFill>
                  <a:srgbClr val="444444"/>
                </a:solidFill>
                <a:latin typeface="+mn-lt"/>
              </a:rPr>
              <a:t>	/</a:t>
            </a:r>
            <a:r>
              <a:rPr lang="en-US" sz="1400" dirty="0">
                <a:solidFill>
                  <a:srgbClr val="444444"/>
                </a:solidFill>
                <a:latin typeface="+mn-lt"/>
              </a:rPr>
              <a:t>/ </a:t>
            </a:r>
            <a:r>
              <a:rPr lang="en-US" sz="1400" dirty="0" smtClean="0">
                <a:solidFill>
                  <a:srgbClr val="444444"/>
                </a:solidFill>
                <a:latin typeface="+mn-lt"/>
              </a:rPr>
              <a:t>Write </a:t>
            </a:r>
            <a:r>
              <a:rPr lang="en-US" sz="1400" dirty="0">
                <a:solidFill>
                  <a:srgbClr val="444444"/>
                </a:solidFill>
                <a:latin typeface="+mn-lt"/>
              </a:rPr>
              <a:t>NFS4 </a:t>
            </a:r>
            <a:r>
              <a:rPr lang="en-US" sz="1400" dirty="0" smtClean="0">
                <a:solidFill>
                  <a:srgbClr val="444444"/>
                </a:solidFill>
                <a:latin typeface="+mn-lt"/>
              </a:rPr>
              <a:t>ACLs to &lt;command&gt; via pipe</a:t>
            </a:r>
          </a:p>
          <a:p>
            <a:pPr marL="346075" lvl="1" indent="0">
              <a:spcBef>
                <a:spcPts val="0"/>
              </a:spcBef>
              <a:buNone/>
            </a:pPr>
            <a:endParaRPr lang="en-US" sz="1400" dirty="0">
              <a:solidFill>
                <a:srgbClr val="444444"/>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endParaRPr lang="en-US" sz="1400" dirty="0">
              <a:solidFill>
                <a:srgbClr val="FF0000"/>
              </a:solidFill>
              <a:latin typeface="+mn-lt"/>
            </a:endParaRPr>
          </a:p>
          <a:p>
            <a:pPr marL="0" indent="0">
              <a:spcBef>
                <a:spcPts val="0"/>
              </a:spcBef>
              <a:buNone/>
            </a:pPr>
            <a:endParaRPr lang="en-US" sz="1400" dirty="0" smtClean="0">
              <a:solidFill>
                <a:srgbClr val="FF0000"/>
              </a:solidFill>
              <a:latin typeface="+mn-lt"/>
            </a:endParaRPr>
          </a:p>
          <a:p>
            <a:pPr marL="0" indent="0">
              <a:spcBef>
                <a:spcPts val="0"/>
              </a:spcBef>
              <a:buNone/>
            </a:pPr>
            <a:r>
              <a:rPr lang="en-US" sz="1400" dirty="0" smtClean="0">
                <a:solidFill>
                  <a:srgbClr val="FF0000"/>
                </a:solidFill>
                <a:latin typeface="+mn-lt"/>
              </a:rPr>
              <a:t>[</a:t>
            </a:r>
            <a:r>
              <a:rPr lang="en-US" sz="1400" dirty="0">
                <a:solidFill>
                  <a:srgbClr val="FF0000"/>
                </a:solidFill>
                <a:latin typeface="+mn-lt"/>
              </a:rPr>
              <a:t>1] Not yet implemented or under development</a:t>
            </a:r>
          </a:p>
          <a:p>
            <a:pPr marL="0" indent="0">
              <a:spcBef>
                <a:spcPts val="0"/>
              </a:spcBef>
              <a:buNone/>
            </a:pPr>
            <a:endParaRPr lang="en-US" sz="1800" dirty="0" smtClean="0">
              <a:solidFill>
                <a:srgbClr val="FF0000"/>
              </a:solidFill>
              <a:latin typeface="+mn-lt"/>
            </a:endParaRPr>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38782527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u="sng" dirty="0" smtClean="0">
                <a:solidFill>
                  <a:srgbClr val="007DB8"/>
                </a:solidFill>
              </a:rPr>
              <a:t>Options</a:t>
            </a:r>
            <a:endParaRPr lang="en-US" sz="2800" u="sng" dirty="0">
              <a:solidFill>
                <a:srgbClr val="007DB8"/>
              </a:solidFill>
            </a:endParaRPr>
          </a:p>
        </p:txBody>
      </p:sp>
      <p:sp>
        <p:nvSpPr>
          <p:cNvPr id="4" name="Content Placeholder 3"/>
          <p:cNvSpPr>
            <a:spLocks noGrp="1"/>
          </p:cNvSpPr>
          <p:nvPr>
            <p:ph sz="quarter" idx="10"/>
          </p:nvPr>
        </p:nvSpPr>
        <p:spPr>
          <a:xfrm>
            <a:off x="366714" y="914399"/>
            <a:ext cx="8410575" cy="3775529"/>
          </a:xfrm>
        </p:spPr>
        <p:txBody>
          <a:bodyPr wrap="none">
            <a:normAutofit fontScale="92500" lnSpcReduction="10000"/>
          </a:bodyPr>
          <a:lstStyle/>
          <a:p>
            <a:pPr marL="0" indent="0">
              <a:lnSpc>
                <a:spcPct val="110000"/>
              </a:lnSpc>
              <a:spcBef>
                <a:spcPts val="0"/>
              </a:spcBef>
              <a:buNone/>
            </a:pPr>
            <a:r>
              <a:rPr lang="en-US" sz="1400" b="1" dirty="0" smtClean="0"/>
              <a:t>Most common options </a:t>
            </a:r>
            <a:r>
              <a:rPr lang="mr-IN" sz="1400" b="1" dirty="0" smtClean="0"/>
              <a:t>…</a:t>
            </a:r>
            <a:endParaRPr lang="en-US" sz="1400" dirty="0"/>
          </a:p>
          <a:p>
            <a:pPr marL="514350" lvl="1" indent="0">
              <a:spcBef>
                <a:spcPts val="0"/>
              </a:spcBef>
              <a:buNone/>
            </a:pPr>
            <a:r>
              <a:rPr lang="en-US" sz="1400" dirty="0" smtClean="0"/>
              <a:t>-</a:t>
            </a:r>
            <a:r>
              <a:rPr lang="en-US" sz="1400" dirty="0" err="1"/>
              <a:t>dop</a:t>
            </a:r>
            <a:r>
              <a:rPr lang="en-US" sz="1400" dirty="0"/>
              <a:t>=&lt;n&gt;		// Specifies the </a:t>
            </a:r>
            <a:r>
              <a:rPr lang="en-US" sz="1400" u="sng" dirty="0"/>
              <a:t>D</a:t>
            </a:r>
            <a:r>
              <a:rPr lang="en-US" sz="1400" dirty="0"/>
              <a:t>egree </a:t>
            </a:r>
            <a:r>
              <a:rPr lang="en-US" sz="1400" u="sng" dirty="0"/>
              <a:t>O</a:t>
            </a:r>
            <a:r>
              <a:rPr lang="en-US" sz="1400" dirty="0"/>
              <a:t>f </a:t>
            </a:r>
            <a:r>
              <a:rPr lang="en-US" sz="1400" u="sng" dirty="0" smtClean="0"/>
              <a:t>P</a:t>
            </a:r>
            <a:r>
              <a:rPr lang="en-US" sz="1400" dirty="0" smtClean="0"/>
              <a:t>arallelism (concurrent workers)</a:t>
            </a:r>
          </a:p>
          <a:p>
            <a:pPr marL="514350" lvl="1" indent="0">
              <a:spcBef>
                <a:spcPts val="0"/>
              </a:spcBef>
              <a:buNone/>
            </a:pPr>
            <a:r>
              <a:rPr lang="en-US" sz="1400" dirty="0" smtClean="0"/>
              <a:t>-</a:t>
            </a:r>
            <a:r>
              <a:rPr lang="en-US" sz="1400" dirty="0" err="1" smtClean="0"/>
              <a:t>dryrun</a:t>
            </a:r>
            <a:r>
              <a:rPr lang="en-US" sz="1400" dirty="0" smtClean="0"/>
              <a:t>		// Suppress making any filesystem changes</a:t>
            </a:r>
          </a:p>
          <a:p>
            <a:pPr marL="514350" lvl="1" indent="0">
              <a:spcBef>
                <a:spcPts val="0"/>
              </a:spcBef>
              <a:buNone/>
            </a:pPr>
            <a:r>
              <a:rPr lang="en-US" sz="1400" dirty="0" smtClean="0"/>
              <a:t>-</a:t>
            </a:r>
            <a:r>
              <a:rPr lang="en-US" sz="1400" dirty="0" err="1"/>
              <a:t>gz</a:t>
            </a:r>
            <a:r>
              <a:rPr lang="en-US" sz="1400" dirty="0"/>
              <a:t>			</a:t>
            </a:r>
            <a:r>
              <a:rPr lang="en-US" sz="1400" dirty="0" smtClean="0"/>
              <a:t>/</a:t>
            </a:r>
            <a:r>
              <a:rPr lang="en-US" sz="1400" dirty="0"/>
              <a:t>/ </a:t>
            </a:r>
            <a:r>
              <a:rPr lang="en-US" sz="1400" dirty="0" err="1"/>
              <a:t>Gzip</a:t>
            </a:r>
            <a:r>
              <a:rPr lang="en-US" sz="1400" dirty="0"/>
              <a:t> output </a:t>
            </a:r>
            <a:r>
              <a:rPr lang="en-US" sz="1400" dirty="0" smtClean="0"/>
              <a:t>files (may not work on all platforms!)</a:t>
            </a:r>
          </a:p>
          <a:p>
            <a:pPr marL="514350" lvl="1" indent="0">
              <a:spcBef>
                <a:spcPts val="0"/>
              </a:spcBef>
              <a:buNone/>
            </a:pPr>
            <a:endParaRPr lang="en-US" sz="1400" dirty="0"/>
          </a:p>
          <a:p>
            <a:pPr marL="0" indent="0">
              <a:spcBef>
                <a:spcPts val="0"/>
              </a:spcBef>
              <a:buNone/>
            </a:pPr>
            <a:r>
              <a:rPr lang="en-US" sz="1400" b="1" dirty="0" smtClean="0"/>
              <a:t>Paths controls </a:t>
            </a:r>
            <a:r>
              <a:rPr lang="mr-IN" sz="1400" b="1" dirty="0" smtClean="0"/>
              <a:t>…</a:t>
            </a:r>
            <a:endParaRPr lang="en-US" sz="1400" dirty="0">
              <a:solidFill>
                <a:srgbClr val="FF0000"/>
              </a:solidFill>
            </a:endParaRPr>
          </a:p>
          <a:p>
            <a:pPr marL="514350" lvl="1" indent="0">
              <a:spcBef>
                <a:spcPts val="0"/>
              </a:spcBef>
              <a:buNone/>
            </a:pPr>
            <a:r>
              <a:rPr lang="en-US" sz="1400" dirty="0"/>
              <a:t>-paths=&lt;</a:t>
            </a:r>
            <a:r>
              <a:rPr lang="en-US" sz="1400" dirty="0" err="1"/>
              <a:t>paths_file</a:t>
            </a:r>
            <a:r>
              <a:rPr lang="en-US" sz="1400" dirty="0"/>
              <a:t>&gt;	// Equivalent pathname prefixes for multi-</a:t>
            </a:r>
            <a:r>
              <a:rPr lang="en-US" sz="1400" dirty="0" err="1" smtClean="0"/>
              <a:t>pathing</a:t>
            </a:r>
            <a:endParaRPr lang="en-US" sz="1400" dirty="0"/>
          </a:p>
          <a:p>
            <a:pPr marL="514350" lvl="1" indent="0">
              <a:spcBef>
                <a:spcPts val="0"/>
              </a:spcBef>
              <a:buNone/>
            </a:pPr>
            <a:r>
              <a:rPr lang="en-US" sz="1400" dirty="0"/>
              <a:t>-source=&lt;</a:t>
            </a:r>
            <a:r>
              <a:rPr lang="en-US" sz="1400" dirty="0" err="1"/>
              <a:t>dir</a:t>
            </a:r>
            <a:r>
              <a:rPr lang="en-US" sz="1400" dirty="0"/>
              <a:t>&gt;		// Relative root for &lt;directory&gt; (SOURCE) tree (defaults to CWD)</a:t>
            </a:r>
          </a:p>
          <a:p>
            <a:pPr marL="514350" lvl="1" indent="0">
              <a:spcBef>
                <a:spcPts val="0"/>
              </a:spcBef>
              <a:buNone/>
            </a:pPr>
            <a:r>
              <a:rPr lang="en-US" sz="1400" dirty="0" smtClean="0"/>
              <a:t>-target=</a:t>
            </a:r>
            <a:r>
              <a:rPr lang="en-US" sz="1400" dirty="0"/>
              <a:t>&lt;</a:t>
            </a:r>
            <a:r>
              <a:rPr lang="en-US" sz="1400" dirty="0" err="1"/>
              <a:t>dir</a:t>
            </a:r>
            <a:r>
              <a:rPr lang="en-US" sz="1400" dirty="0"/>
              <a:t>&gt;		// </a:t>
            </a:r>
            <a:r>
              <a:rPr lang="en-US" sz="1400" dirty="0" smtClean="0"/>
              <a:t>Relative root for TARGET tree </a:t>
            </a:r>
            <a:r>
              <a:rPr lang="en-US" sz="1400" dirty="0" smtClean="0">
                <a:solidFill>
                  <a:schemeClr val="tx1"/>
                </a:solidFill>
              </a:rPr>
              <a:t>(</a:t>
            </a:r>
            <a:r>
              <a:rPr lang="en-US" sz="1400" dirty="0">
                <a:solidFill>
                  <a:schemeClr val="tx1"/>
                </a:solidFill>
              </a:rPr>
              <a:t>for -</a:t>
            </a:r>
            <a:r>
              <a:rPr lang="en-US" sz="1400" dirty="0" err="1">
                <a:solidFill>
                  <a:schemeClr val="tx1"/>
                </a:solidFill>
              </a:rPr>
              <a:t>cmp</a:t>
            </a:r>
            <a:r>
              <a:rPr lang="en-US" sz="1400" dirty="0">
                <a:solidFill>
                  <a:schemeClr val="tx1"/>
                </a:solidFill>
              </a:rPr>
              <a:t> &amp;</a:t>
            </a:r>
            <a:r>
              <a:rPr lang="en-US" sz="1400" dirty="0"/>
              <a:t> -</a:t>
            </a:r>
            <a:r>
              <a:rPr lang="en-US" sz="1400" dirty="0" err="1"/>
              <a:t>fix_times</a:t>
            </a:r>
            <a:r>
              <a:rPr lang="en-US" sz="1400" dirty="0"/>
              <a:t> modes</a:t>
            </a:r>
            <a:r>
              <a:rPr lang="en-US" sz="1400" dirty="0" smtClean="0"/>
              <a:t>)</a:t>
            </a:r>
          </a:p>
          <a:p>
            <a:pPr marL="514350" lvl="1" indent="0">
              <a:spcBef>
                <a:spcPts val="0"/>
              </a:spcBef>
              <a:buNone/>
            </a:pPr>
            <a:r>
              <a:rPr lang="en-US" sz="1400" dirty="0" smtClean="0"/>
              <a:t>-output=&lt;</a:t>
            </a:r>
            <a:r>
              <a:rPr lang="en-US" sz="1400" dirty="0" err="1" smtClean="0"/>
              <a:t>dir</a:t>
            </a:r>
            <a:r>
              <a:rPr lang="en-US" sz="1400" dirty="0" smtClean="0"/>
              <a:t>&gt;		// Path to </a:t>
            </a:r>
            <a:r>
              <a:rPr lang="en-US" sz="1400" dirty="0" err="1" smtClean="0"/>
              <a:t>pwalk</a:t>
            </a:r>
            <a:r>
              <a:rPr lang="en-US" sz="1400" dirty="0" smtClean="0"/>
              <a:t> output directory (defaults to CWD)</a:t>
            </a:r>
          </a:p>
          <a:p>
            <a:pPr marL="168275" indent="0">
              <a:spcBef>
                <a:spcPts val="0"/>
              </a:spcBef>
              <a:buNone/>
            </a:pPr>
            <a:endParaRPr lang="en-US" sz="1400" b="1" dirty="0"/>
          </a:p>
          <a:p>
            <a:pPr marL="0" indent="0">
              <a:spcBef>
                <a:spcPts val="0"/>
              </a:spcBef>
              <a:buNone/>
            </a:pPr>
            <a:r>
              <a:rPr lang="en-US" sz="1300" b="1" dirty="0" smtClean="0"/>
              <a:t>Miscellany </a:t>
            </a:r>
            <a:r>
              <a:rPr lang="mr-IN" sz="1300" b="1" dirty="0" smtClean="0"/>
              <a:t>…</a:t>
            </a:r>
            <a:endParaRPr lang="en-US" sz="1400" dirty="0"/>
          </a:p>
          <a:p>
            <a:pPr marL="514350" lvl="1" indent="0">
              <a:spcBef>
                <a:spcPts val="0"/>
              </a:spcBef>
              <a:buNone/>
            </a:pPr>
            <a:r>
              <a:rPr lang="en-US" sz="1400" dirty="0" smtClean="0"/>
              <a:t>-select		// DEVELOPMENTAL: enabled selected() logic</a:t>
            </a:r>
          </a:p>
          <a:p>
            <a:pPr marL="514350" lvl="1" indent="0">
              <a:spcBef>
                <a:spcPts val="0"/>
              </a:spcBef>
              <a:buNone/>
            </a:pPr>
            <a:r>
              <a:rPr lang="en-US" sz="1400" dirty="0" smtClean="0"/>
              <a:t>--since=&lt;path&gt;		// DEVELOPMENTAL: -select only files with </a:t>
            </a:r>
            <a:r>
              <a:rPr lang="en-US" sz="1400" dirty="0" err="1" smtClean="0"/>
              <a:t>mtime</a:t>
            </a:r>
            <a:r>
              <a:rPr lang="en-US" sz="1400" dirty="0" smtClean="0"/>
              <a:t> or </a:t>
            </a:r>
            <a:r>
              <a:rPr lang="en-US" sz="1400" dirty="0" err="1" smtClean="0"/>
              <a:t>ctime</a:t>
            </a:r>
            <a:r>
              <a:rPr lang="en-US" sz="1400" dirty="0" smtClean="0"/>
              <a:t> &gt; </a:t>
            </a:r>
            <a:r>
              <a:rPr lang="en-US" sz="1400" dirty="0" err="1" smtClean="0"/>
              <a:t>mtime</a:t>
            </a:r>
            <a:r>
              <a:rPr lang="en-US" sz="1400" dirty="0" smtClean="0"/>
              <a:t>(&lt;path&gt;)</a:t>
            </a:r>
          </a:p>
          <a:p>
            <a:pPr marL="514350" lvl="1" indent="0">
              <a:spcBef>
                <a:spcPts val="0"/>
              </a:spcBef>
              <a:buNone/>
            </a:pPr>
            <a:r>
              <a:rPr lang="en-US" sz="1400" dirty="0" smtClean="0"/>
              <a:t>-</a:t>
            </a:r>
            <a:r>
              <a:rPr lang="en-US" sz="1400" dirty="0" err="1"/>
              <a:t>pmode</a:t>
            </a:r>
            <a:r>
              <a:rPr lang="en-US" sz="1400" dirty="0"/>
              <a:t>		</a:t>
            </a:r>
            <a:r>
              <a:rPr lang="en-US" sz="1400" dirty="0" smtClean="0"/>
              <a:t>/</a:t>
            </a:r>
            <a:r>
              <a:rPr lang="en-US" sz="1400" dirty="0"/>
              <a:t>/ </a:t>
            </a:r>
            <a:r>
              <a:rPr lang="en-US" sz="1400" dirty="0" smtClean="0"/>
              <a:t>Exclude </a:t>
            </a:r>
            <a:r>
              <a:rPr lang="en-US" sz="1400" dirty="0"/>
              <a:t>mode bits </a:t>
            </a:r>
            <a:r>
              <a:rPr lang="en-US" sz="1400" dirty="0" smtClean="0"/>
              <a:t>in output (-</a:t>
            </a:r>
            <a:r>
              <a:rPr lang="en-US" sz="1400" dirty="0" err="1" smtClean="0"/>
              <a:t>ls</a:t>
            </a:r>
            <a:r>
              <a:rPr lang="en-US" sz="1400" dirty="0" smtClean="0"/>
              <a:t>, -xml)</a:t>
            </a:r>
          </a:p>
          <a:p>
            <a:pPr marL="514350" lvl="1" indent="0">
              <a:spcBef>
                <a:spcPts val="0"/>
              </a:spcBef>
              <a:buNone/>
            </a:pPr>
            <a:r>
              <a:rPr lang="en-US" sz="1400" dirty="0" smtClean="0"/>
              <a:t>-q			// Quiet mode (for -</a:t>
            </a:r>
            <a:r>
              <a:rPr lang="en-US" sz="1400" dirty="0" err="1" smtClean="0"/>
              <a:t>rm</a:t>
            </a:r>
            <a:r>
              <a:rPr lang="en-US" sz="1400" dirty="0" smtClean="0"/>
              <a:t>)</a:t>
            </a:r>
          </a:p>
          <a:p>
            <a:pPr marL="514350" lvl="1" indent="0">
              <a:spcBef>
                <a:spcPts val="0"/>
              </a:spcBef>
              <a:buNone/>
            </a:pPr>
            <a:r>
              <a:rPr lang="en-US" sz="1400" dirty="0" smtClean="0"/>
              <a:t>+</a:t>
            </a:r>
            <a:r>
              <a:rPr lang="en-US" sz="1400" dirty="0" err="1" smtClean="0"/>
              <a:t>acls</a:t>
            </a:r>
            <a:r>
              <a:rPr lang="en-US" sz="1400" dirty="0" smtClean="0"/>
              <a:t>			// Include ‘+’ in mode bits output (-</a:t>
            </a:r>
            <a:r>
              <a:rPr lang="en-US" sz="1400" dirty="0" err="1" smtClean="0"/>
              <a:t>ls</a:t>
            </a:r>
            <a:r>
              <a:rPr lang="en-US" sz="1400" dirty="0" smtClean="0"/>
              <a:t>, -xml) to indicate ACL present [</a:t>
            </a:r>
            <a:r>
              <a:rPr lang="en-US" sz="1400" smtClean="0"/>
              <a:t>*][**]</a:t>
            </a:r>
            <a:endParaRPr lang="en-US" sz="1400" dirty="0" smtClean="0"/>
          </a:p>
          <a:p>
            <a:pPr marL="514350" lvl="1" indent="0">
              <a:spcBef>
                <a:spcPts val="0"/>
              </a:spcBef>
              <a:buNone/>
            </a:pPr>
            <a:r>
              <a:rPr lang="en-US" sz="1400" dirty="0" smtClean="0"/>
              <a:t>+</a:t>
            </a:r>
            <a:r>
              <a:rPr lang="en-US" sz="1400" dirty="0" err="1" smtClean="0"/>
              <a:t>denist</a:t>
            </a:r>
            <a:r>
              <a:rPr lang="en-US" sz="1400" dirty="0" smtClean="0"/>
              <a:t>		// Reads first 512 bytes of every file as a benchmark</a:t>
            </a:r>
            <a:endParaRPr lang="en-US" sz="1400" dirty="0"/>
          </a:p>
          <a:p>
            <a:pPr marL="514350" lvl="1" indent="0">
              <a:spcBef>
                <a:spcPts val="0"/>
              </a:spcBef>
              <a:buNone/>
            </a:pPr>
            <a:r>
              <a:rPr lang="en-US" sz="1400" dirty="0" smtClean="0"/>
              <a:t>+</a:t>
            </a:r>
            <a:r>
              <a:rPr lang="en-US" sz="1400" dirty="0" err="1"/>
              <a:t>tstat</a:t>
            </a:r>
            <a:r>
              <a:rPr lang="en-US" sz="1400" dirty="0"/>
              <a:t>	</a:t>
            </a:r>
            <a:r>
              <a:rPr lang="en-US" sz="1400" dirty="0" smtClean="0"/>
              <a:t>	/</a:t>
            </a:r>
            <a:r>
              <a:rPr lang="en-US" sz="1400" dirty="0"/>
              <a:t>/ </a:t>
            </a:r>
            <a:r>
              <a:rPr lang="en-US" sz="1400" dirty="0" smtClean="0"/>
              <a:t>Include </a:t>
            </a:r>
            <a:r>
              <a:rPr lang="en-US" sz="1400" dirty="0"/>
              <a:t>timing for stat() </a:t>
            </a:r>
            <a:r>
              <a:rPr lang="en-US" sz="1400" dirty="0" smtClean="0"/>
              <a:t>calls (for -</a:t>
            </a:r>
            <a:r>
              <a:rPr lang="en-US" sz="1400" dirty="0" err="1" smtClean="0"/>
              <a:t>ls</a:t>
            </a:r>
            <a:r>
              <a:rPr lang="en-US" sz="1400" dirty="0" smtClean="0"/>
              <a:t>, -xml)</a:t>
            </a:r>
            <a:endParaRPr lang="en-US" sz="1400" dirty="0"/>
          </a:p>
          <a:p>
            <a:pPr marL="514350" lvl="1" indent="0">
              <a:spcBef>
                <a:spcPts val="0"/>
              </a:spcBef>
              <a:buNone/>
            </a:pPr>
            <a:r>
              <a:rPr lang="en-US" sz="1400" dirty="0"/>
              <a:t>+.snapshot[s]		// Traverse .snapshot directories (OFF by default</a:t>
            </a:r>
            <a:r>
              <a:rPr lang="en-US" sz="1400" dirty="0" smtClean="0"/>
              <a:t>)</a:t>
            </a:r>
          </a:p>
          <a:p>
            <a:pPr marL="514350" lvl="1" indent="0">
              <a:spcBef>
                <a:spcPts val="0"/>
              </a:spcBef>
              <a:buNone/>
            </a:pPr>
            <a:r>
              <a:rPr lang="en-US" sz="1400" dirty="0" smtClean="0"/>
              <a:t>-</a:t>
            </a:r>
            <a:r>
              <a:rPr lang="en-US" sz="1400" dirty="0"/>
              <a:t>tag=&lt;string&gt;	</a:t>
            </a:r>
            <a:r>
              <a:rPr lang="en-US" sz="1400" dirty="0" smtClean="0"/>
              <a:t>	/</a:t>
            </a:r>
            <a:r>
              <a:rPr lang="en-US" sz="1400" dirty="0"/>
              <a:t>/ </a:t>
            </a:r>
            <a:r>
              <a:rPr lang="en-US" sz="1400" dirty="0" smtClean="0"/>
              <a:t>Sets </a:t>
            </a:r>
            <a:r>
              <a:rPr lang="en-US" sz="1400" dirty="0"/>
              <a:t>column 1 value </a:t>
            </a:r>
            <a:r>
              <a:rPr lang="en-US" sz="1400" dirty="0" smtClean="0"/>
              <a:t>in .tally output</a:t>
            </a:r>
          </a:p>
          <a:p>
            <a:pPr marL="0" indent="0">
              <a:spcBef>
                <a:spcPts val="0"/>
              </a:spcBef>
              <a:buNone/>
            </a:pPr>
            <a:endParaRPr lang="en-US" sz="2000" dirty="0" smtClean="0">
              <a:solidFill>
                <a:srgbClr val="FF6600"/>
              </a:solidFill>
            </a:endParaRPr>
          </a:p>
          <a:p>
            <a:pPr marL="0" indent="0">
              <a:spcBef>
                <a:spcPts val="0"/>
              </a:spcBef>
              <a:buNone/>
            </a:pPr>
            <a:endParaRPr lang="en-US" sz="2000" dirty="0"/>
          </a:p>
          <a:p>
            <a:pPr marL="0" indent="0">
              <a:spcBef>
                <a:spcPts val="0"/>
              </a:spcBef>
              <a:buNone/>
            </a:pPr>
            <a:endParaRPr lang="en-US" sz="3200" dirty="0"/>
          </a:p>
        </p:txBody>
      </p:sp>
      <p:sp>
        <p:nvSpPr>
          <p:cNvPr id="5" name="TextBox 4"/>
          <p:cNvSpPr txBox="1"/>
          <p:nvPr/>
        </p:nvSpPr>
        <p:spPr>
          <a:xfrm>
            <a:off x="7976471" y="161365"/>
            <a:ext cx="847430" cy="753035"/>
          </a:xfrm>
          <a:prstGeom prst="rect">
            <a:avLst/>
          </a:prstGeom>
          <a:solidFill>
            <a:schemeClr val="accent3">
              <a:lumMod val="20000"/>
              <a:lumOff val="80000"/>
            </a:schemeClr>
          </a:solidFill>
          <a:ln>
            <a:solidFill>
              <a:schemeClr val="bg1">
                <a:lumMod val="50000"/>
              </a:schemeClr>
            </a:solidFill>
          </a:ln>
        </p:spPr>
        <p:txBody>
          <a:bodyPr wrap="square" rtlCol="0" anchor="t" anchorCtr="1">
            <a:normAutofit fontScale="47500" lnSpcReduction="20000"/>
          </a:bodyPr>
          <a:lstStyle/>
          <a:p>
            <a:r>
              <a:rPr lang="en-US" sz="1600" dirty="0" smtClean="0"/>
              <a:t>pwalk(1)</a:t>
            </a:r>
          </a:p>
          <a:p>
            <a:endParaRPr lang="en-US" sz="1300" dirty="0"/>
          </a:p>
          <a:p>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r>
              <a:rPr lang="en-US" sz="1300" dirty="0" smtClean="0"/>
              <a:t> </a:t>
            </a:r>
            <a:r>
              <a:rPr lang="en-US" sz="1300" dirty="0" err="1" smtClean="0"/>
              <a:t>yadda</a:t>
            </a:r>
            <a:endParaRPr lang="en-US" sz="1300" dirty="0"/>
          </a:p>
        </p:txBody>
      </p:sp>
    </p:spTree>
    <p:extLst>
      <p:ext uri="{BB962C8B-B14F-4D97-AF65-F5344CB8AC3E}">
        <p14:creationId xmlns:p14="http://schemas.microsoft.com/office/powerpoint/2010/main" val="37265801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chemeClr val="accent1"/>
                </a:solidFill>
              </a:rPr>
              <a:t>–paths= Multi-</a:t>
            </a:r>
            <a:r>
              <a:rPr lang="en-US" sz="2800" dirty="0" err="1" smtClean="0">
                <a:solidFill>
                  <a:schemeClr val="accent1"/>
                </a:solidFill>
              </a:rPr>
              <a:t>pathing</a:t>
            </a:r>
            <a:r>
              <a:rPr lang="en-US" sz="2800" dirty="0" smtClean="0">
                <a:solidFill>
                  <a:schemeClr val="accent1"/>
                </a:solidFill>
              </a:rPr>
              <a:t> Option</a:t>
            </a:r>
            <a:endParaRPr lang="en-US" sz="2800" dirty="0">
              <a:solidFill>
                <a:schemeClr val="accent1"/>
              </a:solidFill>
            </a:endParaRPr>
          </a:p>
        </p:txBody>
      </p:sp>
      <p:sp>
        <p:nvSpPr>
          <p:cNvPr id="3" name="Content Placeholder 2"/>
          <p:cNvSpPr>
            <a:spLocks noGrp="1"/>
          </p:cNvSpPr>
          <p:nvPr>
            <p:ph sz="quarter" idx="10"/>
          </p:nvPr>
        </p:nvSpPr>
        <p:spPr>
          <a:xfrm>
            <a:off x="457200" y="1028699"/>
            <a:ext cx="8229600" cy="2287127"/>
          </a:xfrm>
          <a:ln>
            <a:solidFill>
              <a:schemeClr val="tx1"/>
            </a:solidFill>
          </a:ln>
        </p:spPr>
        <p:txBody>
          <a:bodyPr wrap="none" lIns="274320" anchor="ctr" anchorCtr="0">
            <a:normAutofit fontScale="77500" lnSpcReduction="20000"/>
          </a:bodyPr>
          <a:lstStyle/>
          <a:p>
            <a:pPr marL="0" indent="0">
              <a:spcBef>
                <a:spcPts val="0"/>
              </a:spcBef>
              <a:buNone/>
            </a:pPr>
            <a:r>
              <a:rPr lang="en-US" sz="1600" b="1" dirty="0" smtClean="0">
                <a:latin typeface="Consolas"/>
                <a:cs typeface="Consolas"/>
              </a:rPr>
              <a:t># cat </a:t>
            </a:r>
            <a:r>
              <a:rPr lang="en-US" sz="1600" b="1" dirty="0" err="1" smtClean="0">
                <a:latin typeface="Consolas"/>
                <a:cs typeface="Consolas"/>
              </a:rPr>
              <a:t>pwalk</a:t>
            </a:r>
            <a:r>
              <a:rPr lang="en-US" sz="1600" b="1" dirty="0" smtClean="0">
                <a:latin typeface="Consolas"/>
                <a:cs typeface="Consolas"/>
              </a:rPr>
              <a:t>-paths</a:t>
            </a:r>
          </a:p>
          <a:p>
            <a:pPr marL="0" indent="0">
              <a:spcBef>
                <a:spcPts val="0"/>
              </a:spcBef>
              <a:buNone/>
            </a:pPr>
            <a:r>
              <a:rPr lang="en-US" sz="1600" b="1" dirty="0" smtClean="0">
                <a:latin typeface="Consolas"/>
                <a:cs typeface="Consolas"/>
              </a:rPr>
              <a:t>[source]</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/1</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/2</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/3</a:t>
            </a:r>
          </a:p>
          <a:p>
            <a:pPr marL="0" indent="0">
              <a:spcBef>
                <a:spcPts val="0"/>
              </a:spcBef>
              <a:buNone/>
            </a:pPr>
            <a:r>
              <a:rPr lang="en-US" sz="1600" b="1" dirty="0" smtClean="0">
                <a:latin typeface="Consolas"/>
                <a:cs typeface="Consolas"/>
              </a:rPr>
              <a:t>[target]</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p>
          <a:p>
            <a:pPr marL="0" indent="0">
              <a:spcBef>
                <a:spcPts val="0"/>
              </a:spcBef>
              <a:buNone/>
            </a:pP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p>
          <a:p>
            <a:pPr marL="0" indent="0">
              <a:spcBef>
                <a:spcPts val="0"/>
              </a:spcBef>
              <a:buNone/>
            </a:pPr>
            <a:endParaRPr lang="en-US" sz="1600" b="1" dirty="0" smtClean="0">
              <a:latin typeface="Consolas"/>
              <a:cs typeface="Consolas"/>
            </a:endParaRPr>
          </a:p>
          <a:p>
            <a:pPr marL="0" indent="0">
              <a:spcBef>
                <a:spcPts val="0"/>
              </a:spcBef>
              <a:buNone/>
            </a:pPr>
            <a:r>
              <a:rPr lang="en-US" sz="1600" b="1" dirty="0" smtClean="0">
                <a:latin typeface="Consolas"/>
                <a:cs typeface="Consolas"/>
              </a:rPr>
              <a:t># </a:t>
            </a:r>
            <a:r>
              <a:rPr lang="en-US" sz="1600" b="1" dirty="0" err="1" smtClean="0">
                <a:latin typeface="Consolas"/>
                <a:cs typeface="Consolas"/>
              </a:rPr>
              <a:t>pwalk</a:t>
            </a:r>
            <a:r>
              <a:rPr lang="en-US" sz="1600" b="1" dirty="0" smtClean="0">
                <a:latin typeface="Consolas"/>
                <a:cs typeface="Consolas"/>
              </a:rPr>
              <a:t> –</a:t>
            </a:r>
            <a:r>
              <a:rPr lang="en-US" sz="1600" b="1" dirty="0" err="1" smtClean="0">
                <a:latin typeface="Consolas"/>
                <a:cs typeface="Consolas"/>
              </a:rPr>
              <a:t>dop</a:t>
            </a:r>
            <a:r>
              <a:rPr lang="en-US" sz="1600" b="1" dirty="0" smtClean="0">
                <a:latin typeface="Consolas"/>
                <a:cs typeface="Consolas"/>
              </a:rPr>
              <a:t>=5 &lt;mode(s)&gt; –paths=</a:t>
            </a:r>
            <a:r>
              <a:rPr lang="en-US" sz="1600" b="1" dirty="0" err="1" smtClean="0">
                <a:latin typeface="Consolas"/>
                <a:cs typeface="Consolas"/>
              </a:rPr>
              <a:t>pwalk</a:t>
            </a:r>
            <a:r>
              <a:rPr lang="en-US" sz="1600" b="1" dirty="0" smtClean="0">
                <a:latin typeface="Consolas"/>
                <a:cs typeface="Consolas"/>
              </a:rPr>
              <a:t>-paths &lt;</a:t>
            </a:r>
            <a:r>
              <a:rPr lang="en-US" sz="1600" b="1" dirty="0" err="1" smtClean="0">
                <a:latin typeface="Consolas"/>
                <a:cs typeface="Consolas"/>
              </a:rPr>
              <a:t>relative_directory_path</a:t>
            </a:r>
            <a:r>
              <a:rPr lang="en-US" sz="1600" b="1" dirty="0" smtClean="0">
                <a:latin typeface="Consolas"/>
                <a:cs typeface="Consolas"/>
              </a:rPr>
              <a:t>&gt; [&lt;…&gt;]</a:t>
            </a:r>
          </a:p>
          <a:p>
            <a:pPr marL="0" indent="0">
              <a:spcBef>
                <a:spcPts val="0"/>
              </a:spcBef>
              <a:buNone/>
            </a:pPr>
            <a:r>
              <a:rPr lang="en-US" sz="1600" b="1" dirty="0" smtClean="0">
                <a:latin typeface="Consolas"/>
                <a:cs typeface="Consolas"/>
              </a:rPr>
              <a:t>     Worker 1 -&gt; /</a:t>
            </a:r>
            <a:r>
              <a:rPr lang="en-US" sz="1600" b="1" dirty="0" err="1" smtClean="0">
                <a:latin typeface="Consolas"/>
                <a:cs typeface="Consolas"/>
              </a:rPr>
              <a:t>mnt</a:t>
            </a:r>
            <a:r>
              <a:rPr lang="en-US" sz="1600" b="1" dirty="0" smtClean="0">
                <a:latin typeface="Consolas"/>
                <a:cs typeface="Consolas"/>
              </a:rPr>
              <a:t>/1/&lt;</a:t>
            </a:r>
            <a:r>
              <a:rPr lang="en-US" sz="1600" b="1" dirty="0" err="1" smtClean="0">
                <a:latin typeface="Consolas"/>
                <a:cs typeface="Consolas"/>
              </a:rPr>
              <a:t>relative_directory_path</a:t>
            </a:r>
            <a:r>
              <a:rPr lang="en-US" sz="1600" b="1" dirty="0" smtClean="0">
                <a:latin typeface="Consolas"/>
                <a:cs typeface="Consolas"/>
              </a:rPr>
              <a:t>&gt;  /</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2 -&gt; /</a:t>
            </a:r>
            <a:r>
              <a:rPr lang="en-US" sz="1600" b="1" dirty="0" err="1" smtClean="0">
                <a:latin typeface="Consolas"/>
                <a:cs typeface="Consolas"/>
              </a:rPr>
              <a:t>mnt</a:t>
            </a:r>
            <a:r>
              <a:rPr lang="en-US" sz="1600" b="1" dirty="0" smtClean="0">
                <a:latin typeface="Consolas"/>
                <a:cs typeface="Consolas"/>
              </a:rPr>
              <a: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3 -&gt; /</a:t>
            </a:r>
            <a:r>
              <a:rPr lang="en-US" sz="1600" b="1" dirty="0" err="1" smtClean="0">
                <a:latin typeface="Consolas"/>
                <a:cs typeface="Consolas"/>
              </a:rPr>
              <a:t>mnt</a:t>
            </a:r>
            <a:r>
              <a:rPr lang="en-US" sz="1600" b="1" dirty="0" smtClean="0">
                <a:latin typeface="Consolas"/>
                <a:cs typeface="Consolas"/>
              </a:rPr>
              <a:t>/3/</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4 -&gt; /</a:t>
            </a:r>
            <a:r>
              <a:rPr lang="en-US" sz="1600" b="1" dirty="0" err="1" smtClean="0">
                <a:latin typeface="Consolas"/>
                <a:cs typeface="Consolas"/>
              </a:rPr>
              <a:t>mnt</a:t>
            </a:r>
            <a:r>
              <a:rPr lang="en-US" sz="1600" b="1" dirty="0" smtClean="0">
                <a:latin typeface="Consolas"/>
                <a:cs typeface="Consolas"/>
              </a:rPr>
              <a: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a:p>
            <a:pPr marL="0" indent="0">
              <a:spcBef>
                <a:spcPts val="0"/>
              </a:spcBef>
              <a:buNone/>
            </a:pPr>
            <a:r>
              <a:rPr lang="en-US" sz="1600" b="1" dirty="0" smtClean="0">
                <a:latin typeface="Consolas"/>
                <a:cs typeface="Consolas"/>
              </a:rPr>
              <a:t>     Worker 5 -&gt; /</a:t>
            </a:r>
            <a:r>
              <a:rPr lang="en-US" sz="1600" b="1" dirty="0" err="1" smtClean="0">
                <a:latin typeface="Consolas"/>
                <a:cs typeface="Consolas"/>
              </a:rPr>
              <a:t>mnt</a:t>
            </a:r>
            <a:r>
              <a:rPr lang="en-US" sz="1600" b="1" dirty="0" smtClean="0">
                <a:latin typeface="Consolas"/>
                <a:cs typeface="Consolas"/>
              </a:rPr>
              <a:t>/2/</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  </a:t>
            </a:r>
            <a:r>
              <a:rPr lang="en-US" sz="1600" b="1" dirty="0" smtClean="0">
                <a:latin typeface="Consolas"/>
                <a:cs typeface="Consolas"/>
              </a:rPr>
              <a:t>/</a:t>
            </a:r>
            <a:r>
              <a:rPr lang="en-US" sz="1600" b="1" dirty="0" err="1" smtClean="0">
                <a:latin typeface="Consolas"/>
                <a:cs typeface="Consolas"/>
              </a:rPr>
              <a:t>mnt</a:t>
            </a:r>
            <a:r>
              <a:rPr lang="en-US" sz="1600" b="1" dirty="0" smtClean="0">
                <a:latin typeface="Consolas"/>
                <a:cs typeface="Consolas"/>
              </a:rPr>
              <a:t>/target1/</a:t>
            </a:r>
            <a:r>
              <a:rPr lang="en-US" sz="1600" b="1" dirty="0">
                <a:latin typeface="Consolas"/>
                <a:cs typeface="Consolas"/>
              </a:rPr>
              <a:t>&lt;</a:t>
            </a:r>
            <a:r>
              <a:rPr lang="en-US" sz="1600" b="1" dirty="0" err="1">
                <a:latin typeface="Consolas"/>
                <a:cs typeface="Consolas"/>
              </a:rPr>
              <a:t>relative_directory_path</a:t>
            </a:r>
            <a:r>
              <a:rPr lang="en-US" sz="1600" b="1" dirty="0">
                <a:latin typeface="Consolas"/>
                <a:cs typeface="Consolas"/>
              </a:rPr>
              <a:t>&gt;</a:t>
            </a:r>
            <a:endParaRPr lang="en-US" sz="1600" b="1" dirty="0" smtClean="0">
              <a:latin typeface="Consolas"/>
              <a:cs typeface="Consolas"/>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TextBox 4"/>
          <p:cNvSpPr txBox="1"/>
          <p:nvPr/>
        </p:nvSpPr>
        <p:spPr>
          <a:xfrm>
            <a:off x="457200" y="3394072"/>
            <a:ext cx="8229600" cy="1107996"/>
          </a:xfrm>
          <a:prstGeom prst="rect">
            <a:avLst/>
          </a:prstGeom>
          <a:noFill/>
          <a:ln>
            <a:solidFill>
              <a:schemeClr val="bg2"/>
            </a:solidFill>
          </a:ln>
        </p:spPr>
        <p:txBody>
          <a:bodyPr wrap="square" rtlCol="0">
            <a:spAutoFit/>
          </a:bodyPr>
          <a:lstStyle/>
          <a:p>
            <a:pPr marL="171450" indent="-171450">
              <a:spcBef>
                <a:spcPts val="0"/>
              </a:spcBef>
              <a:buFont typeface="Arial"/>
              <a:buChar char="•"/>
            </a:pPr>
            <a:r>
              <a:rPr lang="en-US" sz="1100" b="1" dirty="0" smtClean="0">
                <a:latin typeface="Consolas"/>
                <a:cs typeface="Consolas"/>
              </a:rPr>
              <a:t>-paths= file </a:t>
            </a:r>
            <a:r>
              <a:rPr lang="en-US" sz="1100" b="1" dirty="0">
                <a:latin typeface="Consolas"/>
                <a:cs typeface="Consolas"/>
              </a:rPr>
              <a:t>format is one path-per-line, with ^[%#*] lines ignored as </a:t>
            </a:r>
            <a:r>
              <a:rPr lang="en-US" sz="1100" b="1" dirty="0" smtClean="0">
                <a:latin typeface="Consolas"/>
                <a:cs typeface="Consolas"/>
              </a:rPr>
              <a:t>comments</a:t>
            </a:r>
          </a:p>
          <a:p>
            <a:pPr marL="171450" indent="-171450">
              <a:spcBef>
                <a:spcPts val="0"/>
              </a:spcBef>
              <a:buFont typeface="Arial"/>
              <a:buChar char="•"/>
            </a:pPr>
            <a:r>
              <a:rPr lang="en-US" sz="1100" b="1" dirty="0" smtClean="0">
                <a:latin typeface="Consolas"/>
                <a:cs typeface="Consolas"/>
              </a:rPr>
              <a:t>All equivalent [source] or [target] paths </a:t>
            </a:r>
            <a:r>
              <a:rPr lang="en-US" sz="1100" b="1" u="sng" dirty="0" smtClean="0">
                <a:latin typeface="Consolas"/>
                <a:cs typeface="Consolas"/>
              </a:rPr>
              <a:t>must</a:t>
            </a:r>
            <a:r>
              <a:rPr lang="en-US" sz="1100" b="1" dirty="0" smtClean="0">
                <a:latin typeface="Consolas"/>
                <a:cs typeface="Consolas"/>
              </a:rPr>
              <a:t> exist and represent the same actual directory</a:t>
            </a:r>
          </a:p>
          <a:p>
            <a:pPr marL="171450" indent="-171450">
              <a:spcBef>
                <a:spcPts val="0"/>
              </a:spcBef>
              <a:buFont typeface="Arial"/>
              <a:buChar char="•"/>
            </a:pPr>
            <a:r>
              <a:rPr lang="en-US" sz="1100" b="1" dirty="0" smtClean="0">
                <a:latin typeface="Consolas"/>
                <a:cs typeface="Consolas"/>
              </a:rPr>
              <a:t>All source pathnames will be evaluated relative to the </a:t>
            </a:r>
            <a:r>
              <a:rPr lang="mr-IN" sz="1100" b="1" dirty="0" smtClean="0">
                <a:latin typeface="Consolas"/>
                <a:cs typeface="Consolas"/>
              </a:rPr>
              <a:t>–</a:t>
            </a:r>
            <a:r>
              <a:rPr lang="en-US" sz="1100" b="1" dirty="0" smtClean="0">
                <a:latin typeface="Consolas"/>
                <a:cs typeface="Consolas"/>
              </a:rPr>
              <a:t>source= or [source] paths</a:t>
            </a:r>
          </a:p>
          <a:p>
            <a:pPr marL="171450" indent="-171450">
              <a:spcBef>
                <a:spcPts val="0"/>
              </a:spcBef>
              <a:buFont typeface="Arial"/>
              <a:buChar char="•"/>
            </a:pPr>
            <a:r>
              <a:rPr lang="en-US" sz="1100" b="1" dirty="0" smtClean="0">
                <a:latin typeface="Consolas"/>
                <a:cs typeface="Consolas"/>
              </a:rPr>
              <a:t>All target pathnames will be evaluated relative to the </a:t>
            </a:r>
            <a:r>
              <a:rPr lang="mr-IN" sz="1100" b="1" dirty="0" smtClean="0">
                <a:latin typeface="Consolas"/>
                <a:cs typeface="Consolas"/>
              </a:rPr>
              <a:t>–</a:t>
            </a:r>
            <a:r>
              <a:rPr lang="en-US" sz="1100" b="1" dirty="0" smtClean="0">
                <a:latin typeface="Consolas"/>
                <a:cs typeface="Consolas"/>
              </a:rPr>
              <a:t>target= or [target] paths</a:t>
            </a:r>
          </a:p>
          <a:p>
            <a:pPr marL="171450" indent="-171450">
              <a:spcBef>
                <a:spcPts val="0"/>
              </a:spcBef>
              <a:buFont typeface="Arial"/>
              <a:buChar char="•"/>
            </a:pPr>
            <a:r>
              <a:rPr lang="en-US" sz="1100" b="1" dirty="0" smtClean="0">
                <a:latin typeface="Consolas"/>
                <a:cs typeface="Consolas"/>
              </a:rPr>
              <a:t>When </a:t>
            </a:r>
            <a:r>
              <a:rPr lang="en-US" sz="1100" b="1" dirty="0">
                <a:latin typeface="Consolas"/>
                <a:cs typeface="Consolas"/>
              </a:rPr>
              <a:t>[source] or [target] paths are defined, </a:t>
            </a:r>
            <a:r>
              <a:rPr lang="mr-IN" sz="1100" b="1" dirty="0">
                <a:latin typeface="Consolas"/>
                <a:cs typeface="Consolas"/>
              </a:rPr>
              <a:t>–</a:t>
            </a:r>
            <a:r>
              <a:rPr lang="en-US" sz="1100" b="1" dirty="0">
                <a:latin typeface="Consolas"/>
                <a:cs typeface="Consolas"/>
              </a:rPr>
              <a:t>source= or </a:t>
            </a:r>
            <a:r>
              <a:rPr lang="mr-IN" sz="1100" b="1" dirty="0">
                <a:latin typeface="Consolas"/>
                <a:cs typeface="Consolas"/>
              </a:rPr>
              <a:t>–</a:t>
            </a:r>
            <a:r>
              <a:rPr lang="en-US" sz="1100" b="1" dirty="0">
                <a:latin typeface="Consolas"/>
                <a:cs typeface="Consolas"/>
              </a:rPr>
              <a:t>target= </a:t>
            </a:r>
            <a:r>
              <a:rPr lang="en-US" sz="1100" b="1" dirty="0" smtClean="0">
                <a:latin typeface="Consolas"/>
                <a:cs typeface="Consolas"/>
              </a:rPr>
              <a:t>options cannot </a:t>
            </a:r>
            <a:r>
              <a:rPr lang="en-US" sz="1100" b="1" dirty="0">
                <a:latin typeface="Consolas"/>
                <a:cs typeface="Consolas"/>
              </a:rPr>
              <a:t>be </a:t>
            </a:r>
            <a:r>
              <a:rPr lang="en-US" sz="1100" b="1" dirty="0" smtClean="0">
                <a:latin typeface="Consolas"/>
                <a:cs typeface="Consolas"/>
              </a:rPr>
              <a:t>specified</a:t>
            </a:r>
          </a:p>
          <a:p>
            <a:pPr marL="171450" indent="-171450">
              <a:spcBef>
                <a:spcPts val="0"/>
              </a:spcBef>
              <a:buFont typeface="Arial"/>
              <a:buChar char="•"/>
            </a:pPr>
            <a:r>
              <a:rPr lang="en-US" sz="1100" b="1" dirty="0" smtClean="0">
                <a:latin typeface="Consolas"/>
                <a:cs typeface="Consolas"/>
              </a:rPr>
              <a:t>Source and target root paths will be bound to absolute paths, with all </a:t>
            </a:r>
            <a:r>
              <a:rPr lang="en-US" sz="1100" b="1" dirty="0" err="1" smtClean="0">
                <a:latin typeface="Consolas"/>
                <a:cs typeface="Consolas"/>
              </a:rPr>
              <a:t>symlinks</a:t>
            </a:r>
            <a:r>
              <a:rPr lang="en-US" sz="1100" b="1" dirty="0" smtClean="0">
                <a:latin typeface="Consolas"/>
                <a:cs typeface="Consolas"/>
              </a:rPr>
              <a:t> fully-resolved </a:t>
            </a:r>
          </a:p>
        </p:txBody>
      </p:sp>
    </p:spTree>
    <p:extLst>
      <p:ext uri="{BB962C8B-B14F-4D97-AF65-F5344CB8AC3E}">
        <p14:creationId xmlns:p14="http://schemas.microsoft.com/office/powerpoint/2010/main" val="333799733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+.snapshot Option</a:t>
            </a:r>
            <a:endParaRPr lang="en-US" dirty="0">
              <a:latin typeface="+mj-lt"/>
            </a:endParaRPr>
          </a:p>
        </p:txBody>
      </p:sp>
      <p:sp>
        <p:nvSpPr>
          <p:cNvPr id="5" name="Content Placeholder 4"/>
          <p:cNvSpPr>
            <a:spLocks noGrp="1"/>
          </p:cNvSpPr>
          <p:nvPr>
            <p:ph sz="quarter" idx="10"/>
          </p:nvPr>
        </p:nvSpPr>
        <p:spPr/>
        <p:txBody>
          <a:bodyPr/>
          <a:lstStyle/>
          <a:p>
            <a:r>
              <a:rPr lang="en-US" dirty="0" smtClean="0"/>
              <a:t>Unless ‘+.snapshot’ is specified, all .snapshot and .snapshots directories are silently skipped</a:t>
            </a:r>
          </a:p>
          <a:p>
            <a:r>
              <a:rPr lang="en-US" dirty="0" smtClean="0"/>
              <a:t>Client-side visibility of .snapshot[s] directories varies, depending on client authentication, user mapping, and export/share options</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77599795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&lt;directory&gt; Arguments</a:t>
            </a:r>
            <a:endParaRPr lang="en-US" dirty="0"/>
          </a:p>
        </p:txBody>
      </p:sp>
      <p:sp>
        <p:nvSpPr>
          <p:cNvPr id="5" name="Content Placeholder 4"/>
          <p:cNvSpPr>
            <a:spLocks noGrp="1"/>
          </p:cNvSpPr>
          <p:nvPr>
            <p:ph sz="quarter" idx="10"/>
          </p:nvPr>
        </p:nvSpPr>
        <p:spPr>
          <a:xfrm>
            <a:off x="275730" y="1127915"/>
            <a:ext cx="8358923" cy="3575907"/>
          </a:xfrm>
        </p:spPr>
        <p:txBody>
          <a:bodyPr/>
          <a:lstStyle/>
          <a:p>
            <a:r>
              <a:rPr lang="en-US" dirty="0" smtClean="0"/>
              <a:t>All &lt;directory&gt; arguments must be &lt;</a:t>
            </a:r>
            <a:r>
              <a:rPr lang="en-US" u="sng" dirty="0" smtClean="0"/>
              <a:t>absolute</a:t>
            </a:r>
            <a:r>
              <a:rPr lang="en-US" dirty="0" smtClean="0"/>
              <a:t>&gt; or &lt;</a:t>
            </a:r>
            <a:r>
              <a:rPr lang="en-US" u="sng" dirty="0" smtClean="0"/>
              <a:t>relative</a:t>
            </a:r>
            <a:r>
              <a:rPr lang="en-US" dirty="0" smtClean="0"/>
              <a:t>&gt; directory paths</a:t>
            </a:r>
          </a:p>
          <a:p>
            <a:r>
              <a:rPr lang="en-US" dirty="0" smtClean="0"/>
              <a:t>&lt;</a:t>
            </a:r>
            <a:r>
              <a:rPr lang="en-US" u="sng" dirty="0"/>
              <a:t>relative</a:t>
            </a:r>
            <a:r>
              <a:rPr lang="en-US" dirty="0"/>
              <a:t>&gt; </a:t>
            </a:r>
            <a:r>
              <a:rPr lang="en-US" dirty="0" smtClean="0"/>
              <a:t>directory paths </a:t>
            </a:r>
            <a:r>
              <a:rPr lang="en-US" u="sng" dirty="0" smtClean="0"/>
              <a:t>must</a:t>
            </a:r>
            <a:r>
              <a:rPr lang="en-US" dirty="0" smtClean="0"/>
              <a:t> be used whenever </a:t>
            </a:r>
            <a:r>
              <a:rPr lang="mr-IN" b="1" dirty="0" smtClean="0"/>
              <a:t>–</a:t>
            </a:r>
            <a:r>
              <a:rPr lang="en-US" b="1" dirty="0" smtClean="0"/>
              <a:t>source=</a:t>
            </a:r>
            <a:r>
              <a:rPr lang="en-US" dirty="0"/>
              <a:t> </a:t>
            </a:r>
            <a:r>
              <a:rPr lang="en-US" dirty="0" smtClean="0"/>
              <a:t>or </a:t>
            </a:r>
            <a:r>
              <a:rPr lang="en-US" b="1" dirty="0" smtClean="0"/>
              <a:t>-target=</a:t>
            </a:r>
            <a:r>
              <a:rPr lang="en-US" dirty="0" smtClean="0"/>
              <a:t> are used or </a:t>
            </a:r>
            <a:r>
              <a:rPr lang="en-US" b="1" dirty="0" smtClean="0"/>
              <a:t>[target]</a:t>
            </a:r>
            <a:r>
              <a:rPr lang="en-US" dirty="0" smtClean="0"/>
              <a:t> or</a:t>
            </a:r>
            <a:r>
              <a:rPr lang="en-US" b="1" dirty="0" smtClean="0"/>
              <a:t> [source]</a:t>
            </a:r>
            <a:r>
              <a:rPr lang="en-US" dirty="0" smtClean="0"/>
              <a:t> directories are </a:t>
            </a:r>
            <a:r>
              <a:rPr lang="en-US" dirty="0"/>
              <a:t>specified using the </a:t>
            </a:r>
            <a:r>
              <a:rPr lang="en-US" b="1" dirty="0"/>
              <a:t>-</a:t>
            </a:r>
            <a:r>
              <a:rPr lang="en-US" b="1" dirty="0" err="1"/>
              <a:t>ipaths</a:t>
            </a:r>
            <a:r>
              <a:rPr lang="en-US" b="1" dirty="0"/>
              <a:t>=</a:t>
            </a:r>
            <a:r>
              <a:rPr lang="en-US" dirty="0"/>
              <a:t> option</a:t>
            </a:r>
            <a:r>
              <a:rPr lang="en-US" dirty="0" smtClean="0"/>
              <a:t> </a:t>
            </a:r>
          </a:p>
          <a:p>
            <a:r>
              <a:rPr lang="en-US" dirty="0" smtClean="0"/>
              <a:t>&lt;</a:t>
            </a:r>
            <a:r>
              <a:rPr lang="en-US" u="sng" dirty="0" smtClean="0"/>
              <a:t>relative</a:t>
            </a:r>
            <a:r>
              <a:rPr lang="en-US" dirty="0" smtClean="0"/>
              <a:t>&gt; directory paths default to being relative to the user’s current working directory (CWD), but that can be overridden by the </a:t>
            </a:r>
            <a:r>
              <a:rPr lang="en-US" b="1" dirty="0" smtClean="0"/>
              <a:t>-source=</a:t>
            </a:r>
            <a:r>
              <a:rPr lang="en-US" dirty="0" smtClean="0"/>
              <a:t> option or </a:t>
            </a:r>
            <a:r>
              <a:rPr lang="en-US" b="1" dirty="0" smtClean="0"/>
              <a:t>[source]</a:t>
            </a:r>
            <a:r>
              <a:rPr lang="en-US" dirty="0" smtClean="0"/>
              <a:t> directories specified using the </a:t>
            </a:r>
            <a:r>
              <a:rPr lang="en-US" b="1" dirty="0" smtClean="0"/>
              <a:t>-</a:t>
            </a:r>
            <a:r>
              <a:rPr lang="en-US" b="1" dirty="0" err="1" smtClean="0"/>
              <a:t>ipaths</a:t>
            </a:r>
            <a:r>
              <a:rPr lang="en-US" b="1" dirty="0" smtClean="0"/>
              <a:t>=</a:t>
            </a:r>
            <a:r>
              <a:rPr lang="en-US" dirty="0" smtClean="0"/>
              <a:t> option</a:t>
            </a:r>
          </a:p>
          <a:p>
            <a:r>
              <a:rPr lang="en-US" dirty="0" smtClean="0"/>
              <a:t>&lt;</a:t>
            </a:r>
            <a:r>
              <a:rPr lang="en-US" u="sng" dirty="0" smtClean="0"/>
              <a:t>absolute</a:t>
            </a:r>
            <a:r>
              <a:rPr lang="en-US" dirty="0" smtClean="0"/>
              <a:t>&gt; directory paths can </a:t>
            </a:r>
            <a:r>
              <a:rPr lang="en-US" u="sng" dirty="0" smtClean="0"/>
              <a:t>only</a:t>
            </a:r>
            <a:r>
              <a:rPr lang="en-US" dirty="0" smtClean="0"/>
              <a:t> be used when no </a:t>
            </a:r>
            <a:r>
              <a:rPr lang="en-US" dirty="0" err="1" smtClean="0"/>
              <a:t>pwalk</a:t>
            </a:r>
            <a:r>
              <a:rPr lang="en-US" dirty="0" smtClean="0"/>
              <a:t> options are used to specify source or target relative root directories explicitly</a:t>
            </a:r>
          </a:p>
          <a:p>
            <a:r>
              <a:rPr lang="en-US" b="1" dirty="0" smtClean="0"/>
              <a:t>IN OTHER WORDS:</a:t>
            </a:r>
            <a:r>
              <a:rPr lang="en-US" dirty="0" smtClean="0"/>
              <a:t> It’s best to use &lt;relative&gt; directory paths with </a:t>
            </a:r>
            <a:r>
              <a:rPr lang="en-US" dirty="0" err="1" smtClean="0"/>
              <a:t>pwalk</a:t>
            </a:r>
            <a:r>
              <a:rPr lang="en-US" dirty="0" smtClean="0"/>
              <a:t>.</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519801239"/>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smtClean="0">
                <a:solidFill>
                  <a:srgbClr val="444444"/>
                </a:solidFill>
              </a:rPr>
              <a:t>pwalk</a:t>
            </a:r>
            <a:r>
              <a:rPr lang="en-US" sz="3600" dirty="0" smtClean="0">
                <a:solidFill>
                  <a:srgbClr val="444444"/>
                </a:solidFill>
              </a:rPr>
              <a:t> Generic Modes</a:t>
            </a:r>
            <a:endParaRPr lang="en-US" sz="3600" dirty="0">
              <a:solidFill>
                <a:srgbClr val="444444"/>
              </a:solidFill>
            </a:endParaRPr>
          </a:p>
        </p:txBody>
      </p:sp>
    </p:spTree>
    <p:extLst>
      <p:ext uri="{BB962C8B-B14F-4D97-AF65-F5344CB8AC3E}">
        <p14:creationId xmlns:p14="http://schemas.microsoft.com/office/powerpoint/2010/main" val="339337148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533" y="161219"/>
            <a:ext cx="8410575" cy="690563"/>
          </a:xfrm>
        </p:spPr>
        <p:txBody>
          <a:bodyPr/>
          <a:lstStyle/>
          <a:p>
            <a:r>
              <a:rPr lang="en-US" dirty="0" smtClean="0">
                <a:solidFill>
                  <a:srgbClr val="007DB8"/>
                </a:solidFill>
              </a:rPr>
              <a:t>Disclaimers</a:t>
            </a:r>
            <a:endParaRPr lang="en-US" dirty="0">
              <a:solidFill>
                <a:srgbClr val="007DB8"/>
              </a:solidFill>
            </a:endParaRPr>
          </a:p>
        </p:txBody>
      </p:sp>
      <p:sp>
        <p:nvSpPr>
          <p:cNvPr id="4" name="Content Placeholder 3"/>
          <p:cNvSpPr>
            <a:spLocks noGrp="1"/>
          </p:cNvSpPr>
          <p:nvPr>
            <p:ph sz="quarter" idx="10"/>
          </p:nvPr>
        </p:nvSpPr>
        <p:spPr>
          <a:xfrm>
            <a:off x="366714" y="1060450"/>
            <a:ext cx="8410575" cy="3610036"/>
          </a:xfrm>
        </p:spPr>
        <p:txBody>
          <a:bodyPr>
            <a:normAutofit/>
          </a:bodyPr>
          <a:lstStyle/>
          <a:p>
            <a:pPr marL="0" indent="0">
              <a:spcBef>
                <a:spcPts val="0"/>
              </a:spcBef>
              <a:buNone/>
            </a:pPr>
            <a:r>
              <a:rPr lang="en-US" sz="1800" i="1" dirty="0" smtClean="0">
                <a:latin typeface="+mn-lt"/>
              </a:rPr>
              <a:t>The software described herein is FREE CODE provided for instructional purposes only. It is  not an official or supported product of Dell Technologies, Dell EMC, or any of its affiliates. Neither Dell Technologies nor Dell EMC assume any liability whatsoever for any use of this software or derivatives of this software, including any potential consequential damages which could arise from its use.</a:t>
            </a:r>
          </a:p>
          <a:p>
            <a:pPr marL="0" indent="0">
              <a:spcBef>
                <a:spcPts val="0"/>
              </a:spcBef>
              <a:buNone/>
            </a:pPr>
            <a:endParaRPr lang="en-US" sz="900" i="1" dirty="0" smtClean="0">
              <a:latin typeface="+mn-lt"/>
            </a:endParaRPr>
          </a:p>
          <a:p>
            <a:pPr marL="0" indent="0">
              <a:spcBef>
                <a:spcPts val="0"/>
              </a:spcBef>
              <a:buNone/>
            </a:pPr>
            <a:r>
              <a:rPr lang="en-US" sz="1800" i="1" dirty="0" smtClean="0">
                <a:latin typeface="+mn-lt"/>
              </a:rPr>
              <a:t>The C source code includes this disclaimer ...</a:t>
            </a:r>
            <a:endParaRPr lang="en-US" sz="1800" i="1" dirty="0">
              <a:latin typeface="+mn-lt"/>
            </a:endParaRPr>
          </a:p>
          <a:p>
            <a:pPr marL="0" indent="0">
              <a:spcBef>
                <a:spcPts val="0"/>
              </a:spcBef>
              <a:buNone/>
            </a:pPr>
            <a:endParaRPr lang="en-US" sz="900" dirty="0" smtClean="0">
              <a:latin typeface="+mn-lt"/>
            </a:endParaRPr>
          </a:p>
          <a:p>
            <a:pPr marL="346075" lvl="1" indent="0">
              <a:spcBef>
                <a:spcPts val="0"/>
              </a:spcBef>
              <a:buNone/>
            </a:pPr>
            <a:r>
              <a:rPr lang="en-US" sz="1400" dirty="0" smtClean="0">
                <a:latin typeface="+mn-lt"/>
                <a:cs typeface="Consolas"/>
              </a:rPr>
              <a:t>/</a:t>
            </a:r>
            <a:r>
              <a:rPr lang="en-US" sz="1400" dirty="0">
                <a:latin typeface="+mn-lt"/>
                <a:cs typeface="Consolas"/>
              </a:rPr>
              <a:t>/ This is FREE CODE.  There are no warranties</a:t>
            </a:r>
            <a:r>
              <a:rPr lang="en-US" sz="1400" dirty="0" smtClean="0">
                <a:latin typeface="+mn-lt"/>
                <a:cs typeface="Consolas"/>
              </a:rPr>
              <a:t>,</a:t>
            </a:r>
          </a:p>
          <a:p>
            <a:pPr marL="346075" lvl="1" indent="0">
              <a:spcBef>
                <a:spcPts val="0"/>
              </a:spcBef>
              <a:buNone/>
            </a:pPr>
            <a:r>
              <a:rPr lang="en-US" sz="1400" dirty="0" smtClean="0">
                <a:latin typeface="+mn-lt"/>
                <a:cs typeface="Consolas"/>
              </a:rPr>
              <a:t>// express </a:t>
            </a:r>
            <a:r>
              <a:rPr lang="en-US" sz="1400" dirty="0">
                <a:latin typeface="+mn-lt"/>
                <a:cs typeface="Consolas"/>
              </a:rPr>
              <a:t>or implied of any sort whatsoever,</a:t>
            </a:r>
          </a:p>
          <a:p>
            <a:pPr marL="346075" lvl="1" indent="0">
              <a:spcBef>
                <a:spcPts val="0"/>
              </a:spcBef>
              <a:buNone/>
            </a:pPr>
            <a:r>
              <a:rPr lang="en-US" sz="1400" dirty="0">
                <a:latin typeface="+mn-lt"/>
                <a:cs typeface="Consolas"/>
              </a:rPr>
              <a:t>// including any warrantees of correctness or </a:t>
            </a:r>
            <a:endParaRPr lang="en-US" sz="1400" dirty="0" smtClean="0">
              <a:latin typeface="+mn-lt"/>
              <a:cs typeface="Consolas"/>
            </a:endParaRPr>
          </a:p>
          <a:p>
            <a:pPr marL="346075" lvl="1" indent="0">
              <a:spcBef>
                <a:spcPts val="0"/>
              </a:spcBef>
              <a:buNone/>
            </a:pPr>
            <a:r>
              <a:rPr lang="en-US" sz="1400" dirty="0" smtClean="0">
                <a:latin typeface="+mn-lt"/>
                <a:cs typeface="Consolas"/>
              </a:rPr>
              <a:t>// suitability </a:t>
            </a:r>
            <a:r>
              <a:rPr lang="en-US" sz="1400" dirty="0">
                <a:latin typeface="+mn-lt"/>
                <a:cs typeface="Consolas"/>
              </a:rPr>
              <a:t>for any particular purpose</a:t>
            </a:r>
            <a:r>
              <a:rPr lang="en-US" sz="1400" dirty="0" smtClean="0">
                <a:latin typeface="+mn-lt"/>
                <a:cs typeface="Consolas"/>
              </a:rPr>
              <a:t>.</a:t>
            </a:r>
          </a:p>
          <a:p>
            <a:pPr marL="346075" lvl="1" indent="0">
              <a:spcBef>
                <a:spcPts val="0"/>
              </a:spcBef>
              <a:buNone/>
            </a:pPr>
            <a:endParaRPr lang="en-US" sz="900" dirty="0" smtClean="0">
              <a:latin typeface="+mn-lt"/>
              <a:cs typeface="Consolas"/>
            </a:endParaRPr>
          </a:p>
          <a:p>
            <a:pPr marL="0" indent="0">
              <a:spcBef>
                <a:spcPts val="0"/>
              </a:spcBef>
              <a:buNone/>
            </a:pPr>
            <a:r>
              <a:rPr lang="en-US" sz="1800" i="1" dirty="0" smtClean="0">
                <a:latin typeface="+mn-lt"/>
                <a:cs typeface="Consolas"/>
              </a:rPr>
              <a:t>This code is a work-in-process. All aspects of its features and implementation are subject to change.</a:t>
            </a:r>
          </a:p>
        </p:txBody>
      </p:sp>
    </p:spTree>
    <p:extLst>
      <p:ext uri="{BB962C8B-B14F-4D97-AF65-F5344CB8AC3E}">
        <p14:creationId xmlns:p14="http://schemas.microsoft.com/office/powerpoint/2010/main" val="21478350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dirty="0" err="1" smtClean="0"/>
              <a:t>pwalk</a:t>
            </a:r>
            <a:r>
              <a:rPr lang="en-US" dirty="0" smtClean="0"/>
              <a:t> –</a:t>
            </a:r>
            <a:r>
              <a:rPr lang="en-US" dirty="0" err="1" smtClean="0"/>
              <a:t>cmp</a:t>
            </a:r>
            <a:r>
              <a:rPr lang="en-US" dirty="0" smtClean="0"/>
              <a:t>[=] mode (primary)</a:t>
            </a:r>
            <a:endParaRPr lang="en-US" dirty="0"/>
          </a:p>
        </p:txBody>
      </p:sp>
      <p:sp>
        <p:nvSpPr>
          <p:cNvPr id="3" name="Content Placeholder 2"/>
          <p:cNvSpPr>
            <a:spLocks noGrp="1"/>
          </p:cNvSpPr>
          <p:nvPr>
            <p:ph sz="quarter" idx="10"/>
          </p:nvPr>
        </p:nvSpPr>
        <p:spPr/>
        <p:txBody>
          <a:bodyPr>
            <a:normAutofit fontScale="92500" lnSpcReduction="10000"/>
          </a:bodyPr>
          <a:lstStyle/>
          <a:p>
            <a:pPr>
              <a:buClrTx/>
            </a:pPr>
            <a:r>
              <a:rPr lang="en-US" dirty="0" smtClean="0"/>
              <a:t>Performs a one-way comparison between two presumably-similar file hierarchies; a SOURCE tree and a TARGET tree</a:t>
            </a:r>
          </a:p>
          <a:p>
            <a:pPr lvl="1">
              <a:buClrTx/>
            </a:pPr>
            <a:r>
              <a:rPr lang="en-US" dirty="0" smtClean="0"/>
              <a:t>Files and directories traversed by </a:t>
            </a:r>
            <a:r>
              <a:rPr lang="en-US" dirty="0" err="1" smtClean="0"/>
              <a:t>pwalk</a:t>
            </a:r>
            <a:r>
              <a:rPr lang="en-US" dirty="0" smtClean="0"/>
              <a:t> are considered to be the SOURCE files</a:t>
            </a:r>
          </a:p>
          <a:p>
            <a:pPr lvl="1">
              <a:buClrTx/>
            </a:pPr>
            <a:r>
              <a:rPr lang="en-US" dirty="0" smtClean="0"/>
              <a:t>Corresponding files and directories in the (mandatory) -shadow=&lt;path&gt; tree are considered to be the TARGET files which are presumed to be largely congruent with the SOURCE files</a:t>
            </a:r>
          </a:p>
          <a:p>
            <a:pPr>
              <a:buClrTx/>
            </a:pPr>
            <a:r>
              <a:rPr lang="en-US" dirty="0" smtClean="0"/>
              <a:t>Per-worker .</a:t>
            </a:r>
            <a:r>
              <a:rPr lang="en-US" dirty="0" err="1" smtClean="0"/>
              <a:t>cmp</a:t>
            </a:r>
            <a:r>
              <a:rPr lang="en-US" dirty="0" smtClean="0"/>
              <a:t> files are created, with three columns of content as follows;</a:t>
            </a:r>
          </a:p>
          <a:p>
            <a:pPr lvl="1">
              <a:buClrTx/>
            </a:pPr>
            <a:r>
              <a:rPr lang="en-US" dirty="0" smtClean="0"/>
              <a:t>Column 1: ‘@’ for directory being scanned, ‘d’ for directory found during scan, ‘-’ for ordinary file, ‘s’ for </a:t>
            </a:r>
            <a:r>
              <a:rPr lang="en-US" dirty="0" err="1" smtClean="0"/>
              <a:t>symlink</a:t>
            </a:r>
            <a:r>
              <a:rPr lang="en-US" dirty="0" smtClean="0"/>
              <a:t>, ‘p’ for pipe, ‘c’ for character special, ‘b’ for block special, ‘?’ for other type</a:t>
            </a:r>
          </a:p>
          <a:p>
            <a:pPr lvl="1">
              <a:buClrTx/>
            </a:pPr>
            <a:r>
              <a:rPr lang="en-US" dirty="0" smtClean="0"/>
              <a:t>Column 2: a character string expressing all of the detected differences between the SOURCE and TARGET, as shown on the next slide</a:t>
            </a:r>
          </a:p>
          <a:p>
            <a:pPr lvl="1">
              <a:buClrTx/>
            </a:pPr>
            <a:r>
              <a:rPr lang="en-US" dirty="0" smtClean="0"/>
              <a:t>Column 3: a directory pathname or filename within the last-reported directory</a:t>
            </a:r>
          </a:p>
          <a:p>
            <a:pPr>
              <a:buClrTx/>
            </a:pPr>
            <a:r>
              <a:rPr lang="en-US" dirty="0" smtClean="0"/>
              <a:t>NOTE: The ‘one-way’ nature of the </a:t>
            </a:r>
            <a:r>
              <a:rPr lang="mr-IN" dirty="0" smtClean="0"/>
              <a:t>–</a:t>
            </a:r>
            <a:r>
              <a:rPr lang="en-US" dirty="0" err="1" smtClean="0"/>
              <a:t>cmp</a:t>
            </a:r>
            <a:r>
              <a:rPr lang="en-US" dirty="0" smtClean="0"/>
              <a:t> analysis means that TARGET files which are not present in the SOURCE hierarchy will </a:t>
            </a:r>
            <a:r>
              <a:rPr lang="en-US" u="sng" dirty="0" smtClean="0"/>
              <a:t>not</a:t>
            </a:r>
            <a:r>
              <a:rPr lang="en-US" dirty="0" smtClean="0"/>
              <a:t> be reported!</a:t>
            </a:r>
            <a:endParaRPr lang="en-US" dirty="0"/>
          </a:p>
        </p:txBody>
      </p:sp>
    </p:spTree>
    <p:extLst>
      <p:ext uri="{BB962C8B-B14F-4D97-AF65-F5344CB8AC3E}">
        <p14:creationId xmlns:p14="http://schemas.microsoft.com/office/powerpoint/2010/main" val="157955716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dirty="0" err="1" smtClean="0">
                <a:solidFill>
                  <a:srgbClr val="007DB8"/>
                </a:solidFill>
              </a:rPr>
              <a:t>pwalk</a:t>
            </a:r>
            <a:r>
              <a:rPr lang="en-US" dirty="0" smtClean="0">
                <a:solidFill>
                  <a:srgbClr val="007DB8"/>
                </a:solidFill>
              </a:rPr>
              <a:t> –</a:t>
            </a:r>
            <a:r>
              <a:rPr lang="en-US" dirty="0" err="1" smtClean="0">
                <a:solidFill>
                  <a:srgbClr val="007DB8"/>
                </a:solidFill>
              </a:rPr>
              <a:t>cmp</a:t>
            </a:r>
            <a:r>
              <a:rPr lang="en-US" dirty="0" smtClean="0">
                <a:solidFill>
                  <a:srgbClr val="007DB8"/>
                </a:solidFill>
              </a:rPr>
              <a:t>= Keywords &amp; Codes</a:t>
            </a:r>
            <a:endParaRPr lang="en-US" dirty="0">
              <a:solidFill>
                <a:srgbClr val="007DB8"/>
              </a:solidFill>
            </a:endParaRPr>
          </a:p>
        </p:txBody>
      </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131919" y="200429"/>
            <a:ext cx="899351" cy="1025368"/>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02009775"/>
              </p:ext>
            </p:extLst>
          </p:nvPr>
        </p:nvGraphicFramePr>
        <p:xfrm>
          <a:off x="869580" y="863058"/>
          <a:ext cx="6858000" cy="3944937"/>
        </p:xfrm>
        <a:graphic>
          <a:graphicData uri="http://schemas.openxmlformats.org/presentationml/2006/ole">
            <mc:AlternateContent xmlns:mc="http://schemas.openxmlformats.org/markup-compatibility/2006">
              <mc:Choice xmlns:v="urn:schemas-microsoft-com:vml" Requires="v">
                <p:oleObj spid="_x0000_s2143" name="Worksheet" r:id="rId5" imgW="10134600" imgH="5829300" progId="Excel.Sheet.12">
                  <p:embed/>
                </p:oleObj>
              </mc:Choice>
              <mc:Fallback>
                <p:oleObj name="Worksheet" r:id="rId5" imgW="10134600" imgH="5829300" progId="Excel.Sheet.12">
                  <p:embed/>
                  <p:pic>
                    <p:nvPicPr>
                      <p:cNvPr id="0" name=""/>
                      <p:cNvPicPr/>
                      <p:nvPr/>
                    </p:nvPicPr>
                    <p:blipFill>
                      <a:blip r:embed="rId6"/>
                      <a:stretch>
                        <a:fillRect/>
                      </a:stretch>
                    </p:blipFill>
                    <p:spPr>
                      <a:xfrm>
                        <a:off x="869580" y="863058"/>
                        <a:ext cx="6858000" cy="3944937"/>
                      </a:xfrm>
                      <a:prstGeom prst="rect">
                        <a:avLst/>
                      </a:prstGeom>
                    </p:spPr>
                  </p:pic>
                </p:oleObj>
              </mc:Fallback>
            </mc:AlternateContent>
          </a:graphicData>
        </a:graphic>
      </p:graphicFrame>
    </p:spTree>
    <p:extLst>
      <p:ext uri="{BB962C8B-B14F-4D97-AF65-F5344CB8AC3E}">
        <p14:creationId xmlns:p14="http://schemas.microsoft.com/office/powerpoint/2010/main" val="371328602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3200" dirty="0" err="1" smtClean="0">
                <a:solidFill>
                  <a:srgbClr val="007DB8"/>
                </a:solidFill>
              </a:rPr>
              <a:t>pwalk</a:t>
            </a:r>
            <a:r>
              <a:rPr lang="en-US" sz="3200" dirty="0" smtClean="0">
                <a:solidFill>
                  <a:srgbClr val="007DB8"/>
                </a:solidFill>
              </a:rPr>
              <a:t> </a:t>
            </a:r>
            <a:r>
              <a:rPr lang="mr-IN" sz="3200" dirty="0" smtClean="0">
                <a:solidFill>
                  <a:srgbClr val="007DB8"/>
                </a:solidFill>
              </a:rPr>
              <a:t>–</a:t>
            </a:r>
            <a:r>
              <a:rPr lang="en-US" sz="3200" dirty="0" err="1" smtClean="0">
                <a:solidFill>
                  <a:srgbClr val="007DB8"/>
                </a:solidFill>
              </a:rPr>
              <a:t>cmp</a:t>
            </a:r>
            <a:r>
              <a:rPr lang="en-US" sz="3200" dirty="0">
                <a:solidFill>
                  <a:srgbClr val="007DB8"/>
                </a:solidFill>
              </a:rPr>
              <a:t> </a:t>
            </a:r>
            <a:r>
              <a:rPr lang="en-US" sz="3200" dirty="0" smtClean="0">
                <a:solidFill>
                  <a:srgbClr val="007DB8"/>
                </a:solidFill>
              </a:rPr>
              <a:t>Examples </a:t>
            </a:r>
            <a:endParaRPr lang="en-US" sz="3200" dirty="0">
              <a:solidFill>
                <a:srgbClr val="007DB8"/>
              </a:solidFill>
            </a:endParaRPr>
          </a:p>
        </p:txBody>
      </p:sp>
      <p:sp>
        <p:nvSpPr>
          <p:cNvPr id="5" name="Content Placeholder 4"/>
          <p:cNvSpPr>
            <a:spLocks noGrp="1"/>
          </p:cNvSpPr>
          <p:nvPr>
            <p:ph sz="quarter" idx="10"/>
          </p:nvPr>
        </p:nvSpPr>
        <p:spPr>
          <a:xfrm>
            <a:off x="366714" y="1016794"/>
            <a:ext cx="8410575" cy="3555206"/>
          </a:xfrm>
        </p:spPr>
        <p:txBody>
          <a:bodyPr>
            <a:normAutofit/>
          </a:bodyPr>
          <a:lstStyle/>
          <a:p>
            <a:pPr>
              <a:buClrTx/>
            </a:pPr>
            <a:r>
              <a:rPr lang="en-US" sz="1800" dirty="0" err="1"/>
              <a:t>pwalk</a:t>
            </a:r>
            <a:r>
              <a:rPr lang="en-US" sz="1800" dirty="0"/>
              <a:t> </a:t>
            </a:r>
            <a:r>
              <a:rPr lang="mr-IN" sz="1800" dirty="0" smtClean="0"/>
              <a:t>–</a:t>
            </a:r>
            <a:r>
              <a:rPr lang="en-US" sz="1800" dirty="0" err="1" smtClean="0"/>
              <a:t>cmp</a:t>
            </a:r>
            <a:r>
              <a:rPr lang="en-US" sz="1800" dirty="0" smtClean="0"/>
              <a:t> </a:t>
            </a:r>
            <a:r>
              <a:rPr lang="mr-IN" sz="1800" dirty="0" smtClean="0"/>
              <a:t>…</a:t>
            </a:r>
            <a:endParaRPr lang="en-US" sz="1800" dirty="0" smtClean="0"/>
          </a:p>
          <a:p>
            <a:pPr lvl="1">
              <a:buClrTx/>
            </a:pPr>
            <a:r>
              <a:rPr lang="en-US" sz="1600" dirty="0"/>
              <a:t>R</a:t>
            </a:r>
            <a:r>
              <a:rPr lang="en-US" sz="1600" dirty="0" smtClean="0"/>
              <a:t>eports </a:t>
            </a:r>
            <a:r>
              <a:rPr lang="en-US" sz="1600" dirty="0"/>
              <a:t>differences in </a:t>
            </a:r>
            <a:r>
              <a:rPr lang="en-US" sz="1600" dirty="0" smtClean="0"/>
              <a:t>existence (E) </a:t>
            </a:r>
            <a:r>
              <a:rPr lang="en-US" sz="1600" dirty="0"/>
              <a:t>and file </a:t>
            </a:r>
            <a:r>
              <a:rPr lang="en-US" sz="1600" dirty="0" smtClean="0"/>
              <a:t>type (T).</a:t>
            </a:r>
            <a:endParaRPr lang="en-US" sz="1600" dirty="0"/>
          </a:p>
          <a:p>
            <a:pPr>
              <a:buClrTx/>
            </a:pPr>
            <a:r>
              <a:rPr lang="en-US" sz="1800" dirty="0" err="1"/>
              <a:t>pwalk</a:t>
            </a:r>
            <a:r>
              <a:rPr lang="en-US" sz="1800" dirty="0"/>
              <a:t> -</a:t>
            </a:r>
            <a:r>
              <a:rPr lang="en-US" sz="1800" dirty="0" err="1"/>
              <a:t>cmp</a:t>
            </a:r>
            <a:r>
              <a:rPr lang="en-US" sz="1800" dirty="0"/>
              <a:t>=</a:t>
            </a:r>
            <a:r>
              <a:rPr lang="en-US" sz="1800" dirty="0" err="1"/>
              <a:t>size,</a:t>
            </a:r>
            <a:r>
              <a:rPr lang="en-US" sz="1800" dirty="0" err="1" smtClean="0"/>
              <a:t>mtime</a:t>
            </a:r>
            <a:r>
              <a:rPr lang="en-US" sz="1800" dirty="0" smtClean="0"/>
              <a:t> </a:t>
            </a:r>
            <a:r>
              <a:rPr lang="mr-IN" sz="1800" dirty="0" smtClean="0"/>
              <a:t>…</a:t>
            </a:r>
            <a:endParaRPr lang="en-US" sz="1800" dirty="0"/>
          </a:p>
          <a:p>
            <a:pPr lvl="1">
              <a:buClrTx/>
            </a:pPr>
            <a:r>
              <a:rPr lang="en-US" sz="1600" dirty="0" smtClean="0"/>
              <a:t>Reports </a:t>
            </a:r>
            <a:r>
              <a:rPr lang="en-US" sz="1600" dirty="0"/>
              <a:t>differences in </a:t>
            </a:r>
            <a:r>
              <a:rPr lang="en-US" sz="1600" dirty="0" smtClean="0"/>
              <a:t>existence (E), </a:t>
            </a:r>
            <a:r>
              <a:rPr lang="en-US" sz="1600" dirty="0"/>
              <a:t>file </a:t>
            </a:r>
            <a:r>
              <a:rPr lang="en-US" sz="1600" dirty="0" smtClean="0"/>
              <a:t>type (T), </a:t>
            </a:r>
            <a:r>
              <a:rPr lang="en-US" sz="1600" dirty="0"/>
              <a:t>file </a:t>
            </a:r>
            <a:r>
              <a:rPr lang="en-US" sz="1600" dirty="0" smtClean="0"/>
              <a:t>size (s), </a:t>
            </a:r>
            <a:r>
              <a:rPr lang="en-US" sz="1600" dirty="0"/>
              <a:t>and file </a:t>
            </a:r>
            <a:r>
              <a:rPr lang="en-US" sz="1600" dirty="0" err="1" smtClean="0"/>
              <a:t>mtime</a:t>
            </a:r>
            <a:r>
              <a:rPr lang="en-US" sz="1600" dirty="0" smtClean="0"/>
              <a:t> (m).</a:t>
            </a:r>
            <a:endParaRPr lang="en-US" sz="1600" dirty="0"/>
          </a:p>
          <a:p>
            <a:pPr>
              <a:buClrTx/>
            </a:pPr>
            <a:r>
              <a:rPr lang="en-US" sz="1800" dirty="0" err="1"/>
              <a:t>pwalk</a:t>
            </a:r>
            <a:r>
              <a:rPr lang="en-US" sz="1800" dirty="0"/>
              <a:t> -</a:t>
            </a:r>
            <a:r>
              <a:rPr lang="en-US" sz="1800" dirty="0" err="1"/>
              <a:t>cmp</a:t>
            </a:r>
            <a:r>
              <a:rPr lang="en-US" sz="1800" dirty="0"/>
              <a:t>=</a:t>
            </a:r>
            <a:r>
              <a:rPr lang="en-US" sz="1800" dirty="0" err="1"/>
              <a:t>size</a:t>
            </a:r>
            <a:r>
              <a:rPr lang="en-US" sz="1800" dirty="0" err="1" smtClean="0"/>
              <a:t>,content</a:t>
            </a:r>
            <a:r>
              <a:rPr lang="mr-IN" sz="1800" dirty="0" smtClean="0"/>
              <a:t>…</a:t>
            </a:r>
            <a:endParaRPr lang="en-US" sz="1800" dirty="0" smtClean="0"/>
          </a:p>
          <a:p>
            <a:pPr lvl="1">
              <a:buClrTx/>
            </a:pPr>
            <a:r>
              <a:rPr lang="en-US" sz="1600" dirty="0" smtClean="0"/>
              <a:t>Reports </a:t>
            </a:r>
            <a:r>
              <a:rPr lang="en-US" sz="1600" dirty="0"/>
              <a:t>differences in </a:t>
            </a:r>
            <a:r>
              <a:rPr lang="en-US" sz="1600" dirty="0" smtClean="0"/>
              <a:t>existence (E), </a:t>
            </a:r>
            <a:r>
              <a:rPr lang="en-US" sz="1600" dirty="0"/>
              <a:t>file </a:t>
            </a:r>
            <a:r>
              <a:rPr lang="en-US" sz="1600" dirty="0" smtClean="0"/>
              <a:t>type (T), </a:t>
            </a:r>
            <a:r>
              <a:rPr lang="en-US" sz="1600" dirty="0"/>
              <a:t>file </a:t>
            </a:r>
            <a:r>
              <a:rPr lang="en-US" sz="1600" dirty="0" smtClean="0"/>
              <a:t>size (s), and contents (C). Contents will be shown to differ whenever files differ in size, but the </a:t>
            </a:r>
            <a:r>
              <a:rPr lang="en-US" sz="1600" dirty="0"/>
              <a:t>a</a:t>
            </a:r>
            <a:r>
              <a:rPr lang="en-US" sz="1600" dirty="0" smtClean="0"/>
              <a:t>ctual </a:t>
            </a:r>
            <a:r>
              <a:rPr lang="en-US" sz="1600" dirty="0" err="1"/>
              <a:t>bytewise</a:t>
            </a:r>
            <a:r>
              <a:rPr lang="en-US" sz="1600" dirty="0"/>
              <a:t> comparison </a:t>
            </a:r>
            <a:r>
              <a:rPr lang="en-US" sz="1600" dirty="0" smtClean="0"/>
              <a:t>will only be performed on ordinary files of matching size.</a:t>
            </a:r>
          </a:p>
        </p:txBody>
      </p:sp>
    </p:spTree>
    <p:extLst>
      <p:ext uri="{BB962C8B-B14F-4D97-AF65-F5344CB8AC3E}">
        <p14:creationId xmlns:p14="http://schemas.microsoft.com/office/powerpoint/2010/main" val="228160167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a:t>
            </a:r>
            <a:r>
              <a:rPr lang="en-US" sz="2800" dirty="0" err="1" smtClean="0">
                <a:solidFill>
                  <a:srgbClr val="007DB8"/>
                </a:solidFill>
              </a:rPr>
              <a:t>rm</a:t>
            </a:r>
            <a:r>
              <a:rPr lang="en-US" sz="2800" dirty="0" smtClean="0">
                <a:solidFill>
                  <a:srgbClr val="007DB8"/>
                </a:solidFill>
              </a:rPr>
              <a:t> mode (primary)</a:t>
            </a:r>
            <a:endParaRPr lang="en-US" sz="2800" dirty="0">
              <a:solidFill>
                <a:srgbClr val="007DB8"/>
              </a:solidFill>
            </a:endParaRP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err="1" smtClean="0"/>
              <a:t>pwalk</a:t>
            </a:r>
            <a:r>
              <a:rPr lang="en-US" sz="1800" dirty="0" smtClean="0"/>
              <a:t> </a:t>
            </a:r>
            <a:r>
              <a:rPr lang="mr-IN" sz="1800" dirty="0" smtClean="0"/>
              <a:t>–</a:t>
            </a:r>
            <a:r>
              <a:rPr lang="en-US" sz="1800" dirty="0" err="1" smtClean="0"/>
              <a:t>rm</a:t>
            </a:r>
            <a:r>
              <a:rPr lang="en-US" sz="1800" dirty="0" smtClean="0"/>
              <a:t> </a:t>
            </a:r>
            <a:r>
              <a:rPr lang="mr-IN" sz="1800" dirty="0" smtClean="0"/>
              <a:t>…</a:t>
            </a:r>
            <a:endParaRPr lang="en-US" sz="1800" dirty="0" smtClean="0"/>
          </a:p>
          <a:p>
            <a:pPr lvl="1">
              <a:spcBef>
                <a:spcPts val="0"/>
              </a:spcBef>
              <a:buClr>
                <a:srgbClr val="000000"/>
              </a:buClr>
            </a:pPr>
            <a:r>
              <a:rPr lang="en-US" sz="1400" u="sng" dirty="0" smtClean="0"/>
              <a:t>only</a:t>
            </a:r>
            <a:r>
              <a:rPr lang="en-US" sz="1400" dirty="0" smtClean="0">
                <a:latin typeface="+mn-lt"/>
              </a:rPr>
              <a:t> removes files that are </a:t>
            </a:r>
            <a:r>
              <a:rPr lang="en-US" sz="1400" u="sng" dirty="0" smtClean="0">
                <a:latin typeface="+mn-lt"/>
              </a:rPr>
              <a:t>not</a:t>
            </a:r>
            <a:r>
              <a:rPr lang="en-US" sz="1400" dirty="0" smtClean="0">
                <a:latin typeface="+mn-lt"/>
              </a:rPr>
              <a:t> directories</a:t>
            </a:r>
          </a:p>
          <a:p>
            <a:pPr lvl="1">
              <a:spcBef>
                <a:spcPts val="0"/>
              </a:spcBef>
              <a:buClr>
                <a:srgbClr val="000000"/>
              </a:buClr>
            </a:pPr>
            <a:r>
              <a:rPr lang="en-US" sz="1400" dirty="0"/>
              <a:t>w</a:t>
            </a:r>
            <a:r>
              <a:rPr lang="en-US" sz="1400" dirty="0" smtClean="0"/>
              <a:t>orks with </a:t>
            </a:r>
            <a:r>
              <a:rPr lang="mr-IN" sz="1400" dirty="0" smtClean="0"/>
              <a:t>–</a:t>
            </a:r>
            <a:r>
              <a:rPr lang="en-US" sz="1400" dirty="0" err="1" smtClean="0"/>
              <a:t>dryrun</a:t>
            </a:r>
            <a:r>
              <a:rPr lang="en-US" sz="1400" dirty="0" smtClean="0"/>
              <a:t> to suppress any live changes</a:t>
            </a:r>
          </a:p>
          <a:p>
            <a:pPr lvl="1">
              <a:spcBef>
                <a:spcPts val="0"/>
              </a:spcBef>
              <a:buClr>
                <a:srgbClr val="000000"/>
              </a:buClr>
            </a:pPr>
            <a:r>
              <a:rPr lang="en-US" sz="1400" dirty="0"/>
              <a:t>w</a:t>
            </a:r>
            <a:r>
              <a:rPr lang="en-US" sz="1400" dirty="0" smtClean="0">
                <a:latin typeface="+mn-lt"/>
              </a:rPr>
              <a:t>orks with </a:t>
            </a:r>
            <a:r>
              <a:rPr lang="mr-IN" sz="1400" dirty="0" smtClean="0">
                <a:latin typeface="+mn-lt"/>
              </a:rPr>
              <a:t>–</a:t>
            </a:r>
            <a:r>
              <a:rPr lang="en-US" sz="1400" dirty="0" smtClean="0">
                <a:latin typeface="+mn-lt"/>
              </a:rPr>
              <a:t>select to enable internal selected() function</a:t>
            </a:r>
          </a:p>
          <a:p>
            <a:pPr lvl="1">
              <a:spcBef>
                <a:spcPts val="0"/>
              </a:spcBef>
              <a:buClr>
                <a:srgbClr val="000000"/>
              </a:buClr>
            </a:pPr>
            <a:r>
              <a:rPr lang="en-US" sz="1400" b="1" dirty="0" smtClean="0"/>
              <a:t>WARNING</a:t>
            </a:r>
            <a:r>
              <a:rPr lang="en-US" sz="1400" dirty="0" smtClean="0"/>
              <a:t>: Without ‘-select’, </a:t>
            </a:r>
            <a:r>
              <a:rPr lang="en-US" sz="1400" u="sng" dirty="0" smtClean="0"/>
              <a:t>all files in the </a:t>
            </a:r>
            <a:r>
              <a:rPr lang="en-US" sz="1400" u="sng" dirty="0" err="1" smtClean="0"/>
              <a:t>treewalk</a:t>
            </a:r>
            <a:r>
              <a:rPr lang="en-US" sz="1400" u="sng" dirty="0" smtClean="0"/>
              <a:t> will be deleted</a:t>
            </a:r>
            <a:r>
              <a:rPr lang="en-US" sz="1400" dirty="0" smtClean="0"/>
              <a:t>!</a:t>
            </a:r>
            <a:endParaRPr lang="en-US" sz="1400" dirty="0" smtClean="0">
              <a:latin typeface="+mn-lt"/>
            </a:endParaRPr>
          </a:p>
          <a:p>
            <a:pPr>
              <a:spcBef>
                <a:spcPts val="0"/>
              </a:spcBef>
              <a:buClr>
                <a:srgbClr val="000000"/>
              </a:buClr>
            </a:pPr>
            <a:r>
              <a:rPr lang="en-US" sz="1800" dirty="0" smtClean="0"/>
              <a:t>Outputs are .</a:t>
            </a:r>
            <a:r>
              <a:rPr lang="en-US" sz="1800" dirty="0" err="1" smtClean="0"/>
              <a:t>sh</a:t>
            </a:r>
            <a:r>
              <a:rPr lang="en-US" sz="1800" dirty="0" smtClean="0"/>
              <a:t> files with three columns;</a:t>
            </a:r>
          </a:p>
          <a:p>
            <a:pPr lvl="1">
              <a:spcBef>
                <a:spcPts val="0"/>
              </a:spcBef>
              <a:buClr>
                <a:srgbClr val="000000"/>
              </a:buClr>
            </a:pPr>
            <a:r>
              <a:rPr lang="en-US" sz="1400" dirty="0" smtClean="0">
                <a:latin typeface="+mn-lt"/>
              </a:rPr>
              <a:t>Column 1: ‘@’ to show directory in which files are deleted, or &lt;N&gt; to show the error code from trying to remove the file</a:t>
            </a:r>
          </a:p>
          <a:p>
            <a:pPr lvl="1">
              <a:spcBef>
                <a:spcPts val="0"/>
              </a:spcBef>
              <a:buClr>
                <a:srgbClr val="000000"/>
              </a:buClr>
            </a:pPr>
            <a:r>
              <a:rPr lang="en-US" sz="1400" dirty="0" smtClean="0"/>
              <a:t>Column 2: ‘cd’ for directories, or ‘</a:t>
            </a:r>
            <a:r>
              <a:rPr lang="en-US" sz="1400" dirty="0" err="1" smtClean="0"/>
              <a:t>rm</a:t>
            </a:r>
            <a:r>
              <a:rPr lang="en-US" sz="1400" dirty="0" smtClean="0"/>
              <a:t>’ for files selected to be removed</a:t>
            </a:r>
            <a:endParaRPr lang="en-US" sz="1400" dirty="0" smtClean="0">
              <a:latin typeface="+mn-lt"/>
            </a:endParaRPr>
          </a:p>
          <a:p>
            <a:pPr lvl="1">
              <a:spcBef>
                <a:spcPts val="0"/>
              </a:spcBef>
              <a:buClr>
                <a:srgbClr val="000000"/>
              </a:buClr>
            </a:pPr>
            <a:r>
              <a:rPr lang="en-US" sz="1400" dirty="0" smtClean="0"/>
              <a:t>Column 3: filename, enclosed in double-quotes</a:t>
            </a:r>
          </a:p>
          <a:p>
            <a:pPr lvl="1">
              <a:spcBef>
                <a:spcPts val="0"/>
              </a:spcBef>
              <a:buClr>
                <a:srgbClr val="000000"/>
              </a:buClr>
            </a:pPr>
            <a:r>
              <a:rPr lang="en-US" sz="1400" b="1" dirty="0" smtClean="0">
                <a:latin typeface="+mn-lt"/>
              </a:rPr>
              <a:t>WARNING</a:t>
            </a:r>
            <a:r>
              <a:rPr lang="en-US" sz="1400" dirty="0" smtClean="0">
                <a:latin typeface="+mn-lt"/>
              </a:rPr>
              <a:t>: These .</a:t>
            </a:r>
            <a:r>
              <a:rPr lang="en-US" sz="1400" dirty="0" err="1" smtClean="0">
                <a:latin typeface="+mn-lt"/>
              </a:rPr>
              <a:t>sh</a:t>
            </a:r>
            <a:r>
              <a:rPr lang="en-US" sz="1400" dirty="0" smtClean="0">
                <a:latin typeface="+mn-lt"/>
              </a:rPr>
              <a:t> scripts are merely a record of what </a:t>
            </a:r>
            <a:r>
              <a:rPr lang="en-US" sz="1400" dirty="0" err="1" smtClean="0">
                <a:latin typeface="+mn-lt"/>
              </a:rPr>
              <a:t>pwalk</a:t>
            </a:r>
            <a:r>
              <a:rPr lang="en-US" sz="1400" dirty="0" smtClean="0">
                <a:latin typeface="+mn-lt"/>
              </a:rPr>
              <a:t> did; they are </a:t>
            </a:r>
            <a:r>
              <a:rPr lang="en-US" sz="1400" u="sng" dirty="0" smtClean="0">
                <a:latin typeface="+mn-lt"/>
              </a:rPr>
              <a:t>not</a:t>
            </a:r>
            <a:r>
              <a:rPr lang="en-US" sz="1400" dirty="0" smtClean="0">
                <a:latin typeface="+mn-lt"/>
              </a:rPr>
              <a:t> directly executable!  Additional logic would be required to assure that the directories still exist before trying to remove the named files!</a:t>
            </a:r>
          </a:p>
          <a:p>
            <a:pPr>
              <a:spcBef>
                <a:spcPts val="0"/>
              </a:spcBef>
              <a:buClr>
                <a:srgbClr val="000000"/>
              </a:buClr>
            </a:pPr>
            <a:r>
              <a:rPr lang="en-US" sz="1800" b="1" dirty="0" smtClean="0"/>
              <a:t>WARNING</a:t>
            </a:r>
            <a:r>
              <a:rPr lang="en-US" sz="1800" dirty="0" smtClean="0"/>
              <a:t>: Make sure the </a:t>
            </a:r>
            <a:r>
              <a:rPr lang="en-US" sz="1800" dirty="0" err="1" smtClean="0"/>
              <a:t>pwalk</a:t>
            </a:r>
            <a:r>
              <a:rPr lang="en-US" sz="1800" dirty="0" smtClean="0"/>
              <a:t> output directory does not get cleared by </a:t>
            </a:r>
            <a:r>
              <a:rPr lang="mr-IN" sz="1800" dirty="0" smtClean="0"/>
              <a:t>–</a:t>
            </a:r>
            <a:r>
              <a:rPr lang="en-US" sz="1800" dirty="0" err="1" smtClean="0"/>
              <a:t>rm</a:t>
            </a:r>
            <a:r>
              <a:rPr lang="en-US" sz="1800" dirty="0" smtClean="0"/>
              <a:t>! Use of the </a:t>
            </a:r>
            <a:r>
              <a:rPr lang="mr-IN" sz="1800" dirty="0" smtClean="0"/>
              <a:t>–</a:t>
            </a:r>
            <a:r>
              <a:rPr lang="en-US" sz="1800" dirty="0" smtClean="0"/>
              <a:t>output=&lt;directory&gt; option is highly-recommended with </a:t>
            </a:r>
            <a:r>
              <a:rPr lang="mr-IN" sz="1800" dirty="0" smtClean="0"/>
              <a:t>–</a:t>
            </a:r>
            <a:r>
              <a:rPr lang="en-US" sz="1800" dirty="0" err="1" smtClean="0"/>
              <a:t>rm</a:t>
            </a:r>
            <a:r>
              <a:rPr lang="en-US" sz="1800" dirty="0" smtClean="0"/>
              <a:t>!</a:t>
            </a:r>
            <a:endParaRPr lang="en-US" sz="1800" dirty="0" smtClean="0">
              <a:latin typeface="+mn-lt"/>
            </a:endParaRPr>
          </a:p>
          <a:p>
            <a:pPr lvl="1">
              <a:spcBef>
                <a:spcPts val="0"/>
              </a:spcBef>
              <a:buClr>
                <a:srgbClr val="000000"/>
              </a:buClr>
            </a:pPr>
            <a:endParaRPr lang="en-US" sz="1400" dirty="0" smtClean="0">
              <a:latin typeface="+mn-lt"/>
            </a:endParaRPr>
          </a:p>
        </p:txBody>
      </p:sp>
    </p:spTree>
    <p:extLst>
      <p:ext uri="{BB962C8B-B14F-4D97-AF65-F5344CB8AC3E}">
        <p14:creationId xmlns:p14="http://schemas.microsoft.com/office/powerpoint/2010/main" val="237735959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nchor="ctr" anchorCtr="0"/>
          <a:lstStyle/>
          <a:p>
            <a:r>
              <a:rPr lang="en-US" sz="2800" dirty="0" err="1" smtClean="0">
                <a:solidFill>
                  <a:srgbClr val="007DB8"/>
                </a:solidFill>
              </a:rPr>
              <a:t>pwalk</a:t>
            </a:r>
            <a:r>
              <a:rPr lang="en-US" sz="2800" dirty="0" smtClean="0">
                <a:solidFill>
                  <a:srgbClr val="007DB8"/>
                </a:solidFill>
              </a:rPr>
              <a:t> +tally mode (secondary)</a:t>
            </a:r>
            <a:endParaRPr lang="en-US" sz="2800" dirty="0">
              <a:solidFill>
                <a:srgbClr val="007DB8"/>
              </a:solidFill>
            </a:endParaRPr>
          </a:p>
        </p:txBody>
      </p:sp>
      <p:sp>
        <p:nvSpPr>
          <p:cNvPr id="8" name="Content Placeholder 7"/>
          <p:cNvSpPr>
            <a:spLocks noGrp="1"/>
          </p:cNvSpPr>
          <p:nvPr>
            <p:ph sz="quarter" idx="10"/>
          </p:nvPr>
        </p:nvSpPr>
        <p:spPr>
          <a:xfrm>
            <a:off x="366714" y="1128792"/>
            <a:ext cx="8426696" cy="3386058"/>
          </a:xfrm>
        </p:spPr>
        <p:txBody>
          <a:bodyPr>
            <a:noAutofit/>
          </a:bodyPr>
          <a:lstStyle/>
          <a:p>
            <a:pPr>
              <a:spcBef>
                <a:spcPts val="0"/>
              </a:spcBef>
              <a:buClr>
                <a:srgbClr val="000000"/>
              </a:buClr>
            </a:pPr>
            <a:r>
              <a:rPr lang="en-US" sz="1800" dirty="0" smtClean="0">
                <a:latin typeface="+mn-lt"/>
              </a:rPr>
              <a:t>Creates a summary</a:t>
            </a:r>
            <a:r>
              <a:rPr lang="en-US" sz="1800" dirty="0">
                <a:latin typeface="+mn-lt"/>
              </a:rPr>
              <a:t> </a:t>
            </a:r>
            <a:r>
              <a:rPr lang="en-US" sz="1800" dirty="0" smtClean="0">
                <a:latin typeface="+mn-lt"/>
              </a:rPr>
              <a:t>of space usage by file age</a:t>
            </a:r>
          </a:p>
          <a:p>
            <a:pPr>
              <a:spcBef>
                <a:spcPts val="0"/>
              </a:spcBef>
              <a:buClr>
                <a:srgbClr val="000000"/>
              </a:buClr>
            </a:pPr>
            <a:r>
              <a:rPr lang="en-US" sz="1800" dirty="0" smtClean="0">
                <a:latin typeface="+mn-lt"/>
              </a:rPr>
              <a:t>Output is a single CSV-formatted </a:t>
            </a:r>
            <a:r>
              <a:rPr lang="en-US" sz="1800" dirty="0" err="1" smtClean="0">
                <a:latin typeface="+mn-lt"/>
              </a:rPr>
              <a:t>pwalk.tally</a:t>
            </a:r>
            <a:r>
              <a:rPr lang="en-US" sz="1800" dirty="0" smtClean="0">
                <a:latin typeface="+mn-lt"/>
              </a:rPr>
              <a:t> output file with these columns;</a:t>
            </a:r>
          </a:p>
          <a:p>
            <a:pPr marL="798512" lvl="1" indent="-457200">
              <a:spcBef>
                <a:spcPts val="0"/>
              </a:spcBef>
              <a:buClr>
                <a:srgbClr val="000000"/>
              </a:buClr>
              <a:buFont typeface="+mj-lt"/>
              <a:buAutoNum type="arabicPeriod"/>
            </a:pPr>
            <a:r>
              <a:rPr lang="en-US" sz="1800" dirty="0" smtClean="0">
                <a:latin typeface="+mn-lt"/>
              </a:rPr>
              <a:t>“Tag” </a:t>
            </a:r>
            <a:r>
              <a:rPr lang="mr-IN" sz="1800" dirty="0" smtClean="0">
                <a:latin typeface="+mn-lt"/>
              </a:rPr>
              <a:t>–</a:t>
            </a:r>
            <a:r>
              <a:rPr lang="en-US" sz="1800" dirty="0" smtClean="0">
                <a:latin typeface="+mn-lt"/>
              </a:rPr>
              <a:t> default is ‘</a:t>
            </a:r>
            <a:r>
              <a:rPr lang="en-US" sz="1800" dirty="0" err="1" smtClean="0">
                <a:latin typeface="+mn-lt"/>
              </a:rPr>
              <a:t>pwalk</a:t>
            </a:r>
            <a:r>
              <a:rPr lang="en-US" sz="1800" dirty="0" smtClean="0">
                <a:latin typeface="+mn-lt"/>
              </a:rPr>
              <a:t>’, settable with the </a:t>
            </a:r>
            <a:r>
              <a:rPr lang="mr-IN" sz="1800" dirty="0" smtClean="0">
                <a:latin typeface="+mn-lt"/>
              </a:rPr>
              <a:t>–</a:t>
            </a:r>
            <a:r>
              <a:rPr lang="en-US" sz="1800" dirty="0" smtClean="0">
                <a:latin typeface="+mn-lt"/>
              </a:rPr>
              <a:t>tag=&lt;string&gt; option</a:t>
            </a:r>
          </a:p>
          <a:p>
            <a:pPr marL="798512" lvl="1" indent="-457200">
              <a:spcBef>
                <a:spcPts val="0"/>
              </a:spcBef>
              <a:buClr>
                <a:srgbClr val="000000"/>
              </a:buClr>
              <a:buFont typeface="+mj-lt"/>
              <a:buAutoNum type="arabicPeriod"/>
            </a:pPr>
            <a:r>
              <a:rPr lang="en-US" sz="1800" dirty="0" smtClean="0">
                <a:latin typeface="+mn-lt"/>
              </a:rPr>
              <a:t>“Age” </a:t>
            </a:r>
            <a:r>
              <a:rPr lang="mr-IN" sz="1800" dirty="0" smtClean="0">
                <a:latin typeface="+mn-lt"/>
              </a:rPr>
              <a:t>–</a:t>
            </a:r>
            <a:r>
              <a:rPr lang="en-US" sz="1800" dirty="0" smtClean="0">
                <a:latin typeface="+mn-lt"/>
              </a:rPr>
              <a:t> </a:t>
            </a:r>
            <a:r>
              <a:rPr lang="en-US" sz="1800" dirty="0" err="1" smtClean="0">
                <a:latin typeface="+mn-lt"/>
              </a:rPr>
              <a:t>mtime</a:t>
            </a:r>
            <a:r>
              <a:rPr lang="en-US" sz="1800" dirty="0" smtClean="0">
                <a:latin typeface="+mn-lt"/>
              </a:rPr>
              <a:t> </a:t>
            </a:r>
            <a:r>
              <a:rPr lang="mr-IN" sz="1800" dirty="0" smtClean="0">
                <a:latin typeface="+mn-lt"/>
              </a:rPr>
              <a:t>"</a:t>
            </a:r>
            <a:r>
              <a:rPr lang="mr-IN" sz="1800" dirty="0">
                <a:latin typeface="+mn-lt"/>
              </a:rPr>
              <a:t>&lt; </a:t>
            </a:r>
            <a:r>
              <a:rPr lang="mr-IN" sz="1800" dirty="0" smtClean="0">
                <a:latin typeface="+mn-lt"/>
              </a:rPr>
              <a:t>365</a:t>
            </a:r>
            <a:r>
              <a:rPr lang="en-US" sz="1800" dirty="0" smtClean="0">
                <a:latin typeface="+mn-lt"/>
              </a:rPr>
              <a:t>”, “&lt; 730”, “&gt; 730”</a:t>
            </a:r>
          </a:p>
          <a:p>
            <a:pPr marL="798512" lvl="1" indent="-457200">
              <a:spcBef>
                <a:spcPts val="0"/>
              </a:spcBef>
              <a:buClr>
                <a:srgbClr val="000000"/>
              </a:buClr>
              <a:buFont typeface="+mj-lt"/>
              <a:buAutoNum type="arabicPeriod"/>
            </a:pPr>
            <a:r>
              <a:rPr lang="en-US" sz="1800" dirty="0" smtClean="0">
                <a:latin typeface="+mn-lt"/>
              </a:rPr>
              <a:t>“Files” </a:t>
            </a:r>
            <a:r>
              <a:rPr lang="mr-IN" sz="1800" dirty="0" smtClean="0">
                <a:latin typeface="+mn-lt"/>
              </a:rPr>
              <a:t>–</a:t>
            </a:r>
            <a:r>
              <a:rPr lang="en-US" sz="1800" dirty="0" smtClean="0">
                <a:latin typeface="+mn-lt"/>
              </a:rPr>
              <a:t>  file count</a:t>
            </a:r>
          </a:p>
          <a:p>
            <a:pPr marL="798512" lvl="1" indent="-457200">
              <a:spcBef>
                <a:spcPts val="0"/>
              </a:spcBef>
              <a:buClr>
                <a:srgbClr val="000000"/>
              </a:buClr>
              <a:buFont typeface="+mj-lt"/>
              <a:buAutoNum type="arabicPeriod"/>
            </a:pPr>
            <a:r>
              <a:rPr lang="en-US" sz="1800" dirty="0" smtClean="0">
                <a:latin typeface="+mn-lt"/>
              </a:rPr>
              <a:t>“Files%” </a:t>
            </a:r>
            <a:r>
              <a:rPr lang="mr-IN" sz="1800" dirty="0" smtClean="0">
                <a:latin typeface="+mn-lt"/>
              </a:rPr>
              <a:t>–</a:t>
            </a:r>
            <a:r>
              <a:rPr lang="en-US" sz="1800" dirty="0" smtClean="0">
                <a:latin typeface="+mn-lt"/>
              </a:rPr>
              <a:t> </a:t>
            </a:r>
            <a:r>
              <a:rPr lang="mr-IN" sz="1800" dirty="0" smtClean="0">
                <a:latin typeface="+mn-lt"/>
              </a:rPr>
              <a:t>…</a:t>
            </a:r>
            <a:r>
              <a:rPr lang="en-US" sz="1800" dirty="0" smtClean="0">
                <a:latin typeface="+mn-lt"/>
              </a:rPr>
              <a:t> as percent of total</a:t>
            </a:r>
          </a:p>
          <a:p>
            <a:pPr marL="798512" lvl="1" indent="-457200">
              <a:spcBef>
                <a:spcPts val="0"/>
              </a:spcBef>
              <a:buClr>
                <a:srgbClr val="000000"/>
              </a:buClr>
              <a:buFont typeface="+mj-lt"/>
              <a:buAutoNum type="arabicPeriod"/>
            </a:pPr>
            <a:r>
              <a:rPr lang="en-US" sz="1800" dirty="0" smtClean="0">
                <a:latin typeface="+mn-lt"/>
              </a:rPr>
              <a:t>“Size” </a:t>
            </a:r>
            <a:r>
              <a:rPr lang="mr-IN" sz="1800" dirty="0" smtClean="0">
                <a:latin typeface="+mn-lt"/>
              </a:rPr>
              <a:t>–</a:t>
            </a:r>
            <a:r>
              <a:rPr lang="en-US" sz="1800" dirty="0">
                <a:latin typeface="+mn-lt"/>
              </a:rPr>
              <a:t> total nominal </a:t>
            </a:r>
            <a:r>
              <a:rPr lang="en-US" sz="1800" dirty="0" smtClean="0">
                <a:latin typeface="+mn-lt"/>
              </a:rPr>
              <a:t>bytes</a:t>
            </a:r>
          </a:p>
          <a:p>
            <a:pPr marL="798512" lvl="1" indent="-457200">
              <a:spcBef>
                <a:spcPts val="0"/>
              </a:spcBef>
              <a:buClr>
                <a:srgbClr val="000000"/>
              </a:buClr>
              <a:buFont typeface="+mj-lt"/>
              <a:buAutoNum type="arabicPeriod"/>
            </a:pPr>
            <a:r>
              <a:rPr lang="en-US" sz="1800" dirty="0" smtClean="0">
                <a:latin typeface="+mn-lt"/>
              </a:rPr>
              <a:t>“Size%” </a:t>
            </a:r>
            <a:r>
              <a:rPr lang="mr-IN" sz="1800" dirty="0" smtClean="0">
                <a:latin typeface="+mn-lt"/>
              </a:rPr>
              <a:t>–</a:t>
            </a:r>
            <a:r>
              <a:rPr lang="en-US" sz="1800" dirty="0" smtClean="0">
                <a:latin typeface="+mn-lt"/>
              </a:rPr>
              <a:t> </a:t>
            </a:r>
            <a:r>
              <a:rPr lang="mr-IN" sz="1800" dirty="0" smtClean="0">
                <a:latin typeface="+mn-lt"/>
              </a:rPr>
              <a:t>…</a:t>
            </a:r>
            <a:r>
              <a:rPr lang="en-US" sz="1800" dirty="0" smtClean="0">
                <a:latin typeface="+mn-lt"/>
              </a:rPr>
              <a:t> as percent of total</a:t>
            </a:r>
          </a:p>
          <a:p>
            <a:pPr marL="798512" lvl="1" indent="-457200">
              <a:spcBef>
                <a:spcPts val="0"/>
              </a:spcBef>
              <a:buClr>
                <a:srgbClr val="000000"/>
              </a:buClr>
              <a:buFont typeface="+mj-lt"/>
              <a:buAutoNum type="arabicPeriod"/>
            </a:pPr>
            <a:r>
              <a:rPr lang="en-US" sz="1800" dirty="0" smtClean="0">
                <a:latin typeface="+mn-lt"/>
              </a:rPr>
              <a:t>“Space” </a:t>
            </a:r>
            <a:r>
              <a:rPr lang="mr-IN" sz="1800" dirty="0" smtClean="0">
                <a:latin typeface="+mn-lt"/>
              </a:rPr>
              <a:t>–</a:t>
            </a:r>
            <a:r>
              <a:rPr lang="en-US" sz="1800" dirty="0">
                <a:latin typeface="+mn-lt"/>
              </a:rPr>
              <a:t> total allocated bytes </a:t>
            </a:r>
            <a:r>
              <a:rPr lang="mr-IN" sz="1800" dirty="0" smtClean="0">
                <a:latin typeface="+mn-lt"/>
              </a:rPr>
              <a:t>–</a:t>
            </a:r>
            <a:r>
              <a:rPr lang="en-US" sz="1800" dirty="0" smtClean="0">
                <a:latin typeface="+mn-lt"/>
              </a:rPr>
              <a:t> </a:t>
            </a:r>
            <a:r>
              <a:rPr lang="en-US" sz="1800" dirty="0">
                <a:latin typeface="+mn-lt"/>
              </a:rPr>
              <a:t>includes protection </a:t>
            </a:r>
            <a:r>
              <a:rPr lang="en-US" sz="1800" dirty="0" smtClean="0">
                <a:latin typeface="+mn-lt"/>
              </a:rPr>
              <a:t>overhead</a:t>
            </a:r>
          </a:p>
          <a:p>
            <a:pPr marL="798512" lvl="1" indent="-457200">
              <a:spcBef>
                <a:spcPts val="0"/>
              </a:spcBef>
              <a:buClr>
                <a:srgbClr val="000000"/>
              </a:buClr>
              <a:buFont typeface="+mj-lt"/>
              <a:buAutoNum type="arabicPeriod"/>
            </a:pPr>
            <a:r>
              <a:rPr lang="en-US" sz="1800" dirty="0" smtClean="0">
                <a:latin typeface="+mn-lt"/>
              </a:rPr>
              <a:t>“Space%” - </a:t>
            </a:r>
            <a:r>
              <a:rPr lang="mr-IN" sz="1800" dirty="0" smtClean="0">
                <a:latin typeface="+mn-lt"/>
              </a:rPr>
              <a:t>…</a:t>
            </a:r>
            <a:r>
              <a:rPr lang="en-US" sz="1800" dirty="0" smtClean="0">
                <a:latin typeface="+mn-lt"/>
              </a:rPr>
              <a:t> as percent of total</a:t>
            </a:r>
          </a:p>
          <a:p>
            <a:pPr>
              <a:spcBef>
                <a:spcPts val="0"/>
              </a:spcBef>
              <a:buClr>
                <a:srgbClr val="000000"/>
              </a:buClr>
            </a:pPr>
            <a:r>
              <a:rPr lang="en-US" sz="1800" dirty="0" smtClean="0">
                <a:latin typeface="+mn-lt"/>
              </a:rPr>
              <a:t>This logic is currently hard-coded, but easily modified to use different thresholds</a:t>
            </a:r>
          </a:p>
        </p:txBody>
      </p:sp>
    </p:spTree>
    <p:extLst>
      <p:ext uri="{BB962C8B-B14F-4D97-AF65-F5344CB8AC3E}">
        <p14:creationId xmlns:p14="http://schemas.microsoft.com/office/powerpoint/2010/main" val="285876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err="1" smtClean="0">
                <a:solidFill>
                  <a:srgbClr val="444444"/>
                </a:solidFill>
              </a:rPr>
              <a:t>pwalk</a:t>
            </a:r>
            <a:r>
              <a:rPr lang="en-US" sz="3600" dirty="0" smtClean="0">
                <a:solidFill>
                  <a:srgbClr val="444444"/>
                </a:solidFill>
              </a:rPr>
              <a:t> Platform-Specific Modes</a:t>
            </a:r>
            <a:endParaRPr lang="en-US" sz="3600" dirty="0">
              <a:solidFill>
                <a:srgbClr val="444444"/>
              </a:solidFill>
            </a:endParaRPr>
          </a:p>
        </p:txBody>
      </p:sp>
    </p:spTree>
    <p:extLst>
      <p:ext uri="{BB962C8B-B14F-4D97-AF65-F5344CB8AC3E}">
        <p14:creationId xmlns:p14="http://schemas.microsoft.com/office/powerpoint/2010/main" val="127890206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OneFS: –audit mode</a:t>
            </a:r>
            <a:endParaRPr lang="en-US" dirty="0"/>
          </a:p>
        </p:txBody>
      </p:sp>
      <p:sp>
        <p:nvSpPr>
          <p:cNvPr id="5" name="Content Placeholder 4"/>
          <p:cNvSpPr>
            <a:spLocks noGrp="1"/>
          </p:cNvSpPr>
          <p:nvPr>
            <p:ph sz="quarter" idx="10"/>
          </p:nvPr>
        </p:nvSpPr>
        <p:spPr/>
        <p:txBody>
          <a:bodyPr>
            <a:normAutofit fontScale="85000" lnSpcReduction="20000"/>
          </a:bodyPr>
          <a:lstStyle/>
          <a:p>
            <a:pPr>
              <a:spcBef>
                <a:spcPts val="0"/>
              </a:spcBef>
            </a:pPr>
            <a:r>
              <a:rPr lang="en-US" sz="2400" smtClean="0"/>
              <a:t>PROBLEM: </a:t>
            </a:r>
            <a:r>
              <a:rPr lang="en-US" sz="2400" dirty="0" err="1" smtClean="0"/>
              <a:t>isi</a:t>
            </a:r>
            <a:r>
              <a:rPr lang="en-US" sz="2400" dirty="0" smtClean="0"/>
              <a:t> worm file view &lt;file&gt;</a:t>
            </a:r>
          </a:p>
          <a:p>
            <a:pPr lvl="1">
              <a:spcBef>
                <a:spcPts val="0"/>
              </a:spcBef>
            </a:pPr>
            <a:r>
              <a:rPr lang="en-US" sz="2100" dirty="0" smtClean="0"/>
              <a:t>One file at-a-time</a:t>
            </a:r>
          </a:p>
          <a:p>
            <a:pPr lvl="1">
              <a:spcBef>
                <a:spcPts val="0"/>
              </a:spcBef>
            </a:pPr>
            <a:r>
              <a:rPr lang="en-US" sz="2100" dirty="0" smtClean="0"/>
              <a:t>Output has history of bugs in Compliance Mode</a:t>
            </a:r>
          </a:p>
          <a:p>
            <a:pPr lvl="1">
              <a:spcBef>
                <a:spcPts val="0"/>
              </a:spcBef>
            </a:pPr>
            <a:r>
              <a:rPr lang="en-US" sz="2100" dirty="0" smtClean="0"/>
              <a:t>No consideration of ‘latent commit’ state</a:t>
            </a:r>
          </a:p>
          <a:p>
            <a:pPr lvl="1">
              <a:spcBef>
                <a:spcPts val="0"/>
              </a:spcBef>
            </a:pPr>
            <a:r>
              <a:rPr lang="en-US" sz="2100" dirty="0" smtClean="0"/>
              <a:t>Not viable at-scale (!)</a:t>
            </a:r>
          </a:p>
          <a:p>
            <a:pPr>
              <a:spcBef>
                <a:spcPts val="0"/>
              </a:spcBef>
            </a:pPr>
            <a:r>
              <a:rPr lang="en-US" sz="2400" dirty="0" smtClean="0"/>
              <a:t>Questions, questions, questions;</a:t>
            </a:r>
          </a:p>
          <a:p>
            <a:pPr lvl="1">
              <a:spcBef>
                <a:spcPts val="0"/>
              </a:spcBef>
            </a:pPr>
            <a:r>
              <a:rPr lang="en-US" sz="2100" dirty="0" smtClean="0"/>
              <a:t>Which files are COMMITTED?</a:t>
            </a:r>
          </a:p>
          <a:p>
            <a:pPr lvl="1">
              <a:spcBef>
                <a:spcPts val="0"/>
              </a:spcBef>
            </a:pPr>
            <a:r>
              <a:rPr lang="en-US" sz="2100" dirty="0" smtClean="0"/>
              <a:t>Which files are </a:t>
            </a:r>
            <a:r>
              <a:rPr lang="en-US" sz="2100" dirty="0" err="1" smtClean="0"/>
              <a:t>readonly</a:t>
            </a:r>
            <a:r>
              <a:rPr lang="en-US" sz="2100" dirty="0" smtClean="0"/>
              <a:t>, non-</a:t>
            </a:r>
            <a:r>
              <a:rPr lang="en-US" sz="2100" dirty="0" err="1" smtClean="0"/>
              <a:t>deletable</a:t>
            </a:r>
            <a:r>
              <a:rPr lang="en-US" sz="2100" dirty="0" smtClean="0"/>
              <a:t>? (Includes COMMITED, EXPIRED, and ‘latent commit’ files!)</a:t>
            </a:r>
          </a:p>
          <a:p>
            <a:pPr lvl="1">
              <a:spcBef>
                <a:spcPts val="0"/>
              </a:spcBef>
            </a:pPr>
            <a:r>
              <a:rPr lang="en-US" sz="2100" dirty="0" smtClean="0"/>
              <a:t>Which files are </a:t>
            </a:r>
            <a:r>
              <a:rPr lang="en-US" sz="2100" u="sng" dirty="0" smtClean="0"/>
              <a:t>not</a:t>
            </a:r>
            <a:r>
              <a:rPr lang="en-US" sz="2100" dirty="0" smtClean="0"/>
              <a:t> COMMITTED?</a:t>
            </a:r>
          </a:p>
          <a:p>
            <a:pPr lvl="1">
              <a:spcBef>
                <a:spcPts val="0"/>
              </a:spcBef>
            </a:pPr>
            <a:r>
              <a:rPr lang="en-US" sz="2100" dirty="0" smtClean="0"/>
              <a:t>Which files are EXPIRED?</a:t>
            </a:r>
          </a:p>
          <a:p>
            <a:pPr lvl="1">
              <a:spcBef>
                <a:spcPts val="0"/>
              </a:spcBef>
            </a:pPr>
            <a:r>
              <a:rPr lang="en-US" sz="2100" dirty="0" smtClean="0"/>
              <a:t>How much </a:t>
            </a:r>
            <a:r>
              <a:rPr lang="en-US" sz="2100" u="sng" dirty="0" smtClean="0"/>
              <a:t>space</a:t>
            </a:r>
            <a:r>
              <a:rPr lang="en-US" sz="2100" dirty="0" smtClean="0"/>
              <a:t> can be freed by deleting EXPIRED files?</a:t>
            </a:r>
          </a:p>
          <a:p>
            <a:pPr lvl="1">
              <a:spcBef>
                <a:spcPts val="0"/>
              </a:spcBef>
            </a:pPr>
            <a:r>
              <a:rPr lang="en-US" sz="2100" dirty="0" smtClean="0"/>
              <a:t>When will files expire, assuming </a:t>
            </a:r>
            <a:r>
              <a:rPr lang="en-US" sz="2100" dirty="0" err="1" smtClean="0"/>
              <a:t>autocommit</a:t>
            </a:r>
            <a:r>
              <a:rPr lang="en-US" sz="2100" dirty="0" smtClean="0"/>
              <a:t> occurs?</a:t>
            </a:r>
          </a:p>
          <a:p>
            <a:pPr lvl="1">
              <a:spcBef>
                <a:spcPts val="0"/>
              </a:spcBef>
            </a:pPr>
            <a:r>
              <a:rPr lang="en-US" sz="2100" dirty="0" smtClean="0"/>
              <a:t>Which files have manually-set retention dates?</a:t>
            </a:r>
          </a:p>
          <a:p>
            <a:pPr lvl="1">
              <a:spcBef>
                <a:spcPts val="0"/>
              </a:spcBef>
            </a:pPr>
            <a:r>
              <a:rPr lang="en-US" sz="2100" dirty="0" smtClean="0"/>
              <a:t>How to create a script to adjust retention dates for selected files?</a:t>
            </a:r>
          </a:p>
          <a:p>
            <a:pPr lvl="1">
              <a:spcBef>
                <a:spcPts val="0"/>
              </a:spcBef>
            </a:pPr>
            <a:r>
              <a:rPr lang="en-US" sz="2100" dirty="0"/>
              <a:t>How to create a script to </a:t>
            </a:r>
            <a:r>
              <a:rPr lang="en-US" sz="2100" dirty="0" smtClean="0"/>
              <a:t>bulk delete expired </a:t>
            </a:r>
            <a:r>
              <a:rPr lang="en-US" sz="2100" dirty="0"/>
              <a:t>files?</a:t>
            </a:r>
          </a:p>
          <a:p>
            <a:pPr lvl="1">
              <a:spcBef>
                <a:spcPts val="0"/>
              </a:spcBef>
            </a:pPr>
            <a:endParaRPr lang="en-US" sz="2100" dirty="0" smtClean="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176492234"/>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OneFS: –audit mode</a:t>
            </a:r>
            <a:endParaRPr lang="en-US" dirty="0"/>
          </a:p>
        </p:txBody>
      </p:sp>
      <p:sp>
        <p:nvSpPr>
          <p:cNvPr id="5" name="Content Placeholder 4"/>
          <p:cNvSpPr>
            <a:spLocks noGrp="1"/>
          </p:cNvSpPr>
          <p:nvPr>
            <p:ph sz="quarter" idx="10"/>
          </p:nvPr>
        </p:nvSpPr>
        <p:spPr/>
        <p:txBody>
          <a:bodyPr/>
          <a:lstStyle/>
          <a:p>
            <a:r>
              <a:rPr lang="en-US" dirty="0" smtClean="0"/>
              <a:t>Produces CSV-formatted .audit outputs for all files which shows all file timestamp values, plus OneFS WORM state metadata and certain derived ‘ephemeral’ values for files in OneFS </a:t>
            </a:r>
            <a:r>
              <a:rPr lang="en-US" dirty="0" err="1" smtClean="0"/>
              <a:t>SmartLock</a:t>
            </a:r>
            <a:r>
              <a:rPr lang="en-US" dirty="0" smtClean="0"/>
              <a:t> domains</a:t>
            </a:r>
          </a:p>
          <a:p>
            <a:r>
              <a:rPr lang="en-US" dirty="0" smtClean="0"/>
              <a:t>A map of the CSV column definitions is written to </a:t>
            </a:r>
            <a:r>
              <a:rPr lang="en-US" dirty="0" err="1" smtClean="0"/>
              <a:t>pwalk.log</a:t>
            </a:r>
            <a:endParaRPr lang="en-US" dirty="0" smtClean="0"/>
          </a:p>
          <a:p>
            <a:r>
              <a:rPr lang="en-US" dirty="0" smtClean="0"/>
              <a:t>Restrictions</a:t>
            </a:r>
          </a:p>
          <a:p>
            <a:pPr lvl="1"/>
            <a:r>
              <a:rPr lang="en-US" dirty="0" smtClean="0"/>
              <a:t>MUST run natively on OneFS</a:t>
            </a:r>
          </a:p>
          <a:p>
            <a:pPr lvl="1"/>
            <a:r>
              <a:rPr lang="en-US" dirty="0" smtClean="0"/>
              <a:t>Requires </a:t>
            </a:r>
            <a:r>
              <a:rPr lang="en-US" dirty="0" err="1" smtClean="0"/>
              <a:t>pwalk_python.py</a:t>
            </a:r>
            <a:r>
              <a:rPr lang="en-US" dirty="0" smtClean="0"/>
              <a:t> to be present in directory from which </a:t>
            </a:r>
            <a:r>
              <a:rPr lang="en-US" dirty="0" err="1" smtClean="0"/>
              <a:t>pwalk</a:t>
            </a:r>
            <a:r>
              <a:rPr lang="en-US" dirty="0" smtClean="0"/>
              <a:t> is invoked</a:t>
            </a:r>
          </a:p>
          <a:p>
            <a:pPr lvl="1"/>
            <a:r>
              <a:rPr lang="en-US" dirty="0" smtClean="0"/>
              <a:t>NOTE: Invoke </a:t>
            </a:r>
            <a:r>
              <a:rPr lang="en-US" dirty="0" err="1" smtClean="0"/>
              <a:t>pwalk</a:t>
            </a:r>
            <a:r>
              <a:rPr lang="en-US" dirty="0" smtClean="0"/>
              <a:t> by its full explicit pathname to help it find its Python file</a:t>
            </a:r>
          </a:p>
          <a:p>
            <a:pPr lvl="2"/>
            <a:r>
              <a:rPr lang="en-US" sz="1400" dirty="0" smtClean="0"/>
              <a:t>e.g.: /</a:t>
            </a:r>
            <a:r>
              <a:rPr lang="en-US" sz="1400" dirty="0" err="1" smtClean="0"/>
              <a:t>usr</a:t>
            </a:r>
            <a:r>
              <a:rPr lang="en-US" sz="1400" dirty="0" smtClean="0"/>
              <a:t>/local/bin/</a:t>
            </a:r>
            <a:r>
              <a:rPr lang="en-US" sz="1400" dirty="0" err="1" smtClean="0"/>
              <a:t>pwalk</a:t>
            </a:r>
            <a:r>
              <a:rPr lang="en-US" sz="1400" dirty="0" smtClean="0"/>
              <a:t> </a:t>
            </a:r>
            <a:r>
              <a:rPr lang="mr-IN" sz="1400" dirty="0" smtClean="0"/>
              <a:t>…</a:t>
            </a:r>
            <a:endParaRPr lang="en-US" sz="1400" dirty="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1735328647"/>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OneFS –</a:t>
            </a:r>
            <a:r>
              <a:rPr lang="en-US" dirty="0" err="1" smtClean="0"/>
              <a:t>fix_times</a:t>
            </a:r>
            <a:r>
              <a:rPr lang="en-US" dirty="0" smtClean="0"/>
              <a:t> mode (primary)</a:t>
            </a:r>
            <a:endParaRPr lang="en-US" dirty="0"/>
          </a:p>
        </p:txBody>
      </p:sp>
      <p:sp>
        <p:nvSpPr>
          <p:cNvPr id="5" name="Content Placeholder 4"/>
          <p:cNvSpPr>
            <a:spLocks noGrp="1"/>
          </p:cNvSpPr>
          <p:nvPr>
            <p:ph sz="quarter" idx="10"/>
          </p:nvPr>
        </p:nvSpPr>
        <p:spPr/>
        <p:txBody>
          <a:bodyPr/>
          <a:lstStyle/>
          <a:p>
            <a:r>
              <a:rPr lang="en-US" smtClean="0"/>
              <a:t>New in version 1.91</a:t>
            </a:r>
          </a:p>
          <a:p>
            <a:r>
              <a:rPr lang="en-US" smtClean="0"/>
              <a:t>Due to limitations with timestamp handling over SMB or NFS4, must generally be run natively on OneFS for correct results!</a:t>
            </a:r>
          </a:p>
          <a:p>
            <a:r>
              <a:rPr lang="en-US" smtClean="0"/>
              <a:t>Not for general-purpose use!</a:t>
            </a:r>
          </a:p>
          <a:p>
            <a:r>
              <a:rPr lang="en-US" smtClean="0"/>
              <a:t>Details in Dell EMC-internal-only blog posting</a:t>
            </a:r>
            <a:endParaRPr lang="en-US" dirty="0" smtClean="0"/>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6104573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a:xfrm>
            <a:off x="366713" y="228600"/>
            <a:ext cx="8410575" cy="614363"/>
          </a:xfrm>
        </p:spPr>
        <p:txBody>
          <a:bodyPr anchor="ctr" anchorCtr="0"/>
          <a:lstStyle/>
          <a:p>
            <a:pPr>
              <a:lnSpc>
                <a:spcPts val="2700"/>
              </a:lnSpc>
            </a:pPr>
            <a:r>
              <a:rPr lang="en-US" sz="2800" dirty="0" smtClean="0">
                <a:solidFill>
                  <a:srgbClr val="007DB8"/>
                </a:solidFill>
              </a:rPr>
              <a:t>POSIX ACL Migration: Linux-to-OneFS </a:t>
            </a:r>
            <a:endParaRPr lang="en-US" sz="2800" dirty="0">
              <a:solidFill>
                <a:srgbClr val="007DB8"/>
              </a:solidFill>
            </a:endParaRPr>
          </a:p>
        </p:txBody>
      </p:sp>
      <p:sp>
        <p:nvSpPr>
          <p:cNvPr id="5" name="Content Placeholder 4"/>
          <p:cNvSpPr>
            <a:spLocks noGrp="1"/>
          </p:cNvSpPr>
          <p:nvPr>
            <p:ph sz="quarter" idx="10"/>
          </p:nvPr>
        </p:nvSpPr>
        <p:spPr>
          <a:xfrm>
            <a:off x="366714" y="1016794"/>
            <a:ext cx="8410575" cy="3555206"/>
          </a:xfrm>
        </p:spPr>
        <p:txBody>
          <a:bodyPr>
            <a:normAutofit fontScale="85000" lnSpcReduction="10000"/>
          </a:bodyPr>
          <a:lstStyle/>
          <a:p>
            <a:pPr>
              <a:buClr>
                <a:srgbClr val="000000"/>
              </a:buClr>
            </a:pPr>
            <a:r>
              <a:rPr lang="en-US" sz="2000" dirty="0" smtClean="0"/>
              <a:t>Migration of POSIX ACLs to OneFS </a:t>
            </a:r>
            <a:r>
              <a:rPr lang="mr-IN" sz="2000" dirty="0" smtClean="0"/>
              <a:t>…</a:t>
            </a:r>
            <a:endParaRPr lang="en-US" sz="2000" dirty="0" smtClean="0"/>
          </a:p>
          <a:p>
            <a:pPr lvl="1">
              <a:buClr>
                <a:srgbClr val="000000"/>
              </a:buClr>
            </a:pPr>
            <a:r>
              <a:rPr lang="en-US" sz="1800" dirty="0" smtClean="0"/>
              <a:t>POSIX ACLs (ACL+DACL) are extracted for each file or directory</a:t>
            </a:r>
          </a:p>
          <a:p>
            <a:pPr lvl="1">
              <a:buClr>
                <a:srgbClr val="000000"/>
              </a:buClr>
            </a:pPr>
            <a:r>
              <a:rPr lang="en-US" sz="1800" dirty="0" smtClean="0"/>
              <a:t>POSIX ACLs are translated to NFSv4 ACLs (skipping ‘trivial’ ACLs)</a:t>
            </a:r>
          </a:p>
          <a:p>
            <a:pPr lvl="2">
              <a:buClr>
                <a:srgbClr val="000000"/>
              </a:buClr>
            </a:pPr>
            <a:r>
              <a:rPr lang="en-US" sz="1400" dirty="0" smtClean="0"/>
              <a:t>Translation is per </a:t>
            </a:r>
            <a:r>
              <a:rPr lang="en-US" sz="1400" u="sng" dirty="0">
                <a:hlinkClick r:id="rId4"/>
              </a:rPr>
              <a:t>https://tools.ietf.org/html/draft-ietf-nfsv4-acl-mapping-05</a:t>
            </a:r>
            <a:r>
              <a:rPr lang="en-US" sz="1400" dirty="0"/>
              <a:t> (“</a:t>
            </a:r>
            <a:r>
              <a:rPr lang="en-US" sz="1400" b="1" i="1" dirty="0"/>
              <a:t>Mapping Between NFSv4 and </a:t>
            </a:r>
            <a:r>
              <a:rPr lang="en-US" sz="1400" b="1" i="1" dirty="0" err="1"/>
              <a:t>Posix</a:t>
            </a:r>
            <a:r>
              <a:rPr lang="en-US" sz="1400" b="1" i="1" dirty="0"/>
              <a:t> Draft ACLs</a:t>
            </a:r>
            <a:r>
              <a:rPr lang="en-US" sz="1400" b="1" dirty="0"/>
              <a:t>”)</a:t>
            </a:r>
            <a:r>
              <a:rPr lang="en-US" sz="1400" dirty="0"/>
              <a:t> </a:t>
            </a:r>
            <a:endParaRPr lang="en-US" sz="1400" dirty="0" smtClean="0"/>
          </a:p>
          <a:p>
            <a:pPr lvl="1">
              <a:buClr>
                <a:srgbClr val="000000"/>
              </a:buClr>
            </a:pPr>
            <a:r>
              <a:rPr lang="en-US" sz="1800" dirty="0" smtClean="0"/>
              <a:t>Only numeric UID </a:t>
            </a:r>
            <a:r>
              <a:rPr lang="en-US" sz="1800" dirty="0"/>
              <a:t>and GID </a:t>
            </a:r>
            <a:r>
              <a:rPr lang="en-US" sz="1800" dirty="0" smtClean="0"/>
              <a:t>IDs are </a:t>
            </a:r>
            <a:r>
              <a:rPr lang="en-US" sz="1800" dirty="0"/>
              <a:t>used (no name </a:t>
            </a:r>
            <a:r>
              <a:rPr lang="en-US" sz="1800" dirty="0" smtClean="0"/>
              <a:t>translations are applied)</a:t>
            </a:r>
          </a:p>
          <a:p>
            <a:pPr lvl="1">
              <a:buClr>
                <a:srgbClr val="000000"/>
              </a:buClr>
            </a:pPr>
            <a:r>
              <a:rPr lang="en-US" sz="1800" dirty="0" smtClean="0"/>
              <a:t>See also: “</a:t>
            </a:r>
            <a:r>
              <a:rPr lang="en-US" sz="1800" b="1" i="1" dirty="0"/>
              <a:t>Converting POSIX ACLs to NFSv4 ACLs with </a:t>
            </a:r>
            <a:r>
              <a:rPr lang="en-US" sz="1800" b="1" i="1" dirty="0" err="1"/>
              <a:t>pwalk</a:t>
            </a:r>
            <a:r>
              <a:rPr lang="en-US" sz="1800" b="1" i="1" dirty="0"/>
              <a:t>(1</a:t>
            </a:r>
            <a:r>
              <a:rPr lang="en-US" sz="1800" b="1" i="1" dirty="0" smtClean="0"/>
              <a:t>)</a:t>
            </a:r>
            <a:r>
              <a:rPr lang="en-US" sz="1800" dirty="0" smtClean="0"/>
              <a:t>“</a:t>
            </a:r>
          </a:p>
          <a:p>
            <a:pPr>
              <a:buClr>
                <a:srgbClr val="000000"/>
              </a:buClr>
            </a:pPr>
            <a:r>
              <a:rPr lang="en-US" sz="2000" dirty="0" smtClean="0"/>
              <a:t>+</a:t>
            </a:r>
            <a:r>
              <a:rPr lang="en-US" sz="2000" dirty="0" err="1" smtClean="0"/>
              <a:t>wacls</a:t>
            </a:r>
            <a:r>
              <a:rPr lang="en-US" sz="2000" dirty="0" smtClean="0"/>
              <a:t>=&lt;command&gt;		// ‘Write ACLs’ </a:t>
            </a:r>
            <a:r>
              <a:rPr lang="mr-IN" sz="2000" dirty="0" smtClean="0"/>
              <a:t>–</a:t>
            </a:r>
            <a:r>
              <a:rPr lang="en-US" sz="2000" dirty="0" smtClean="0"/>
              <a:t> secondary mode</a:t>
            </a:r>
          </a:p>
          <a:p>
            <a:pPr lvl="1">
              <a:buClr>
                <a:srgbClr val="000000"/>
              </a:buClr>
            </a:pPr>
            <a:r>
              <a:rPr lang="en-US" sz="1800" dirty="0" smtClean="0"/>
              <a:t>Binary [NFSv4 ACL, pathname] tuples will be piped to the specified command; normally a remote invocation of the OneFS-native </a:t>
            </a:r>
            <a:r>
              <a:rPr lang="en-US" sz="1800" dirty="0" err="1" smtClean="0"/>
              <a:t>pwalk</a:t>
            </a:r>
            <a:r>
              <a:rPr lang="en-US" sz="1800" dirty="0" smtClean="0"/>
              <a:t> </a:t>
            </a:r>
            <a:r>
              <a:rPr lang="en-US" sz="1800" dirty="0" err="1" smtClean="0"/>
              <a:t>symbiont</a:t>
            </a:r>
            <a:r>
              <a:rPr lang="en-US" sz="1800" dirty="0" smtClean="0"/>
              <a:t> called ‘</a:t>
            </a:r>
            <a:r>
              <a:rPr lang="en-US" sz="1800" dirty="0" err="1" smtClean="0"/>
              <a:t>wacls</a:t>
            </a:r>
            <a:r>
              <a:rPr lang="en-US" sz="1800" dirty="0" smtClean="0"/>
              <a:t>’</a:t>
            </a:r>
          </a:p>
          <a:p>
            <a:pPr lvl="2">
              <a:buClr>
                <a:srgbClr val="000000"/>
              </a:buClr>
            </a:pPr>
            <a:r>
              <a:rPr lang="en-US" sz="1400" dirty="0" smtClean="0"/>
              <a:t>OneFS-native ‘</a:t>
            </a:r>
            <a:r>
              <a:rPr lang="en-US" sz="1400" dirty="0" err="1" smtClean="0"/>
              <a:t>wacls</a:t>
            </a:r>
            <a:r>
              <a:rPr lang="en-US" sz="1400" dirty="0" smtClean="0"/>
              <a:t>’ binary runs with root privilege to apply the NFSv4 ACL values</a:t>
            </a:r>
          </a:p>
          <a:p>
            <a:pPr>
              <a:buClr>
                <a:srgbClr val="000000"/>
              </a:buClr>
            </a:pPr>
            <a:r>
              <a:rPr lang="en-US" sz="2000" dirty="0" smtClean="0"/>
              <a:t>+</a:t>
            </a:r>
            <a:r>
              <a:rPr lang="en-US" sz="2000" dirty="0" err="1" smtClean="0"/>
              <a:t>xacls</a:t>
            </a:r>
            <a:r>
              <a:rPr lang="en-US" sz="2000" dirty="0" smtClean="0"/>
              <a:t>=[</a:t>
            </a:r>
            <a:r>
              <a:rPr lang="en-US" sz="2000" dirty="0" err="1" smtClean="0"/>
              <a:t>bin|nfs|chex</a:t>
            </a:r>
            <a:r>
              <a:rPr lang="en-US" sz="2000" dirty="0" smtClean="0"/>
              <a:t>]		// ‘</a:t>
            </a:r>
            <a:r>
              <a:rPr lang="en-US" sz="2000" dirty="0" err="1" smtClean="0"/>
              <a:t>eXtract</a:t>
            </a:r>
            <a:r>
              <a:rPr lang="en-US" sz="2000" dirty="0" smtClean="0"/>
              <a:t> ACLs’ </a:t>
            </a:r>
            <a:r>
              <a:rPr lang="mr-IN" sz="2000" dirty="0"/>
              <a:t>–</a:t>
            </a:r>
            <a:r>
              <a:rPr lang="en-US" sz="2000" dirty="0"/>
              <a:t> secondary mode</a:t>
            </a:r>
          </a:p>
          <a:p>
            <a:pPr lvl="1">
              <a:buClr>
                <a:srgbClr val="000000"/>
              </a:buClr>
            </a:pPr>
            <a:r>
              <a:rPr lang="en-US" sz="1800" dirty="0" smtClean="0"/>
              <a:t>For all non-trivial POSIX ACLs found, translate them to NFS4 ACLs to binary, nfs4_setfacl, or CHEX format in &lt;</a:t>
            </a:r>
            <a:r>
              <a:rPr lang="en-US" sz="1800" dirty="0" err="1" smtClean="0"/>
              <a:t>workerNN</a:t>
            </a:r>
            <a:r>
              <a:rPr lang="en-US" sz="1800" dirty="0" smtClean="0"/>
              <a:t>&gt;</a:t>
            </a:r>
            <a:r>
              <a:rPr lang="en-US" sz="1800" dirty="0"/>
              <a:t>. </a:t>
            </a:r>
            <a:r>
              <a:rPr lang="en-US" sz="1800" dirty="0" smtClean="0"/>
              <a:t>[acl4bin|acl4nfs|acl4chex] output files</a:t>
            </a:r>
          </a:p>
        </p:txBody>
      </p:sp>
    </p:spTree>
    <p:extLst>
      <p:ext uri="{BB962C8B-B14F-4D97-AF65-F5344CB8AC3E}">
        <p14:creationId xmlns:p14="http://schemas.microsoft.com/office/powerpoint/2010/main" val="211794970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rPr>
              <a:t>Outline</a:t>
            </a:r>
            <a:endParaRPr lang="en-US" dirty="0">
              <a:solidFill>
                <a:srgbClr val="007DB8"/>
              </a:solidFill>
            </a:endParaRPr>
          </a:p>
        </p:txBody>
      </p:sp>
      <p:sp>
        <p:nvSpPr>
          <p:cNvPr id="4" name="Content Placeholder 3"/>
          <p:cNvSpPr>
            <a:spLocks noGrp="1"/>
          </p:cNvSpPr>
          <p:nvPr>
            <p:ph sz="quarter" idx="10"/>
          </p:nvPr>
        </p:nvSpPr>
        <p:spPr/>
        <p:txBody>
          <a:bodyPr/>
          <a:lstStyle/>
          <a:p>
            <a:pPr>
              <a:buClr>
                <a:srgbClr val="000000"/>
              </a:buClr>
              <a:buFont typeface="Arial"/>
              <a:buChar char="•"/>
            </a:pPr>
            <a:r>
              <a:rPr lang="en-US" dirty="0" smtClean="0">
                <a:solidFill>
                  <a:schemeClr val="tx1"/>
                </a:solidFill>
              </a:rPr>
              <a:t>General Discussion &amp; Usage</a:t>
            </a:r>
          </a:p>
          <a:p>
            <a:pPr>
              <a:buClr>
                <a:srgbClr val="000000"/>
              </a:buClr>
              <a:buFont typeface="Arial"/>
              <a:buChar char="•"/>
            </a:pPr>
            <a:r>
              <a:rPr lang="en-US" dirty="0" smtClean="0">
                <a:solidFill>
                  <a:schemeClr val="tx1"/>
                </a:solidFill>
              </a:rPr>
              <a:t>Platform-specific Features</a:t>
            </a:r>
          </a:p>
          <a:p>
            <a:pPr>
              <a:buClr>
                <a:srgbClr val="000000"/>
              </a:buClr>
              <a:buFont typeface="Arial"/>
              <a:buChar char="•"/>
            </a:pPr>
            <a:r>
              <a:rPr lang="en-US" dirty="0" smtClean="0">
                <a:solidFill>
                  <a:schemeClr val="tx1"/>
                </a:solidFill>
              </a:rPr>
              <a:t>Operational Notes</a:t>
            </a:r>
          </a:p>
          <a:p>
            <a:pPr>
              <a:buClr>
                <a:srgbClr val="000000"/>
              </a:buClr>
              <a:buFont typeface="Arial"/>
              <a:buChar char="•"/>
            </a:pPr>
            <a:r>
              <a:rPr lang="en-US" dirty="0" smtClean="0">
                <a:solidFill>
                  <a:schemeClr val="tx1"/>
                </a:solidFill>
              </a:rPr>
              <a:t>Extensions and Refinements</a:t>
            </a:r>
          </a:p>
          <a:p>
            <a:pPr>
              <a:buClr>
                <a:srgbClr val="000000"/>
              </a:buClr>
              <a:buFont typeface="Arial"/>
              <a:buChar char="•"/>
            </a:pPr>
            <a:r>
              <a:rPr lang="en-US" dirty="0" smtClean="0">
                <a:solidFill>
                  <a:schemeClr val="tx1"/>
                </a:solidFill>
              </a:rPr>
              <a:t>Implementation Notes</a:t>
            </a:r>
          </a:p>
        </p:txBody>
      </p:sp>
    </p:spTree>
    <p:extLst>
      <p:ext uri="{BB962C8B-B14F-4D97-AF65-F5344CB8AC3E}">
        <p14:creationId xmlns:p14="http://schemas.microsoft.com/office/powerpoint/2010/main" val="64754015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2" name="Title 1"/>
          <p:cNvSpPr>
            <a:spLocks noGrp="1"/>
          </p:cNvSpPr>
          <p:nvPr>
            <p:ph type="title"/>
          </p:nvPr>
        </p:nvSpPr>
        <p:spPr/>
        <p:txBody>
          <a:bodyPr/>
          <a:lstStyle/>
          <a:p>
            <a:r>
              <a:rPr lang="en-US" smtClean="0"/>
              <a:t>POSIX ACL Migration: OneFS</a:t>
            </a:r>
            <a:endParaRPr lang="en-US" dirty="0"/>
          </a:p>
        </p:txBody>
      </p:sp>
      <p:sp>
        <p:nvSpPr>
          <p:cNvPr id="5" name="Content Placeholder 4"/>
          <p:cNvSpPr>
            <a:spLocks noGrp="1"/>
          </p:cNvSpPr>
          <p:nvPr>
            <p:ph sz="quarter" idx="10"/>
          </p:nvPr>
        </p:nvSpPr>
        <p:spPr/>
        <p:txBody>
          <a:bodyPr/>
          <a:lstStyle/>
          <a:p>
            <a:r>
              <a:rPr lang="en-US" smtClean="0"/>
              <a:t>‘wacls’ </a:t>
            </a:r>
            <a:r>
              <a:rPr lang="mr-IN" smtClean="0"/>
              <a:t>–</a:t>
            </a:r>
            <a:r>
              <a:rPr lang="en-US" smtClean="0"/>
              <a:t> Write ACLs utility</a:t>
            </a:r>
          </a:p>
          <a:p>
            <a:pPr lvl="1"/>
            <a:r>
              <a:rPr lang="en-US" smtClean="0"/>
              <a:t>This setuid-root program runs natively on OneFS</a:t>
            </a:r>
          </a:p>
          <a:p>
            <a:pPr lvl="1"/>
            <a:r>
              <a:rPr lang="en-US" smtClean="0"/>
              <a:t>-cd=&lt;pathname&gt; option allows setting initial path in /ifs appropriate to interpreting the relative pathnames from the input stream of [NFS4 binary ACL, pathname] tuples</a:t>
            </a:r>
          </a:p>
          <a:p>
            <a:pPr lvl="1"/>
            <a:r>
              <a:rPr lang="en-US" smtClean="0"/>
              <a:t>Logs errors to /ifs/wacls/wacls.&lt;pid&gt;</a:t>
            </a:r>
          </a:p>
          <a:p>
            <a:pPr lvl="1"/>
            <a:r>
              <a:rPr lang="en-US" smtClean="0"/>
              <a:t>NOTE: The /ifs/wacls directory must be pre-created before using wacls!</a:t>
            </a:r>
            <a:endParaRPr lang="en-US" dirty="0" smtClean="0"/>
          </a:p>
        </p:txBody>
      </p:sp>
    </p:spTree>
    <p:extLst>
      <p:ext uri="{BB962C8B-B14F-4D97-AF65-F5344CB8AC3E}">
        <p14:creationId xmlns:p14="http://schemas.microsoft.com/office/powerpoint/2010/main" val="2133557550"/>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smtClean="0">
                <a:solidFill>
                  <a:srgbClr val="444444"/>
                </a:solidFill>
              </a:rPr>
              <a:t>Operational Notes</a:t>
            </a:r>
            <a:endParaRPr lang="en-US" sz="3600" dirty="0">
              <a:solidFill>
                <a:srgbClr val="444444"/>
              </a:solidFill>
            </a:endParaRPr>
          </a:p>
        </p:txBody>
      </p:sp>
    </p:spTree>
    <p:extLst>
      <p:ext uri="{BB962C8B-B14F-4D97-AF65-F5344CB8AC3E}">
        <p14:creationId xmlns:p14="http://schemas.microsoft.com/office/powerpoint/2010/main" val="234303985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pwalk Usage Notes</a:t>
            </a:r>
            <a:endParaRPr lang="en-US" dirty="0"/>
          </a:p>
        </p:txBody>
      </p:sp>
      <p:sp>
        <p:nvSpPr>
          <p:cNvPr id="5" name="Content Placeholder 4"/>
          <p:cNvSpPr>
            <a:spLocks noGrp="1"/>
          </p:cNvSpPr>
          <p:nvPr>
            <p:ph sz="quarter" idx="10"/>
          </p:nvPr>
        </p:nvSpPr>
        <p:spPr/>
        <p:txBody>
          <a:bodyPr/>
          <a:lstStyle/>
          <a:p>
            <a:pPr>
              <a:spcBef>
                <a:spcPts val="0"/>
              </a:spcBef>
            </a:pPr>
            <a:r>
              <a:rPr lang="en-US" sz="1400" dirty="0" err="1" smtClean="0"/>
              <a:t>pwalk</a:t>
            </a:r>
            <a:r>
              <a:rPr lang="en-US" sz="1400" dirty="0" smtClean="0"/>
              <a:t> is best run as the root user from a NAS client that has been specified as a root client for the export(s)/share(s) being scanned</a:t>
            </a:r>
          </a:p>
          <a:p>
            <a:pPr lvl="1">
              <a:spcBef>
                <a:spcPts val="0"/>
              </a:spcBef>
            </a:pPr>
            <a:r>
              <a:rPr lang="en-US" sz="1100" dirty="0" smtClean="0"/>
              <a:t>This avoids permissions problems in traversing directories</a:t>
            </a:r>
          </a:p>
          <a:p>
            <a:pPr lvl="1">
              <a:spcBef>
                <a:spcPts val="0"/>
              </a:spcBef>
            </a:pPr>
            <a:r>
              <a:rPr lang="en-US" sz="1100" dirty="0" smtClean="0"/>
              <a:t>Running directly on OneFS is possible, but slower than running from a NAS client</a:t>
            </a:r>
          </a:p>
          <a:p>
            <a:pPr lvl="1">
              <a:spcBef>
                <a:spcPts val="0"/>
              </a:spcBef>
            </a:pPr>
            <a:r>
              <a:rPr lang="en-US" sz="1100" dirty="0" smtClean="0"/>
              <a:t>Note that </a:t>
            </a:r>
            <a:r>
              <a:rPr lang="en-US" sz="1100" dirty="0" err="1" smtClean="0"/>
              <a:t>pwalk</a:t>
            </a:r>
            <a:r>
              <a:rPr lang="en-US" sz="1100" dirty="0" smtClean="0"/>
              <a:t> is agnostic of the filesystem type being scanned. Local filesystems, NFS exports, and even SMB shares can be scanned – but the optimal concurrency can vary greatly between use cases.</a:t>
            </a:r>
          </a:p>
          <a:p>
            <a:pPr>
              <a:spcBef>
                <a:spcPts val="0"/>
              </a:spcBef>
            </a:pPr>
            <a:r>
              <a:rPr lang="en-US" sz="1400" dirty="0" smtClean="0"/>
              <a:t>CAUTION: </a:t>
            </a:r>
            <a:r>
              <a:rPr lang="en-US" sz="1400" dirty="0" err="1" smtClean="0"/>
              <a:t>treewalks</a:t>
            </a:r>
            <a:r>
              <a:rPr lang="en-US" sz="1400" dirty="0" smtClean="0"/>
              <a:t> with high per-node-concurrency can have a significant impact on OneFS initiator nodes, especially in CPU usage!</a:t>
            </a:r>
          </a:p>
          <a:p>
            <a:pPr lvl="1">
              <a:spcBef>
                <a:spcPts val="0"/>
              </a:spcBef>
            </a:pPr>
            <a:r>
              <a:rPr lang="en-US" sz="1100" dirty="0" smtClean="0"/>
              <a:t>Test </a:t>
            </a:r>
            <a:r>
              <a:rPr lang="en-US" sz="1100" dirty="0" err="1" smtClean="0"/>
              <a:t>pwalk</a:t>
            </a:r>
            <a:r>
              <a:rPr lang="en-US" sz="1100" dirty="0" smtClean="0"/>
              <a:t> at lower concurrency levels (2 to 4)  to assess how much </a:t>
            </a:r>
            <a:r>
              <a:rPr lang="en-US" sz="1100" dirty="0" err="1" smtClean="0"/>
              <a:t>pwalk</a:t>
            </a:r>
            <a:r>
              <a:rPr lang="en-US" sz="1100" dirty="0" smtClean="0"/>
              <a:t> competition your cluster’s production workload can tolerate</a:t>
            </a:r>
          </a:p>
          <a:p>
            <a:pPr lvl="1">
              <a:spcBef>
                <a:spcPts val="0"/>
              </a:spcBef>
            </a:pPr>
            <a:r>
              <a:rPr lang="en-US" sz="1100" dirty="0" err="1" smtClean="0"/>
              <a:t>pwalk’s</a:t>
            </a:r>
            <a:r>
              <a:rPr lang="en-US" sz="1100" dirty="0" smtClean="0"/>
              <a:t> CPU-per-worker impact on a OneFS node should scale more-or-less linearly</a:t>
            </a:r>
          </a:p>
          <a:p>
            <a:pPr>
              <a:spcBef>
                <a:spcPts val="0"/>
              </a:spcBef>
            </a:pPr>
            <a:r>
              <a:rPr lang="en-US" sz="1400" dirty="0" smtClean="0"/>
              <a:t>The -paths= feature is recommended to spread </a:t>
            </a:r>
            <a:r>
              <a:rPr lang="en-US" sz="1400" dirty="0" err="1" smtClean="0"/>
              <a:t>pwalk’s</a:t>
            </a:r>
            <a:r>
              <a:rPr lang="en-US" sz="1400" dirty="0" smtClean="0"/>
              <a:t> impact across OneFS cluster nodes</a:t>
            </a:r>
          </a:p>
          <a:p>
            <a:pPr lvl="1">
              <a:spcBef>
                <a:spcPts val="0"/>
              </a:spcBef>
            </a:pPr>
            <a:r>
              <a:rPr lang="en-US" sz="1100" dirty="0" smtClean="0"/>
              <a:t>Multiple </a:t>
            </a:r>
            <a:r>
              <a:rPr lang="en-US" sz="1100" dirty="0" err="1" smtClean="0"/>
              <a:t>readonly</a:t>
            </a:r>
            <a:r>
              <a:rPr lang="en-US" sz="1100" dirty="0" smtClean="0"/>
              <a:t> mounts are recommended</a:t>
            </a:r>
          </a:p>
          <a:p>
            <a:pPr lvl="1">
              <a:spcBef>
                <a:spcPts val="0"/>
              </a:spcBef>
            </a:pPr>
            <a:r>
              <a:rPr lang="en-US" sz="1100" dirty="0" smtClean="0"/>
              <a:t>With NFS, be sure that READIRPLUS is enabled for all mounts</a:t>
            </a:r>
          </a:p>
          <a:p>
            <a:pPr>
              <a:spcBef>
                <a:spcPts val="0"/>
              </a:spcBef>
            </a:pPr>
            <a:r>
              <a:rPr lang="en-US" sz="1400" dirty="0" smtClean="0"/>
              <a:t>In the unlikely event of a uncaught fatal error in </a:t>
            </a:r>
            <a:r>
              <a:rPr lang="en-US" sz="1400" dirty="0" err="1" smtClean="0"/>
              <a:t>pwalk</a:t>
            </a:r>
            <a:r>
              <a:rPr lang="en-US" sz="1400" dirty="0" smtClean="0"/>
              <a:t>, it is best to have core dumps enabled to facilitate diagnosis (</a:t>
            </a:r>
            <a:r>
              <a:rPr lang="en-US" sz="1400" dirty="0" err="1" smtClean="0"/>
              <a:t>eg</a:t>
            </a:r>
            <a:r>
              <a:rPr lang="en-US" sz="1400" dirty="0" smtClean="0"/>
              <a:t>: use </a:t>
            </a:r>
            <a:r>
              <a:rPr lang="en-US" sz="1400" dirty="0" err="1" smtClean="0"/>
              <a:t>ulimit</a:t>
            </a:r>
            <a:r>
              <a:rPr lang="en-US" sz="1400" dirty="0" smtClean="0"/>
              <a:t> –c unlimited on Linux prior to </a:t>
            </a:r>
            <a:r>
              <a:rPr lang="en-US" sz="1400" dirty="0" err="1" smtClean="0"/>
              <a:t>pwalk</a:t>
            </a:r>
            <a:r>
              <a:rPr lang="en-US" sz="1400" dirty="0" smtClean="0"/>
              <a:t> operation)</a:t>
            </a:r>
          </a:p>
          <a:p>
            <a:pPr lvl="1">
              <a:spcBef>
                <a:spcPts val="0"/>
              </a:spcBef>
            </a:pPr>
            <a:r>
              <a:rPr lang="en-US" sz="1100" dirty="0" smtClean="0"/>
              <a:t>core.&lt;</a:t>
            </a:r>
            <a:r>
              <a:rPr lang="en-US" sz="1100" dirty="0" err="1" smtClean="0"/>
              <a:t>pid</a:t>
            </a:r>
            <a:r>
              <a:rPr lang="en-US" sz="1100" dirty="0" smtClean="0"/>
              <a:t>&gt; is the standard Linux core file destination, but it is configurable</a:t>
            </a:r>
          </a:p>
          <a:p>
            <a:pPr lvl="1">
              <a:spcBef>
                <a:spcPts val="0"/>
              </a:spcBef>
            </a:pPr>
            <a:r>
              <a:rPr lang="en-US" sz="1100" dirty="0" smtClean="0"/>
              <a:t>Released versions of </a:t>
            </a:r>
            <a:r>
              <a:rPr lang="en-US" sz="1100" dirty="0" err="1" smtClean="0"/>
              <a:t>pwalk</a:t>
            </a:r>
            <a:r>
              <a:rPr lang="en-US" sz="1100" dirty="0" smtClean="0"/>
              <a:t> have not been known to dump core under any circumstances, but if it happens, please report it!</a:t>
            </a:r>
            <a:endParaRPr lang="en-US" sz="110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2468222301"/>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NFS READDIRPLUS</a:t>
            </a:r>
            <a:endParaRPr lang="en-US" dirty="0"/>
          </a:p>
        </p:txBody>
      </p:sp>
      <p:sp>
        <p:nvSpPr>
          <p:cNvPr id="5" name="Content Placeholder 4"/>
          <p:cNvSpPr>
            <a:spLocks noGrp="1"/>
          </p:cNvSpPr>
          <p:nvPr>
            <p:ph sz="quarter" idx="10"/>
          </p:nvPr>
        </p:nvSpPr>
        <p:spPr/>
        <p:txBody>
          <a:bodyPr/>
          <a:lstStyle/>
          <a:p>
            <a:r>
              <a:rPr lang="en-US" smtClean="0"/>
              <a:t>If every lstat(2) call had to traverse a NAS protocol, network latency would cause it to take a long time to obtain information about a large number of files.</a:t>
            </a:r>
          </a:p>
          <a:p>
            <a:r>
              <a:rPr lang="en-US" smtClean="0"/>
              <a:t>NFSv3 can use its READDIRPLUS RPC to include file metadata with each call.</a:t>
            </a:r>
          </a:p>
          <a:p>
            <a:r>
              <a:rPr lang="en-US" smtClean="0"/>
              <a:t>NFSv4 does not have a READDIRPLUS RPC per se, but uses a variable attribute mask to obtain similar results.</a:t>
            </a:r>
          </a:p>
          <a:p>
            <a:r>
              <a:rPr lang="en-US" smtClean="0"/>
              <a:t>Most NFS clients honor the ‘rdirplus’ mount option for both NFSv3 and NFSv4 mounts as hint to fetch metadata in batches.</a:t>
            </a:r>
          </a:p>
          <a:p>
            <a:r>
              <a:rPr lang="en-US" smtClean="0"/>
              <a:t>In Linux, ‘mountstats &lt;mount_point&gt;‘ is handy for seeing what RPCs are generated, along with their service times.</a:t>
            </a:r>
            <a:endParaRPr lang="en-US" dirty="0" smtClean="0"/>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3864438702"/>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Size Matters!  Budget Output Space!</a:t>
            </a:r>
            <a:endParaRPr lang="en-US" sz="2400" dirty="0"/>
          </a:p>
        </p:txBody>
      </p:sp>
      <p:sp>
        <p:nvSpPr>
          <p:cNvPr id="5" name="Content Placeholder 4"/>
          <p:cNvSpPr>
            <a:spLocks noGrp="1"/>
          </p:cNvSpPr>
          <p:nvPr>
            <p:ph sz="quarter" idx="10"/>
          </p:nvPr>
        </p:nvSpPr>
        <p:spPr/>
        <p:txBody>
          <a:bodyPr/>
          <a:lstStyle/>
          <a:p>
            <a:pPr>
              <a:spcBef>
                <a:spcPts val="0"/>
              </a:spcBef>
            </a:pPr>
            <a:r>
              <a:rPr lang="en-US" dirty="0" smtClean="0"/>
              <a:t>Incremental Per-File Output Bytes (PFOBs) add up …</a:t>
            </a:r>
          </a:p>
          <a:p>
            <a:pPr lvl="1">
              <a:spcBef>
                <a:spcPts val="0"/>
              </a:spcBef>
            </a:pPr>
            <a:r>
              <a:rPr lang="en-US" dirty="0" smtClean="0"/>
              <a:t>One million (10^6) files -&gt; 1 MB PFOB</a:t>
            </a:r>
          </a:p>
          <a:p>
            <a:pPr lvl="1">
              <a:spcBef>
                <a:spcPts val="0"/>
              </a:spcBef>
            </a:pPr>
            <a:r>
              <a:rPr lang="en-US" dirty="0" smtClean="0"/>
              <a:t>One billion (10^9) files -&gt; 1 GB PFOB</a:t>
            </a:r>
          </a:p>
          <a:p>
            <a:pPr lvl="1">
              <a:spcBef>
                <a:spcPts val="0"/>
              </a:spcBef>
            </a:pPr>
            <a:r>
              <a:rPr lang="en-US" dirty="0" smtClean="0"/>
              <a:t>For XML output, budget 128 bytes per file</a:t>
            </a:r>
          </a:p>
          <a:p>
            <a:pPr>
              <a:spcBef>
                <a:spcPts val="0"/>
              </a:spcBef>
            </a:pPr>
            <a:r>
              <a:rPr lang="en-US" dirty="0" smtClean="0"/>
              <a:t>With –</a:t>
            </a:r>
            <a:r>
              <a:rPr lang="en-US" dirty="0" err="1" smtClean="0"/>
              <a:t>gz</a:t>
            </a:r>
            <a:r>
              <a:rPr lang="en-US" dirty="0" smtClean="0"/>
              <a:t>, estimate 3x to 4x compression</a:t>
            </a:r>
          </a:p>
          <a:p>
            <a:pPr lvl="1">
              <a:spcBef>
                <a:spcPts val="0"/>
              </a:spcBef>
            </a:pPr>
            <a:r>
              <a:rPr lang="en-US" dirty="0" smtClean="0"/>
              <a:t>EXAMPLE: 1 billion files @ 128 bytes-per-file</a:t>
            </a:r>
          </a:p>
          <a:p>
            <a:pPr lvl="1">
              <a:spcBef>
                <a:spcPts val="0"/>
              </a:spcBef>
            </a:pPr>
            <a:r>
              <a:rPr lang="en-US" dirty="0" smtClean="0"/>
              <a:t>~128 GB estimated output, compressed to ~42 to 34 GB</a:t>
            </a:r>
          </a:p>
          <a:p>
            <a:pPr lvl="1">
              <a:spcBef>
                <a:spcPts val="0"/>
              </a:spcBef>
            </a:pPr>
            <a:r>
              <a:rPr lang="en-US" dirty="0" smtClean="0"/>
              <a:t>NOTE: </a:t>
            </a:r>
            <a:r>
              <a:rPr lang="en-US" dirty="0" err="1" smtClean="0"/>
              <a:t>gzip</a:t>
            </a:r>
            <a:r>
              <a:rPr lang="en-US" dirty="0" smtClean="0"/>
              <a:t> operation may be controllable by the GZIP environment variable. See the </a:t>
            </a:r>
            <a:r>
              <a:rPr lang="en-US" dirty="0" err="1" smtClean="0"/>
              <a:t>gzip</a:t>
            </a:r>
            <a:r>
              <a:rPr lang="en-US" dirty="0" smtClean="0"/>
              <a:t> man page.</a:t>
            </a:r>
          </a:p>
          <a:p>
            <a:pPr lvl="1">
              <a:spcBef>
                <a:spcPts val="0"/>
              </a:spcBef>
            </a:pPr>
            <a:r>
              <a:rPr lang="en-US" dirty="0" smtClean="0"/>
              <a:t>CAUTION: The way </a:t>
            </a:r>
            <a:r>
              <a:rPr lang="en-US" dirty="0" err="1" smtClean="0"/>
              <a:t>pwalk</a:t>
            </a:r>
            <a:r>
              <a:rPr lang="en-US" dirty="0" smtClean="0"/>
              <a:t> pipes output through </a:t>
            </a:r>
            <a:r>
              <a:rPr lang="en-US" dirty="0" err="1" smtClean="0"/>
              <a:t>gzip</a:t>
            </a:r>
            <a:r>
              <a:rPr lang="en-US" dirty="0" smtClean="0"/>
              <a:t> results in hangs on some platforms!</a:t>
            </a:r>
          </a:p>
          <a:p>
            <a:pPr>
              <a:spcBef>
                <a:spcPts val="0"/>
              </a:spcBef>
            </a:pPr>
            <a:r>
              <a:rPr lang="en-US" dirty="0" smtClean="0"/>
              <a:t>With </a:t>
            </a:r>
            <a:r>
              <a:rPr lang="mr-IN" dirty="0" smtClean="0"/>
              <a:t>–</a:t>
            </a:r>
            <a:r>
              <a:rPr lang="en-US" dirty="0" err="1" smtClean="0"/>
              <a:t>ls</a:t>
            </a:r>
            <a:r>
              <a:rPr lang="en-US" dirty="0" smtClean="0"/>
              <a:t>, –</a:t>
            </a:r>
            <a:r>
              <a:rPr lang="en-US" dirty="0" err="1" smtClean="0"/>
              <a:t>pmode</a:t>
            </a:r>
            <a:r>
              <a:rPr lang="en-US" dirty="0" smtClean="0"/>
              <a:t> reduces output size by omitting the file mode information</a:t>
            </a:r>
          </a:p>
          <a:p>
            <a:pPr>
              <a:spcBef>
                <a:spcPts val="0"/>
              </a:spcBef>
            </a:pPr>
            <a:r>
              <a:rPr lang="en-US" dirty="0" smtClean="0"/>
              <a:t>With </a:t>
            </a:r>
            <a:r>
              <a:rPr lang="mr-IN" dirty="0" smtClean="0"/>
              <a:t>–</a:t>
            </a:r>
            <a:r>
              <a:rPr lang="en-US" dirty="0" smtClean="0"/>
              <a:t>csv, one can specify only the metadata columns desired</a:t>
            </a:r>
          </a:p>
          <a:p>
            <a:pPr>
              <a:spcBef>
                <a:spcPts val="0"/>
              </a:spcBef>
            </a:pPr>
            <a:r>
              <a:rPr lang="en-US" dirty="0" smtClean="0"/>
              <a:t>Since the code is FREE, you can edit the code to only output the minimal information required for a specific purpose</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40740" y="151056"/>
            <a:ext cx="894021" cy="771838"/>
          </a:xfrm>
          <a:prstGeom prst="rect">
            <a:avLst/>
          </a:prstGeom>
        </p:spPr>
      </p:pic>
    </p:spTree>
    <p:extLst>
      <p:ext uri="{BB962C8B-B14F-4D97-AF65-F5344CB8AC3E}">
        <p14:creationId xmlns:p14="http://schemas.microsoft.com/office/powerpoint/2010/main" val="1689346185"/>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Performance: YMMV</a:t>
            </a:r>
            <a:endParaRPr lang="en-US" sz="2800" dirty="0">
              <a:solidFill>
                <a:srgbClr val="007DB8"/>
              </a:solidFill>
            </a:endParaRPr>
          </a:p>
        </p:txBody>
      </p:sp>
      <p:pic>
        <p:nvPicPr>
          <p:cNvPr id="3" name="Content Placeholder 2"/>
          <p:cNvPicPr>
            <a:picLocks noGrp="1" noChangeAspect="1"/>
          </p:cNvPicPr>
          <p:nvPr>
            <p:ph sz="quarter" idx="10"/>
          </p:nvPr>
        </p:nvPicPr>
        <p:blipFill>
          <a:blip r:embed="rId3" cstate="print">
            <a:extLst>
              <a:ext uri="{28A0092B-C50C-407E-A947-70E740481C1C}">
                <a14:useLocalDpi xmlns:a14="http://schemas.microsoft.com/office/drawing/2010/main"/>
              </a:ext>
            </a:extLst>
          </a:blip>
          <a:srcRect/>
          <a:stretch>
            <a:fillRect/>
          </a:stretch>
        </p:blipFill>
        <p:spPr>
          <a:xfrm>
            <a:off x="7626400" y="171450"/>
            <a:ext cx="1304241" cy="571500"/>
          </a:xfrm>
        </p:spPr>
      </p:pic>
      <p:sp>
        <p:nvSpPr>
          <p:cNvPr id="6" name="TextBox 5"/>
          <p:cNvSpPr txBox="1"/>
          <p:nvPr/>
        </p:nvSpPr>
        <p:spPr>
          <a:xfrm>
            <a:off x="457200" y="3371850"/>
            <a:ext cx="8382000" cy="1384995"/>
          </a:xfrm>
          <a:prstGeom prst="rect">
            <a:avLst/>
          </a:prstGeom>
          <a:noFill/>
        </p:spPr>
        <p:txBody>
          <a:bodyPr wrap="square" rtlCol="0">
            <a:spAutoFit/>
          </a:bodyPr>
          <a:lstStyle/>
          <a:p>
            <a:pPr marL="285750" indent="-285750">
              <a:buFont typeface="Arial"/>
              <a:buChar char="•"/>
            </a:pPr>
            <a:r>
              <a:rPr lang="en-US" sz="1400" dirty="0" smtClean="0"/>
              <a:t>Test Directory Structure: ~32 millions files including ~64 thousand directories</a:t>
            </a:r>
          </a:p>
          <a:p>
            <a:pPr marL="285750" indent="-285750">
              <a:buFont typeface="Arial"/>
              <a:buChar char="•"/>
            </a:pPr>
            <a:r>
              <a:rPr lang="en-US" sz="1400" dirty="0" smtClean="0"/>
              <a:t>Target cluster: 3-node 5400S with no SSD running OneFS 7.1.0</a:t>
            </a:r>
          </a:p>
          <a:p>
            <a:pPr marL="285750" indent="-285750">
              <a:buFont typeface="Arial"/>
              <a:buChar char="•"/>
            </a:pPr>
            <a:r>
              <a:rPr lang="en-US" sz="1400" dirty="0" smtClean="0"/>
              <a:t>Linux client: Centos 6 on 3-core NNN GHz AMD processor</a:t>
            </a:r>
          </a:p>
          <a:p>
            <a:pPr marL="742950" lvl="1" indent="-285750">
              <a:buFont typeface="Arial"/>
              <a:buChar char="•"/>
            </a:pPr>
            <a:r>
              <a:rPr lang="en-US" sz="1400" dirty="0" smtClean="0"/>
              <a:t>Single </a:t>
            </a:r>
            <a:r>
              <a:rPr lang="en-US" sz="1400" dirty="0"/>
              <a:t>1 </a:t>
            </a:r>
            <a:r>
              <a:rPr lang="en-US" sz="1400" dirty="0" err="1"/>
              <a:t>GbE</a:t>
            </a:r>
            <a:r>
              <a:rPr lang="en-US" sz="1400" dirty="0"/>
              <a:t> switched </a:t>
            </a:r>
            <a:r>
              <a:rPr lang="en-US" sz="1400" dirty="0" smtClean="0"/>
              <a:t>network link to cluster</a:t>
            </a:r>
          </a:p>
          <a:p>
            <a:pPr marL="742950" lvl="1" indent="-285750">
              <a:buFont typeface="Arial"/>
              <a:buChar char="•"/>
            </a:pPr>
            <a:r>
              <a:rPr lang="en-US" sz="1400" dirty="0" smtClean="0"/>
              <a:t>Single 7200 RPM SATA disk with EXT3 filesystem used for output</a:t>
            </a:r>
          </a:p>
          <a:p>
            <a:pPr marL="285750" indent="-285750">
              <a:buFont typeface="Arial"/>
              <a:buChar char="•"/>
            </a:pPr>
            <a:r>
              <a:rPr lang="en-US" sz="1400" dirty="0" smtClean="0"/>
              <a:t>Output size; ~1.8 GB uncompressed, 160 MB compressed</a:t>
            </a:r>
          </a:p>
        </p:txBody>
      </p:sp>
      <p:graphicFrame>
        <p:nvGraphicFramePr>
          <p:cNvPr id="7" name="Table 6"/>
          <p:cNvGraphicFramePr>
            <a:graphicFrameLocks noGrp="1"/>
          </p:cNvGraphicFramePr>
          <p:nvPr>
            <p:extLst>
              <p:ext uri="{D42A27DB-BD31-4B8C-83A1-F6EECF244321}">
                <p14:modId xmlns:p14="http://schemas.microsoft.com/office/powerpoint/2010/main" val="2509983429"/>
              </p:ext>
            </p:extLst>
          </p:nvPr>
        </p:nvGraphicFramePr>
        <p:xfrm>
          <a:off x="533400" y="1068906"/>
          <a:ext cx="7543800" cy="2228855"/>
        </p:xfrm>
        <a:graphic>
          <a:graphicData uri="http://schemas.openxmlformats.org/drawingml/2006/table">
            <a:tbl>
              <a:tblPr firstRow="1" bandRow="1">
                <a:tableStyleId>{5C22544A-7EE6-4342-B048-85BDC9FD1C3A}</a:tableStyleId>
              </a:tblPr>
              <a:tblGrid>
                <a:gridCol w="838200"/>
                <a:gridCol w="838200"/>
                <a:gridCol w="1143000"/>
                <a:gridCol w="1219200"/>
                <a:gridCol w="1676400"/>
                <a:gridCol w="1828800"/>
              </a:tblGrid>
              <a:tr h="318952">
                <a:tc>
                  <a:txBody>
                    <a:bodyPr/>
                    <a:lstStyle/>
                    <a:p>
                      <a:pPr algn="ctr"/>
                      <a:r>
                        <a:rPr lang="en-US" sz="1400" dirty="0" smtClean="0"/>
                        <a:t>-</a:t>
                      </a:r>
                      <a:r>
                        <a:rPr lang="en-US" sz="1400" dirty="0" err="1" smtClean="0"/>
                        <a:t>dop</a:t>
                      </a:r>
                      <a:r>
                        <a:rPr lang="en-US" sz="1400" dirty="0" smtClean="0"/>
                        <a:t>=</a:t>
                      </a:r>
                      <a:endParaRPr lang="en-US" sz="1400" dirty="0"/>
                    </a:p>
                  </a:txBody>
                  <a:tcPr marT="0" marB="34290" anchor="ctr" anchorCtr="1"/>
                </a:tc>
                <a:tc>
                  <a:txBody>
                    <a:bodyPr/>
                    <a:lstStyle/>
                    <a:p>
                      <a:r>
                        <a:rPr lang="en-US" sz="1400" dirty="0" smtClean="0"/>
                        <a:t>paths</a:t>
                      </a:r>
                      <a:endParaRPr lang="en-US" sz="1400" dirty="0"/>
                    </a:p>
                  </a:txBody>
                  <a:tcPr marT="0" marB="34290" anchor="ctr" anchorCtr="1"/>
                </a:tc>
                <a:tc>
                  <a:txBody>
                    <a:bodyPr/>
                    <a:lstStyle/>
                    <a:p>
                      <a:r>
                        <a:rPr lang="en-US" sz="1400" dirty="0" smtClean="0"/>
                        <a:t>seconds</a:t>
                      </a:r>
                      <a:endParaRPr lang="en-US" sz="1400" dirty="0"/>
                    </a:p>
                  </a:txBody>
                  <a:tcPr marT="0" marB="34290" anchor="ctr" anchorCtr="1"/>
                </a:tc>
                <a:tc>
                  <a:txBody>
                    <a:bodyPr/>
                    <a:lstStyle/>
                    <a:p>
                      <a:r>
                        <a:rPr lang="en-US" sz="1400" dirty="0" smtClean="0"/>
                        <a:t>files/sec</a:t>
                      </a:r>
                      <a:endParaRPr lang="en-US" sz="1400" dirty="0"/>
                    </a:p>
                  </a:txBody>
                  <a:tcPr marT="0" marB="34290" anchor="ctr" anchorCtr="1"/>
                </a:tc>
                <a:tc>
                  <a:txBody>
                    <a:bodyPr/>
                    <a:lstStyle/>
                    <a:p>
                      <a:r>
                        <a:rPr lang="en-US" sz="1400" dirty="0" smtClean="0"/>
                        <a:t>files/sec/path</a:t>
                      </a:r>
                      <a:endParaRPr lang="en-US" sz="1400" dirty="0"/>
                    </a:p>
                  </a:txBody>
                  <a:tcPr marT="0" marB="34290" anchor="ctr" anchorCtr="1"/>
                </a:tc>
                <a:tc>
                  <a:txBody>
                    <a:bodyPr/>
                    <a:lstStyle/>
                    <a:p>
                      <a:endParaRPr lang="en-US" sz="1400" dirty="0"/>
                    </a:p>
                  </a:txBody>
                  <a:tcPr marT="0" marB="34290" anchor="ctr" anchorCtr="1"/>
                </a:tc>
              </a:tr>
              <a:tr h="195403">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11430</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r>
                        <a:rPr lang="en-US" sz="900" b="0" i="0" u="none" strike="noStrike" dirty="0">
                          <a:solidFill>
                            <a:schemeClr val="accent6"/>
                          </a:solidFill>
                          <a:effectLst/>
                          <a:latin typeface="Calibri"/>
                        </a:rPr>
                        <a:t>2788</a:t>
                      </a:r>
                    </a:p>
                  </a:txBody>
                  <a:tcPr marL="12700" marR="12700" marT="0" marB="0" anchor="ctr" anchorCtr="1"/>
                </a:tc>
                <a:tc>
                  <a:txBody>
                    <a:bodyPr/>
                    <a:lstStyle/>
                    <a:p>
                      <a:pPr algn="ctr" fontAlgn="b">
                        <a:lnSpc>
                          <a:spcPct val="100000"/>
                        </a:lnSpc>
                      </a:pP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5832</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5464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2901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10985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2491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12794</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10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2388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13346</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16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2359</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13512</a:t>
                      </a:r>
                    </a:p>
                  </a:txBody>
                  <a:tcPr marL="12700" marR="12700" marT="0" marB="0" anchor="ctr" anchorCtr="1"/>
                </a:tc>
                <a:tc>
                  <a:txBody>
                    <a:bodyPr/>
                    <a:lstStyle/>
                    <a:p>
                      <a:pPr algn="ctr" fontAlgn="b">
                        <a:lnSpc>
                          <a:spcPct val="100000"/>
                        </a:lnSpc>
                      </a:pPr>
                      <a:r>
                        <a:rPr lang="en-US" sz="900" b="0" i="0" u="none" strike="noStrike" dirty="0" smtClean="0">
                          <a:solidFill>
                            <a:srgbClr val="000000"/>
                          </a:solidFill>
                          <a:effectLst/>
                          <a:latin typeface="Calibri"/>
                        </a:rPr>
                        <a:t>&lt;- diminishing</a:t>
                      </a:r>
                      <a:r>
                        <a:rPr lang="en-US" sz="900" b="0" i="0" u="none" strike="noStrike" baseline="0" dirty="0" smtClean="0">
                          <a:solidFill>
                            <a:srgbClr val="000000"/>
                          </a:solidFill>
                          <a:effectLst/>
                          <a:latin typeface="Calibri"/>
                        </a:rPr>
                        <a:t> returns</a:t>
                      </a: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1218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26174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8725</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24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1145</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27834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9278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a:solidFill>
                            <a:srgbClr val="000000"/>
                          </a:solidFill>
                          <a:effectLst/>
                          <a:latin typeface="Calibri"/>
                        </a:rPr>
                        <a:t>30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1136</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28044</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9348</a:t>
                      </a:r>
                    </a:p>
                  </a:txBody>
                  <a:tcPr marL="12700" marR="12700" marT="0" marB="0" anchor="ctr" anchorCtr="1"/>
                </a:tc>
                <a:tc>
                  <a:txBody>
                    <a:bodyPr/>
                    <a:lstStyle/>
                    <a:p>
                      <a:pPr algn="ctr" fontAlgn="b">
                        <a:lnSpc>
                          <a:spcPct val="100000"/>
                        </a:lnSpc>
                      </a:pPr>
                      <a:endParaRPr lang="en-US" sz="900" b="0" i="0" u="none" strike="noStrike">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hu-HU" sz="900" b="0" i="0" u="none" strike="noStrike" dirty="0">
                          <a:solidFill>
                            <a:schemeClr val="accent3">
                              <a:lumMod val="50000"/>
                            </a:schemeClr>
                          </a:solidFill>
                          <a:effectLst/>
                          <a:latin typeface="Calibri"/>
                        </a:rPr>
                        <a:t>24 -gz</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3</a:t>
                      </a:r>
                    </a:p>
                  </a:txBody>
                  <a:tcPr marL="12700" marR="12700" marT="0" marB="0" anchor="ctr" anchorCtr="1"/>
                </a:tc>
                <a:tc>
                  <a:txBody>
                    <a:bodyPr/>
                    <a:lstStyle/>
                    <a:p>
                      <a:pPr algn="ctr" fontAlgn="b">
                        <a:lnSpc>
                          <a:spcPct val="100000"/>
                        </a:lnSpc>
                      </a:pPr>
                      <a:r>
                        <a:rPr lang="en-US" sz="900" b="0" i="0" u="none" strike="noStrike">
                          <a:solidFill>
                            <a:schemeClr val="accent3">
                              <a:lumMod val="50000"/>
                            </a:schemeClr>
                          </a:solidFill>
                          <a:effectLst/>
                          <a:latin typeface="Calibri"/>
                        </a:rPr>
                        <a:t>1114</a:t>
                      </a:r>
                    </a:p>
                  </a:txBody>
                  <a:tcPr marL="12700" marR="12700" marT="0" marB="0" anchor="ctr" anchorCtr="1"/>
                </a:tc>
                <a:tc>
                  <a:txBody>
                    <a:bodyPr/>
                    <a:lstStyle/>
                    <a:p>
                      <a:pPr algn="ctr" fontAlgn="b">
                        <a:lnSpc>
                          <a:spcPct val="100000"/>
                        </a:lnSpc>
                      </a:pPr>
                      <a:r>
                        <a:rPr lang="en-US" sz="900" b="0" i="0" u="none" strike="noStrike" dirty="0">
                          <a:solidFill>
                            <a:schemeClr val="accent3">
                              <a:lumMod val="50000"/>
                            </a:schemeClr>
                          </a:solidFill>
                          <a:effectLst/>
                          <a:latin typeface="Calibri"/>
                        </a:rPr>
                        <a:t>28609</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9536</a:t>
                      </a:r>
                    </a:p>
                  </a:txBody>
                  <a:tcPr marL="12700" marR="12700" marT="0" marB="0" anchor="ctr" anchorCtr="1"/>
                </a:tc>
                <a:tc>
                  <a:txBody>
                    <a:bodyPr/>
                    <a:lstStyle/>
                    <a:p>
                      <a:pPr algn="ctr" fontAlgn="b">
                        <a:lnSpc>
                          <a:spcPct val="100000"/>
                        </a:lnSpc>
                      </a:pPr>
                      <a:r>
                        <a:rPr lang="en-US" sz="900" b="0" i="0" u="none" strike="noStrike" dirty="0" smtClean="0">
                          <a:solidFill>
                            <a:srgbClr val="000000"/>
                          </a:solidFill>
                          <a:effectLst/>
                          <a:latin typeface="Calibri"/>
                        </a:rPr>
                        <a:t>&lt;- slight GAIN with –</a:t>
                      </a:r>
                      <a:r>
                        <a:rPr lang="en-US" sz="900" b="0" i="0" u="none" strike="noStrike" dirty="0" err="1" smtClean="0">
                          <a:solidFill>
                            <a:srgbClr val="000000"/>
                          </a:solidFill>
                          <a:effectLst/>
                          <a:latin typeface="Calibri"/>
                        </a:rPr>
                        <a:t>gz</a:t>
                      </a:r>
                      <a:r>
                        <a:rPr lang="en-US" sz="900" b="0" i="0" u="none" strike="noStrike" dirty="0" smtClean="0">
                          <a:solidFill>
                            <a:srgbClr val="000000"/>
                          </a:solidFill>
                          <a:effectLst/>
                          <a:latin typeface="Calibri"/>
                        </a:rPr>
                        <a:t>!</a:t>
                      </a:r>
                      <a:endParaRPr lang="en-US" sz="900" b="0" i="0" u="none" strike="noStrike" dirty="0">
                        <a:solidFill>
                          <a:srgbClr val="000000"/>
                        </a:solidFill>
                        <a:effectLst/>
                        <a:latin typeface="Calibri"/>
                      </a:endParaRPr>
                    </a:p>
                  </a:txBody>
                  <a:tcPr marL="12700" marR="12700" marT="0" marB="0" anchor="ctr" anchorCtr="1"/>
                </a:tc>
              </a:tr>
              <a:tr h="171450">
                <a:tc>
                  <a:txBody>
                    <a:bodyPr/>
                    <a:lstStyle/>
                    <a:p>
                      <a:pPr algn="ctr" fontAlgn="b">
                        <a:lnSpc>
                          <a:spcPct val="100000"/>
                        </a:lnSpc>
                      </a:pPr>
                      <a:r>
                        <a:rPr lang="en-US" sz="900" b="0" i="0" u="none" strike="noStrike" dirty="0">
                          <a:solidFill>
                            <a:srgbClr val="000000"/>
                          </a:solidFill>
                          <a:effectLst/>
                          <a:latin typeface="Calibri"/>
                        </a:rPr>
                        <a:t>48</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3</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1120</a:t>
                      </a:r>
                    </a:p>
                  </a:txBody>
                  <a:tcPr marL="12700" marR="12700" marT="0" marB="0" anchor="ctr" anchorCtr="1"/>
                </a:tc>
                <a:tc>
                  <a:txBody>
                    <a:bodyPr/>
                    <a:lstStyle/>
                    <a:p>
                      <a:pPr algn="ctr" fontAlgn="b">
                        <a:lnSpc>
                          <a:spcPct val="100000"/>
                        </a:lnSpc>
                      </a:pPr>
                      <a:r>
                        <a:rPr lang="en-US" sz="900" b="0" i="0" u="none" strike="noStrike">
                          <a:solidFill>
                            <a:srgbClr val="000000"/>
                          </a:solidFill>
                          <a:effectLst/>
                          <a:latin typeface="Calibri"/>
                        </a:rPr>
                        <a:t>28455</a:t>
                      </a:r>
                    </a:p>
                  </a:txBody>
                  <a:tcPr marL="12700" marR="12700" marT="0" marB="0" anchor="ctr" anchorCtr="1"/>
                </a:tc>
                <a:tc>
                  <a:txBody>
                    <a:bodyPr/>
                    <a:lstStyle/>
                    <a:p>
                      <a:pPr algn="ctr" fontAlgn="b">
                        <a:lnSpc>
                          <a:spcPct val="100000"/>
                        </a:lnSpc>
                      </a:pPr>
                      <a:r>
                        <a:rPr lang="en-US" sz="900" b="0" i="0" u="none" strike="noStrike" dirty="0">
                          <a:solidFill>
                            <a:srgbClr val="000000"/>
                          </a:solidFill>
                          <a:effectLst/>
                          <a:latin typeface="Calibri"/>
                        </a:rPr>
                        <a:t>9485</a:t>
                      </a:r>
                    </a:p>
                  </a:txBody>
                  <a:tcPr marL="12700" marR="12700" marT="0" marB="0" anchor="ctr" anchorCtr="1"/>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900" b="0" i="0" u="none" strike="noStrike" dirty="0" smtClean="0">
                          <a:solidFill>
                            <a:srgbClr val="000000"/>
                          </a:solidFill>
                          <a:effectLst/>
                          <a:latin typeface="Calibri"/>
                        </a:rPr>
                        <a:t>&lt;- diminishing</a:t>
                      </a:r>
                      <a:r>
                        <a:rPr lang="en-US" sz="900" b="0" i="0" u="none" strike="noStrike" baseline="0" dirty="0" smtClean="0">
                          <a:solidFill>
                            <a:srgbClr val="000000"/>
                          </a:solidFill>
                          <a:effectLst/>
                          <a:latin typeface="Calibri"/>
                        </a:rPr>
                        <a:t> returns</a:t>
                      </a:r>
                      <a:endParaRPr lang="en-US" sz="900" b="0" i="0" u="none" strike="noStrike" dirty="0" smtClean="0">
                        <a:solidFill>
                          <a:srgbClr val="000000"/>
                        </a:solidFill>
                        <a:effectLst/>
                        <a:latin typeface="Calibri"/>
                      </a:endParaRPr>
                    </a:p>
                  </a:txBody>
                  <a:tcPr marL="12700" marR="12700" marT="0" marB="0" anchor="ctr" anchorCtr="1"/>
                </a:tc>
              </a:tr>
            </a:tbl>
          </a:graphicData>
        </a:graphic>
      </p:graphicFrame>
    </p:spTree>
    <p:extLst>
      <p:ext uri="{BB962C8B-B14F-4D97-AF65-F5344CB8AC3E}">
        <p14:creationId xmlns:p14="http://schemas.microsoft.com/office/powerpoint/2010/main" val="122792821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Factors</a:t>
            </a:r>
            <a:endParaRPr lang="en-US" dirty="0"/>
          </a:p>
        </p:txBody>
      </p:sp>
      <p:sp>
        <p:nvSpPr>
          <p:cNvPr id="5" name="Content Placeholder 4"/>
          <p:cNvSpPr>
            <a:spLocks noGrp="1"/>
          </p:cNvSpPr>
          <p:nvPr>
            <p:ph sz="quarter" idx="10"/>
          </p:nvPr>
        </p:nvSpPr>
        <p:spPr/>
        <p:txBody>
          <a:bodyPr>
            <a:normAutofit lnSpcReduction="10000"/>
          </a:bodyPr>
          <a:lstStyle/>
          <a:p>
            <a:pPr>
              <a:buClr>
                <a:srgbClr val="000000"/>
              </a:buClr>
            </a:pPr>
            <a:r>
              <a:rPr lang="en-US" sz="1600" dirty="0" smtClean="0">
                <a:latin typeface="+mn-lt"/>
              </a:rPr>
              <a:t>Client …</a:t>
            </a:r>
          </a:p>
          <a:p>
            <a:pPr lvl="1">
              <a:buClr>
                <a:srgbClr val="000000"/>
              </a:buClr>
            </a:pPr>
            <a:r>
              <a:rPr lang="en-US" dirty="0" smtClean="0">
                <a:latin typeface="+mn-lt"/>
              </a:rPr>
              <a:t>Mount options (esp. ‘</a:t>
            </a:r>
            <a:r>
              <a:rPr lang="en-US" dirty="0" err="1" smtClean="0">
                <a:latin typeface="+mn-lt"/>
              </a:rPr>
              <a:t>rdirplus</a:t>
            </a:r>
            <a:r>
              <a:rPr lang="en-US" dirty="0" smtClean="0">
                <a:latin typeface="+mn-lt"/>
              </a:rPr>
              <a:t>’, ‘</a:t>
            </a:r>
            <a:r>
              <a:rPr lang="en-US" dirty="0" err="1" smtClean="0">
                <a:latin typeface="+mn-lt"/>
              </a:rPr>
              <a:t>acdirmin</a:t>
            </a:r>
            <a:r>
              <a:rPr lang="en-US" dirty="0" smtClean="0">
                <a:latin typeface="+mn-lt"/>
              </a:rPr>
              <a:t>’, ‘</a:t>
            </a:r>
            <a:r>
              <a:rPr lang="en-US" dirty="0" err="1" smtClean="0">
                <a:latin typeface="+mn-lt"/>
              </a:rPr>
              <a:t>acdirmax</a:t>
            </a:r>
            <a:r>
              <a:rPr lang="en-US" dirty="0" smtClean="0">
                <a:latin typeface="+mn-lt"/>
              </a:rPr>
              <a:t>’)</a:t>
            </a:r>
          </a:p>
          <a:p>
            <a:pPr lvl="1">
              <a:buClr>
                <a:srgbClr val="000000"/>
              </a:buClr>
            </a:pPr>
            <a:r>
              <a:rPr lang="en-US" dirty="0" smtClean="0">
                <a:latin typeface="+mn-lt"/>
              </a:rPr>
              <a:t>Use of </a:t>
            </a:r>
            <a:r>
              <a:rPr lang="mr-IN" dirty="0" smtClean="0">
                <a:latin typeface="+mn-lt"/>
              </a:rPr>
              <a:t>–</a:t>
            </a:r>
            <a:r>
              <a:rPr lang="en-US" dirty="0" smtClean="0">
                <a:latin typeface="+mn-lt"/>
              </a:rPr>
              <a:t>paths= multi-</a:t>
            </a:r>
            <a:r>
              <a:rPr lang="en-US" dirty="0" err="1" smtClean="0">
                <a:latin typeface="+mn-lt"/>
              </a:rPr>
              <a:t>pathing</a:t>
            </a:r>
            <a:endParaRPr lang="en-US" dirty="0" smtClean="0">
              <a:latin typeface="+mn-lt"/>
            </a:endParaRPr>
          </a:p>
          <a:p>
            <a:pPr lvl="1">
              <a:buClr>
                <a:srgbClr val="000000"/>
              </a:buClr>
            </a:pPr>
            <a:r>
              <a:rPr lang="en-US" dirty="0" smtClean="0">
                <a:latin typeface="+mn-lt"/>
              </a:rPr>
              <a:t>TCP</a:t>
            </a:r>
            <a:r>
              <a:rPr lang="en-US" smtClean="0">
                <a:latin typeface="+mn-lt"/>
              </a:rPr>
              <a:t>/IP, RPC, and NIC </a:t>
            </a:r>
            <a:r>
              <a:rPr lang="en-US" dirty="0" err="1" smtClean="0">
                <a:latin typeface="+mn-lt"/>
              </a:rPr>
              <a:t>tunables</a:t>
            </a:r>
            <a:endParaRPr lang="en-US" dirty="0" smtClean="0">
              <a:latin typeface="+mn-lt"/>
            </a:endParaRPr>
          </a:p>
          <a:p>
            <a:pPr marL="280987" indent="-285750">
              <a:buClr>
                <a:srgbClr val="000000"/>
              </a:buClr>
            </a:pPr>
            <a:r>
              <a:rPr lang="en-US" sz="1600" dirty="0" smtClean="0">
                <a:latin typeface="+mn-lt"/>
              </a:rPr>
              <a:t>Network </a:t>
            </a:r>
            <a:r>
              <a:rPr lang="mr-IN" sz="1600" dirty="0" smtClean="0">
                <a:latin typeface="+mn-lt"/>
              </a:rPr>
              <a:t>…</a:t>
            </a:r>
            <a:endParaRPr lang="en-US" dirty="0" smtClean="0">
              <a:latin typeface="+mn-lt"/>
            </a:endParaRPr>
          </a:p>
          <a:p>
            <a:pPr marL="627062" lvl="1" indent="-285750">
              <a:buClr>
                <a:srgbClr val="000000"/>
              </a:buClr>
            </a:pPr>
            <a:r>
              <a:rPr lang="en-US" dirty="0" smtClean="0"/>
              <a:t>Bandwidth</a:t>
            </a:r>
            <a:endParaRPr lang="en-US" dirty="0"/>
          </a:p>
          <a:p>
            <a:pPr marL="627062" lvl="1" indent="-285750">
              <a:buClr>
                <a:srgbClr val="000000"/>
              </a:buClr>
            </a:pPr>
            <a:r>
              <a:rPr lang="en-US" dirty="0" smtClean="0">
                <a:latin typeface="+mn-lt"/>
              </a:rPr>
              <a:t>Latency</a:t>
            </a:r>
          </a:p>
          <a:p>
            <a:pPr marL="627062" lvl="1" indent="-285750">
              <a:buClr>
                <a:srgbClr val="000000"/>
              </a:buClr>
            </a:pPr>
            <a:r>
              <a:rPr lang="en-US" dirty="0" smtClean="0">
                <a:latin typeface="+mn-lt"/>
              </a:rPr>
              <a:t>Congestion</a:t>
            </a:r>
          </a:p>
          <a:p>
            <a:pPr>
              <a:buClr>
                <a:srgbClr val="000000"/>
              </a:buClr>
            </a:pPr>
            <a:r>
              <a:rPr lang="en-US" sz="1600" dirty="0" smtClean="0">
                <a:latin typeface="+mn-lt"/>
              </a:rPr>
              <a:t>Server …</a:t>
            </a:r>
          </a:p>
          <a:p>
            <a:pPr lvl="1">
              <a:buClr>
                <a:srgbClr val="000000"/>
              </a:buClr>
            </a:pPr>
            <a:r>
              <a:rPr lang="en-US" dirty="0" smtClean="0">
                <a:latin typeface="+mn-lt"/>
              </a:rPr>
              <a:t>CPU power</a:t>
            </a:r>
          </a:p>
          <a:p>
            <a:pPr lvl="1">
              <a:buClr>
                <a:srgbClr val="000000"/>
              </a:buClr>
            </a:pPr>
            <a:r>
              <a:rPr lang="en-US" dirty="0" smtClean="0">
                <a:latin typeface="+mn-lt"/>
              </a:rPr>
              <a:t>OneFS version</a:t>
            </a:r>
          </a:p>
          <a:p>
            <a:pPr lvl="1">
              <a:buClr>
                <a:srgbClr val="000000"/>
              </a:buClr>
            </a:pPr>
            <a:r>
              <a:rPr lang="en-US" dirty="0" smtClean="0">
                <a:latin typeface="+mn-lt"/>
              </a:rPr>
              <a:t>OneFS SSD usage for metadata (metadata-read, metadata-write, L3)</a:t>
            </a:r>
          </a:p>
          <a:p>
            <a:pPr lvl="1">
              <a:buClr>
                <a:srgbClr val="000000"/>
              </a:buClr>
            </a:pPr>
            <a:r>
              <a:rPr lang="en-US" dirty="0" smtClean="0">
                <a:latin typeface="+mn-lt"/>
              </a:rPr>
              <a:t>Parameters per RDIRPLUS operation (export option)</a:t>
            </a:r>
            <a:endParaRPr lang="en-US" dirty="0">
              <a:latin typeface="+mn-lt"/>
            </a:endParaRPr>
          </a:p>
        </p:txBody>
      </p:sp>
      <p:pic>
        <p:nvPicPr>
          <p:cNvPr id="8" name="Content Placeholder 2"/>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gray">
          <a:xfrm>
            <a:off x="7626400" y="171450"/>
            <a:ext cx="1304241" cy="571500"/>
          </a:xfrm>
          <a:prstGeom prst="rect">
            <a:avLst/>
          </a:prstGeom>
          <a:noFill/>
        </p:spPr>
      </p:pic>
    </p:spTree>
    <p:extLst>
      <p:ext uri="{BB962C8B-B14F-4D97-AF65-F5344CB8AC3E}">
        <p14:creationId xmlns:p14="http://schemas.microsoft.com/office/powerpoint/2010/main" val="271797772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Files Limit</a:t>
            </a:r>
            <a:endParaRPr lang="en-US" dirty="0"/>
          </a:p>
        </p:txBody>
      </p:sp>
      <p:sp>
        <p:nvSpPr>
          <p:cNvPr id="5" name="Content Placeholder 4"/>
          <p:cNvSpPr>
            <a:spLocks noGrp="1"/>
          </p:cNvSpPr>
          <p:nvPr>
            <p:ph sz="quarter" idx="10"/>
          </p:nvPr>
        </p:nvSpPr>
        <p:spPr/>
        <p:txBody>
          <a:bodyPr>
            <a:normAutofit fontScale="92500" lnSpcReduction="10000"/>
          </a:bodyPr>
          <a:lstStyle/>
          <a:p>
            <a:pPr>
              <a:buClr>
                <a:srgbClr val="000000"/>
              </a:buClr>
            </a:pPr>
            <a:r>
              <a:rPr lang="en-US" dirty="0" smtClean="0">
                <a:latin typeface="+mn-lt"/>
              </a:rPr>
              <a:t>Per-worker -&gt; (7*N_WORKERS)</a:t>
            </a:r>
          </a:p>
          <a:p>
            <a:pPr lvl="1"/>
            <a:r>
              <a:rPr lang="en-US" dirty="0" smtClean="0"/>
              <a:t>#N_WORKERS - READONLY file open</a:t>
            </a:r>
          </a:p>
          <a:p>
            <a:pPr lvl="1"/>
            <a:r>
              <a:rPr lang="en-US" dirty="0" smtClean="0">
                <a:latin typeface="+mn-lt"/>
              </a:rPr>
              <a:t>#N_WORKERS </a:t>
            </a:r>
            <a:r>
              <a:rPr lang="mr-IN" dirty="0" smtClean="0">
                <a:latin typeface="+mn-lt"/>
              </a:rPr>
              <a:t>–</a:t>
            </a:r>
            <a:r>
              <a:rPr lang="en-US" dirty="0" smtClean="0">
                <a:latin typeface="+mn-lt"/>
              </a:rPr>
              <a:t> Primary output (.</a:t>
            </a:r>
            <a:r>
              <a:rPr lang="en-US" dirty="0" err="1" smtClean="0">
                <a:latin typeface="+mn-lt"/>
              </a:rPr>
              <a:t>ls</a:t>
            </a:r>
            <a:r>
              <a:rPr lang="en-US" dirty="0" smtClean="0">
                <a:latin typeface="+mn-lt"/>
              </a:rPr>
              <a:t>, .xml, .audit, .</a:t>
            </a:r>
            <a:r>
              <a:rPr lang="en-US" dirty="0" err="1" smtClean="0">
                <a:latin typeface="+mn-lt"/>
              </a:rPr>
              <a:t>cmp</a:t>
            </a:r>
            <a:r>
              <a:rPr lang="en-US" dirty="0" smtClean="0">
                <a:latin typeface="+mn-lt"/>
              </a:rPr>
              <a:t>, .fix, .out)</a:t>
            </a:r>
          </a:p>
          <a:p>
            <a:pPr lvl="1"/>
            <a:r>
              <a:rPr lang="en-US" dirty="0" smtClean="0"/>
              <a:t>#N_WORKERS </a:t>
            </a:r>
            <a:r>
              <a:rPr lang="mr-IN" dirty="0" smtClean="0"/>
              <a:t>–</a:t>
            </a:r>
            <a:r>
              <a:rPr lang="en-US" dirty="0" smtClean="0"/>
              <a:t> Python pipe (w/ -audit)</a:t>
            </a:r>
            <a:endParaRPr lang="en-US" dirty="0" smtClean="0">
              <a:latin typeface="+mn-lt"/>
            </a:endParaRPr>
          </a:p>
          <a:p>
            <a:pPr lvl="1"/>
            <a:r>
              <a:rPr lang="en-US" dirty="0" smtClean="0"/>
              <a:t>#4*N_WORKERS </a:t>
            </a:r>
            <a:r>
              <a:rPr lang="mr-IN" dirty="0" smtClean="0"/>
              <a:t>–</a:t>
            </a:r>
            <a:r>
              <a:rPr lang="en-US" dirty="0" smtClean="0"/>
              <a:t> ACL outputs (including </a:t>
            </a:r>
            <a:r>
              <a:rPr lang="mr-IN" dirty="0" smtClean="0"/>
              <a:t>–</a:t>
            </a:r>
            <a:r>
              <a:rPr lang="en-US" dirty="0" err="1" smtClean="0"/>
              <a:t>wacls</a:t>
            </a:r>
            <a:r>
              <a:rPr lang="en-US" dirty="0" smtClean="0"/>
              <a:t>= pipe)</a:t>
            </a:r>
            <a:endParaRPr lang="en-US" dirty="0" smtClean="0">
              <a:latin typeface="+mn-lt"/>
            </a:endParaRPr>
          </a:p>
          <a:p>
            <a:r>
              <a:rPr lang="en-US" dirty="0" smtClean="0"/>
              <a:t>Per-process (6 + N_SOURCE_PATHS + N_TARGET_PATHS)</a:t>
            </a:r>
            <a:endParaRPr lang="en-US" dirty="0" smtClean="0">
              <a:latin typeface="+mn-lt"/>
            </a:endParaRPr>
          </a:p>
          <a:p>
            <a:pPr lvl="1"/>
            <a:r>
              <a:rPr lang="en-US" dirty="0" smtClean="0"/>
              <a:t>#</a:t>
            </a:r>
            <a:r>
              <a:rPr lang="en-US" dirty="0"/>
              <a:t>N_SOURCE_PATHS</a:t>
            </a:r>
            <a:r>
              <a:rPr lang="en-US" dirty="0" smtClean="0"/>
              <a:t> + #N_TARGET_PATHS - SOURCE and TARGET paths</a:t>
            </a:r>
          </a:p>
          <a:p>
            <a:pPr lvl="1"/>
            <a:r>
              <a:rPr lang="en-US" dirty="0" smtClean="0">
                <a:latin typeface="+mn-lt"/>
              </a:rPr>
              <a:t>#1 - .log file</a:t>
            </a:r>
          </a:p>
          <a:p>
            <a:pPr lvl="1"/>
            <a:r>
              <a:rPr lang="en-US" dirty="0" smtClean="0"/>
              <a:t>#2 - .</a:t>
            </a:r>
            <a:r>
              <a:rPr lang="en-US" dirty="0" err="1" smtClean="0"/>
              <a:t>fifo</a:t>
            </a:r>
            <a:r>
              <a:rPr lang="en-US" dirty="0" smtClean="0"/>
              <a:t> (push and pop handles)</a:t>
            </a:r>
            <a:endParaRPr lang="en-US" dirty="0" smtClean="0">
              <a:latin typeface="+mn-lt"/>
            </a:endParaRPr>
          </a:p>
          <a:p>
            <a:pPr lvl="1"/>
            <a:r>
              <a:rPr lang="en-US" dirty="0" smtClean="0"/>
              <a:t>#3 - </a:t>
            </a:r>
            <a:r>
              <a:rPr lang="en-US" dirty="0" err="1" smtClean="0"/>
              <a:t>stdin</a:t>
            </a:r>
            <a:r>
              <a:rPr lang="en-US" dirty="0" smtClean="0"/>
              <a:t>, </a:t>
            </a:r>
            <a:r>
              <a:rPr lang="en-US" dirty="0" err="1" smtClean="0"/>
              <a:t>stdout</a:t>
            </a:r>
            <a:r>
              <a:rPr lang="en-US" dirty="0" smtClean="0"/>
              <a:t>, </a:t>
            </a:r>
            <a:r>
              <a:rPr lang="en-US" dirty="0" err="1" smtClean="0"/>
              <a:t>stderr</a:t>
            </a:r>
            <a:endParaRPr lang="en-US" dirty="0"/>
          </a:p>
          <a:p>
            <a:r>
              <a:rPr lang="en-US" dirty="0" smtClean="0"/>
              <a:t>Transient</a:t>
            </a:r>
          </a:p>
          <a:p>
            <a:pPr lvl="1"/>
            <a:r>
              <a:rPr lang="en-US" dirty="0" smtClean="0"/>
              <a:t>#1 - .tally</a:t>
            </a:r>
          </a:p>
          <a:p>
            <a:pPr lvl="1"/>
            <a:r>
              <a:rPr lang="en-US" dirty="0" smtClean="0"/>
              <a:t>#1 - -paths=</a:t>
            </a:r>
          </a:p>
          <a:p>
            <a:pPr lvl="1"/>
            <a:endParaRPr lang="en-US" dirty="0">
              <a:latin typeface="+mn-lt"/>
            </a:endParaRPr>
          </a:p>
        </p:txBody>
      </p:sp>
    </p:spTree>
    <p:extLst>
      <p:ext uri="{BB962C8B-B14F-4D97-AF65-F5344CB8AC3E}">
        <p14:creationId xmlns:p14="http://schemas.microsoft.com/office/powerpoint/2010/main" val="991471098"/>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rPr>
              <a:t>Footnotes</a:t>
            </a:r>
            <a:endParaRPr lang="en-US" sz="2800" dirty="0">
              <a:solidFill>
                <a:srgbClr val="007DB8"/>
              </a:solidFill>
            </a:endParaRPr>
          </a:p>
        </p:txBody>
      </p:sp>
      <p:pic>
        <p:nvPicPr>
          <p:cNvPr id="4" name="Picture 3" descr="63216_pisa_lg.gif"/>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72400" y="188455"/>
            <a:ext cx="1066800" cy="1374668"/>
          </a:xfrm>
          <a:prstGeom prst="rect">
            <a:avLst/>
          </a:prstGeom>
        </p:spPr>
      </p:pic>
      <p:sp>
        <p:nvSpPr>
          <p:cNvPr id="5" name="Content Placeholder 2"/>
          <p:cNvSpPr>
            <a:spLocks noGrp="1"/>
          </p:cNvSpPr>
          <p:nvPr>
            <p:ph sz="quarter" idx="10"/>
          </p:nvPr>
        </p:nvSpPr>
        <p:spPr>
          <a:xfrm>
            <a:off x="366714" y="1016794"/>
            <a:ext cx="7177087" cy="3440906"/>
          </a:xfrm>
        </p:spPr>
        <p:txBody>
          <a:bodyPr>
            <a:noAutofit/>
          </a:bodyPr>
          <a:lstStyle/>
          <a:p>
            <a:pPr>
              <a:buClrTx/>
            </a:pPr>
            <a:r>
              <a:rPr lang="en-US" sz="1600" dirty="0" smtClean="0">
                <a:latin typeface="+mn-lt"/>
              </a:rPr>
              <a:t>Only directory pathnames are allowed on the command line</a:t>
            </a:r>
          </a:p>
          <a:p>
            <a:pPr>
              <a:buClrTx/>
            </a:pPr>
            <a:r>
              <a:rPr lang="en-US" sz="1600" dirty="0" smtClean="0">
                <a:latin typeface="+mn-lt"/>
              </a:rPr>
              <a:t>Worker wakeups per run are non-deterministic, and may vary between runs</a:t>
            </a:r>
          </a:p>
          <a:p>
            <a:pPr>
              <a:buClrTx/>
            </a:pPr>
            <a:r>
              <a:rPr lang="en-US" sz="1600" dirty="0" smtClean="0">
                <a:latin typeface="+mn-lt"/>
              </a:rPr>
              <a:t>Platform-specific summary statistics vary widely in content and accuracy; take them with a grain of salt</a:t>
            </a:r>
          </a:p>
          <a:p>
            <a:pPr>
              <a:buClrTx/>
            </a:pPr>
            <a:r>
              <a:rPr lang="en-US" sz="1600" dirty="0" err="1" smtClean="0">
                <a:latin typeface="+mn-lt"/>
              </a:rPr>
              <a:t>pwalk’s</a:t>
            </a:r>
            <a:r>
              <a:rPr lang="en-US" sz="1600" dirty="0" smtClean="0">
                <a:latin typeface="+mn-lt"/>
              </a:rPr>
              <a:t> space accounting is not precise …</a:t>
            </a:r>
          </a:p>
          <a:p>
            <a:pPr lvl="1">
              <a:buClrTx/>
            </a:pPr>
            <a:r>
              <a:rPr lang="en-US" sz="1400" dirty="0" smtClean="0">
                <a:latin typeface="+mn-lt"/>
              </a:rPr>
              <a:t>Files with multiple hard links will have their space usage </a:t>
            </a:r>
            <a:br>
              <a:rPr lang="en-US" sz="1400" dirty="0" smtClean="0">
                <a:latin typeface="+mn-lt"/>
              </a:rPr>
            </a:br>
            <a:r>
              <a:rPr lang="en-US" sz="1400" dirty="0" smtClean="0">
                <a:latin typeface="+mn-lt"/>
              </a:rPr>
              <a:t>redundantly counted by </a:t>
            </a:r>
            <a:r>
              <a:rPr lang="en-US" sz="1400" dirty="0" err="1" smtClean="0">
                <a:latin typeface="+mn-lt"/>
              </a:rPr>
              <a:t>pwalk</a:t>
            </a:r>
            <a:endParaRPr lang="en-US" sz="1400" dirty="0" smtClean="0">
              <a:latin typeface="+mn-lt"/>
            </a:endParaRPr>
          </a:p>
          <a:p>
            <a:pPr lvl="1">
              <a:buClrTx/>
            </a:pPr>
            <a:r>
              <a:rPr lang="en-US" sz="1400" dirty="0" err="1" smtClean="0">
                <a:latin typeface="+mn-lt"/>
              </a:rPr>
              <a:t>pwalk</a:t>
            </a:r>
            <a:r>
              <a:rPr lang="en-US" sz="1400" dirty="0" smtClean="0">
                <a:latin typeface="+mn-lt"/>
              </a:rPr>
              <a:t> &lt;path&gt; entries include directory space usage, but &lt;file&gt;</a:t>
            </a:r>
            <a:br>
              <a:rPr lang="en-US" sz="1400" dirty="0" smtClean="0">
                <a:latin typeface="+mn-lt"/>
              </a:rPr>
            </a:br>
            <a:r>
              <a:rPr lang="en-US" sz="1400" dirty="0" smtClean="0">
                <a:latin typeface="+mn-lt"/>
              </a:rPr>
              <a:t>entries for all directories are shown as 0 bytes allocated and</a:t>
            </a:r>
            <a:br>
              <a:rPr lang="en-US" sz="1400" dirty="0" smtClean="0">
                <a:latin typeface="+mn-lt"/>
              </a:rPr>
            </a:br>
            <a:r>
              <a:rPr lang="en-US" sz="1400" dirty="0" smtClean="0">
                <a:latin typeface="+mn-lt"/>
              </a:rPr>
              <a:t>0 bytes used (to avoid double-counting)</a:t>
            </a:r>
          </a:p>
          <a:p>
            <a:pPr lvl="1">
              <a:buClrTx/>
            </a:pPr>
            <a:r>
              <a:rPr lang="en-US" sz="1400" dirty="0" err="1" smtClean="0">
                <a:latin typeface="+mn-lt"/>
              </a:rPr>
              <a:t>pwalk</a:t>
            </a:r>
            <a:r>
              <a:rPr lang="en-US" sz="1400" dirty="0" smtClean="0">
                <a:latin typeface="+mn-lt"/>
              </a:rPr>
              <a:t> &lt;file&gt; entries for </a:t>
            </a:r>
            <a:r>
              <a:rPr lang="en-US" sz="1400" dirty="0" err="1" smtClean="0">
                <a:latin typeface="+mn-lt"/>
              </a:rPr>
              <a:t>symlinks</a:t>
            </a:r>
            <a:r>
              <a:rPr lang="en-US" sz="1400" dirty="0" smtClean="0">
                <a:latin typeface="+mn-lt"/>
              </a:rPr>
              <a:t> will report zero-length space</a:t>
            </a:r>
            <a:br>
              <a:rPr lang="en-US" sz="1400" dirty="0" smtClean="0">
                <a:latin typeface="+mn-lt"/>
              </a:rPr>
            </a:br>
            <a:r>
              <a:rPr lang="en-US" sz="1400" dirty="0" smtClean="0">
                <a:latin typeface="+mn-lt"/>
              </a:rPr>
              <a:t>allocation (but should probably at least report the space required</a:t>
            </a:r>
            <a:br>
              <a:rPr lang="en-US" sz="1400" dirty="0" smtClean="0">
                <a:latin typeface="+mn-lt"/>
              </a:rPr>
            </a:br>
            <a:r>
              <a:rPr lang="en-US" sz="1400" dirty="0" smtClean="0">
                <a:latin typeface="+mn-lt"/>
              </a:rPr>
              <a:t>for</a:t>
            </a:r>
            <a:r>
              <a:rPr lang="en-US" sz="1400" dirty="0">
                <a:latin typeface="+mn-lt"/>
              </a:rPr>
              <a:t> </a:t>
            </a:r>
            <a:r>
              <a:rPr lang="en-US" sz="1400" dirty="0" smtClean="0">
                <a:latin typeface="+mn-lt"/>
              </a:rPr>
              <a:t>their </a:t>
            </a:r>
            <a:r>
              <a:rPr lang="en-US" sz="1400" dirty="0" err="1" smtClean="0">
                <a:latin typeface="+mn-lt"/>
              </a:rPr>
              <a:t>inode</a:t>
            </a:r>
            <a:r>
              <a:rPr lang="en-US" sz="1400" dirty="0" smtClean="0">
                <a:latin typeface="+mn-lt"/>
              </a:rPr>
              <a:t> allocations)</a:t>
            </a:r>
          </a:p>
        </p:txBody>
      </p:sp>
    </p:spTree>
    <p:extLst>
      <p:ext uri="{BB962C8B-B14F-4D97-AF65-F5344CB8AC3E}">
        <p14:creationId xmlns:p14="http://schemas.microsoft.com/office/powerpoint/2010/main" val="245879715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smtClean="0">
                <a:solidFill>
                  <a:srgbClr val="444444"/>
                </a:solidFill>
              </a:rPr>
              <a:t>Extensions </a:t>
            </a:r>
            <a:r>
              <a:rPr lang="en-US" smtClean="0">
                <a:solidFill>
                  <a:srgbClr val="444444"/>
                </a:solidFill>
              </a:rPr>
              <a:t>and Refinements</a:t>
            </a:r>
            <a:endParaRPr lang="en-US" dirty="0">
              <a:solidFill>
                <a:srgbClr val="444444"/>
              </a:solidFill>
            </a:endParaRPr>
          </a:p>
        </p:txBody>
      </p:sp>
    </p:spTree>
    <p:extLst>
      <p:ext uri="{BB962C8B-B14F-4D97-AF65-F5344CB8AC3E}">
        <p14:creationId xmlns:p14="http://schemas.microsoft.com/office/powerpoint/2010/main" val="2771827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sz="3600" dirty="0" smtClean="0">
                <a:solidFill>
                  <a:srgbClr val="444444"/>
                </a:solidFill>
              </a:rPr>
              <a:t>General Discussion &amp; Usage</a:t>
            </a:r>
            <a:endParaRPr lang="en-US" sz="3600" dirty="0">
              <a:solidFill>
                <a:srgbClr val="444444"/>
              </a:solidFill>
            </a:endParaRPr>
          </a:p>
        </p:txBody>
      </p:sp>
    </p:spTree>
    <p:extLst>
      <p:ext uri="{BB962C8B-B14F-4D97-AF65-F5344CB8AC3E}">
        <p14:creationId xmlns:p14="http://schemas.microsoft.com/office/powerpoint/2010/main" val="2113418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pwalk</a:t>
            </a:r>
            <a:r>
              <a:rPr lang="en-US" dirty="0" smtClean="0">
                <a:solidFill>
                  <a:srgbClr val="444444"/>
                </a:solidFill>
              </a:rPr>
              <a:t> –find </a:t>
            </a:r>
            <a:r>
              <a:rPr lang="en-US" dirty="0">
                <a:solidFill>
                  <a:srgbClr val="444444"/>
                </a:solidFill>
              </a:rPr>
              <a:t>mode </a:t>
            </a:r>
            <a:r>
              <a:rPr lang="en-US" dirty="0" smtClean="0">
                <a:solidFill>
                  <a:srgbClr val="444444"/>
                </a:solidFill>
              </a:rPr>
              <a:t>(FUTURE)</a:t>
            </a:r>
            <a:endParaRPr lang="en-US" dirty="0">
              <a:solidFill>
                <a:srgbClr val="444444"/>
              </a:solidFill>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smtClean="0"/>
              <a:t>FUTURE: Scalable subset of find(1)</a:t>
            </a:r>
            <a:endParaRPr lang="en-US" dirty="0"/>
          </a:p>
          <a:p>
            <a:endParaRPr lang="en-US" dirty="0"/>
          </a:p>
        </p:txBody>
      </p:sp>
    </p:spTree>
    <p:extLst>
      <p:ext uri="{BB962C8B-B14F-4D97-AF65-F5344CB8AC3E}">
        <p14:creationId xmlns:p14="http://schemas.microsoft.com/office/powerpoint/2010/main" val="40315005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pwalk</a:t>
            </a:r>
            <a:r>
              <a:rPr lang="en-US" dirty="0" smtClean="0">
                <a:solidFill>
                  <a:srgbClr val="444444"/>
                </a:solidFill>
              </a:rPr>
              <a:t> </a:t>
            </a:r>
            <a:r>
              <a:rPr lang="en-US" dirty="0">
                <a:solidFill>
                  <a:srgbClr val="444444"/>
                </a:solidFill>
              </a:rPr>
              <a:t>+</a:t>
            </a:r>
            <a:r>
              <a:rPr lang="en-US" dirty="0" smtClean="0">
                <a:solidFill>
                  <a:srgbClr val="444444"/>
                </a:solidFill>
              </a:rPr>
              <a:t>verify Mode (FUTURE)</a:t>
            </a:r>
            <a:endParaRPr lang="en-US" dirty="0">
              <a:solidFill>
                <a:srgbClr val="444444"/>
              </a:solidFill>
            </a:endParaRP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
        <p:nvSpPr>
          <p:cNvPr id="5" name="Content Placeholder 4"/>
          <p:cNvSpPr>
            <a:spLocks noGrp="1"/>
          </p:cNvSpPr>
          <p:nvPr>
            <p:ph sz="quarter" idx="10"/>
          </p:nvPr>
        </p:nvSpPr>
        <p:spPr>
          <a:xfrm>
            <a:off x="366714" y="1016794"/>
            <a:ext cx="8410575" cy="3555206"/>
          </a:xfrm>
        </p:spPr>
        <p:txBody>
          <a:bodyPr>
            <a:normAutofit/>
          </a:bodyPr>
          <a:lstStyle/>
          <a:p>
            <a:r>
              <a:rPr lang="en-US" dirty="0" smtClean="0"/>
              <a:t>For files types whose validity can be determined by inspection, perform the requisite test</a:t>
            </a:r>
          </a:p>
          <a:p>
            <a:pPr lvl="1"/>
            <a:r>
              <a:rPr lang="en-US" dirty="0" smtClean="0"/>
              <a:t>GZIP - .</a:t>
            </a:r>
            <a:r>
              <a:rPr lang="en-US" dirty="0" err="1" smtClean="0"/>
              <a:t>gz</a:t>
            </a:r>
            <a:r>
              <a:rPr lang="en-US" dirty="0" smtClean="0"/>
              <a:t>, .</a:t>
            </a:r>
            <a:r>
              <a:rPr lang="en-US" dirty="0" err="1" smtClean="0"/>
              <a:t>tgz</a:t>
            </a:r>
            <a:r>
              <a:rPr lang="en-US" dirty="0" smtClean="0"/>
              <a:t> – test with </a:t>
            </a:r>
            <a:r>
              <a:rPr lang="en-US" dirty="0" err="1" smtClean="0"/>
              <a:t>gzip</a:t>
            </a:r>
            <a:r>
              <a:rPr lang="en-US" dirty="0" smtClean="0"/>
              <a:t> –</a:t>
            </a:r>
            <a:r>
              <a:rPr lang="en-US" dirty="0" err="1" smtClean="0"/>
              <a:t>tq</a:t>
            </a:r>
            <a:endParaRPr lang="en-US" dirty="0" smtClean="0"/>
          </a:p>
          <a:p>
            <a:pPr lvl="1"/>
            <a:r>
              <a:rPr lang="en-US" dirty="0" smtClean="0">
                <a:solidFill>
                  <a:schemeClr val="accent6"/>
                </a:solidFill>
              </a:rPr>
              <a:t>=== MORE TBD ===</a:t>
            </a:r>
          </a:p>
          <a:p>
            <a:pPr lvl="2"/>
            <a:r>
              <a:rPr lang="en-US" dirty="0" smtClean="0">
                <a:solidFill>
                  <a:schemeClr val="accent6"/>
                </a:solidFill>
              </a:rPr>
              <a:t>.c, .txt, .</a:t>
            </a:r>
            <a:r>
              <a:rPr lang="en-US" dirty="0" err="1" smtClean="0">
                <a:solidFill>
                  <a:schemeClr val="accent6"/>
                </a:solidFill>
              </a:rPr>
              <a:t>asc</a:t>
            </a:r>
            <a:r>
              <a:rPr lang="en-US" dirty="0" smtClean="0">
                <a:solidFill>
                  <a:schemeClr val="accent6"/>
                </a:solidFill>
              </a:rPr>
              <a:t>, .info – check for all ASCII</a:t>
            </a:r>
            <a:endParaRPr lang="en-US" dirty="0">
              <a:solidFill>
                <a:schemeClr val="accent6"/>
              </a:solidFill>
            </a:endParaRPr>
          </a:p>
        </p:txBody>
      </p:sp>
    </p:spTree>
    <p:extLst>
      <p:ext uri="{BB962C8B-B14F-4D97-AF65-F5344CB8AC3E}">
        <p14:creationId xmlns:p14="http://schemas.microsoft.com/office/powerpoint/2010/main" val="3737200043"/>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err="1" smtClean="0">
                <a:solidFill>
                  <a:srgbClr val="444444"/>
                </a:solidFill>
              </a:rPr>
              <a:t>pwalk.c</a:t>
            </a:r>
            <a:r>
              <a:rPr lang="en-US" dirty="0" smtClean="0">
                <a:solidFill>
                  <a:srgbClr val="444444"/>
                </a:solidFill>
              </a:rPr>
              <a:t> - Version 1.x</a:t>
            </a:r>
            <a:endParaRPr lang="en-US" sz="1800" dirty="0">
              <a:solidFill>
                <a:srgbClr val="444444"/>
              </a:solidFill>
            </a:endParaRPr>
          </a:p>
        </p:txBody>
      </p:sp>
      <p:sp>
        <p:nvSpPr>
          <p:cNvPr id="2" name="Content Placeholder 1"/>
          <p:cNvSpPr>
            <a:spLocks noGrp="1"/>
          </p:cNvSpPr>
          <p:nvPr>
            <p:ph sz="quarter" idx="10"/>
          </p:nvPr>
        </p:nvSpPr>
        <p:spPr>
          <a:xfrm>
            <a:off x="366714" y="914400"/>
            <a:ext cx="7939087" cy="3600450"/>
          </a:xfrm>
        </p:spPr>
        <p:txBody>
          <a:bodyPr>
            <a:normAutofit fontScale="85000" lnSpcReduction="20000"/>
          </a:bodyPr>
          <a:lstStyle/>
          <a:p>
            <a:r>
              <a:rPr lang="en-US" dirty="0" smtClean="0"/>
              <a:t>Simple FIFO-based scanning of directories</a:t>
            </a:r>
          </a:p>
          <a:p>
            <a:pPr lvl="1"/>
            <a:r>
              <a:rPr lang="en-US" dirty="0" smtClean="0"/>
              <a:t>if the last directories that get popped are very large, their worker threads may end up being laggards</a:t>
            </a:r>
          </a:p>
          <a:p>
            <a:r>
              <a:rPr lang="en-US" dirty="0" smtClean="0"/>
              <a:t>Optional load-balancing</a:t>
            </a:r>
          </a:p>
          <a:p>
            <a:pPr lvl="1"/>
            <a:r>
              <a:rPr lang="en-US" dirty="0" smtClean="0"/>
              <a:t>‘-paths=&lt;</a:t>
            </a:r>
            <a:r>
              <a:rPr lang="en-US" dirty="0" err="1" smtClean="0"/>
              <a:t>pathfile</a:t>
            </a:r>
            <a:r>
              <a:rPr lang="en-US" dirty="0" smtClean="0"/>
              <a:t>&gt;’ – spread load across multiple mount points that point to the same directory hierarchy</a:t>
            </a:r>
          </a:p>
          <a:p>
            <a:pPr lvl="1"/>
            <a:r>
              <a:rPr lang="en-US" dirty="0" smtClean="0"/>
              <a:t>Concurrent RDIRPLUS workloads can be quite compute-intensive for a OneFS initiator node</a:t>
            </a:r>
          </a:p>
          <a:p>
            <a:r>
              <a:rPr lang="en-US" dirty="0" smtClean="0"/>
              <a:t>Portable code using </a:t>
            </a:r>
            <a:r>
              <a:rPr lang="en-US" dirty="0" err="1" smtClean="0"/>
              <a:t>pThreads</a:t>
            </a:r>
            <a:r>
              <a:rPr lang="en-US" dirty="0" smtClean="0"/>
              <a:t> library</a:t>
            </a:r>
          </a:p>
          <a:p>
            <a:pPr lvl="1"/>
            <a:r>
              <a:rPr lang="en-US" dirty="0"/>
              <a:t>w</a:t>
            </a:r>
            <a:r>
              <a:rPr lang="en-US" dirty="0" smtClean="0"/>
              <a:t>orker threads do all the work</a:t>
            </a:r>
          </a:p>
          <a:p>
            <a:pPr lvl="1"/>
            <a:r>
              <a:rPr lang="en-US" dirty="0" smtClean="0"/>
              <a:t>no exec/spawn overhead</a:t>
            </a:r>
          </a:p>
          <a:p>
            <a:pPr lvl="1"/>
            <a:r>
              <a:rPr lang="en-US" dirty="0" smtClean="0"/>
              <a:t>coding strategy restricted by threaded worker context</a:t>
            </a:r>
          </a:p>
          <a:p>
            <a:pPr lvl="2"/>
            <a:r>
              <a:rPr lang="en-US" dirty="0" smtClean="0"/>
              <a:t>for example, </a:t>
            </a:r>
            <a:r>
              <a:rPr lang="en-US" dirty="0" err="1" smtClean="0"/>
              <a:t>chdir</a:t>
            </a:r>
            <a:r>
              <a:rPr lang="en-US" dirty="0" smtClean="0"/>
              <a:t>(2) cannot be used, because it is process-global, and would effect all threads</a:t>
            </a:r>
          </a:p>
          <a:p>
            <a:endParaRPr lang="en-US" dirty="0" smtClean="0"/>
          </a:p>
          <a:p>
            <a:endParaRPr lang="en-US" dirty="0"/>
          </a:p>
        </p:txBody>
      </p:sp>
      <p:pic>
        <p:nvPicPr>
          <p:cNvPr id="3" name="Picture 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543801" y="171450"/>
            <a:ext cx="1283013" cy="638362"/>
          </a:xfrm>
          <a:prstGeom prst="rect">
            <a:avLst/>
          </a:prstGeom>
        </p:spPr>
      </p:pic>
    </p:spTree>
    <p:extLst>
      <p:ext uri="{BB962C8B-B14F-4D97-AF65-F5344CB8AC3E}">
        <p14:creationId xmlns:p14="http://schemas.microsoft.com/office/powerpoint/2010/main" val="13861674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Change the FIFO to a Heap?</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smtClean="0"/>
              <a:t>What if the last directory scanned is unusually large and takes a long time to process?</a:t>
            </a:r>
          </a:p>
          <a:p>
            <a:pPr lvl="1">
              <a:buClr>
                <a:schemeClr val="bg2"/>
              </a:buClr>
            </a:pPr>
            <a:r>
              <a:rPr lang="en-US" dirty="0" smtClean="0"/>
              <a:t>High percent of total elapsed time could be waiting on last worker</a:t>
            </a:r>
          </a:p>
          <a:p>
            <a:pPr lvl="1">
              <a:buClr>
                <a:schemeClr val="bg2"/>
              </a:buClr>
            </a:pPr>
            <a:r>
              <a:rPr lang="en-US" dirty="0" smtClean="0"/>
              <a:t>Changing the FIFO to a heap and always popping the next biggest directory might mitigate this</a:t>
            </a:r>
          </a:p>
          <a:p>
            <a:pPr lvl="2">
              <a:buClr>
                <a:schemeClr val="bg2"/>
              </a:buClr>
            </a:pPr>
            <a:r>
              <a:rPr lang="en-US" dirty="0" smtClean="0"/>
              <a:t>Heap approach is no guarantee though; largest directory might be encountered while scanning a very small directory</a:t>
            </a:r>
          </a:p>
          <a:p>
            <a:pPr lvl="1">
              <a:buClr>
                <a:schemeClr val="bg2"/>
              </a:buClr>
            </a:pPr>
            <a:r>
              <a:rPr lang="en-US" dirty="0" smtClean="0"/>
              <a:t>Current code that logs worker wakeups allows observing, for example, if significant periods of time pass with less than all &lt;N&gt; workers being busy</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145868738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Keep Track of Hard-Linked Files?</a:t>
            </a:r>
            <a:endParaRPr lang="en-US" sz="1800" dirty="0">
              <a:solidFill>
                <a:srgbClr val="444444"/>
              </a:solidFill>
            </a:endParaRPr>
          </a:p>
        </p:txBody>
      </p:sp>
      <p:sp>
        <p:nvSpPr>
          <p:cNvPr id="2" name="Content Placeholder 1"/>
          <p:cNvSpPr>
            <a:spLocks noGrp="1"/>
          </p:cNvSpPr>
          <p:nvPr>
            <p:ph sz="quarter" idx="10"/>
          </p:nvPr>
        </p:nvSpPr>
        <p:spPr/>
        <p:txBody>
          <a:bodyPr/>
          <a:lstStyle/>
          <a:p>
            <a:pPr>
              <a:buClr>
                <a:schemeClr val="bg2"/>
              </a:buClr>
            </a:pPr>
            <a:r>
              <a:rPr lang="en-US" dirty="0" err="1" smtClean="0">
                <a:latin typeface="+mn-lt"/>
              </a:rPr>
              <a:t>pwalk</a:t>
            </a:r>
            <a:r>
              <a:rPr lang="en-US" dirty="0" smtClean="0">
                <a:latin typeface="+mn-lt"/>
              </a:rPr>
              <a:t> </a:t>
            </a:r>
            <a:r>
              <a:rPr lang="en-US" u="sng" dirty="0" smtClean="0">
                <a:latin typeface="+mn-lt"/>
              </a:rPr>
              <a:t>could</a:t>
            </a:r>
            <a:r>
              <a:rPr lang="en-US" dirty="0" smtClean="0">
                <a:latin typeface="+mn-lt"/>
              </a:rPr>
              <a:t> log all files with a link count greater than one to correct for redundantly-counted space at the end of a run</a:t>
            </a:r>
            <a:endParaRPr lang="en-US" u="sng" dirty="0" smtClean="0">
              <a:latin typeface="+mn-lt"/>
            </a:endParaRPr>
          </a:p>
          <a:p>
            <a:pPr lvl="1">
              <a:buClr>
                <a:schemeClr val="bg2"/>
              </a:buClr>
            </a:pPr>
            <a:r>
              <a:rPr lang="en-US" dirty="0" smtClean="0">
                <a:latin typeface="+mn-lt"/>
              </a:rPr>
              <a:t>A file’s </a:t>
            </a:r>
            <a:r>
              <a:rPr lang="en-US" dirty="0" err="1" smtClean="0">
                <a:latin typeface="+mn-lt"/>
              </a:rPr>
              <a:t>inode</a:t>
            </a:r>
            <a:r>
              <a:rPr lang="en-US" dirty="0" smtClean="0">
                <a:latin typeface="+mn-lt"/>
              </a:rPr>
              <a:t> number uniquely maps to the space it uses</a:t>
            </a:r>
            <a:endParaRPr lang="en-US" dirty="0">
              <a:latin typeface="+mn-lt"/>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67273647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Optionally, Pre-Warm OneFS L2</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smtClean="0"/>
              <a:t>There might be some benefit in pre-reading large directories using large reads to warm-up the OneFS L2 cache; notionally, something like …</a:t>
            </a:r>
          </a:p>
          <a:p>
            <a:pPr marL="457200" lvl="1" indent="0">
              <a:buClr>
                <a:schemeClr val="bg2"/>
              </a:buClr>
              <a:buNone/>
            </a:pPr>
            <a:endParaRPr lang="en-US" dirty="0"/>
          </a:p>
          <a:p>
            <a:pPr marL="457200" lvl="1" indent="0">
              <a:buClr>
                <a:schemeClr val="bg2"/>
              </a:buClr>
              <a:buNone/>
            </a:pPr>
            <a:r>
              <a:rPr lang="en-US" dirty="0" err="1" smtClean="0"/>
              <a:t>dd</a:t>
            </a:r>
            <a:r>
              <a:rPr lang="en-US" dirty="0" smtClean="0"/>
              <a:t> if=&lt;</a:t>
            </a:r>
            <a:r>
              <a:rPr lang="en-US" dirty="0" err="1" smtClean="0"/>
              <a:t>directory_name</a:t>
            </a:r>
            <a:r>
              <a:rPr lang="en-US" dirty="0" smtClean="0"/>
              <a:t>&gt; </a:t>
            </a:r>
            <a:r>
              <a:rPr lang="en-US" dirty="0" err="1" smtClean="0"/>
              <a:t>bs</a:t>
            </a:r>
            <a:r>
              <a:rPr lang="en-US" dirty="0" smtClean="0"/>
              <a:t>=64k of=/</a:t>
            </a:r>
            <a:r>
              <a:rPr lang="en-US" dirty="0" err="1" smtClean="0"/>
              <a:t>dev</a:t>
            </a:r>
            <a:r>
              <a:rPr lang="en-US" dirty="0" smtClean="0"/>
              <a:t>/null</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3198009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Have Workers Do </a:t>
            </a:r>
            <a:r>
              <a:rPr lang="en-US" dirty="0"/>
              <a:t>M</a:t>
            </a:r>
            <a:r>
              <a:rPr lang="en-US" dirty="0" smtClean="0"/>
              <a:t>ore Work</a:t>
            </a:r>
            <a:endParaRPr lang="en-US" sz="1800" dirty="0"/>
          </a:p>
        </p:txBody>
      </p:sp>
      <p:sp>
        <p:nvSpPr>
          <p:cNvPr id="4" name="Content Placeholder 3"/>
          <p:cNvSpPr>
            <a:spLocks noGrp="1"/>
          </p:cNvSpPr>
          <p:nvPr>
            <p:ph sz="quarter" idx="10"/>
          </p:nvPr>
        </p:nvSpPr>
        <p:spPr/>
        <p:txBody>
          <a:bodyPr/>
          <a:lstStyle/>
          <a:p>
            <a:pPr>
              <a:buClr>
                <a:schemeClr val="bg2"/>
              </a:buClr>
            </a:pPr>
            <a:r>
              <a:rPr lang="en-US" dirty="0" smtClean="0"/>
              <a:t>Uses cases abound …</a:t>
            </a:r>
          </a:p>
          <a:p>
            <a:pPr lvl="1">
              <a:buClr>
                <a:schemeClr val="bg2"/>
              </a:buClr>
            </a:pPr>
            <a:r>
              <a:rPr lang="en-US" dirty="0" err="1" smtClean="0"/>
              <a:t>PowerCopy</a:t>
            </a:r>
            <a:endParaRPr lang="en-US" dirty="0" smtClean="0"/>
          </a:p>
          <a:p>
            <a:pPr lvl="1">
              <a:buClr>
                <a:schemeClr val="bg2"/>
              </a:buClr>
            </a:pPr>
            <a:r>
              <a:rPr lang="en-US" dirty="0" err="1" smtClean="0"/>
              <a:t>PowerChmod</a:t>
            </a:r>
            <a:endParaRPr lang="en-US" dirty="0" smtClean="0"/>
          </a:p>
          <a:p>
            <a:pPr lvl="1">
              <a:buClr>
                <a:schemeClr val="bg2"/>
              </a:buClr>
            </a:pPr>
            <a:r>
              <a:rPr lang="en-US" dirty="0" err="1" smtClean="0"/>
              <a:t>PowerGrep</a:t>
            </a:r>
            <a:endParaRPr lang="en-US" dirty="0" smtClean="0"/>
          </a:p>
          <a:p>
            <a:pPr lvl="1">
              <a:buClr>
                <a:schemeClr val="bg2"/>
              </a:buClr>
            </a:pPr>
            <a:r>
              <a:rPr lang="en-US" dirty="0" err="1" smtClean="0"/>
              <a:t>PowerPurge</a:t>
            </a:r>
            <a:r>
              <a:rPr lang="en-US" dirty="0" smtClean="0"/>
              <a:t> </a:t>
            </a:r>
            <a:r>
              <a:rPr lang="mr-IN" dirty="0" smtClean="0"/>
              <a:t>–</a:t>
            </a:r>
            <a:r>
              <a:rPr lang="en-US" dirty="0" smtClean="0"/>
              <a:t> </a:t>
            </a:r>
            <a:r>
              <a:rPr lang="en-US" dirty="0" err="1" smtClean="0"/>
              <a:t>pwalk</a:t>
            </a:r>
            <a:r>
              <a:rPr lang="en-US" dirty="0" smtClean="0"/>
              <a:t> </a:t>
            </a:r>
            <a:r>
              <a:rPr lang="mr-IN" dirty="0" smtClean="0"/>
              <a:t>–</a:t>
            </a:r>
            <a:r>
              <a:rPr lang="en-US" dirty="0" err="1" smtClean="0"/>
              <a:t>rm</a:t>
            </a:r>
            <a:r>
              <a:rPr lang="en-US" dirty="0" smtClean="0"/>
              <a:t> </a:t>
            </a:r>
            <a:r>
              <a:rPr lang="mr-IN" dirty="0" smtClean="0"/>
              <a:t>–</a:t>
            </a:r>
            <a:r>
              <a:rPr lang="en-US" dirty="0" smtClean="0"/>
              <a:t>select=&lt;</a:t>
            </a:r>
            <a:r>
              <a:rPr lang="mr-IN" dirty="0" smtClean="0"/>
              <a:t>…</a:t>
            </a:r>
            <a:r>
              <a:rPr lang="en-US" dirty="0" smtClean="0"/>
              <a:t>&gt;</a:t>
            </a:r>
          </a:p>
          <a:p>
            <a:pPr lvl="1">
              <a:buClr>
                <a:schemeClr val="bg2"/>
              </a:buClr>
            </a:pPr>
            <a:r>
              <a:rPr lang="en-US" dirty="0" err="1" smtClean="0"/>
              <a:t>PowerScan</a:t>
            </a:r>
            <a:r>
              <a:rPr lang="en-US" dirty="0" smtClean="0"/>
              <a:t> – </a:t>
            </a:r>
            <a:r>
              <a:rPr lang="en-US" dirty="0" err="1" smtClean="0"/>
              <a:t>pwalk</a:t>
            </a:r>
            <a:r>
              <a:rPr lang="en-US" dirty="0" smtClean="0"/>
              <a:t> -xml</a:t>
            </a:r>
          </a:p>
          <a:p>
            <a:pPr lvl="1">
              <a:buClr>
                <a:schemeClr val="bg2"/>
              </a:buClr>
            </a:pPr>
            <a:r>
              <a:rPr lang="en-US" dirty="0" err="1" smtClean="0"/>
              <a:t>PowerCmp</a:t>
            </a:r>
            <a:r>
              <a:rPr lang="en-US" dirty="0" smtClean="0"/>
              <a:t> – </a:t>
            </a:r>
            <a:r>
              <a:rPr lang="en-US" dirty="0" err="1" smtClean="0"/>
              <a:t>pwalk</a:t>
            </a:r>
            <a:r>
              <a:rPr lang="en-US" dirty="0" smtClean="0"/>
              <a:t> </a:t>
            </a:r>
            <a:r>
              <a:rPr lang="mr-IN" dirty="0" smtClean="0"/>
              <a:t>–</a:t>
            </a:r>
            <a:r>
              <a:rPr lang="en-US" dirty="0" err="1" smtClean="0"/>
              <a:t>cmp</a:t>
            </a:r>
            <a:r>
              <a:rPr lang="en-US" dirty="0" smtClean="0"/>
              <a:t> </a:t>
            </a:r>
            <a:r>
              <a:rPr lang="mr-IN" dirty="0" smtClean="0"/>
              <a:t>–</a:t>
            </a:r>
            <a:r>
              <a:rPr lang="en-US" dirty="0" smtClean="0"/>
              <a:t>source=&lt;</a:t>
            </a:r>
            <a:r>
              <a:rPr lang="mr-IN" dirty="0" smtClean="0"/>
              <a:t>…</a:t>
            </a:r>
            <a:r>
              <a:rPr lang="en-US" dirty="0" smtClean="0"/>
              <a:t>&gt; -target=&lt;</a:t>
            </a:r>
            <a:r>
              <a:rPr lang="mr-IN" dirty="0" smtClean="0"/>
              <a:t>…</a:t>
            </a:r>
            <a:r>
              <a:rPr lang="en-US" dirty="0" smtClean="0"/>
              <a:t>&gt;</a:t>
            </a:r>
          </a:p>
          <a:p>
            <a:pPr lvl="1">
              <a:buClr>
                <a:schemeClr val="bg2"/>
              </a:buClr>
            </a:pPr>
            <a:r>
              <a:rPr lang="en-US" dirty="0" err="1" smtClean="0"/>
              <a:t>PowerPermissionsRepair</a:t>
            </a:r>
            <a:endParaRPr lang="en-US" dirty="0" smtClean="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4404842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t>Use Per-Worker Slave Processes</a:t>
            </a:r>
            <a:endParaRPr lang="en-US" sz="1800" dirty="0"/>
          </a:p>
        </p:txBody>
      </p:sp>
      <p:sp>
        <p:nvSpPr>
          <p:cNvPr id="4" name="Content Placeholder 3"/>
          <p:cNvSpPr>
            <a:spLocks noGrp="1"/>
          </p:cNvSpPr>
          <p:nvPr>
            <p:ph sz="quarter" idx="10"/>
          </p:nvPr>
        </p:nvSpPr>
        <p:spPr>
          <a:xfrm>
            <a:off x="457200" y="857250"/>
            <a:ext cx="8229600" cy="3600450"/>
          </a:xfrm>
        </p:spPr>
        <p:txBody>
          <a:bodyPr>
            <a:normAutofit fontScale="92500" lnSpcReduction="10000"/>
          </a:bodyPr>
          <a:lstStyle/>
          <a:p>
            <a:pPr>
              <a:buClr>
                <a:schemeClr val="bg2"/>
              </a:buClr>
            </a:pPr>
            <a:r>
              <a:rPr lang="en-US" dirty="0" smtClean="0"/>
              <a:t>Possible Motivations …</a:t>
            </a:r>
          </a:p>
          <a:p>
            <a:pPr lvl="1">
              <a:buClr>
                <a:schemeClr val="bg2"/>
              </a:buClr>
            </a:pPr>
            <a:r>
              <a:rPr lang="en-US" dirty="0" smtClean="0"/>
              <a:t>Cannot change working directory in a thread; current-working-directory is a process-global thing</a:t>
            </a:r>
          </a:p>
          <a:p>
            <a:pPr lvl="1">
              <a:buClr>
                <a:schemeClr val="bg2"/>
              </a:buClr>
            </a:pPr>
            <a:r>
              <a:rPr lang="en-US" dirty="0" smtClean="0"/>
              <a:t>Optimal per-worker performance may require more memory per worker than will fit well in threaded model</a:t>
            </a:r>
          </a:p>
          <a:p>
            <a:pPr lvl="1">
              <a:buClr>
                <a:schemeClr val="bg2"/>
              </a:buClr>
            </a:pPr>
            <a:r>
              <a:rPr lang="en-US" dirty="0" smtClean="0"/>
              <a:t>Per-process open file count or other limits could limit maximum thread count or the complexity of the work done by worker threads</a:t>
            </a:r>
          </a:p>
          <a:p>
            <a:pPr lvl="1">
              <a:buClr>
                <a:schemeClr val="bg2"/>
              </a:buClr>
            </a:pPr>
            <a:r>
              <a:rPr lang="en-US" dirty="0" smtClean="0"/>
              <a:t>Might want to distribute work using </a:t>
            </a:r>
            <a:r>
              <a:rPr lang="en-US" dirty="0" err="1" smtClean="0"/>
              <a:t>rsh</a:t>
            </a:r>
            <a:r>
              <a:rPr lang="en-US" dirty="0" smtClean="0"/>
              <a:t> of some other means to leverage multiple clients</a:t>
            </a:r>
          </a:p>
          <a:p>
            <a:pPr>
              <a:buClr>
                <a:schemeClr val="bg2"/>
              </a:buClr>
            </a:pPr>
            <a:r>
              <a:rPr lang="en-US" dirty="0" smtClean="0"/>
              <a:t>Implementation …</a:t>
            </a:r>
          </a:p>
          <a:p>
            <a:pPr lvl="1">
              <a:buClr>
                <a:schemeClr val="bg2"/>
              </a:buClr>
            </a:pPr>
            <a:r>
              <a:rPr lang="en-US" dirty="0" smtClean="0"/>
              <a:t>Not too hard to </a:t>
            </a:r>
            <a:r>
              <a:rPr lang="en-US" dirty="0" err="1" smtClean="0"/>
              <a:t>popen</a:t>
            </a:r>
            <a:r>
              <a:rPr lang="en-US" dirty="0" smtClean="0"/>
              <a:t>() subordinate processes</a:t>
            </a:r>
          </a:p>
          <a:p>
            <a:pPr lvl="1">
              <a:buClr>
                <a:schemeClr val="bg2"/>
              </a:buClr>
            </a:pPr>
            <a:endParaRPr lang="en-US" dirty="0" smtClean="0"/>
          </a:p>
          <a:p>
            <a:pPr>
              <a:buClr>
                <a:schemeClr val="bg2"/>
              </a:buClr>
            </a:pP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78800" y="114300"/>
            <a:ext cx="812800" cy="612322"/>
          </a:xfrm>
          <a:prstGeom prst="rect">
            <a:avLst/>
          </a:prstGeom>
        </p:spPr>
      </p:pic>
    </p:spTree>
    <p:extLst>
      <p:ext uri="{BB962C8B-B14F-4D97-AF65-F5344CB8AC3E}">
        <p14:creationId xmlns:p14="http://schemas.microsoft.com/office/powerpoint/2010/main" val="359985996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533400" y="1485900"/>
            <a:ext cx="8077200" cy="1885950"/>
          </a:xfrm>
        </p:spPr>
        <p:txBody>
          <a:bodyPr anchor="ctr" anchorCtr="1">
            <a:noAutofit/>
          </a:bodyPr>
          <a:lstStyle/>
          <a:p>
            <a:r>
              <a:rPr lang="en-US" dirty="0" smtClean="0">
                <a:solidFill>
                  <a:srgbClr val="444444"/>
                </a:solidFill>
              </a:rPr>
              <a:t>Implementation Notes</a:t>
            </a:r>
            <a:endParaRPr lang="en-US" dirty="0">
              <a:solidFill>
                <a:srgbClr val="444444"/>
              </a:solidFill>
            </a:endParaRPr>
          </a:p>
        </p:txBody>
      </p:sp>
    </p:spTree>
    <p:extLst>
      <p:ext uri="{BB962C8B-B14F-4D97-AF65-F5344CB8AC3E}">
        <p14:creationId xmlns:p14="http://schemas.microsoft.com/office/powerpoint/2010/main" val="392333489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sz="2800" dirty="0" smtClean="0">
                <a:solidFill>
                  <a:srgbClr val="007DB8"/>
                </a:solidFill>
              </a:rPr>
              <a:t>Tools Matrix</a:t>
            </a:r>
            <a:endParaRPr lang="en-US" sz="2800" dirty="0">
              <a:solidFill>
                <a:srgbClr val="007DB8"/>
              </a:solidFill>
            </a:endParaRPr>
          </a:p>
        </p:txBody>
      </p:sp>
      <p:graphicFrame>
        <p:nvGraphicFramePr>
          <p:cNvPr id="2" name="Content Placeholder 1"/>
          <p:cNvGraphicFramePr>
            <a:graphicFrameLocks noGrp="1"/>
          </p:cNvGraphicFramePr>
          <p:nvPr>
            <p:ph idx="10"/>
            <p:extLst>
              <p:ext uri="{D42A27DB-BD31-4B8C-83A1-F6EECF244321}">
                <p14:modId xmlns:p14="http://schemas.microsoft.com/office/powerpoint/2010/main" val="2558341565"/>
              </p:ext>
            </p:extLst>
          </p:nvPr>
        </p:nvGraphicFramePr>
        <p:xfrm>
          <a:off x="834173" y="1017588"/>
          <a:ext cx="7064715" cy="3147864"/>
        </p:xfrm>
        <a:graphic>
          <a:graphicData uri="http://schemas.openxmlformats.org/drawingml/2006/table">
            <a:tbl>
              <a:tblPr firstRow="1" bandRow="1">
                <a:tableStyleId>{5C22544A-7EE6-4342-B048-85BDC9FD1C3A}</a:tableStyleId>
              </a:tblPr>
              <a:tblGrid>
                <a:gridCol w="3774903"/>
                <a:gridCol w="926086"/>
                <a:gridCol w="776149"/>
                <a:gridCol w="696770"/>
                <a:gridCol w="890807"/>
              </a:tblGrid>
              <a:tr h="326255">
                <a:tc>
                  <a:txBody>
                    <a:bodyPr/>
                    <a:lstStyle/>
                    <a:p>
                      <a:r>
                        <a:rPr lang="en-US" sz="1600" dirty="0" smtClean="0"/>
                        <a:t>Program</a:t>
                      </a:r>
                      <a:endParaRPr lang="en-US" sz="1600" dirty="0"/>
                    </a:p>
                  </a:txBody>
                  <a:tcPr>
                    <a:solidFill>
                      <a:schemeClr val="accent1">
                        <a:lumMod val="60000"/>
                        <a:lumOff val="40000"/>
                      </a:schemeClr>
                    </a:solidFill>
                  </a:tcPr>
                </a:tc>
                <a:tc>
                  <a:txBody>
                    <a:bodyPr/>
                    <a:lstStyle/>
                    <a:p>
                      <a:r>
                        <a:rPr lang="en-US" sz="1600" dirty="0" smtClean="0"/>
                        <a:t>OneFS</a:t>
                      </a:r>
                      <a:endParaRPr lang="en-US" sz="1600" dirty="0"/>
                    </a:p>
                  </a:txBody>
                  <a:tcPr>
                    <a:solidFill>
                      <a:schemeClr val="accent1">
                        <a:lumMod val="60000"/>
                        <a:lumOff val="40000"/>
                      </a:schemeClr>
                    </a:solidFill>
                  </a:tcPr>
                </a:tc>
                <a:tc>
                  <a:txBody>
                    <a:bodyPr/>
                    <a:lstStyle/>
                    <a:p>
                      <a:r>
                        <a:rPr lang="en-US" sz="1600" dirty="0" smtClean="0"/>
                        <a:t>Linux</a:t>
                      </a:r>
                      <a:endParaRPr lang="en-US" sz="1600" dirty="0"/>
                    </a:p>
                  </a:txBody>
                  <a:tcPr>
                    <a:solidFill>
                      <a:schemeClr val="accent1">
                        <a:lumMod val="60000"/>
                        <a:lumOff val="40000"/>
                      </a:schemeClr>
                    </a:solidFill>
                  </a:tcPr>
                </a:tc>
                <a:tc>
                  <a:txBody>
                    <a:bodyPr/>
                    <a:lstStyle/>
                    <a:p>
                      <a:r>
                        <a:rPr lang="en-US" sz="1600" dirty="0" smtClean="0"/>
                        <a:t>OSX</a:t>
                      </a:r>
                      <a:endParaRPr lang="en-US" sz="1600" dirty="0"/>
                    </a:p>
                  </a:txBody>
                  <a:tcPr>
                    <a:solidFill>
                      <a:schemeClr val="accent1">
                        <a:lumMod val="60000"/>
                        <a:lumOff val="40000"/>
                      </a:schemeClr>
                    </a:solidFill>
                  </a:tcPr>
                </a:tc>
                <a:tc>
                  <a:txBody>
                    <a:bodyPr/>
                    <a:lstStyle/>
                    <a:p>
                      <a:r>
                        <a:rPr lang="en-US" sz="1600" dirty="0" smtClean="0"/>
                        <a:t>Solaris</a:t>
                      </a:r>
                      <a:endParaRPr lang="en-US" sz="1600" dirty="0"/>
                    </a:p>
                  </a:txBody>
                  <a:tcPr>
                    <a:solidFill>
                      <a:schemeClr val="accent1">
                        <a:lumMod val="60000"/>
                        <a:lumOff val="40000"/>
                      </a:schemeClr>
                    </a:solidFill>
                  </a:tcPr>
                </a:tc>
              </a:tr>
              <a:tr h="296595">
                <a:tc>
                  <a:txBody>
                    <a:bodyPr/>
                    <a:lstStyle/>
                    <a:p>
                      <a:r>
                        <a:rPr lang="en-US" sz="1400" dirty="0" err="1" smtClean="0"/>
                        <a:t>pwalk</a:t>
                      </a:r>
                      <a:r>
                        <a:rPr lang="en-US" sz="1400" dirty="0" smtClean="0"/>
                        <a:t> </a:t>
                      </a:r>
                      <a:r>
                        <a:rPr lang="mr-IN" sz="1400" dirty="0" smtClean="0"/>
                        <a:t>–</a:t>
                      </a:r>
                      <a:r>
                        <a:rPr lang="en-US" sz="1400" dirty="0" smtClean="0"/>
                        <a:t> </a:t>
                      </a:r>
                      <a:r>
                        <a:rPr lang="en-US" sz="1400" dirty="0" err="1" smtClean="0"/>
                        <a:t>PowerWalk</a:t>
                      </a:r>
                      <a:r>
                        <a:rPr lang="en-US" sz="1400" baseline="30000" dirty="0" smtClean="0"/>
                        <a:t>[1]</a:t>
                      </a:r>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solidFill>
                          <a:schemeClr val="accent2"/>
                        </a:solidFill>
                      </a:endParaRPr>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smtClean="0"/>
                        <a:t>touch3 </a:t>
                      </a:r>
                      <a:r>
                        <a:rPr lang="mr-IN" sz="1400" dirty="0" smtClean="0"/>
                        <a:t>–</a:t>
                      </a:r>
                      <a:r>
                        <a:rPr lang="en-US" sz="1400" dirty="0" smtClean="0"/>
                        <a:t> Set </a:t>
                      </a:r>
                      <a:r>
                        <a:rPr lang="en-US" sz="1400" dirty="0" err="1" smtClean="0"/>
                        <a:t>atime</a:t>
                      </a:r>
                      <a:r>
                        <a:rPr lang="en-US" sz="1400" dirty="0" smtClean="0"/>
                        <a:t>, </a:t>
                      </a:r>
                      <a:r>
                        <a:rPr lang="en-US" sz="1400" dirty="0" err="1" smtClean="0"/>
                        <a:t>mtime</a:t>
                      </a:r>
                      <a:r>
                        <a:rPr lang="en-US" sz="1400" dirty="0" smtClean="0"/>
                        <a:t>, &amp;</a:t>
                      </a:r>
                      <a:r>
                        <a:rPr lang="en-US" sz="1400" baseline="0" dirty="0" smtClean="0"/>
                        <a:t> </a:t>
                      </a:r>
                      <a:r>
                        <a:rPr lang="en-US" sz="1400" baseline="0" dirty="0" err="1" smtClean="0"/>
                        <a:t>birthtime</a:t>
                      </a:r>
                      <a:r>
                        <a:rPr lang="en-US" sz="1400" baseline="30000" dirty="0" smtClean="0"/>
                        <a:t>[2]</a:t>
                      </a:r>
                      <a:endParaRPr lang="en-US" sz="1400" baseline="300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mystat</a:t>
                      </a:r>
                      <a:r>
                        <a:rPr lang="en-US" sz="1400" dirty="0" smtClean="0"/>
                        <a:t> </a:t>
                      </a:r>
                      <a:r>
                        <a:rPr lang="mr-IN" sz="1400" dirty="0" smtClean="0"/>
                        <a:t>–</a:t>
                      </a:r>
                      <a:r>
                        <a:rPr lang="en-US" sz="1400" dirty="0" smtClean="0"/>
                        <a:t> stat(1)++ w/ full</a:t>
                      </a:r>
                      <a:r>
                        <a:rPr lang="en-US" sz="1400" baseline="0" dirty="0" smtClean="0"/>
                        <a:t> </a:t>
                      </a:r>
                      <a:r>
                        <a:rPr lang="en-US" sz="1400" dirty="0" smtClean="0"/>
                        <a:t>precision</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hacls</a:t>
                      </a:r>
                      <a:r>
                        <a:rPr lang="en-US" sz="1400" dirty="0" smtClean="0"/>
                        <a:t> </a:t>
                      </a:r>
                      <a:r>
                        <a:rPr lang="mr-IN" sz="1400" dirty="0" smtClean="0"/>
                        <a:t>–</a:t>
                      </a:r>
                      <a:r>
                        <a:rPr lang="en-US" sz="1400" dirty="0" smtClean="0"/>
                        <a:t> </a:t>
                      </a:r>
                      <a:r>
                        <a:rPr lang="en-US" sz="1400" dirty="0" err="1" smtClean="0"/>
                        <a:t>Hexify</a:t>
                      </a:r>
                      <a:r>
                        <a:rPr lang="en-US" sz="1400" baseline="0" dirty="0" smtClean="0"/>
                        <a:t> ACLs (produce CHEX format)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chexcmp</a:t>
                      </a:r>
                      <a:r>
                        <a:rPr lang="en-US" sz="1400" dirty="0" smtClean="0"/>
                        <a:t> </a:t>
                      </a:r>
                      <a:r>
                        <a:rPr lang="mr-IN" sz="1400" dirty="0" smtClean="0"/>
                        <a:t>–</a:t>
                      </a:r>
                      <a:r>
                        <a:rPr lang="en-US" sz="1400" dirty="0" smtClean="0"/>
                        <a:t> Compare</a:t>
                      </a:r>
                      <a:r>
                        <a:rPr lang="en-US" sz="1400" baseline="0" dirty="0" smtClean="0"/>
                        <a:t> CHEX-formatted ACEs</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r>
              <a:tr h="313473">
                <a:tc>
                  <a:txBody>
                    <a:bodyPr/>
                    <a:lstStyle/>
                    <a:p>
                      <a:r>
                        <a:rPr lang="en-US" sz="1400" dirty="0" err="1" smtClean="0"/>
                        <a:t>wstat</a:t>
                      </a:r>
                      <a:r>
                        <a:rPr lang="en-US" sz="1400" dirty="0" smtClean="0"/>
                        <a:t> </a:t>
                      </a:r>
                      <a:r>
                        <a:rPr lang="mr-IN" sz="1400" dirty="0" smtClean="0"/>
                        <a:t>–</a:t>
                      </a:r>
                      <a:r>
                        <a:rPr lang="en-US" sz="1400" dirty="0" smtClean="0"/>
                        <a:t> WORM stat</a:t>
                      </a: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2"/>
                          </a:solidFill>
                          <a:latin typeface="Zapf Dingbats"/>
                          <a:ea typeface="Zapf Dingbats"/>
                          <a:cs typeface="Zapf Dingbats"/>
                          <a:sym typeface="Zapf Dingbats"/>
                        </a:rPr>
                        <a:t>✓</a:t>
                      </a:r>
                      <a:endParaRPr lang="en-US" sz="1400" dirty="0" smtClean="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r>
              <a:tr h="313473">
                <a:tc>
                  <a:txBody>
                    <a:bodyPr/>
                    <a:lstStyle/>
                    <a:p>
                      <a:r>
                        <a:rPr lang="en-US" sz="1400" dirty="0" err="1" smtClean="0"/>
                        <a:t>wacls</a:t>
                      </a:r>
                      <a:r>
                        <a:rPr lang="en-US" sz="1400" dirty="0" smtClean="0"/>
                        <a:t> </a:t>
                      </a:r>
                      <a:r>
                        <a:rPr lang="mr-IN" sz="1400" dirty="0" smtClean="0"/>
                        <a:t>–</a:t>
                      </a:r>
                      <a:r>
                        <a:rPr lang="en-US" sz="1400" dirty="0" smtClean="0"/>
                        <a:t> Write</a:t>
                      </a:r>
                      <a:r>
                        <a:rPr lang="en-US" sz="1400" baseline="0" dirty="0" smtClean="0"/>
                        <a:t> ACLs (</a:t>
                      </a:r>
                      <a:r>
                        <a:rPr lang="en-US" sz="1400" baseline="0" dirty="0" err="1" smtClean="0"/>
                        <a:t>setuid</a:t>
                      </a:r>
                      <a:r>
                        <a:rPr lang="en-US" sz="1400" baseline="0" dirty="0" smtClean="0"/>
                        <a:t> root)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13473">
                <a:tc>
                  <a:txBody>
                    <a:bodyPr/>
                    <a:lstStyle/>
                    <a:p>
                      <a:r>
                        <a:rPr lang="en-US" sz="1400" dirty="0" err="1" smtClean="0"/>
                        <a:t>pwalk_python.py</a:t>
                      </a:r>
                      <a:r>
                        <a:rPr lang="en-US" sz="1400" dirty="0" smtClean="0"/>
                        <a:t> </a:t>
                      </a:r>
                      <a:r>
                        <a:rPr lang="mr-IN" sz="1400" dirty="0" smtClean="0"/>
                        <a:t>–</a:t>
                      </a:r>
                      <a:r>
                        <a:rPr lang="en-US" sz="1400" dirty="0" smtClean="0"/>
                        <a:t> Co-process</a:t>
                      </a:r>
                      <a:r>
                        <a:rPr lang="en-US" sz="1400" baseline="0" dirty="0" smtClean="0"/>
                        <a:t> for -audit</a:t>
                      </a: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r>
              <a:tr h="313473">
                <a:tc>
                  <a:txBody>
                    <a:bodyPr/>
                    <a:lstStyle/>
                    <a:p>
                      <a:r>
                        <a:rPr lang="en-US" sz="1400" dirty="0" err="1" smtClean="0"/>
                        <a:t>xacls</a:t>
                      </a:r>
                      <a:r>
                        <a:rPr lang="en-US" sz="1400" dirty="0" smtClean="0"/>
                        <a:t> </a:t>
                      </a:r>
                      <a:r>
                        <a:rPr lang="mr-IN" sz="1400" dirty="0" smtClean="0"/>
                        <a:t>–</a:t>
                      </a:r>
                      <a:r>
                        <a:rPr lang="en-US" sz="1400" dirty="0" smtClean="0"/>
                        <a:t> </a:t>
                      </a:r>
                      <a:r>
                        <a:rPr lang="en-US" sz="1400" dirty="0" err="1" smtClean="0"/>
                        <a:t>eXtract</a:t>
                      </a:r>
                      <a:r>
                        <a:rPr lang="en-US" sz="1400" dirty="0" smtClean="0"/>
                        <a:t> &amp;</a:t>
                      </a:r>
                      <a:r>
                        <a:rPr lang="en-US" sz="1400" baseline="0" dirty="0" smtClean="0"/>
                        <a:t> translate </a:t>
                      </a:r>
                      <a:r>
                        <a:rPr lang="en-US" sz="1400" dirty="0" smtClean="0"/>
                        <a:t>POSIX ACLs</a:t>
                      </a:r>
                      <a:endParaRPr lang="en-US" sz="1400" dirty="0"/>
                    </a:p>
                  </a:txBody>
                  <a:tcPr/>
                </a:tc>
                <a:tc>
                  <a:txBody>
                    <a:bodyPr/>
                    <a:lstStyle/>
                    <a:p>
                      <a:pPr algn="ctr"/>
                      <a:endParaRPr lang="en-US" sz="1400" dirty="0"/>
                    </a:p>
                  </a:txBody>
                  <a:tcPr/>
                </a:tc>
                <a:tc>
                  <a:txBody>
                    <a:bodyPr/>
                    <a:lstStyle/>
                    <a:p>
                      <a:pPr algn="ctr"/>
                      <a:r>
                        <a:rPr lang="en-US" sz="1400" dirty="0" smtClean="0">
                          <a:solidFill>
                            <a:schemeClr val="accent2"/>
                          </a:solidFill>
                          <a:latin typeface="Zapf Dingbats"/>
                          <a:ea typeface="Zapf Dingbats"/>
                          <a:cs typeface="Zapf Dingbats"/>
                          <a:sym typeface="Zapf Dingbats"/>
                        </a:rPr>
                        <a:t>✓</a:t>
                      </a:r>
                      <a:endParaRPr lang="en-US" sz="1400" dirty="0"/>
                    </a:p>
                  </a:txBody>
                  <a:tcPr/>
                </a:tc>
                <a:tc>
                  <a:txBody>
                    <a:bodyPr/>
                    <a:lstStyle/>
                    <a:p>
                      <a:pPr algn="ctr"/>
                      <a:endParaRPr lang="en-US" sz="1400" dirty="0"/>
                    </a:p>
                  </a:txBody>
                  <a:tcPr/>
                </a:tc>
                <a:tc>
                  <a:txBody>
                    <a:bodyPr/>
                    <a:lstStyle/>
                    <a:p>
                      <a:pPr algn="ctr"/>
                      <a:endParaRPr lang="en-US" sz="1400" dirty="0"/>
                    </a:p>
                  </a:txBody>
                  <a:tcPr/>
                </a:tc>
              </a:tr>
            </a:tbl>
          </a:graphicData>
        </a:graphic>
      </p:graphicFrame>
      <p:sp>
        <p:nvSpPr>
          <p:cNvPr id="3" name="TextBox 2"/>
          <p:cNvSpPr txBox="1"/>
          <p:nvPr/>
        </p:nvSpPr>
        <p:spPr>
          <a:xfrm>
            <a:off x="820248" y="4232971"/>
            <a:ext cx="7099995" cy="461665"/>
          </a:xfrm>
          <a:prstGeom prst="rect">
            <a:avLst/>
          </a:prstGeom>
          <a:noFill/>
        </p:spPr>
        <p:txBody>
          <a:bodyPr wrap="square" rtlCol="0">
            <a:spAutoFit/>
          </a:bodyPr>
          <a:lstStyle/>
          <a:p>
            <a:pPr>
              <a:spcBef>
                <a:spcPts val="0"/>
              </a:spcBef>
              <a:spcAft>
                <a:spcPts val="0"/>
              </a:spcAft>
              <a:buClr>
                <a:schemeClr val="bg1"/>
              </a:buClr>
            </a:pPr>
            <a:r>
              <a:rPr lang="en-US" sz="1200" dirty="0" smtClean="0">
                <a:solidFill>
                  <a:schemeClr val="bg2"/>
                </a:solidFill>
                <a:latin typeface="+mn-lt"/>
              </a:rPr>
              <a:t>[1] Features vary by platform</a:t>
            </a:r>
          </a:p>
          <a:p>
            <a:pPr>
              <a:spcBef>
                <a:spcPts val="0"/>
              </a:spcBef>
              <a:spcAft>
                <a:spcPts val="0"/>
              </a:spcAft>
              <a:buClr>
                <a:schemeClr val="bg1"/>
              </a:buClr>
            </a:pPr>
            <a:r>
              <a:rPr lang="en-US" sz="1200" dirty="0" smtClean="0">
                <a:solidFill>
                  <a:schemeClr val="bg2"/>
                </a:solidFill>
                <a:latin typeface="+mn-lt"/>
              </a:rPr>
              <a:t>[2] </a:t>
            </a:r>
            <a:r>
              <a:rPr lang="en-US" sz="1200" dirty="0" err="1" smtClean="0">
                <a:solidFill>
                  <a:schemeClr val="bg2"/>
                </a:solidFill>
                <a:latin typeface="+mn-lt"/>
              </a:rPr>
              <a:t>birthtime</a:t>
            </a:r>
            <a:r>
              <a:rPr lang="en-US" sz="1200" dirty="0" smtClean="0">
                <a:solidFill>
                  <a:schemeClr val="bg2"/>
                </a:solidFill>
                <a:latin typeface="+mn-lt"/>
              </a:rPr>
              <a:t> not available on all platforms</a:t>
            </a:r>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155063" y="187071"/>
            <a:ext cx="988937" cy="740748"/>
          </a:xfrm>
          <a:prstGeom prst="rect">
            <a:avLst/>
          </a:prstGeom>
        </p:spPr>
      </p:pic>
    </p:spTree>
    <p:extLst>
      <p:ext uri="{BB962C8B-B14F-4D97-AF65-F5344CB8AC3E}">
        <p14:creationId xmlns:p14="http://schemas.microsoft.com/office/powerpoint/2010/main" val="233040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latin typeface="+mj-lt"/>
              </a:rPr>
              <a:t>Motivations</a:t>
            </a:r>
            <a:endParaRPr lang="en-US" dirty="0">
              <a:solidFill>
                <a:srgbClr val="007DB8"/>
              </a:solidFill>
              <a:latin typeface="+mj-lt"/>
            </a:endParaRPr>
          </a:p>
        </p:txBody>
      </p:sp>
      <p:sp>
        <p:nvSpPr>
          <p:cNvPr id="4" name="Content Placeholder 3"/>
          <p:cNvSpPr>
            <a:spLocks noGrp="1"/>
          </p:cNvSpPr>
          <p:nvPr>
            <p:ph sz="quarter" idx="10"/>
          </p:nvPr>
        </p:nvSpPr>
        <p:spPr/>
        <p:txBody>
          <a:bodyPr>
            <a:normAutofit fontScale="92500" lnSpcReduction="20000"/>
          </a:bodyPr>
          <a:lstStyle/>
          <a:p>
            <a:pPr>
              <a:buClr>
                <a:srgbClr val="000000"/>
              </a:buClr>
            </a:pPr>
            <a:r>
              <a:rPr lang="en-US" dirty="0" smtClean="0">
                <a:latin typeface="+mn-lt"/>
              </a:rPr>
              <a:t>Performance</a:t>
            </a:r>
          </a:p>
          <a:p>
            <a:pPr lvl="1">
              <a:buClr>
                <a:srgbClr val="000000"/>
              </a:buClr>
            </a:pPr>
            <a:r>
              <a:rPr lang="en-US" sz="1600" dirty="0" err="1">
                <a:latin typeface="+mn-lt"/>
              </a:rPr>
              <a:t>T</a:t>
            </a:r>
            <a:r>
              <a:rPr lang="en-US" sz="1600" dirty="0" err="1" smtClean="0">
                <a:latin typeface="+mn-lt"/>
              </a:rPr>
              <a:t>reewalk</a:t>
            </a:r>
            <a:r>
              <a:rPr lang="en-US" sz="1600" dirty="0" smtClean="0">
                <a:latin typeface="+mn-lt"/>
              </a:rPr>
              <a:t> speed is governed by the latency of directory lookups and file attribute lookups</a:t>
            </a:r>
          </a:p>
          <a:p>
            <a:pPr lvl="1">
              <a:buClr>
                <a:srgbClr val="000000"/>
              </a:buClr>
            </a:pPr>
            <a:r>
              <a:rPr lang="en-US" sz="1600" dirty="0" smtClean="0">
                <a:latin typeface="+mn-lt"/>
              </a:rPr>
              <a:t>In turn, those operations are governed by the </a:t>
            </a:r>
            <a:r>
              <a:rPr lang="en-US" sz="1600" u="sng" dirty="0" smtClean="0">
                <a:latin typeface="+mn-lt"/>
              </a:rPr>
              <a:t>latency</a:t>
            </a:r>
            <a:r>
              <a:rPr lang="en-US" sz="1600" dirty="0" smtClean="0">
                <a:latin typeface="+mn-lt"/>
              </a:rPr>
              <a:t> of NAS protocol (NFS or SMB) namespace RPCs (LOOKUP, READDIR, READIRPLUS, GETATTR, </a:t>
            </a:r>
            <a:r>
              <a:rPr lang="en-US" sz="1600" dirty="0" err="1" smtClean="0">
                <a:latin typeface="+mn-lt"/>
              </a:rPr>
              <a:t>etc</a:t>
            </a:r>
            <a:r>
              <a:rPr lang="en-US" sz="1600" dirty="0" smtClean="0">
                <a:latin typeface="+mn-lt"/>
              </a:rPr>
              <a:t>)</a:t>
            </a:r>
          </a:p>
          <a:p>
            <a:pPr lvl="1">
              <a:buClr>
                <a:srgbClr val="000000"/>
              </a:buClr>
            </a:pPr>
            <a:r>
              <a:rPr lang="en-US" sz="1600" dirty="0" smtClean="0">
                <a:latin typeface="+mn-lt"/>
              </a:rPr>
              <a:t>All NAS operations inherit network latency</a:t>
            </a:r>
          </a:p>
          <a:p>
            <a:pPr lvl="1">
              <a:buClr>
                <a:srgbClr val="000000"/>
              </a:buClr>
            </a:pPr>
            <a:r>
              <a:rPr lang="en-US" sz="1600" dirty="0" smtClean="0">
                <a:latin typeface="+mn-lt"/>
              </a:rPr>
              <a:t>OneFS NAS namespace and metadata operations are relatively slower without SSD metadata acceleration</a:t>
            </a:r>
          </a:p>
          <a:p>
            <a:pPr lvl="1">
              <a:buClr>
                <a:srgbClr val="000000"/>
              </a:buClr>
            </a:pPr>
            <a:r>
              <a:rPr lang="en-US" sz="1600" dirty="0" smtClean="0">
                <a:latin typeface="+mn-lt"/>
              </a:rPr>
              <a:t>Little’s Law: X=N/R</a:t>
            </a:r>
          </a:p>
          <a:p>
            <a:pPr lvl="2">
              <a:buClr>
                <a:srgbClr val="000000"/>
              </a:buClr>
            </a:pPr>
            <a:r>
              <a:rPr lang="en-US" sz="1600" dirty="0" smtClean="0">
                <a:latin typeface="+mn-lt"/>
              </a:rPr>
              <a:t>Throughput (X) = Concurrency (N) / Response Time (R)</a:t>
            </a:r>
          </a:p>
          <a:p>
            <a:pPr lvl="2">
              <a:buClr>
                <a:srgbClr val="000000"/>
              </a:buClr>
            </a:pPr>
            <a:r>
              <a:rPr lang="en-US" sz="1600" dirty="0" smtClean="0">
                <a:latin typeface="+mn-lt"/>
              </a:rPr>
              <a:t>When R cannot be lowered, increase N to increase X</a:t>
            </a:r>
          </a:p>
          <a:p>
            <a:pPr>
              <a:buClr>
                <a:srgbClr val="000000"/>
              </a:buClr>
            </a:pPr>
            <a:r>
              <a:rPr lang="en-US" dirty="0" smtClean="0">
                <a:latin typeface="+mn-lt"/>
              </a:rPr>
              <a:t>Portability</a:t>
            </a:r>
          </a:p>
          <a:p>
            <a:pPr lvl="1">
              <a:buClr>
                <a:srgbClr val="000000"/>
              </a:buClr>
            </a:pPr>
            <a:r>
              <a:rPr lang="en-US" sz="1600" dirty="0" smtClean="0">
                <a:latin typeface="+mn-lt"/>
              </a:rPr>
              <a:t>Coded in relatively portable C for Linux, OSX, Solaris, or native OneFS deployment</a:t>
            </a:r>
          </a:p>
          <a:p>
            <a:pPr>
              <a:buClr>
                <a:srgbClr val="000000"/>
              </a:buClr>
            </a:pPr>
            <a:r>
              <a:rPr lang="en-US" dirty="0" smtClean="0">
                <a:latin typeface="+mn-lt"/>
              </a:rPr>
              <a:t>Extensibility</a:t>
            </a:r>
          </a:p>
          <a:p>
            <a:pPr lvl="1">
              <a:buClr>
                <a:srgbClr val="000000"/>
              </a:buClr>
            </a:pPr>
            <a:r>
              <a:rPr lang="en-US" sz="1700" dirty="0" smtClean="0">
                <a:latin typeface="+mn-lt"/>
              </a:rPr>
              <a:t>Designed to enable rapid delivery of tactical functionality</a:t>
            </a:r>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912100" y="154158"/>
            <a:ext cx="990600" cy="877631"/>
          </a:xfrm>
          <a:prstGeom prst="rect">
            <a:avLst/>
          </a:prstGeom>
        </p:spPr>
      </p:pic>
    </p:spTree>
    <p:extLst>
      <p:ext uri="{BB962C8B-B14F-4D97-AF65-F5344CB8AC3E}">
        <p14:creationId xmlns:p14="http://schemas.microsoft.com/office/powerpoint/2010/main" val="41567778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en-US" sz="2800" dirty="0" smtClean="0">
                <a:solidFill>
                  <a:srgbClr val="007DB8"/>
                </a:solidFill>
                <a:latin typeface="+mn-lt"/>
              </a:rPr>
              <a:t>stat(2) – </a:t>
            </a:r>
            <a:r>
              <a:rPr lang="en-US" sz="2800" dirty="0" err="1" smtClean="0">
                <a:solidFill>
                  <a:srgbClr val="007DB8"/>
                </a:solidFill>
                <a:latin typeface="+mn-lt"/>
              </a:rPr>
              <a:t>syscall</a:t>
            </a:r>
            <a:r>
              <a:rPr lang="en-US" sz="2800" dirty="0" smtClean="0">
                <a:solidFill>
                  <a:srgbClr val="007DB8"/>
                </a:solidFill>
                <a:latin typeface="+mn-lt"/>
              </a:rPr>
              <a:t> - per-file metadata</a:t>
            </a:r>
            <a:endParaRPr lang="en-US" sz="2800" dirty="0">
              <a:solidFill>
                <a:srgbClr val="007DB8"/>
              </a:solidFill>
              <a:latin typeface="+mn-lt"/>
            </a:endParaRPr>
          </a:p>
        </p:txBody>
      </p:sp>
      <p:sp>
        <p:nvSpPr>
          <p:cNvPr id="3" name="Content Placeholder 2"/>
          <p:cNvSpPr>
            <a:spLocks noGrp="1"/>
          </p:cNvSpPr>
          <p:nvPr>
            <p:ph sz="quarter" idx="10"/>
          </p:nvPr>
        </p:nvSpPr>
        <p:spPr>
          <a:xfrm>
            <a:off x="381000" y="881869"/>
            <a:ext cx="8229600" cy="3844947"/>
          </a:xfrm>
          <a:ln>
            <a:solidFill>
              <a:schemeClr val="tx1"/>
            </a:solidFill>
          </a:ln>
        </p:spPr>
        <p:txBody>
          <a:bodyPr wrap="square" lIns="274320" anchor="t" anchorCtr="0">
            <a:normAutofit fontScale="70000" lnSpcReduction="20000"/>
          </a:bodyPr>
          <a:lstStyle/>
          <a:p>
            <a:pPr marL="0" indent="0">
              <a:spcBef>
                <a:spcPts val="0"/>
              </a:spcBef>
              <a:buNone/>
            </a:pPr>
            <a:r>
              <a:rPr lang="en-US" sz="1600" b="1" dirty="0" err="1" smtClean="0"/>
              <a:t>fstat</a:t>
            </a:r>
            <a:r>
              <a:rPr lang="en-US" sz="1600" b="1" dirty="0" smtClean="0"/>
              <a:t>(), </a:t>
            </a:r>
            <a:r>
              <a:rPr lang="en-US" sz="1600" b="1" dirty="0" err="1" smtClean="0"/>
              <a:t>lstat</a:t>
            </a:r>
            <a:r>
              <a:rPr lang="en-US" sz="1600" b="1" dirty="0" smtClean="0"/>
              <a:t>(), stat(), </a:t>
            </a:r>
            <a:r>
              <a:rPr lang="en-US" sz="1600" b="1" dirty="0" err="1" smtClean="0"/>
              <a:t>fstatat</a:t>
            </a:r>
            <a:r>
              <a:rPr lang="en-US" sz="1600" b="1" dirty="0" smtClean="0"/>
              <a:t>() calls return info like this about a file …</a:t>
            </a:r>
          </a:p>
          <a:p>
            <a:pPr marL="0" indent="0">
              <a:spcBef>
                <a:spcPts val="0"/>
              </a:spcBef>
              <a:buNone/>
            </a:pPr>
            <a:endParaRPr lang="en-US" sz="1600" b="1" dirty="0">
              <a:latin typeface="Calibri"/>
              <a:cs typeface="Calibri"/>
            </a:endParaRPr>
          </a:p>
          <a:p>
            <a:pPr marL="0" indent="0">
              <a:spcBef>
                <a:spcPts val="0"/>
              </a:spcBef>
              <a:buNone/>
            </a:pPr>
            <a:r>
              <a:rPr lang="en-US" sz="1600" b="1" dirty="0" err="1" smtClean="0">
                <a:latin typeface="Calibri"/>
                <a:cs typeface="Calibri"/>
              </a:rPr>
              <a:t>struct</a:t>
            </a:r>
            <a:r>
              <a:rPr lang="en-US" sz="1600" b="1" dirty="0" smtClean="0">
                <a:latin typeface="Calibri"/>
                <a:cs typeface="Calibri"/>
              </a:rPr>
              <a:t> </a:t>
            </a:r>
            <a:r>
              <a:rPr lang="en-US" sz="1600" b="1" dirty="0">
                <a:latin typeface="Calibri"/>
                <a:cs typeface="Calibri"/>
              </a:rPr>
              <a:t>stat { /* when _DARWIN_FEATURE_64_BIT_INODE is defined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dev_t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st_dev</a:t>
            </a:r>
            <a:r>
              <a:rPr lang="en-US" sz="1600" b="1" dirty="0" smtClean="0">
                <a:latin typeface="Calibri"/>
                <a:cs typeface="Calibri"/>
              </a:rPr>
              <a:t>;		/</a:t>
            </a:r>
            <a:r>
              <a:rPr lang="en-US" sz="1600" b="1" dirty="0">
                <a:latin typeface="Calibri"/>
                <a:cs typeface="Calibri"/>
              </a:rPr>
              <a:t>* ID of device containing file </a:t>
            </a:r>
            <a:r>
              <a:rPr lang="en-US" sz="1600" b="1" dirty="0" smtClean="0">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mode_t</a:t>
            </a:r>
            <a:r>
              <a:rPr lang="en-US" sz="1600" b="1" dirty="0">
                <a:latin typeface="Calibri"/>
                <a:cs typeface="Calibri"/>
              </a:rPr>
              <a:t>    </a:t>
            </a:r>
            <a:r>
              <a:rPr lang="en-US" sz="1600" b="1" dirty="0" smtClean="0">
                <a:latin typeface="Calibri"/>
                <a:cs typeface="Calibri"/>
              </a:rPr>
              <a:t>  </a:t>
            </a:r>
            <a:r>
              <a:rPr lang="en-US" sz="1600" b="1" dirty="0" err="1" smtClean="0">
                <a:latin typeface="Calibri"/>
                <a:cs typeface="Calibri"/>
              </a:rPr>
              <a:t>st_mode</a:t>
            </a:r>
            <a:r>
              <a:rPr lang="en-US" sz="1600" b="1" dirty="0" smtClean="0">
                <a:latin typeface="Calibri"/>
                <a:cs typeface="Calibri"/>
              </a:rPr>
              <a:t>;		/</a:t>
            </a:r>
            <a:r>
              <a:rPr lang="en-US" sz="1600" b="1" dirty="0">
                <a:latin typeface="Calibri"/>
                <a:cs typeface="Calibri"/>
              </a:rPr>
              <a:t>* Mode of file (see below) *</a:t>
            </a:r>
            <a:r>
              <a:rPr lang="en-US" sz="1600" b="1" dirty="0" smtClean="0">
                <a:latin typeface="Calibri"/>
                <a:cs typeface="Calibri"/>
              </a:rPr>
              <a:t>/		</a:t>
            </a:r>
            <a:r>
              <a:rPr lang="en-US" sz="1600" b="1" dirty="0" smtClean="0">
                <a:solidFill>
                  <a:srgbClr val="FF0000"/>
                </a:solidFill>
                <a:latin typeface="Calibri"/>
                <a:cs typeface="Calibri"/>
              </a:rPr>
              <a:t>[1] e.g.: </a:t>
            </a:r>
            <a:r>
              <a:rPr lang="en-US" sz="1600" b="1" dirty="0" err="1" smtClean="0">
                <a:solidFill>
                  <a:srgbClr val="FF0000"/>
                </a:solidFill>
                <a:latin typeface="Calibri"/>
                <a:cs typeface="Calibri"/>
              </a:rPr>
              <a:t>rwxr</a:t>
            </a:r>
            <a:r>
              <a:rPr lang="en-US" sz="1600" b="1" dirty="0" smtClean="0">
                <a:solidFill>
                  <a:srgbClr val="FF0000"/>
                </a:solidFill>
                <a:latin typeface="Calibri"/>
                <a:cs typeface="Calibri"/>
              </a:rPr>
              <a:t>-</a:t>
            </a:r>
            <a:r>
              <a:rPr lang="en-US" sz="1600" b="1" dirty="0" err="1" smtClean="0">
                <a:solidFill>
                  <a:srgbClr val="FF0000"/>
                </a:solidFill>
                <a:latin typeface="Calibri"/>
                <a:cs typeface="Calibri"/>
              </a:rPr>
              <a:t>xr</a:t>
            </a:r>
            <a:r>
              <a:rPr lang="en-US" sz="1600" b="1" dirty="0" smtClean="0">
                <a:solidFill>
                  <a:srgbClr val="FF0000"/>
                </a:solidFill>
                <a:latin typeface="Calibri"/>
                <a:cs typeface="Calibri"/>
              </a:rPr>
              <a:t>--</a:t>
            </a:r>
            <a:endParaRPr lang="en-US" sz="1600" b="1" dirty="0">
              <a:solidFill>
                <a:srgbClr val="FF0000"/>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nlink_t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st_nlink</a:t>
            </a:r>
            <a:r>
              <a:rPr lang="en-US" sz="1600" b="1" dirty="0" smtClean="0">
                <a:latin typeface="Calibri"/>
                <a:cs typeface="Calibri"/>
              </a:rPr>
              <a:t>;		/</a:t>
            </a:r>
            <a:r>
              <a:rPr lang="en-US" sz="1600" b="1" dirty="0">
                <a:latin typeface="Calibri"/>
                <a:cs typeface="Calibri"/>
              </a:rPr>
              <a:t>* Number of hard links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ino_t</a:t>
            </a:r>
            <a:r>
              <a:rPr lang="en-US" sz="1600" b="1" dirty="0">
                <a:latin typeface="Calibri"/>
                <a:cs typeface="Calibri"/>
              </a:rPr>
              <a:t>           </a:t>
            </a:r>
            <a:r>
              <a:rPr lang="en-US" sz="1600" b="1" dirty="0" err="1" smtClean="0">
                <a:latin typeface="Calibri"/>
                <a:cs typeface="Calibri"/>
              </a:rPr>
              <a:t>st_ino</a:t>
            </a:r>
            <a:r>
              <a:rPr lang="en-US" sz="1600" b="1" dirty="0" smtClean="0">
                <a:latin typeface="Calibri"/>
                <a:cs typeface="Calibri"/>
              </a:rPr>
              <a:t>  		/</a:t>
            </a:r>
            <a:r>
              <a:rPr lang="en-US" sz="1600" b="1" dirty="0">
                <a:latin typeface="Calibri"/>
                <a:cs typeface="Calibri"/>
              </a:rPr>
              <a:t>* File serial number *</a:t>
            </a:r>
            <a:r>
              <a:rPr lang="en-US" sz="1600" b="1" dirty="0" smtClean="0">
                <a:latin typeface="Calibri"/>
                <a:cs typeface="Calibri"/>
              </a:rPr>
              <a:t>/		</a:t>
            </a:r>
            <a:r>
              <a:rPr lang="en-US" sz="1600" b="1" dirty="0" smtClean="0">
                <a:solidFill>
                  <a:srgbClr val="FF6600"/>
                </a:solidFill>
                <a:latin typeface="Calibri"/>
                <a:cs typeface="Calibri"/>
              </a:rPr>
              <a:t>i.e.: </a:t>
            </a:r>
            <a:r>
              <a:rPr lang="en-US" sz="1600" b="1" dirty="0" err="1" smtClean="0">
                <a:solidFill>
                  <a:srgbClr val="FF6600"/>
                </a:solidFill>
                <a:latin typeface="Calibri"/>
                <a:cs typeface="Calibri"/>
              </a:rPr>
              <a:t>i</a:t>
            </a:r>
            <a:r>
              <a:rPr lang="en-US" sz="1600" b="1" dirty="0" err="1" smtClean="0">
                <a:solidFill>
                  <a:srgbClr val="FF0000"/>
                </a:solidFill>
                <a:latin typeface="Calibri"/>
                <a:cs typeface="Calibri"/>
              </a:rPr>
              <a:t>node</a:t>
            </a:r>
            <a:r>
              <a:rPr lang="en-US" sz="1600" b="1" dirty="0" smtClean="0">
                <a:solidFill>
                  <a:srgbClr val="FF0000"/>
                </a:solidFill>
                <a:latin typeface="Calibri"/>
                <a:cs typeface="Calibri"/>
              </a:rPr>
              <a:t> #</a:t>
            </a:r>
            <a:endParaRPr lang="en-US" sz="1600" b="1" dirty="0">
              <a:solidFill>
                <a:srgbClr val="FF0000"/>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uid_t</a:t>
            </a:r>
            <a:r>
              <a:rPr lang="en-US" sz="1600" b="1" dirty="0">
                <a:latin typeface="Calibri"/>
                <a:cs typeface="Calibri"/>
              </a:rPr>
              <a:t>           </a:t>
            </a:r>
            <a:r>
              <a:rPr lang="en-US" sz="1600" b="1" dirty="0" err="1">
                <a:latin typeface="Calibri"/>
                <a:cs typeface="Calibri"/>
              </a:rPr>
              <a:t>st_uid</a:t>
            </a:r>
            <a:r>
              <a:rPr lang="en-US" sz="1600" b="1" dirty="0" smtClean="0">
                <a:latin typeface="Calibri"/>
                <a:cs typeface="Calibri"/>
              </a:rPr>
              <a:t>;		/</a:t>
            </a:r>
            <a:r>
              <a:rPr lang="en-US" sz="1600" b="1" dirty="0">
                <a:latin typeface="Calibri"/>
                <a:cs typeface="Calibri"/>
              </a:rPr>
              <a:t>* User ID of the file */</a:t>
            </a:r>
          </a:p>
          <a:p>
            <a:pPr marL="0" indent="0">
              <a:spcBef>
                <a:spcPts val="0"/>
              </a:spcBef>
              <a:buNone/>
            </a:pPr>
            <a:r>
              <a:rPr lang="en-US" sz="1600" b="1" dirty="0" smtClean="0">
                <a:latin typeface="Calibri"/>
                <a:cs typeface="Calibri"/>
              </a:rPr>
              <a:t>        </a:t>
            </a:r>
            <a:r>
              <a:rPr lang="en-US" sz="1600" b="1" dirty="0" err="1">
                <a:latin typeface="Calibri"/>
                <a:cs typeface="Calibri"/>
              </a:rPr>
              <a:t>gid_t</a:t>
            </a:r>
            <a:r>
              <a:rPr lang="en-US" sz="1600" b="1" dirty="0">
                <a:latin typeface="Calibri"/>
                <a:cs typeface="Calibri"/>
              </a:rPr>
              <a:t>           </a:t>
            </a:r>
            <a:r>
              <a:rPr lang="en-US" sz="1600" b="1" dirty="0" err="1">
                <a:latin typeface="Calibri"/>
                <a:cs typeface="Calibri"/>
              </a:rPr>
              <a:t>st_gid</a:t>
            </a:r>
            <a:r>
              <a:rPr lang="en-US" sz="1600" b="1" dirty="0" smtClean="0">
                <a:latin typeface="Calibri"/>
                <a:cs typeface="Calibri"/>
              </a:rPr>
              <a:t>;		/</a:t>
            </a:r>
            <a:r>
              <a:rPr lang="en-US" sz="1600" b="1" dirty="0">
                <a:latin typeface="Calibri"/>
                <a:cs typeface="Calibri"/>
              </a:rPr>
              <a:t>* Group ID of the file *</a:t>
            </a:r>
            <a:r>
              <a:rPr lang="en-US" sz="1600" b="1" dirty="0" smtClean="0">
                <a:latin typeface="Calibri"/>
                <a:cs typeface="Calibri"/>
              </a:rPr>
              <a:t>/</a:t>
            </a:r>
          </a:p>
          <a:p>
            <a:pPr marL="0" indent="0">
              <a:spcBef>
                <a:spcPts val="0"/>
              </a:spcBef>
              <a:buNone/>
            </a:pPr>
            <a:r>
              <a:rPr lang="en-US" sz="1600" b="1" dirty="0" smtClean="0">
                <a:latin typeface="Calibri"/>
                <a:cs typeface="Calibri"/>
              </a:rPr>
              <a:t>        </a:t>
            </a:r>
            <a:r>
              <a:rPr lang="en-US" sz="1600" b="1" dirty="0" err="1" smtClean="0">
                <a:latin typeface="Calibri"/>
                <a:cs typeface="Calibri"/>
              </a:rPr>
              <a:t>dev_t</a:t>
            </a:r>
            <a:r>
              <a:rPr lang="en-US" sz="1600" b="1" dirty="0" smtClean="0">
                <a:latin typeface="Calibri"/>
                <a:cs typeface="Calibri"/>
              </a:rPr>
              <a:t>          </a:t>
            </a:r>
            <a:r>
              <a:rPr lang="en-US" sz="1600" b="1" dirty="0" err="1" smtClean="0">
                <a:latin typeface="Calibri"/>
                <a:cs typeface="Calibri"/>
              </a:rPr>
              <a:t>st_rdev</a:t>
            </a:r>
            <a:r>
              <a:rPr lang="en-US" sz="1600" b="1" dirty="0" smtClean="0">
                <a:latin typeface="Calibri"/>
                <a:cs typeface="Calibri"/>
              </a:rPr>
              <a:t>;		/* Device ID */</a:t>
            </a:r>
          </a:p>
          <a:p>
            <a:pPr marL="0" indent="0">
              <a:spcBef>
                <a:spcPts val="0"/>
              </a:spcBef>
              <a:buNone/>
            </a:pP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st_atimespec</a:t>
            </a:r>
            <a:r>
              <a:rPr lang="en-US" sz="1600" b="1" dirty="0" smtClean="0">
                <a:latin typeface="Calibri"/>
                <a:cs typeface="Calibri"/>
              </a:rPr>
              <a:t>;	/</a:t>
            </a:r>
            <a:r>
              <a:rPr lang="en-US" sz="1600" b="1" dirty="0">
                <a:latin typeface="Calibri"/>
                <a:cs typeface="Calibri"/>
              </a:rPr>
              <a:t>* time of last </a:t>
            </a:r>
            <a:r>
              <a:rPr lang="en-US" sz="1600" b="1" dirty="0" smtClean="0">
                <a:latin typeface="Calibri"/>
                <a:cs typeface="Calibri"/>
              </a:rPr>
              <a:t>access </a:t>
            </a:r>
            <a:r>
              <a:rPr lang="en-US" sz="1600" b="1" dirty="0">
                <a:latin typeface="Calibri"/>
                <a:cs typeface="Calibri"/>
              </a:rPr>
              <a:t>*/</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st_mtimespec</a:t>
            </a:r>
            <a:r>
              <a:rPr lang="en-US" sz="1600" b="1" dirty="0" smtClean="0">
                <a:latin typeface="Calibri"/>
                <a:cs typeface="Calibri"/>
              </a:rPr>
              <a:t>;	/</a:t>
            </a:r>
            <a:r>
              <a:rPr lang="en-US" sz="1600" b="1" dirty="0">
                <a:latin typeface="Calibri"/>
                <a:cs typeface="Calibri"/>
              </a:rPr>
              <a:t>* time of last data modification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struct</a:t>
            </a:r>
            <a:r>
              <a:rPr lang="en-US" sz="1600" b="1" dirty="0">
                <a:latin typeface="Calibri"/>
                <a:cs typeface="Calibri"/>
              </a:rPr>
              <a:t> </a:t>
            </a:r>
            <a:r>
              <a:rPr lang="en-US" sz="1600" b="1" dirty="0" err="1">
                <a:latin typeface="Calibri"/>
                <a:cs typeface="Calibri"/>
              </a:rPr>
              <a:t>timespec</a:t>
            </a:r>
            <a:r>
              <a:rPr lang="en-US" sz="1600" b="1" dirty="0">
                <a:latin typeface="Calibri"/>
                <a:cs typeface="Calibri"/>
              </a:rPr>
              <a:t> </a:t>
            </a:r>
            <a:r>
              <a:rPr lang="en-US" sz="1600" b="1" dirty="0" err="1">
                <a:latin typeface="Calibri"/>
                <a:cs typeface="Calibri"/>
              </a:rPr>
              <a:t>st_ctimespec</a:t>
            </a:r>
            <a:r>
              <a:rPr lang="en-US" sz="1600" b="1" dirty="0" smtClean="0">
                <a:latin typeface="Calibri"/>
                <a:cs typeface="Calibri"/>
              </a:rPr>
              <a:t>;	/</a:t>
            </a:r>
            <a:r>
              <a:rPr lang="en-US" sz="1600" b="1" dirty="0">
                <a:latin typeface="Calibri"/>
                <a:cs typeface="Calibri"/>
              </a:rPr>
              <a:t>* time of last status change */</a:t>
            </a:r>
          </a:p>
          <a:p>
            <a:pPr marL="0" indent="0">
              <a:spcBef>
                <a:spcPts val="0"/>
              </a:spcBef>
              <a:buNone/>
            </a:pPr>
            <a:r>
              <a:rPr lang="en-US" sz="1600" b="1" dirty="0">
                <a:solidFill>
                  <a:srgbClr val="444444"/>
                </a:solidFill>
                <a:latin typeface="Calibri"/>
                <a:cs typeface="Calibri"/>
              </a:rPr>
              <a:t>  </a:t>
            </a:r>
            <a:r>
              <a:rPr lang="en-US" sz="1600" b="1" dirty="0" smtClean="0">
                <a:solidFill>
                  <a:srgbClr val="444444"/>
                </a:solidFill>
                <a:latin typeface="Calibri"/>
                <a:cs typeface="Calibri"/>
              </a:rPr>
              <a:t>      </a:t>
            </a:r>
            <a:r>
              <a:rPr lang="en-US" sz="1600" b="1" dirty="0" err="1">
                <a:solidFill>
                  <a:srgbClr val="444444"/>
                </a:solidFill>
                <a:latin typeface="Calibri"/>
                <a:cs typeface="Calibri"/>
              </a:rPr>
              <a:t>struct</a:t>
            </a:r>
            <a:r>
              <a:rPr lang="en-US" sz="1600" b="1" dirty="0">
                <a:solidFill>
                  <a:srgbClr val="444444"/>
                </a:solidFill>
                <a:latin typeface="Calibri"/>
                <a:cs typeface="Calibri"/>
              </a:rPr>
              <a:t> </a:t>
            </a:r>
            <a:r>
              <a:rPr lang="en-US" sz="1600" b="1" dirty="0" err="1">
                <a:solidFill>
                  <a:srgbClr val="444444"/>
                </a:solidFill>
                <a:latin typeface="Calibri"/>
                <a:cs typeface="Calibri"/>
              </a:rPr>
              <a:t>timespec</a:t>
            </a:r>
            <a:r>
              <a:rPr lang="en-US" sz="1600" b="1" dirty="0">
                <a:solidFill>
                  <a:srgbClr val="444444"/>
                </a:solidFill>
                <a:latin typeface="Calibri"/>
                <a:cs typeface="Calibri"/>
              </a:rPr>
              <a:t> </a:t>
            </a:r>
            <a:r>
              <a:rPr lang="en-US" sz="1600" b="1" dirty="0" err="1">
                <a:solidFill>
                  <a:srgbClr val="444444"/>
                </a:solidFill>
                <a:latin typeface="Calibri"/>
                <a:cs typeface="Calibri"/>
              </a:rPr>
              <a:t>st_birthtimespec</a:t>
            </a:r>
            <a:r>
              <a:rPr lang="en-US" sz="1600" b="1" dirty="0" smtClean="0">
                <a:solidFill>
                  <a:srgbClr val="444444"/>
                </a:solidFill>
                <a:latin typeface="Calibri"/>
                <a:cs typeface="Calibri"/>
              </a:rPr>
              <a:t>;	/</a:t>
            </a:r>
            <a:r>
              <a:rPr lang="en-US" sz="1600" b="1" dirty="0">
                <a:solidFill>
                  <a:srgbClr val="444444"/>
                </a:solidFill>
                <a:latin typeface="Calibri"/>
                <a:cs typeface="Calibri"/>
              </a:rPr>
              <a:t>* time of file creation(birth) </a:t>
            </a:r>
            <a:r>
              <a:rPr lang="en-US" sz="1600" b="1" dirty="0" smtClean="0">
                <a:solidFill>
                  <a:srgbClr val="444444"/>
                </a:solidFill>
                <a:latin typeface="Calibri"/>
                <a:cs typeface="Calibri"/>
              </a:rPr>
              <a:t>*/	</a:t>
            </a:r>
            <a:r>
              <a:rPr lang="en-US" sz="1600" b="1" dirty="0" smtClean="0">
                <a:solidFill>
                  <a:schemeClr val="accent4"/>
                </a:solidFill>
                <a:latin typeface="Calibri"/>
                <a:cs typeface="Calibri"/>
              </a:rPr>
              <a:t>[2]</a:t>
            </a:r>
            <a:endParaRPr lang="en-US" sz="1600" b="1" dirty="0">
              <a:solidFill>
                <a:schemeClr val="accent4"/>
              </a:solidFill>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off_t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st_size</a:t>
            </a:r>
            <a:r>
              <a:rPr lang="en-US" sz="1600" b="1" dirty="0" smtClean="0">
                <a:latin typeface="Calibri"/>
                <a:cs typeface="Calibri"/>
              </a:rPr>
              <a:t>;		/</a:t>
            </a:r>
            <a:r>
              <a:rPr lang="en-US" sz="1600" b="1" dirty="0">
                <a:latin typeface="Calibri"/>
                <a:cs typeface="Calibri"/>
              </a:rPr>
              <a:t>* file size, in bytes *</a:t>
            </a:r>
            <a:r>
              <a:rPr lang="en-US" sz="1600" b="1" dirty="0" smtClean="0">
                <a:latin typeface="Calibri"/>
                <a:cs typeface="Calibri"/>
              </a:rPr>
              <a:t>/		</a:t>
            </a:r>
            <a:r>
              <a:rPr lang="en-US" sz="1600" b="1" dirty="0" smtClean="0">
                <a:solidFill>
                  <a:srgbClr val="FF0000"/>
                </a:solidFill>
                <a:latin typeface="Calibri"/>
                <a:cs typeface="Calibri"/>
              </a:rPr>
              <a:t>‘nominal’ size (bytes)</a:t>
            </a:r>
            <a:endParaRPr lang="en-US" sz="1600" b="1" dirty="0">
              <a:solidFill>
                <a:srgbClr val="FF0000"/>
              </a:solidFill>
              <a:latin typeface="Calibri"/>
              <a:cs typeface="Calibri"/>
            </a:endParaRPr>
          </a:p>
          <a:p>
            <a:pPr marL="0" indent="0">
              <a:spcBef>
                <a:spcPts val="0"/>
              </a:spcBef>
              <a:buNone/>
            </a:pPr>
            <a:r>
              <a:rPr lang="en-US" sz="1600" b="1" dirty="0" smtClean="0">
                <a:latin typeface="Calibri"/>
                <a:cs typeface="Calibri"/>
              </a:rPr>
              <a:t>        </a:t>
            </a:r>
            <a:r>
              <a:rPr lang="en-US" sz="1600" b="1" dirty="0" err="1">
                <a:latin typeface="Calibri"/>
                <a:cs typeface="Calibri"/>
              </a:rPr>
              <a:t>blkcnt_t</a:t>
            </a:r>
            <a:r>
              <a:rPr lang="en-US" sz="1600" b="1" dirty="0">
                <a:latin typeface="Calibri"/>
                <a:cs typeface="Calibri"/>
              </a:rPr>
              <a:t>   </a:t>
            </a:r>
            <a:r>
              <a:rPr lang="en-US" sz="1600" b="1" dirty="0" smtClean="0">
                <a:latin typeface="Calibri"/>
                <a:cs typeface="Calibri"/>
              </a:rPr>
              <a:t>   </a:t>
            </a:r>
            <a:r>
              <a:rPr lang="en-US" sz="1600" b="1" dirty="0" err="1">
                <a:latin typeface="Calibri"/>
                <a:cs typeface="Calibri"/>
              </a:rPr>
              <a:t>st_blocks</a:t>
            </a:r>
            <a:r>
              <a:rPr lang="en-US" sz="1600" b="1" dirty="0" smtClean="0">
                <a:latin typeface="Calibri"/>
                <a:cs typeface="Calibri"/>
              </a:rPr>
              <a:t>;		/</a:t>
            </a:r>
            <a:r>
              <a:rPr lang="en-US" sz="1600" b="1" dirty="0">
                <a:latin typeface="Calibri"/>
                <a:cs typeface="Calibri"/>
              </a:rPr>
              <a:t>* blocks allocated for file *</a:t>
            </a:r>
            <a:r>
              <a:rPr lang="en-US" sz="1600" b="1" dirty="0" smtClean="0">
                <a:latin typeface="Calibri"/>
                <a:cs typeface="Calibri"/>
              </a:rPr>
              <a:t>/</a:t>
            </a:r>
            <a:r>
              <a:rPr lang="en-US" sz="1600" b="1" dirty="0">
                <a:solidFill>
                  <a:srgbClr val="FF0000"/>
                </a:solidFill>
                <a:latin typeface="Calibri"/>
                <a:cs typeface="Calibri"/>
              </a:rPr>
              <a:t>	</a:t>
            </a:r>
            <a:r>
              <a:rPr lang="en-US" sz="1600" b="1" dirty="0" smtClean="0">
                <a:solidFill>
                  <a:srgbClr val="FF0000"/>
                </a:solidFill>
                <a:latin typeface="Calibri"/>
                <a:cs typeface="Calibri"/>
              </a:rPr>
              <a:t> 	[3] ‘allocated’ (~raw) size (</a:t>
            </a:r>
            <a:r>
              <a:rPr lang="en-US" sz="1600" b="1" dirty="0" err="1" smtClean="0">
                <a:solidFill>
                  <a:srgbClr val="FF0000"/>
                </a:solidFill>
                <a:latin typeface="Calibri"/>
                <a:cs typeface="Calibri"/>
              </a:rPr>
              <a:t>sectors|kb</a:t>
            </a:r>
            <a:r>
              <a:rPr lang="en-US" sz="1600" b="1" dirty="0" smtClean="0">
                <a:solidFill>
                  <a:srgbClr val="FF0000"/>
                </a:solidFill>
                <a:latin typeface="Calibri"/>
                <a:cs typeface="Calibri"/>
              </a:rPr>
              <a:t>)</a:t>
            </a:r>
            <a:endParaRPr lang="en-US" sz="1600" b="1" dirty="0">
              <a:latin typeface="Calibri"/>
              <a:cs typeface="Calibri"/>
            </a:endParaRP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a:latin typeface="Calibri"/>
                <a:cs typeface="Calibri"/>
              </a:rPr>
              <a:t>uint32_t </a:t>
            </a:r>
            <a:r>
              <a:rPr lang="en-US" sz="1600" b="1" dirty="0" smtClean="0">
                <a:latin typeface="Calibri"/>
                <a:cs typeface="Calibri"/>
              </a:rPr>
              <a:t>     </a:t>
            </a:r>
            <a:r>
              <a:rPr lang="en-US" sz="1600" b="1" dirty="0" err="1">
                <a:latin typeface="Calibri"/>
                <a:cs typeface="Calibri"/>
              </a:rPr>
              <a:t>st_flags</a:t>
            </a:r>
            <a:r>
              <a:rPr lang="en-US" sz="1600" b="1" dirty="0" smtClean="0">
                <a:latin typeface="Calibri"/>
                <a:cs typeface="Calibri"/>
              </a:rPr>
              <a:t>;		/</a:t>
            </a:r>
            <a:r>
              <a:rPr lang="en-US" sz="1600" b="1" dirty="0">
                <a:latin typeface="Calibri"/>
                <a:cs typeface="Calibri"/>
              </a:rPr>
              <a:t>* user defined flags for file */</a:t>
            </a:r>
          </a:p>
          <a:p>
            <a:pPr marL="0" indent="0">
              <a:spcBef>
                <a:spcPts val="0"/>
              </a:spcBef>
              <a:buNone/>
            </a:pPr>
            <a:r>
              <a:rPr lang="en-US" sz="1600" b="1" dirty="0">
                <a:latin typeface="Calibri"/>
                <a:cs typeface="Calibri"/>
              </a:rPr>
              <a:t>     </a:t>
            </a:r>
            <a:r>
              <a:rPr lang="en-US" sz="1600" b="1" dirty="0" smtClean="0">
                <a:latin typeface="Calibri"/>
                <a:cs typeface="Calibri"/>
              </a:rPr>
              <a:t>   </a:t>
            </a:r>
            <a:r>
              <a:rPr lang="en-US" sz="1600" b="1" dirty="0">
                <a:latin typeface="Calibri"/>
                <a:cs typeface="Calibri"/>
              </a:rPr>
              <a:t>uint32_t  </a:t>
            </a:r>
            <a:r>
              <a:rPr lang="en-US" sz="1600" b="1" dirty="0" smtClean="0">
                <a:latin typeface="Calibri"/>
                <a:cs typeface="Calibri"/>
              </a:rPr>
              <a:t>    </a:t>
            </a:r>
            <a:r>
              <a:rPr lang="en-US" sz="1600" b="1" dirty="0" err="1">
                <a:latin typeface="Calibri"/>
                <a:cs typeface="Calibri"/>
              </a:rPr>
              <a:t>st_gen</a:t>
            </a:r>
            <a:r>
              <a:rPr lang="en-US" sz="1600" b="1" dirty="0" smtClean="0">
                <a:latin typeface="Calibri"/>
                <a:cs typeface="Calibri"/>
              </a:rPr>
              <a:t>;		/</a:t>
            </a:r>
            <a:r>
              <a:rPr lang="en-US" sz="1600" b="1" dirty="0">
                <a:latin typeface="Calibri"/>
                <a:cs typeface="Calibri"/>
              </a:rPr>
              <a:t>* file generation number *</a:t>
            </a:r>
            <a:r>
              <a:rPr lang="en-US" sz="1600" b="1" dirty="0" smtClean="0">
                <a:latin typeface="Calibri"/>
                <a:cs typeface="Calibri"/>
              </a:rPr>
              <a:t>/</a:t>
            </a:r>
          </a:p>
          <a:p>
            <a:pPr marL="0" indent="0">
              <a:spcBef>
                <a:spcPts val="0"/>
              </a:spcBef>
              <a:buNone/>
            </a:pPr>
            <a:r>
              <a:rPr lang="en-US" sz="1600" b="1" dirty="0" smtClean="0">
                <a:latin typeface="Calibri"/>
                <a:cs typeface="Calibri"/>
              </a:rPr>
              <a:t>        int32_t        </a:t>
            </a:r>
            <a:r>
              <a:rPr lang="en-US" sz="1600" b="1" dirty="0" err="1" smtClean="0">
                <a:latin typeface="Calibri"/>
                <a:cs typeface="Calibri"/>
              </a:rPr>
              <a:t>st_lspare</a:t>
            </a:r>
            <a:r>
              <a:rPr lang="en-US" sz="1600" b="1" dirty="0" smtClean="0">
                <a:latin typeface="Calibri"/>
                <a:cs typeface="Calibri"/>
              </a:rPr>
              <a:t>;	/* RESERVED: DO NOT USE! */</a:t>
            </a:r>
          </a:p>
          <a:p>
            <a:pPr marL="0" indent="0">
              <a:spcBef>
                <a:spcPts val="0"/>
              </a:spcBef>
              <a:buNone/>
            </a:pPr>
            <a:r>
              <a:rPr lang="en-US" sz="1600" b="1" dirty="0" smtClean="0">
                <a:latin typeface="Calibri"/>
                <a:cs typeface="Calibri"/>
              </a:rPr>
              <a:t>        int64_t        </a:t>
            </a:r>
            <a:r>
              <a:rPr lang="en-US" sz="1600" b="1" dirty="0" err="1" smtClean="0">
                <a:latin typeface="Calibri"/>
                <a:cs typeface="Calibri"/>
              </a:rPr>
              <a:t>st_qspare</a:t>
            </a:r>
            <a:r>
              <a:rPr lang="en-US" sz="1600" b="1" dirty="0" smtClean="0">
                <a:latin typeface="Calibri"/>
                <a:cs typeface="Calibri"/>
              </a:rPr>
              <a:t>[2];	/* RESERVED: DO NOT USE! */</a:t>
            </a:r>
          </a:p>
          <a:p>
            <a:pPr marL="0" indent="0">
              <a:spcBef>
                <a:spcPts val="0"/>
              </a:spcBef>
              <a:buNone/>
            </a:pPr>
            <a:r>
              <a:rPr lang="en-US" sz="1600" b="1" dirty="0" smtClean="0">
                <a:latin typeface="Calibri"/>
                <a:cs typeface="Calibri"/>
              </a:rPr>
              <a:t>};</a:t>
            </a:r>
          </a:p>
          <a:p>
            <a:pPr marL="0" indent="0">
              <a:spcBef>
                <a:spcPts val="0"/>
              </a:spcBef>
              <a:buNone/>
            </a:pPr>
            <a:endParaRPr lang="en-US" sz="1600" b="1" dirty="0">
              <a:latin typeface="Calibri"/>
              <a:cs typeface="Calibri"/>
            </a:endParaRPr>
          </a:p>
          <a:p>
            <a:pPr marL="0" indent="-182880">
              <a:spcBef>
                <a:spcPts val="0"/>
              </a:spcBef>
              <a:buNone/>
            </a:pPr>
            <a:r>
              <a:rPr lang="en-US" sz="1600" b="1" dirty="0" smtClean="0">
                <a:solidFill>
                  <a:srgbClr val="FF0000"/>
                </a:solidFill>
                <a:latin typeface="Calibri"/>
                <a:cs typeface="Calibri"/>
              </a:rPr>
              <a:t>[1] When an ACL is present, the mode bits are a OneFS approximation of the ACL.</a:t>
            </a:r>
          </a:p>
          <a:p>
            <a:pPr marL="0" indent="-182880">
              <a:spcBef>
                <a:spcPts val="0"/>
              </a:spcBef>
              <a:buNone/>
            </a:pPr>
            <a:r>
              <a:rPr lang="en-US" sz="1600" b="1" dirty="0" smtClean="0">
                <a:solidFill>
                  <a:srgbClr val="FF0000"/>
                </a:solidFill>
                <a:latin typeface="Calibri"/>
                <a:cs typeface="Calibri"/>
              </a:rPr>
              <a:t>[2] Not all filesystems store ‘birth time’ or provide for it in their stat(2) implementation; </a:t>
            </a:r>
            <a:r>
              <a:rPr lang="en-US" sz="1600" b="1" dirty="0">
                <a:solidFill>
                  <a:srgbClr val="FF0000"/>
                </a:solidFill>
                <a:latin typeface="Calibri"/>
                <a:cs typeface="Calibri"/>
              </a:rPr>
              <a:t> </a:t>
            </a:r>
            <a:r>
              <a:rPr lang="en-US" sz="1600" b="1" dirty="0" smtClean="0">
                <a:solidFill>
                  <a:srgbClr val="FF0000"/>
                </a:solidFill>
                <a:latin typeface="Calibri"/>
                <a:cs typeface="Calibri"/>
              </a:rPr>
              <a:t>NFSv3 </a:t>
            </a:r>
            <a:r>
              <a:rPr lang="en-US" sz="1600" b="1" u="sng" dirty="0" smtClean="0">
                <a:solidFill>
                  <a:srgbClr val="FF0000"/>
                </a:solidFill>
                <a:latin typeface="Calibri"/>
                <a:cs typeface="Calibri"/>
              </a:rPr>
              <a:t>cannot</a:t>
            </a:r>
            <a:r>
              <a:rPr lang="en-US" sz="1600" b="1" dirty="0" smtClean="0">
                <a:solidFill>
                  <a:srgbClr val="FF0000"/>
                </a:solidFill>
                <a:latin typeface="Calibri"/>
                <a:cs typeface="Calibri"/>
              </a:rPr>
              <a:t> convey it, and not all NFSv4 clients handle it correctly; it may be presented as either ‘not available’ or as a blind copy of the </a:t>
            </a:r>
            <a:r>
              <a:rPr lang="en-US" sz="1600" b="1" dirty="0" err="1" smtClean="0">
                <a:solidFill>
                  <a:srgbClr val="FF0000"/>
                </a:solidFill>
                <a:latin typeface="Calibri"/>
                <a:cs typeface="Calibri"/>
              </a:rPr>
              <a:t>ctime</a:t>
            </a:r>
            <a:r>
              <a:rPr lang="en-US" sz="1600" b="1" dirty="0" smtClean="0">
                <a:solidFill>
                  <a:srgbClr val="FF0000"/>
                </a:solidFill>
                <a:latin typeface="Calibri"/>
                <a:cs typeface="Calibri"/>
              </a:rPr>
              <a:t>.</a:t>
            </a:r>
          </a:p>
          <a:p>
            <a:pPr marL="0" indent="-182880">
              <a:spcBef>
                <a:spcPts val="0"/>
              </a:spcBef>
              <a:buNone/>
            </a:pPr>
            <a:r>
              <a:rPr lang="en-US" sz="1600" b="1" dirty="0" smtClean="0">
                <a:solidFill>
                  <a:srgbClr val="FF0000"/>
                </a:solidFill>
                <a:latin typeface="Calibri"/>
                <a:cs typeface="Calibri"/>
              </a:rPr>
              <a:t>[3] Modern </a:t>
            </a:r>
            <a:r>
              <a:rPr lang="en-US" sz="1600" b="1" dirty="0">
                <a:solidFill>
                  <a:srgbClr val="FF0000"/>
                </a:solidFill>
                <a:latin typeface="Calibri"/>
                <a:cs typeface="Calibri"/>
              </a:rPr>
              <a:t>NFS </a:t>
            </a:r>
            <a:r>
              <a:rPr lang="en-US" sz="1600" b="1" dirty="0" smtClean="0">
                <a:solidFill>
                  <a:srgbClr val="FF0000"/>
                </a:solidFill>
                <a:latin typeface="Calibri"/>
                <a:cs typeface="Calibri"/>
              </a:rPr>
              <a:t>servers may return </a:t>
            </a:r>
            <a:r>
              <a:rPr lang="en-US" sz="1600" b="1" dirty="0">
                <a:solidFill>
                  <a:srgbClr val="FF0000"/>
                </a:solidFill>
                <a:latin typeface="Calibri"/>
                <a:cs typeface="Calibri"/>
              </a:rPr>
              <a:t>a number of 1024-byte </a:t>
            </a:r>
            <a:r>
              <a:rPr lang="en-US" sz="1600" b="1" dirty="0" smtClean="0">
                <a:solidFill>
                  <a:srgbClr val="FF0000"/>
                </a:solidFill>
                <a:latin typeface="Calibri"/>
                <a:cs typeface="Calibri"/>
              </a:rPr>
              <a:t>units rather than 512-byte units.  From OneFS</a:t>
            </a:r>
            <a:r>
              <a:rPr lang="en-US" sz="1600" b="1" dirty="0">
                <a:solidFill>
                  <a:srgbClr val="FF0000"/>
                </a:solidFill>
                <a:latin typeface="Calibri"/>
                <a:cs typeface="Calibri"/>
              </a:rPr>
              <a:t>, this value includes the data protection overhead of a file.  The ratio of </a:t>
            </a:r>
            <a:r>
              <a:rPr lang="en-US" sz="1600" b="1" dirty="0" err="1" smtClean="0">
                <a:solidFill>
                  <a:srgbClr val="FF0000"/>
                </a:solidFill>
                <a:latin typeface="Calibri"/>
                <a:cs typeface="Calibri"/>
              </a:rPr>
              <a:t>st_blocks</a:t>
            </a:r>
            <a:r>
              <a:rPr lang="en-US" sz="1600" b="1" dirty="0" smtClean="0">
                <a:solidFill>
                  <a:srgbClr val="FF0000"/>
                </a:solidFill>
                <a:latin typeface="Calibri"/>
                <a:cs typeface="Calibri"/>
              </a:rPr>
              <a:t>  to </a:t>
            </a:r>
            <a:r>
              <a:rPr lang="en-US" sz="1600" b="1" dirty="0" err="1">
                <a:solidFill>
                  <a:srgbClr val="FF0000"/>
                </a:solidFill>
                <a:latin typeface="Calibri"/>
                <a:cs typeface="Calibri"/>
              </a:rPr>
              <a:t>st_size</a:t>
            </a:r>
            <a:r>
              <a:rPr lang="en-US" sz="1600" b="1" dirty="0">
                <a:solidFill>
                  <a:srgbClr val="FF0000"/>
                </a:solidFill>
                <a:latin typeface="Calibri"/>
                <a:cs typeface="Calibri"/>
              </a:rPr>
              <a:t> will depend on each </a:t>
            </a:r>
            <a:r>
              <a:rPr lang="en-US" sz="1600" b="1" dirty="0" err="1">
                <a:solidFill>
                  <a:srgbClr val="FF0000"/>
                </a:solidFill>
                <a:latin typeface="Calibri"/>
                <a:cs typeface="Calibri"/>
              </a:rPr>
              <a:t>files’s</a:t>
            </a:r>
            <a:r>
              <a:rPr lang="en-US" sz="1600" b="1" dirty="0">
                <a:solidFill>
                  <a:srgbClr val="FF0000"/>
                </a:solidFill>
                <a:latin typeface="Calibri"/>
                <a:cs typeface="Calibri"/>
              </a:rPr>
              <a:t> actual protection strategy (mirrored or FEC parity) </a:t>
            </a:r>
            <a:r>
              <a:rPr lang="en-US" sz="1600" b="1" dirty="0" smtClean="0">
                <a:solidFill>
                  <a:srgbClr val="FF0000"/>
                </a:solidFill>
                <a:latin typeface="Calibri"/>
                <a:cs typeface="Calibri"/>
              </a:rPr>
              <a:t>and  may </a:t>
            </a:r>
            <a:r>
              <a:rPr lang="en-US" sz="1600" b="1" dirty="0">
                <a:solidFill>
                  <a:srgbClr val="FF0000"/>
                </a:solidFill>
                <a:latin typeface="Calibri"/>
                <a:cs typeface="Calibri"/>
              </a:rPr>
              <a:t>vary with the size of the OneFS node pool containing the file.</a:t>
            </a:r>
            <a:r>
              <a:rPr lang="en-US" sz="1600" b="1" dirty="0" smtClean="0">
                <a:solidFill>
                  <a:srgbClr val="FF0000"/>
                </a:solidFill>
                <a:latin typeface="Calibri"/>
                <a:cs typeface="Calibri"/>
              </a:rPr>
              <a:t> </a:t>
            </a:r>
          </a:p>
        </p:txBody>
      </p:sp>
      <p:pic>
        <p:nvPicPr>
          <p:cNvPr id="4" name="Picture 2" descr="C:\Users\BROOME~1\AppData\Local\Temp\VMwareDnD\cfc176d6\iStock_000011953681XSmall.jp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22594186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444444"/>
                </a:solidFill>
              </a:rPr>
              <a:t>directory_scan</a:t>
            </a:r>
            <a:r>
              <a:rPr lang="en-US" dirty="0" smtClean="0">
                <a:solidFill>
                  <a:srgbClr val="444444"/>
                </a:solidFill>
              </a:rPr>
              <a:t>() Pseudo-code</a:t>
            </a:r>
            <a:endParaRPr lang="en-US" sz="2800" dirty="0">
              <a:solidFill>
                <a:srgbClr val="444444"/>
              </a:solidFill>
            </a:endParaRPr>
          </a:p>
        </p:txBody>
      </p:sp>
      <p:sp>
        <p:nvSpPr>
          <p:cNvPr id="3" name="Content Placeholder 2"/>
          <p:cNvSpPr>
            <a:spLocks noGrp="1"/>
          </p:cNvSpPr>
          <p:nvPr>
            <p:ph sz="quarter" idx="10"/>
          </p:nvPr>
        </p:nvSpPr>
        <p:spPr>
          <a:xfrm>
            <a:off x="609600" y="902406"/>
            <a:ext cx="7086600" cy="3662541"/>
          </a:xfrm>
          <a:ln>
            <a:solidFill>
              <a:schemeClr val="tx1"/>
            </a:solidFill>
          </a:ln>
        </p:spPr>
        <p:txBody>
          <a:bodyPr lIns="274320" tIns="228600" bIns="228600" anchor="ctr" anchorCtr="0">
            <a:spAutoFit/>
          </a:bodyPr>
          <a:lstStyle/>
          <a:p>
            <a:pPr marL="0" indent="0">
              <a:spcBef>
                <a:spcPts val="0"/>
              </a:spcBef>
              <a:buNone/>
            </a:pPr>
            <a:r>
              <a:rPr lang="en-US" sz="1600" b="1" dirty="0" smtClean="0">
                <a:latin typeface="Consolas"/>
                <a:cs typeface="Consolas"/>
              </a:rPr>
              <a:t>// For every directory popped from FIFO …</a:t>
            </a:r>
          </a:p>
          <a:p>
            <a:pPr marL="0" indent="0">
              <a:spcBef>
                <a:spcPts val="0"/>
              </a:spcBef>
              <a:buNone/>
            </a:pPr>
            <a:endParaRPr lang="en-US" sz="1600" b="1" dirty="0">
              <a:latin typeface="Consolas"/>
              <a:cs typeface="Consolas"/>
            </a:endParaRPr>
          </a:p>
          <a:p>
            <a:pPr marL="0" indent="0">
              <a:spcBef>
                <a:spcPts val="0"/>
              </a:spcBef>
              <a:buNone/>
            </a:pPr>
            <a:r>
              <a:rPr lang="en-US" sz="1600" b="1" dirty="0" err="1" smtClean="0">
                <a:latin typeface="Consolas"/>
                <a:cs typeface="Consolas"/>
              </a:rPr>
              <a:t>opendir</a:t>
            </a:r>
            <a:r>
              <a:rPr lang="en-US" sz="1600" b="1" dirty="0" smtClean="0">
                <a:latin typeface="Consolas"/>
                <a:cs typeface="Consolas"/>
              </a:rPr>
              <a:t>(directory)</a:t>
            </a:r>
          </a:p>
          <a:p>
            <a:pPr marL="0" indent="0">
              <a:spcBef>
                <a:spcPts val="0"/>
              </a:spcBef>
              <a:buNone/>
            </a:pPr>
            <a:r>
              <a:rPr lang="en-US" sz="1600" b="1" dirty="0">
                <a:latin typeface="Consolas"/>
                <a:cs typeface="Consolas"/>
              </a:rPr>
              <a:t>stat</a:t>
            </a:r>
            <a:r>
              <a:rPr lang="en-US" sz="1600" b="1" dirty="0" smtClean="0">
                <a:latin typeface="Consolas"/>
                <a:cs typeface="Consolas"/>
              </a:rPr>
              <a:t>(directory)</a:t>
            </a:r>
            <a:endParaRPr lang="en-US" sz="1600" b="1" dirty="0">
              <a:latin typeface="Consolas"/>
              <a:cs typeface="Consolas"/>
            </a:endParaRPr>
          </a:p>
          <a:p>
            <a:pPr marL="0" indent="0">
              <a:spcBef>
                <a:spcPts val="0"/>
              </a:spcBef>
              <a:buNone/>
            </a:pPr>
            <a:r>
              <a:rPr lang="en-US" sz="1600" b="1" dirty="0" err="1" smtClean="0">
                <a:latin typeface="Consolas"/>
                <a:cs typeface="Consolas"/>
              </a:rPr>
              <a:t>process_entry</a:t>
            </a:r>
            <a:r>
              <a:rPr lang="en-US" sz="1600" b="1" dirty="0" smtClean="0">
                <a:latin typeface="Consolas"/>
                <a:cs typeface="Consolas"/>
              </a:rPr>
              <a:t>(‘start’, directory)</a:t>
            </a:r>
          </a:p>
          <a:p>
            <a:pPr marL="0" indent="0">
              <a:spcBef>
                <a:spcPts val="0"/>
              </a:spcBef>
              <a:buNone/>
            </a:pPr>
            <a:r>
              <a:rPr lang="en-US" sz="1600" b="1" dirty="0" smtClean="0">
                <a:latin typeface="Consolas"/>
                <a:cs typeface="Consolas"/>
              </a:rPr>
              <a:t>while (</a:t>
            </a:r>
            <a:r>
              <a:rPr lang="en-US" sz="1600" b="1" dirty="0" err="1" smtClean="0">
                <a:latin typeface="Consolas"/>
                <a:cs typeface="Consolas"/>
              </a:rPr>
              <a:t>readdir_r</a:t>
            </a:r>
            <a:r>
              <a:rPr lang="en-US" sz="1600" b="1" dirty="0" smtClean="0">
                <a:latin typeface="Consolas"/>
                <a:cs typeface="Consolas"/>
              </a:rPr>
              <a:t>(...)) </a:t>
            </a:r>
            <a:r>
              <a:rPr lang="en-US" sz="1600" b="1" dirty="0">
                <a:latin typeface="Consolas"/>
                <a:cs typeface="Consolas"/>
              </a:rPr>
              <a:t>{</a:t>
            </a:r>
          </a:p>
          <a:p>
            <a:pPr marL="0" indent="0">
              <a:spcBef>
                <a:spcPts val="0"/>
              </a:spcBef>
              <a:buNone/>
            </a:pPr>
            <a:r>
              <a:rPr lang="en-US" sz="1600" b="1" dirty="0">
                <a:latin typeface="Consolas"/>
                <a:cs typeface="Consolas"/>
              </a:rPr>
              <a:t>   </a:t>
            </a:r>
            <a:r>
              <a:rPr lang="en-US" sz="1600" b="1" dirty="0" smtClean="0">
                <a:latin typeface="Consolas"/>
                <a:cs typeface="Consolas"/>
              </a:rPr>
              <a:t>stat(entry)</a:t>
            </a:r>
          </a:p>
          <a:p>
            <a:pPr marL="0" indent="0">
              <a:spcBef>
                <a:spcPts val="0"/>
              </a:spcBef>
              <a:buNone/>
            </a:pPr>
            <a:r>
              <a:rPr lang="en-US" sz="1600" b="1" dirty="0" smtClean="0">
                <a:latin typeface="Consolas"/>
                <a:cs typeface="Consolas"/>
              </a:rPr>
              <a:t>   if (S_IFDIR(</a:t>
            </a:r>
            <a:r>
              <a:rPr lang="en-US" sz="1600" b="1" dirty="0">
                <a:latin typeface="Consolas"/>
                <a:cs typeface="Consolas"/>
              </a:rPr>
              <a:t>entry</a:t>
            </a:r>
            <a:r>
              <a:rPr lang="en-US" sz="1600" b="1" dirty="0" smtClean="0">
                <a:latin typeface="Consolas"/>
                <a:cs typeface="Consolas"/>
              </a:rPr>
              <a:t>)) </a:t>
            </a:r>
            <a:r>
              <a:rPr lang="en-US" sz="1600" b="1" dirty="0" err="1" smtClean="0">
                <a:latin typeface="Consolas"/>
                <a:cs typeface="Consolas"/>
              </a:rPr>
              <a:t>fifo_push</a:t>
            </a:r>
            <a:r>
              <a:rPr lang="en-US" sz="1600" b="1" dirty="0" smtClean="0">
                <a:latin typeface="Consolas"/>
                <a:cs typeface="Consolas"/>
              </a:rPr>
              <a:t>(entry)</a:t>
            </a:r>
          </a:p>
          <a:p>
            <a:pPr marL="0" indent="0">
              <a:spcBef>
                <a:spcPts val="0"/>
              </a:spcBef>
              <a:buNone/>
            </a:pPr>
            <a:r>
              <a:rPr lang="en-US" sz="1600" b="1" dirty="0">
                <a:latin typeface="Consolas"/>
                <a:cs typeface="Consolas"/>
              </a:rPr>
              <a:t> </a:t>
            </a:r>
            <a:r>
              <a:rPr lang="en-US" sz="1600" b="1" dirty="0" smtClean="0">
                <a:latin typeface="Consolas"/>
                <a:cs typeface="Consolas"/>
              </a:rPr>
              <a:t>  else </a:t>
            </a:r>
            <a:r>
              <a:rPr lang="en-US" sz="1600" b="1" dirty="0" err="1">
                <a:latin typeface="Consolas"/>
                <a:cs typeface="Consolas"/>
              </a:rPr>
              <a:t>collect_statistics</a:t>
            </a:r>
            <a:r>
              <a:rPr lang="en-US" sz="1600" b="1" dirty="0">
                <a:latin typeface="Consolas"/>
                <a:cs typeface="Consolas"/>
              </a:rPr>
              <a:t>(entry)</a:t>
            </a:r>
            <a:endParaRPr lang="en-US" sz="1600" b="1" dirty="0" smtClean="0">
              <a:latin typeface="Consolas"/>
              <a:cs typeface="Consolas"/>
            </a:endParaRPr>
          </a:p>
          <a:p>
            <a:pPr marL="0" indent="0">
              <a:spcBef>
                <a:spcPts val="0"/>
              </a:spcBef>
              <a:buNone/>
            </a:pPr>
            <a:r>
              <a:rPr lang="en-US" sz="1600" b="1" dirty="0">
                <a:latin typeface="Consolas"/>
                <a:cs typeface="Consolas"/>
              </a:rPr>
              <a:t> </a:t>
            </a:r>
            <a:r>
              <a:rPr lang="en-US" sz="1600" b="1" dirty="0" smtClean="0">
                <a:latin typeface="Consolas"/>
                <a:cs typeface="Consolas"/>
              </a:rPr>
              <a:t>  </a:t>
            </a:r>
            <a:r>
              <a:rPr lang="en-US" sz="1600" b="1" dirty="0" err="1" smtClean="0">
                <a:latin typeface="Consolas"/>
                <a:cs typeface="Consolas"/>
              </a:rPr>
              <a:t>process_entry</a:t>
            </a:r>
            <a:r>
              <a:rPr lang="en-US" sz="1600" b="1" dirty="0" smtClean="0">
                <a:latin typeface="Consolas"/>
                <a:cs typeface="Consolas"/>
              </a:rPr>
              <a:t>(‘entry’, entry)</a:t>
            </a:r>
          </a:p>
          <a:p>
            <a:pPr marL="0" indent="0">
              <a:spcBef>
                <a:spcPts val="0"/>
              </a:spcBef>
              <a:buNone/>
            </a:pPr>
            <a:r>
              <a:rPr lang="en-US" sz="1600" b="1" dirty="0" smtClean="0">
                <a:latin typeface="Consolas"/>
                <a:cs typeface="Consolas"/>
              </a:rPr>
              <a:t>}</a:t>
            </a:r>
          </a:p>
          <a:p>
            <a:pPr marL="0" indent="0">
              <a:spcBef>
                <a:spcPts val="0"/>
              </a:spcBef>
              <a:buNone/>
            </a:pPr>
            <a:r>
              <a:rPr lang="en-US" sz="1600" b="1" dirty="0" err="1" smtClean="0">
                <a:latin typeface="Consolas"/>
                <a:cs typeface="Consolas"/>
              </a:rPr>
              <a:t>process_entry</a:t>
            </a:r>
            <a:r>
              <a:rPr lang="en-US" sz="1600" b="1" dirty="0" smtClean="0">
                <a:latin typeface="Consolas"/>
                <a:cs typeface="Consolas"/>
              </a:rPr>
              <a:t>(‘end’, directory)</a:t>
            </a:r>
          </a:p>
          <a:p>
            <a:pPr marL="0" indent="0">
              <a:spcBef>
                <a:spcPts val="0"/>
              </a:spcBef>
              <a:buNone/>
            </a:pPr>
            <a:r>
              <a:rPr lang="en-US" sz="1600" b="1" dirty="0" err="1" smtClean="0">
                <a:latin typeface="Consolas"/>
                <a:cs typeface="Consolas"/>
              </a:rPr>
              <a:t>closedir</a:t>
            </a:r>
            <a:r>
              <a:rPr lang="en-US" sz="1600" b="1" dirty="0" smtClean="0">
                <a:latin typeface="Consolas"/>
                <a:cs typeface="Consolas"/>
              </a:rPr>
              <a:t>(directory)</a:t>
            </a:r>
            <a:endParaRPr lang="en-US" sz="1600" b="1" dirty="0">
              <a:latin typeface="Consolas"/>
              <a:cs typeface="Consolas"/>
            </a:endParaRPr>
          </a:p>
        </p:txBody>
      </p:sp>
      <p:pic>
        <p:nvPicPr>
          <p:cNvPr id="4" name="Picture 2" descr="C:\Users\BROOME~1\AppData\Local\Temp\VMwareDnD\cfc176d6\iStock_000011953681XSmall.jpg"/>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flipH="1">
            <a:off x="7774886" y="176470"/>
            <a:ext cx="1140515" cy="852230"/>
          </a:xfrm>
          <a:prstGeom prst="rect">
            <a:avLst/>
          </a:prstGeom>
          <a:noFill/>
          <a:ln>
            <a:noFill/>
          </a:ln>
        </p:spPr>
      </p:pic>
    </p:spTree>
    <p:extLst>
      <p:ext uri="{BB962C8B-B14F-4D97-AF65-F5344CB8AC3E}">
        <p14:creationId xmlns:p14="http://schemas.microsoft.com/office/powerpoint/2010/main" val="996191085"/>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lstStyle/>
          <a:p>
            <a:pPr eaLnBrk="1" hangingPunct="1"/>
            <a:r>
              <a:rPr lang="en-US" dirty="0" smtClean="0">
                <a:solidFill>
                  <a:srgbClr val="444444"/>
                </a:solidFill>
                <a:ea typeface="ＭＳ Ｐゴシック" charset="-128"/>
                <a:cs typeface="ＭＳ Ｐゴシック" charset="-128"/>
              </a:rPr>
              <a:t>Threads vs. Processes</a:t>
            </a:r>
            <a:endParaRPr lang="en-US" dirty="0">
              <a:solidFill>
                <a:srgbClr val="444444"/>
              </a:solidFill>
              <a:ea typeface="ＭＳ Ｐゴシック" charset="-128"/>
              <a:cs typeface="ＭＳ Ｐゴシック" charset="-128"/>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825519675"/>
              </p:ext>
            </p:extLst>
          </p:nvPr>
        </p:nvGraphicFramePr>
        <p:xfrm>
          <a:off x="554183" y="1198131"/>
          <a:ext cx="8077489" cy="3071985"/>
        </p:xfrm>
        <a:graphic>
          <a:graphicData uri="http://schemas.openxmlformats.org/drawingml/2006/table">
            <a:tbl>
              <a:tblPr firstRow="1" bandRow="1">
                <a:tableStyleId>{5C22544A-7EE6-4342-B048-85BDC9FD1C3A}</a:tableStyleId>
              </a:tblPr>
              <a:tblGrid>
                <a:gridCol w="1967056"/>
                <a:gridCol w="2882035"/>
                <a:gridCol w="3228398"/>
              </a:tblGrid>
              <a:tr h="352985">
                <a:tc>
                  <a:txBody>
                    <a:bodyPr/>
                    <a:lstStyle/>
                    <a:p>
                      <a:endParaRPr lang="en-US" sz="1200" dirty="0"/>
                    </a:p>
                  </a:txBody>
                  <a:tcPr marL="83127" marR="83127" marT="30256" marB="30256">
                    <a:solidFill>
                      <a:schemeClr val="bg1"/>
                    </a:solidFill>
                  </a:tcPr>
                </a:tc>
                <a:tc>
                  <a:txBody>
                    <a:bodyPr/>
                    <a:lstStyle/>
                    <a:p>
                      <a:r>
                        <a:rPr lang="en-US" sz="1200" dirty="0" smtClean="0"/>
                        <a:t>Processes</a:t>
                      </a:r>
                      <a:endParaRPr lang="en-US" sz="1200" dirty="0"/>
                    </a:p>
                  </a:txBody>
                  <a:tcPr marL="83127" marR="83127" marT="30256" marB="30256"/>
                </a:tc>
                <a:tc>
                  <a:txBody>
                    <a:bodyPr/>
                    <a:lstStyle/>
                    <a:p>
                      <a:r>
                        <a:rPr lang="en-US" sz="1200" dirty="0" smtClean="0"/>
                        <a:t>Threads</a:t>
                      </a:r>
                      <a:endParaRPr lang="en-US" sz="1200" dirty="0"/>
                    </a:p>
                  </a:txBody>
                  <a:tcPr marL="83127" marR="83127" marT="30256" marB="30256"/>
                </a:tc>
              </a:tr>
              <a:tr h="697906">
                <a:tc>
                  <a:txBody>
                    <a:bodyPr/>
                    <a:lstStyle/>
                    <a:p>
                      <a:r>
                        <a:rPr lang="en-US" sz="1200" dirty="0" smtClean="0"/>
                        <a:t>Control</a:t>
                      </a:r>
                    </a:p>
                  </a:txBody>
                  <a:tcPr marL="83127" marR="83127" marT="30256" marB="30256">
                    <a:solidFill>
                      <a:schemeClr val="accent2"/>
                    </a:solidFill>
                  </a:tcPr>
                </a:tc>
                <a:tc>
                  <a:txBody>
                    <a:bodyPr/>
                    <a:lstStyle/>
                    <a:p>
                      <a:r>
                        <a:rPr lang="en-US" sz="1200" dirty="0" smtClean="0"/>
                        <a:t>Shells &amp; shell scripts</a:t>
                      </a:r>
                    </a:p>
                    <a:p>
                      <a:r>
                        <a:rPr lang="en-US" sz="1200" dirty="0" smtClean="0"/>
                        <a:t>Dispatchers/Listeners</a:t>
                      </a:r>
                    </a:p>
                    <a:p>
                      <a:r>
                        <a:rPr lang="en-US" sz="1200" dirty="0" smtClean="0"/>
                        <a:t>Any program (system())</a:t>
                      </a:r>
                      <a:endParaRPr lang="en-US" sz="1200" dirty="0"/>
                    </a:p>
                  </a:txBody>
                  <a:tcPr marL="83127" marR="83127" marT="30256" marB="30256"/>
                </a:tc>
                <a:tc>
                  <a:txBody>
                    <a:bodyPr/>
                    <a:lstStyle/>
                    <a:p>
                      <a:r>
                        <a:rPr lang="en-US" sz="1200" dirty="0" smtClean="0"/>
                        <a:t>Compiled</a:t>
                      </a:r>
                      <a:r>
                        <a:rPr lang="en-US" sz="1200" baseline="0" dirty="0" smtClean="0"/>
                        <a:t> code (usually)</a:t>
                      </a:r>
                      <a:endParaRPr lang="en-US" sz="1200" dirty="0"/>
                    </a:p>
                  </a:txBody>
                  <a:tcPr marL="83127" marR="83127" marT="30256" marB="30256"/>
                </a:tc>
              </a:tr>
              <a:tr h="958103">
                <a:tc>
                  <a:txBody>
                    <a:bodyPr/>
                    <a:lstStyle/>
                    <a:p>
                      <a:r>
                        <a:rPr lang="en-US" sz="1200" dirty="0" smtClean="0"/>
                        <a:t>Synchronization</a:t>
                      </a:r>
                      <a:endParaRPr lang="en-US" sz="1200" dirty="0"/>
                    </a:p>
                  </a:txBody>
                  <a:tcPr marL="83127" marR="83127" marT="30256" marB="30256">
                    <a:solidFill>
                      <a:schemeClr val="accent2"/>
                    </a:solidFill>
                  </a:tcPr>
                </a:tc>
                <a:tc>
                  <a:txBody>
                    <a:bodyPr/>
                    <a:lstStyle/>
                    <a:p>
                      <a:pPr marL="0" indent="0" algn="l">
                        <a:buFont typeface="Arial"/>
                        <a:buNone/>
                      </a:pPr>
                      <a:r>
                        <a:rPr lang="en-US" sz="1200" dirty="0" err="1" smtClean="0"/>
                        <a:t>Filesystem</a:t>
                      </a:r>
                      <a:r>
                        <a:rPr lang="en-US" sz="1200" dirty="0" smtClean="0"/>
                        <a:t> objects</a:t>
                      </a:r>
                    </a:p>
                    <a:p>
                      <a:r>
                        <a:rPr lang="en-US" sz="1200" dirty="0" smtClean="0"/>
                        <a:t>Inter-Process Communication (IPC)</a:t>
                      </a:r>
                      <a:endParaRPr lang="en-US" sz="1200" dirty="0"/>
                    </a:p>
                  </a:txBody>
                  <a:tcPr marL="83127" marR="83127" marT="30256" marB="30256"/>
                </a:tc>
                <a:tc>
                  <a:txBody>
                    <a:bodyPr/>
                    <a:lstStyle/>
                    <a:p>
                      <a:r>
                        <a:rPr lang="en-US" sz="1200" dirty="0" smtClean="0"/>
                        <a:t>Lock-protected memory in the containing process’s address space</a:t>
                      </a:r>
                      <a:endParaRPr lang="en-US" sz="1200" dirty="0"/>
                    </a:p>
                  </a:txBody>
                  <a:tcPr marL="83127" marR="83127" marT="30256" marB="30256"/>
                </a:tc>
              </a:tr>
              <a:tr h="609152">
                <a:tc>
                  <a:txBody>
                    <a:bodyPr/>
                    <a:lstStyle/>
                    <a:p>
                      <a:r>
                        <a:rPr lang="en-US" sz="1200" dirty="0" smtClean="0"/>
                        <a:t>Complexity &amp; Versatility</a:t>
                      </a:r>
                      <a:endParaRPr lang="en-US" sz="1200" dirty="0"/>
                    </a:p>
                  </a:txBody>
                  <a:tcPr marL="83127" marR="83127" marT="30256" marB="30256">
                    <a:solidFill>
                      <a:schemeClr val="accent2"/>
                    </a:solidFill>
                  </a:tcPr>
                </a:tc>
                <a:tc>
                  <a:txBody>
                    <a:bodyPr/>
                    <a:lstStyle/>
                    <a:p>
                      <a:r>
                        <a:rPr lang="en-US" sz="1200" dirty="0" smtClean="0"/>
                        <a:t>Awkward or expensive to implement</a:t>
                      </a:r>
                      <a:r>
                        <a:rPr lang="en-US" sz="1200" baseline="0" dirty="0" smtClean="0"/>
                        <a:t> complex logic</a:t>
                      </a:r>
                      <a:endParaRPr lang="en-US" sz="1200" dirty="0"/>
                    </a:p>
                  </a:txBody>
                  <a:tcPr marL="83127" marR="83127" marT="30256" marB="30256"/>
                </a:tc>
                <a:tc>
                  <a:txBody>
                    <a:bodyPr/>
                    <a:lstStyle/>
                    <a:p>
                      <a:r>
                        <a:rPr lang="en-US" sz="1200" dirty="0" smtClean="0"/>
                        <a:t>Extreme versatility and access to OS, but requires skills and compile</a:t>
                      </a:r>
                      <a:r>
                        <a:rPr lang="en-US" sz="1200" baseline="0" dirty="0" smtClean="0"/>
                        <a:t>r step</a:t>
                      </a:r>
                      <a:endParaRPr lang="en-US" sz="1200" dirty="0"/>
                    </a:p>
                  </a:txBody>
                  <a:tcPr marL="83127" marR="83127" marT="30256" marB="30256"/>
                </a:tc>
              </a:tr>
              <a:tr h="453839">
                <a:tc>
                  <a:txBody>
                    <a:bodyPr/>
                    <a:lstStyle/>
                    <a:p>
                      <a:r>
                        <a:rPr lang="en-US" sz="1200" dirty="0" smtClean="0"/>
                        <a:t>Monitoring (Solaris)</a:t>
                      </a:r>
                      <a:endParaRPr lang="en-US" sz="1200" dirty="0"/>
                    </a:p>
                  </a:txBody>
                  <a:tcPr marL="83127" marR="83127" marT="30256" marB="30256">
                    <a:solidFill>
                      <a:schemeClr val="accent2"/>
                    </a:solidFill>
                  </a:tcPr>
                </a:tc>
                <a:tc>
                  <a:txBody>
                    <a:bodyPr/>
                    <a:lstStyle/>
                    <a:p>
                      <a:r>
                        <a:rPr lang="en-US" sz="1200" dirty="0" smtClean="0"/>
                        <a:t>PID (</a:t>
                      </a:r>
                      <a:r>
                        <a:rPr lang="en-US" sz="1200" dirty="0" err="1" smtClean="0"/>
                        <a:t>prstat</a:t>
                      </a:r>
                      <a:r>
                        <a:rPr lang="en-US" sz="1200" dirty="0" smtClean="0"/>
                        <a:t> –m)</a:t>
                      </a:r>
                      <a:endParaRPr lang="en-US" sz="1200" dirty="0"/>
                    </a:p>
                  </a:txBody>
                  <a:tcPr marL="83127" marR="83127" marT="30256" marB="30256"/>
                </a:tc>
                <a:tc>
                  <a:txBody>
                    <a:bodyPr/>
                    <a:lstStyle/>
                    <a:p>
                      <a:r>
                        <a:rPr lang="en-US" sz="1200" dirty="0" smtClean="0"/>
                        <a:t>LWPID (</a:t>
                      </a:r>
                      <a:r>
                        <a:rPr lang="en-US" sz="1200" dirty="0" err="1" smtClean="0"/>
                        <a:t>prstat</a:t>
                      </a:r>
                      <a:r>
                        <a:rPr lang="en-US" sz="1200" baseline="0" dirty="0" smtClean="0"/>
                        <a:t> –mL)</a:t>
                      </a:r>
                      <a:endParaRPr lang="en-US" sz="1200" dirty="0"/>
                    </a:p>
                  </a:txBody>
                  <a:tcPr marL="83127" marR="83127" marT="30256" marB="30256"/>
                </a:tc>
              </a:tr>
            </a:tbl>
          </a:graphicData>
        </a:graphic>
      </p:graphicFrame>
    </p:spTree>
    <p:extLst>
      <p:ext uri="{BB962C8B-B14F-4D97-AF65-F5344CB8AC3E}">
        <p14:creationId xmlns:p14="http://schemas.microsoft.com/office/powerpoint/2010/main" val="199559560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chor="t" anchorCtr="0"/>
          <a:lstStyle/>
          <a:p>
            <a:r>
              <a:rPr lang="en-US" dirty="0" smtClean="0">
                <a:solidFill>
                  <a:srgbClr val="444444"/>
                </a:solidFill>
              </a:rPr>
              <a:t>Per-Worker Memory Usage</a:t>
            </a:r>
            <a:endParaRPr lang="en-US" sz="1800" dirty="0">
              <a:solidFill>
                <a:srgbClr val="444444"/>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29972089"/>
              </p:ext>
            </p:extLst>
          </p:nvPr>
        </p:nvGraphicFramePr>
        <p:xfrm>
          <a:off x="1422400" y="1212850"/>
          <a:ext cx="6096000" cy="1409699"/>
        </p:xfrm>
        <a:graphic>
          <a:graphicData uri="http://schemas.openxmlformats.org/drawingml/2006/table">
            <a:tbl>
              <a:tblPr firstRow="1" bandRow="1">
                <a:tableStyleId>{21E4AEA4-8DFA-4A89-87EB-49C32662AFE0}</a:tableStyleId>
              </a:tblPr>
              <a:tblGrid>
                <a:gridCol w="3048000"/>
                <a:gridCol w="3048000"/>
              </a:tblGrid>
              <a:tr h="278130">
                <a:tc>
                  <a:txBody>
                    <a:bodyPr/>
                    <a:lstStyle/>
                    <a:p>
                      <a:r>
                        <a:rPr lang="en-US" sz="1400" dirty="0" smtClean="0"/>
                        <a:t>Usage</a:t>
                      </a:r>
                      <a:endParaRPr lang="en-US" sz="1400" dirty="0"/>
                    </a:p>
                  </a:txBody>
                  <a:tcPr marT="34290" marB="34290"/>
                </a:tc>
                <a:tc>
                  <a:txBody>
                    <a:bodyPr/>
                    <a:lstStyle/>
                    <a:p>
                      <a:r>
                        <a:rPr lang="en-US" sz="1400" dirty="0" smtClean="0"/>
                        <a:t>Space (KB)</a:t>
                      </a:r>
                      <a:endParaRPr lang="en-US" sz="1400" dirty="0"/>
                    </a:p>
                  </a:txBody>
                  <a:tcPr marT="34290" marB="34290"/>
                </a:tc>
              </a:tr>
              <a:tr h="278130">
                <a:tc>
                  <a:txBody>
                    <a:bodyPr/>
                    <a:lstStyle/>
                    <a:p>
                      <a:r>
                        <a:rPr lang="en-US" sz="1400" dirty="0" err="1" smtClean="0"/>
                        <a:t>Wlog</a:t>
                      </a:r>
                      <a:r>
                        <a:rPr lang="en-US" sz="1400" dirty="0" smtClean="0"/>
                        <a:t> output buffer</a:t>
                      </a:r>
                      <a:endParaRPr lang="en-US" sz="1400" dirty="0"/>
                    </a:p>
                  </a:txBody>
                  <a:tcPr marT="34290" marB="34290"/>
                </a:tc>
                <a:tc>
                  <a:txBody>
                    <a:bodyPr/>
                    <a:lstStyle/>
                    <a:p>
                      <a:r>
                        <a:rPr lang="en-US" sz="1400" dirty="0" smtClean="0"/>
                        <a:t>32</a:t>
                      </a:r>
                      <a:endParaRPr lang="en-US" sz="1400" dirty="0"/>
                    </a:p>
                  </a:txBody>
                  <a:tcPr marT="34290" marB="34290"/>
                </a:tc>
              </a:tr>
              <a:tr h="278130">
                <a:tc>
                  <a:txBody>
                    <a:bodyPr/>
                    <a:lstStyle/>
                    <a:p>
                      <a:r>
                        <a:rPr lang="en-US" sz="1400" dirty="0" smtClean="0"/>
                        <a:t>Filename scratch space</a:t>
                      </a:r>
                      <a:endParaRPr lang="en-US" sz="1400" dirty="0"/>
                    </a:p>
                  </a:txBody>
                  <a:tcPr marT="34290" marB="34290"/>
                </a:tc>
                <a:tc>
                  <a:txBody>
                    <a:bodyPr/>
                    <a:lstStyle/>
                    <a:p>
                      <a:r>
                        <a:rPr lang="en-US" sz="1400" dirty="0" smtClean="0"/>
                        <a:t>1 to 8 KB (depends on OS)</a:t>
                      </a:r>
                      <a:endParaRPr lang="en-US" sz="1400" dirty="0"/>
                    </a:p>
                  </a:txBody>
                  <a:tcPr marT="34290" marB="34290"/>
                </a:tc>
              </a:tr>
              <a:tr h="278130">
                <a:tc>
                  <a:txBody>
                    <a:bodyPr/>
                    <a:lstStyle/>
                    <a:p>
                      <a:r>
                        <a:rPr lang="en-US" sz="1400" dirty="0" smtClean="0"/>
                        <a:t>stat() buffer</a:t>
                      </a:r>
                      <a:endParaRPr lang="en-US" sz="1400" dirty="0"/>
                    </a:p>
                  </a:txBody>
                  <a:tcPr marT="34290" marB="34290"/>
                </a:tc>
                <a:tc>
                  <a:txBody>
                    <a:bodyPr/>
                    <a:lstStyle/>
                    <a:p>
                      <a:r>
                        <a:rPr lang="en-US" sz="1400" dirty="0" smtClean="0"/>
                        <a:t>1 to 8 KB (depends on OS)</a:t>
                      </a:r>
                      <a:endParaRPr lang="en-US" sz="1400" dirty="0"/>
                    </a:p>
                  </a:txBody>
                  <a:tcPr marT="34290" marB="34290"/>
                </a:tc>
              </a:tr>
              <a:tr h="278130">
                <a:tc>
                  <a:txBody>
                    <a:bodyPr/>
                    <a:lstStyle/>
                    <a:p>
                      <a:r>
                        <a:rPr lang="en-US" sz="1400" dirty="0" smtClean="0"/>
                        <a:t>…</a:t>
                      </a:r>
                      <a:endParaRPr lang="en-US" sz="1400" dirty="0"/>
                    </a:p>
                  </a:txBody>
                  <a:tcPr marT="34290" marB="34290"/>
                </a:tc>
                <a:tc>
                  <a:txBody>
                    <a:bodyPr/>
                    <a:lstStyle/>
                    <a:p>
                      <a:r>
                        <a:rPr lang="en-US" sz="1400" dirty="0" smtClean="0"/>
                        <a:t>…</a:t>
                      </a:r>
                      <a:endParaRPr lang="en-US" sz="1400" dirty="0"/>
                    </a:p>
                  </a:txBody>
                  <a:tcPr marT="34290" marB="34290"/>
                </a:tc>
              </a:tr>
            </a:tbl>
          </a:graphicData>
        </a:graphic>
      </p:graphicFrame>
      <p:sp>
        <p:nvSpPr>
          <p:cNvPr id="3" name="TextBox 2"/>
          <p:cNvSpPr txBox="1"/>
          <p:nvPr/>
        </p:nvSpPr>
        <p:spPr>
          <a:xfrm>
            <a:off x="1240662" y="3448051"/>
            <a:ext cx="6686446" cy="830997"/>
          </a:xfrm>
          <a:prstGeom prst="rect">
            <a:avLst/>
          </a:prstGeom>
          <a:noFill/>
        </p:spPr>
        <p:txBody>
          <a:bodyPr wrap="none" rtlCol="0">
            <a:spAutoFit/>
          </a:bodyPr>
          <a:lstStyle/>
          <a:p>
            <a:pPr marL="285750" indent="-285750">
              <a:buFont typeface="Arial"/>
              <a:buChar char="•"/>
            </a:pPr>
            <a:r>
              <a:rPr lang="en-US" dirty="0" smtClean="0"/>
              <a:t>It adds up at high worker count …</a:t>
            </a:r>
          </a:p>
          <a:p>
            <a:pPr marL="285750" indent="-285750">
              <a:buFont typeface="Arial"/>
              <a:buChar char="•"/>
            </a:pPr>
            <a:r>
              <a:rPr lang="en-US" dirty="0" smtClean="0"/>
              <a:t>Summary stats in </a:t>
            </a:r>
            <a:r>
              <a:rPr lang="en-US" dirty="0" err="1" smtClean="0"/>
              <a:t>pwalk.log</a:t>
            </a:r>
            <a:r>
              <a:rPr lang="en-US" dirty="0" smtClean="0"/>
              <a:t> give actual usage</a:t>
            </a:r>
            <a:endParaRPr lang="en-US" dirty="0"/>
          </a:p>
        </p:txBody>
      </p:sp>
    </p:spTree>
    <p:extLst>
      <p:ext uri="{BB962C8B-B14F-4D97-AF65-F5344CB8AC3E}">
        <p14:creationId xmlns:p14="http://schemas.microsoft.com/office/powerpoint/2010/main" val="111636131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95600" y="1104901"/>
            <a:ext cx="3581400" cy="971549"/>
          </a:xfrm>
          <a:prstGeom prst="rect">
            <a:avLst/>
          </a:prstGeom>
          <a:noFill/>
        </p:spPr>
        <p:txBody>
          <a:bodyPr wrap="square" rtlCol="0">
            <a:normAutofit fontScale="77500" lnSpcReduction="20000"/>
          </a:bodyPr>
          <a:lstStyle/>
          <a:p>
            <a:r>
              <a:rPr lang="en-US" sz="8800" b="1" i="1" dirty="0" smtClean="0">
                <a:solidFill>
                  <a:schemeClr val="tx2"/>
                </a:solidFill>
                <a:latin typeface="Geneva"/>
                <a:cs typeface="Geneva"/>
              </a:rPr>
              <a:t>Q &amp; A?</a:t>
            </a:r>
            <a:endParaRPr lang="en-US" sz="8800" b="1" i="1" dirty="0">
              <a:solidFill>
                <a:schemeClr val="tx2"/>
              </a:solidFill>
              <a:latin typeface="Geneva"/>
              <a:cs typeface="Geneva"/>
            </a:endParaRPr>
          </a:p>
        </p:txBody>
      </p:sp>
    </p:spTree>
    <p:extLst>
      <p:ext uri="{BB962C8B-B14F-4D97-AF65-F5344CB8AC3E}">
        <p14:creationId xmlns:p14="http://schemas.microsoft.com/office/powerpoint/2010/main" val="768085596"/>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85C3"/>
                </a:solidFill>
                <a:latin typeface="+mj-lt"/>
              </a:rPr>
              <a:t>Git</a:t>
            </a:r>
            <a:r>
              <a:rPr lang="en-US" dirty="0" smtClean="0">
                <a:solidFill>
                  <a:srgbClr val="0085C3"/>
                </a:solidFill>
                <a:latin typeface="+mj-lt"/>
              </a:rPr>
              <a:t> it here </a:t>
            </a:r>
            <a:r>
              <a:rPr lang="mr-IN" dirty="0" smtClean="0">
                <a:solidFill>
                  <a:srgbClr val="0085C3"/>
                </a:solidFill>
                <a:latin typeface="+mj-lt"/>
              </a:rPr>
              <a:t>…</a:t>
            </a:r>
            <a:endParaRPr lang="en-US" dirty="0">
              <a:solidFill>
                <a:srgbClr val="0085C3"/>
              </a:solidFill>
              <a:latin typeface="+mj-lt"/>
            </a:endParaRPr>
          </a:p>
        </p:txBody>
      </p:sp>
      <p:sp>
        <p:nvSpPr>
          <p:cNvPr id="4" name="Content Placeholder 3"/>
          <p:cNvSpPr>
            <a:spLocks noGrp="1"/>
          </p:cNvSpPr>
          <p:nvPr>
            <p:ph sz="quarter" idx="10"/>
          </p:nvPr>
        </p:nvSpPr>
        <p:spPr/>
        <p:txBody>
          <a:bodyPr>
            <a:normAutofit/>
          </a:bodyPr>
          <a:lstStyle/>
          <a:p>
            <a:pPr>
              <a:buClr>
                <a:srgbClr val="000000"/>
              </a:buClr>
            </a:pPr>
            <a:r>
              <a:rPr lang="en-US" dirty="0">
                <a:latin typeface="+mn-lt"/>
                <a:hlinkClick r:id="rId3"/>
              </a:rPr>
              <a:t>https://github.com/WhizBob/</a:t>
            </a:r>
            <a:r>
              <a:rPr lang="en-US" dirty="0" smtClean="0">
                <a:latin typeface="+mn-lt"/>
                <a:hlinkClick r:id="rId3"/>
              </a:rPr>
              <a:t>pwalk</a:t>
            </a:r>
            <a:endParaRPr lang="en-US" dirty="0" smtClean="0">
              <a:latin typeface="+mn-lt"/>
            </a:endParaRPr>
          </a:p>
          <a:p>
            <a:pPr lvl="1">
              <a:buClr>
                <a:srgbClr val="000000"/>
              </a:buClr>
            </a:pPr>
            <a:r>
              <a:rPr lang="en-US" dirty="0" err="1" smtClean="0">
                <a:latin typeface="+mn-lt"/>
              </a:rPr>
              <a:t>src</a:t>
            </a:r>
            <a:r>
              <a:rPr lang="en-US" dirty="0" smtClean="0">
                <a:latin typeface="+mn-lt"/>
              </a:rPr>
              <a:t>/ - Mostly-portable C code (OneFS, Linux, Mac OS, Solaris) plus </a:t>
            </a:r>
            <a:r>
              <a:rPr lang="en-US" dirty="0" smtClean="0"/>
              <a:t>v</a:t>
            </a:r>
            <a:r>
              <a:rPr lang="en-US" dirty="0" smtClean="0">
                <a:latin typeface="+mn-lt"/>
              </a:rPr>
              <a:t>arious platform-dependent </a:t>
            </a:r>
            <a:r>
              <a:rPr lang="en-US" dirty="0" err="1" smtClean="0">
                <a:latin typeface="+mn-lt"/>
              </a:rPr>
              <a:t>Makefiles</a:t>
            </a:r>
            <a:endParaRPr lang="en-US" dirty="0" smtClean="0">
              <a:latin typeface="+mn-lt"/>
            </a:endParaRPr>
          </a:p>
          <a:p>
            <a:pPr lvl="1">
              <a:buClr>
                <a:srgbClr val="000000"/>
              </a:buClr>
            </a:pPr>
            <a:r>
              <a:rPr lang="en-US" dirty="0" smtClean="0">
                <a:latin typeface="+mn-lt"/>
              </a:rPr>
              <a:t>doc/ - Word &amp; </a:t>
            </a:r>
            <a:r>
              <a:rPr lang="en-US" dirty="0" err="1" smtClean="0">
                <a:latin typeface="+mn-lt"/>
              </a:rPr>
              <a:t>Powerpoint</a:t>
            </a:r>
            <a:r>
              <a:rPr lang="en-US" dirty="0" smtClean="0">
                <a:latin typeface="+mn-lt"/>
              </a:rPr>
              <a:t> documentation, plus Excel permissions spreadsheet</a:t>
            </a:r>
          </a:p>
          <a:p>
            <a:pPr lvl="1"/>
            <a:r>
              <a:rPr lang="en-US" dirty="0" smtClean="0"/>
              <a:t>bin/ - Prebuilt binaries (bin/&lt;platform&gt;) - </a:t>
            </a:r>
            <a:r>
              <a:rPr lang="en-US" dirty="0"/>
              <a:t> </a:t>
            </a:r>
            <a:r>
              <a:rPr lang="en-US" u="sng" dirty="0"/>
              <a:t>not</a:t>
            </a:r>
            <a:r>
              <a:rPr lang="en-US" dirty="0"/>
              <a:t> guaranteed to match the current code</a:t>
            </a:r>
            <a:endParaRPr lang="en-US" dirty="0">
              <a:latin typeface="+mn-lt"/>
            </a:endParaRPr>
          </a:p>
        </p:txBody>
      </p:sp>
      <p:pic>
        <p:nvPicPr>
          <p:cNvPr id="3" name="Picture 2"/>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211298" y="234676"/>
            <a:ext cx="702477" cy="702477"/>
          </a:xfrm>
          <a:prstGeom prst="rect">
            <a:avLst/>
          </a:prstGeom>
        </p:spPr>
      </p:pic>
    </p:spTree>
    <p:extLst>
      <p:ext uri="{BB962C8B-B14F-4D97-AF65-F5344CB8AC3E}">
        <p14:creationId xmlns:p14="http://schemas.microsoft.com/office/powerpoint/2010/main" val="2709004463"/>
      </p:ext>
    </p:extLst>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r>
              <a:rPr lang="en-US" dirty="0" smtClean="0">
                <a:solidFill>
                  <a:srgbClr val="007DB8"/>
                </a:solidFill>
              </a:rPr>
              <a:t>Compile and Build</a:t>
            </a:r>
            <a:endParaRPr lang="en-US" dirty="0">
              <a:solidFill>
                <a:srgbClr val="007DB8"/>
              </a:solidFill>
            </a:endParaRPr>
          </a:p>
        </p:txBody>
      </p:sp>
      <p:sp>
        <p:nvSpPr>
          <p:cNvPr id="5" name="Content Placeholder 4"/>
          <p:cNvSpPr>
            <a:spLocks noGrp="1"/>
          </p:cNvSpPr>
          <p:nvPr>
            <p:ph idx="4294967295"/>
          </p:nvPr>
        </p:nvSpPr>
        <p:spPr>
          <a:xfrm>
            <a:off x="381000" y="899505"/>
            <a:ext cx="8174274" cy="3924317"/>
          </a:xfrm>
          <a:prstGeom prst="rect">
            <a:avLst/>
          </a:prstGeom>
        </p:spPr>
        <p:txBody>
          <a:bodyPr lIns="82058" tIns="41029" rIns="82058" bIns="41029"/>
          <a:lstStyle/>
          <a:p>
            <a:r>
              <a:rPr lang="en-US" sz="2000" dirty="0" smtClean="0"/>
              <a:t>Mostly portable C code</a:t>
            </a:r>
          </a:p>
          <a:p>
            <a:pPr lvl="1"/>
            <a:r>
              <a:rPr lang="en-US" sz="1600" dirty="0"/>
              <a:t>8</a:t>
            </a:r>
            <a:r>
              <a:rPr lang="en-US" sz="1600" dirty="0" smtClean="0"/>
              <a:t>0% monolithic </a:t>
            </a:r>
            <a:r>
              <a:rPr lang="en-US" sz="1600" dirty="0" err="1" smtClean="0"/>
              <a:t>pwalk.c</a:t>
            </a:r>
            <a:r>
              <a:rPr lang="en-US" sz="1600" dirty="0" smtClean="0"/>
              <a:t> C </a:t>
            </a:r>
            <a:r>
              <a:rPr lang="en-US" sz="1600" dirty="0"/>
              <a:t>code</a:t>
            </a:r>
          </a:p>
          <a:p>
            <a:pPr lvl="1"/>
            <a:r>
              <a:rPr lang="en-US" sz="1600" dirty="0"/>
              <a:t>Uses POSIX </a:t>
            </a:r>
            <a:r>
              <a:rPr lang="en-US" sz="1600" dirty="0" err="1" smtClean="0"/>
              <a:t>pThreads</a:t>
            </a:r>
            <a:r>
              <a:rPr lang="en-US" sz="1600" dirty="0" smtClean="0"/>
              <a:t> for concurrency</a:t>
            </a:r>
          </a:p>
          <a:p>
            <a:pPr lvl="1"/>
            <a:r>
              <a:rPr lang="en-US" sz="1600" dirty="0" err="1" smtClean="0"/>
              <a:t>pwalk_acls</a:t>
            </a:r>
            <a:r>
              <a:rPr lang="en-US" sz="1600" dirty="0" smtClean="0"/>
              <a:t>.[</a:t>
            </a:r>
            <a:r>
              <a:rPr lang="en-US" sz="1600" dirty="0" err="1" smtClean="0"/>
              <a:t>ch</a:t>
            </a:r>
            <a:r>
              <a:rPr lang="en-US" sz="1600" dirty="0" smtClean="0"/>
              <a:t>] for ACL-handling (Linux only)</a:t>
            </a:r>
          </a:p>
          <a:p>
            <a:pPr lvl="1"/>
            <a:r>
              <a:rPr lang="en-US" sz="1600" dirty="0" smtClean="0"/>
              <a:t>Uses Python </a:t>
            </a:r>
            <a:r>
              <a:rPr lang="en-US" sz="1600" dirty="0" err="1" smtClean="0"/>
              <a:t>symbiont</a:t>
            </a:r>
            <a:r>
              <a:rPr lang="en-US" sz="1600" dirty="0" smtClean="0"/>
              <a:t> code for –audit (OneFS only)</a:t>
            </a:r>
            <a:endParaRPr lang="en-US" sz="1100" dirty="0" smtClean="0"/>
          </a:p>
          <a:p>
            <a:r>
              <a:rPr lang="en-US" sz="2000" dirty="0" smtClean="0"/>
              <a:t>Simple compile &amp; link</a:t>
            </a:r>
          </a:p>
          <a:p>
            <a:pPr lvl="1"/>
            <a:r>
              <a:rPr lang="en-US" sz="1400" dirty="0" smtClean="0"/>
              <a:t>OSX</a:t>
            </a:r>
            <a:r>
              <a:rPr lang="en-US" sz="1400" dirty="0"/>
              <a:t>:    </a:t>
            </a:r>
            <a:r>
              <a:rPr lang="en-US" sz="1400" dirty="0" smtClean="0"/>
              <a:t>     </a:t>
            </a:r>
            <a:r>
              <a:rPr lang="en-US" sz="1400" dirty="0" err="1" smtClean="0"/>
              <a:t>Makefile.osx</a:t>
            </a:r>
            <a:endParaRPr lang="en-US" sz="1400" dirty="0" smtClean="0"/>
          </a:p>
          <a:p>
            <a:pPr lvl="1"/>
            <a:r>
              <a:rPr lang="en-US" sz="1400" dirty="0"/>
              <a:t>Linux:   </a:t>
            </a:r>
            <a:r>
              <a:rPr lang="en-US" sz="1400" dirty="0" smtClean="0"/>
              <a:t>     </a:t>
            </a:r>
            <a:r>
              <a:rPr lang="en-US" sz="1400" dirty="0" err="1"/>
              <a:t>Makefile.linux</a:t>
            </a:r>
            <a:endParaRPr lang="en-US" sz="1400" dirty="0"/>
          </a:p>
          <a:p>
            <a:pPr lvl="1"/>
            <a:r>
              <a:rPr lang="en-US" sz="1400" dirty="0"/>
              <a:t>OneFS:     </a:t>
            </a:r>
            <a:r>
              <a:rPr lang="en-US" sz="1400" dirty="0" smtClean="0"/>
              <a:t>Makefile.onefs7 | Makefile.onefs8</a:t>
            </a:r>
          </a:p>
          <a:p>
            <a:pPr lvl="1"/>
            <a:r>
              <a:rPr lang="en-US" sz="1400" dirty="0" smtClean="0"/>
              <a:t>Solaris:     </a:t>
            </a:r>
            <a:r>
              <a:rPr lang="en-US" sz="1400" dirty="0" err="1" smtClean="0"/>
              <a:t>Makefile.solaris</a:t>
            </a:r>
            <a:endParaRPr lang="en-US" sz="1400" dirty="0" smtClean="0"/>
          </a:p>
          <a:p>
            <a:pPr lvl="1"/>
            <a:r>
              <a:rPr lang="en-US" sz="1400" dirty="0" smtClean="0"/>
              <a:t>Windows:  Theoretically possible </a:t>
            </a:r>
            <a:r>
              <a:rPr lang="mr-IN" sz="1400" dirty="0" smtClean="0"/>
              <a:t>…</a:t>
            </a:r>
            <a:endParaRPr lang="en-US" sz="1400" dirty="0" smtClean="0"/>
          </a:p>
          <a:p>
            <a:pPr lvl="2"/>
            <a:r>
              <a:rPr lang="en-US" sz="1400" dirty="0" smtClean="0"/>
              <a:t>See </a:t>
            </a:r>
            <a:r>
              <a:rPr lang="en-US" sz="1400" dirty="0"/>
              <a:t>also: </a:t>
            </a:r>
            <a:r>
              <a:rPr lang="en-US" sz="1400" dirty="0">
                <a:hlinkClick r:id="rId3"/>
              </a:rPr>
              <a:t>https://sourceware.org/pthreads-win32</a:t>
            </a:r>
            <a:r>
              <a:rPr lang="en-US" sz="1400" dirty="0" smtClean="0">
                <a:hlinkClick r:id="rId3"/>
              </a:rPr>
              <a:t>/</a:t>
            </a:r>
            <a:endParaRPr lang="en-US" sz="1400" dirty="0" smtClean="0"/>
          </a:p>
          <a:p>
            <a:pPr marL="457200" lvl="1" indent="0">
              <a:buNone/>
            </a:pPr>
            <a:endParaRPr lang="en-US" dirty="0"/>
          </a:p>
        </p:txBody>
      </p:sp>
      <p:pic>
        <p:nvPicPr>
          <p:cNvPr id="7" name="Picture 6" descr="pThreads_Cover.tif"/>
          <p:cNvPicPr>
            <a:picLocks/>
          </p:cNvPicPr>
          <p:nvPr/>
        </p:nvPicPr>
        <p:blipFill>
          <a:blip r:embed="rId4" cstate="print">
            <a:extLst>
              <a:ext uri="{28A0092B-C50C-407E-A947-70E740481C1C}">
                <a14:useLocalDpi xmlns:a14="http://schemas.microsoft.com/office/drawing/2010/main"/>
              </a:ext>
            </a:extLst>
          </a:blip>
          <a:stretch>
            <a:fillRect/>
          </a:stretch>
        </p:blipFill>
        <p:spPr>
          <a:xfrm>
            <a:off x="6985337" y="228601"/>
            <a:ext cx="1853863" cy="2170082"/>
          </a:xfrm>
          <a:prstGeom prst="rect">
            <a:avLst/>
          </a:prstGeom>
        </p:spPr>
      </p:pic>
    </p:spTree>
    <p:extLst>
      <p:ext uri="{BB962C8B-B14F-4D97-AF65-F5344CB8AC3E}">
        <p14:creationId xmlns:p14="http://schemas.microsoft.com/office/powerpoint/2010/main" val="404405539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DB8"/>
                </a:solidFill>
              </a:rPr>
              <a:t>Functionality Overview</a:t>
            </a:r>
            <a:endParaRPr lang="en-US" dirty="0">
              <a:solidFill>
                <a:srgbClr val="007DB8"/>
              </a:solidFill>
            </a:endParaRPr>
          </a:p>
        </p:txBody>
      </p:sp>
      <p:sp>
        <p:nvSpPr>
          <p:cNvPr id="4" name="Content Placeholder 3"/>
          <p:cNvSpPr>
            <a:spLocks noGrp="1"/>
          </p:cNvSpPr>
          <p:nvPr>
            <p:ph sz="quarter" idx="10"/>
          </p:nvPr>
        </p:nvSpPr>
        <p:spPr>
          <a:xfrm>
            <a:off x="366714" y="914399"/>
            <a:ext cx="8410575" cy="3798699"/>
          </a:xfrm>
        </p:spPr>
        <p:txBody>
          <a:bodyPr>
            <a:normAutofit fontScale="85000" lnSpcReduction="20000"/>
          </a:bodyPr>
          <a:lstStyle/>
          <a:p>
            <a:r>
              <a:rPr lang="en-US" sz="1700" dirty="0" smtClean="0"/>
              <a:t>Generic: </a:t>
            </a:r>
            <a:r>
              <a:rPr lang="en-US" sz="1700" dirty="0"/>
              <a:t>(all platforms)</a:t>
            </a:r>
          </a:p>
          <a:p>
            <a:pPr lvl="1"/>
            <a:r>
              <a:rPr lang="en-US" sz="1300" dirty="0" smtClean="0"/>
              <a:t>-</a:t>
            </a:r>
            <a:r>
              <a:rPr lang="en-US" sz="1300" dirty="0" err="1" smtClean="0"/>
              <a:t>ls</a:t>
            </a:r>
            <a:r>
              <a:rPr lang="en-US" sz="1300" dirty="0" smtClean="0"/>
              <a:t> – list files, much like ‘</a:t>
            </a:r>
            <a:r>
              <a:rPr lang="en-US" sz="1300" dirty="0" err="1" smtClean="0"/>
              <a:t>ls</a:t>
            </a:r>
            <a:r>
              <a:rPr lang="en-US" sz="1300" dirty="0" smtClean="0"/>
              <a:t> </a:t>
            </a:r>
            <a:r>
              <a:rPr lang="mr-IN" sz="1300" dirty="0" smtClean="0"/>
              <a:t>–</a:t>
            </a:r>
            <a:r>
              <a:rPr lang="en-US" sz="1300" dirty="0" smtClean="0"/>
              <a:t>l’</a:t>
            </a:r>
          </a:p>
          <a:p>
            <a:pPr lvl="1"/>
            <a:r>
              <a:rPr lang="en-US" sz="1300" dirty="0" smtClean="0">
                <a:solidFill>
                  <a:srgbClr val="FF0000"/>
                </a:solidFill>
              </a:rPr>
              <a:t>-</a:t>
            </a:r>
            <a:r>
              <a:rPr lang="en-US" sz="1300" dirty="0" err="1" smtClean="0">
                <a:solidFill>
                  <a:srgbClr val="FF0000"/>
                </a:solidFill>
              </a:rPr>
              <a:t>ls</a:t>
            </a:r>
            <a:r>
              <a:rPr lang="en-US" sz="1300" dirty="0" smtClean="0">
                <a:solidFill>
                  <a:srgbClr val="FF0000"/>
                </a:solidFill>
              </a:rPr>
              <a:t>-special </a:t>
            </a:r>
            <a:r>
              <a:rPr lang="mr-IN" sz="1300" dirty="0" smtClean="0">
                <a:solidFill>
                  <a:srgbClr val="FF0000"/>
                </a:solidFill>
              </a:rPr>
              <a:t>–</a:t>
            </a:r>
            <a:r>
              <a:rPr lang="en-US" sz="1300" dirty="0" smtClean="0">
                <a:solidFill>
                  <a:srgbClr val="FF0000"/>
                </a:solidFill>
              </a:rPr>
              <a:t> list files, names only, with </a:t>
            </a:r>
            <a:r>
              <a:rPr lang="mr-IN" sz="1300" dirty="0" smtClean="0">
                <a:solidFill>
                  <a:srgbClr val="FF0000"/>
                </a:solidFill>
              </a:rPr>
              <a:t>–</a:t>
            </a:r>
            <a:r>
              <a:rPr lang="en-US" sz="1300" dirty="0" smtClean="0">
                <a:solidFill>
                  <a:srgbClr val="FF0000"/>
                </a:solidFill>
              </a:rPr>
              <a:t>select logic</a:t>
            </a:r>
          </a:p>
          <a:p>
            <a:pPr lvl="1"/>
            <a:r>
              <a:rPr lang="en-US" sz="1300" dirty="0" smtClean="0"/>
              <a:t>-xml – list files in XML format</a:t>
            </a:r>
          </a:p>
          <a:p>
            <a:pPr lvl="1"/>
            <a:r>
              <a:rPr lang="en-US" sz="1300" dirty="0" smtClean="0">
                <a:solidFill>
                  <a:srgbClr val="FF0000"/>
                </a:solidFill>
              </a:rPr>
              <a:t>-</a:t>
            </a:r>
            <a:r>
              <a:rPr lang="en-US" sz="1300" dirty="0" err="1" smtClean="0">
                <a:solidFill>
                  <a:srgbClr val="FF0000"/>
                </a:solidFill>
              </a:rPr>
              <a:t>rm</a:t>
            </a:r>
            <a:r>
              <a:rPr lang="en-US" sz="1300" dirty="0" smtClean="0">
                <a:solidFill>
                  <a:srgbClr val="FF0000"/>
                </a:solidFill>
              </a:rPr>
              <a:t> </a:t>
            </a:r>
            <a:r>
              <a:rPr lang="mr-IN" sz="1300" dirty="0" smtClean="0">
                <a:solidFill>
                  <a:srgbClr val="FF0000"/>
                </a:solidFill>
              </a:rPr>
              <a:t>–</a:t>
            </a:r>
            <a:r>
              <a:rPr lang="en-US" sz="1300" dirty="0" smtClean="0">
                <a:solidFill>
                  <a:srgbClr val="FF0000"/>
                </a:solidFill>
              </a:rPr>
              <a:t> remove files, with optional ‘-</a:t>
            </a:r>
            <a:r>
              <a:rPr lang="en-US" sz="1300" dirty="0" err="1" smtClean="0">
                <a:solidFill>
                  <a:srgbClr val="FF0000"/>
                </a:solidFill>
              </a:rPr>
              <a:t>dryrun</a:t>
            </a:r>
            <a:r>
              <a:rPr lang="en-US" sz="1300" dirty="0" smtClean="0">
                <a:solidFill>
                  <a:srgbClr val="FF0000"/>
                </a:solidFill>
              </a:rPr>
              <a:t>’ option and </a:t>
            </a:r>
            <a:r>
              <a:rPr lang="mr-IN" sz="1300" dirty="0" smtClean="0">
                <a:solidFill>
                  <a:srgbClr val="FF0000"/>
                </a:solidFill>
              </a:rPr>
              <a:t>–</a:t>
            </a:r>
            <a:r>
              <a:rPr lang="en-US" sz="1300" dirty="0" smtClean="0">
                <a:solidFill>
                  <a:srgbClr val="FF0000"/>
                </a:solidFill>
              </a:rPr>
              <a:t>select logic</a:t>
            </a:r>
          </a:p>
          <a:p>
            <a:pPr lvl="1"/>
            <a:r>
              <a:rPr lang="en-US" sz="1300" dirty="0" smtClean="0"/>
              <a:t>-</a:t>
            </a:r>
            <a:r>
              <a:rPr lang="en-US" sz="1300" dirty="0"/>
              <a:t>csv </a:t>
            </a:r>
            <a:r>
              <a:rPr lang="mr-IN" sz="1300" dirty="0"/>
              <a:t>–</a:t>
            </a:r>
            <a:r>
              <a:rPr lang="en-US" sz="1300" dirty="0"/>
              <a:t> extract specific metadata fields into a .csv </a:t>
            </a:r>
            <a:r>
              <a:rPr lang="en-US" sz="1300" dirty="0" smtClean="0"/>
              <a:t>file</a:t>
            </a:r>
          </a:p>
          <a:p>
            <a:pPr lvl="1"/>
            <a:r>
              <a:rPr lang="en-US" sz="1300" dirty="0">
                <a:solidFill>
                  <a:schemeClr val="tx1"/>
                </a:solidFill>
              </a:rPr>
              <a:t>-</a:t>
            </a:r>
            <a:r>
              <a:rPr lang="en-US" sz="1300" dirty="0" err="1" smtClean="0">
                <a:solidFill>
                  <a:schemeClr val="tx1"/>
                </a:solidFill>
              </a:rPr>
              <a:t>cmp</a:t>
            </a:r>
            <a:r>
              <a:rPr lang="en-US" sz="1300" dirty="0" smtClean="0">
                <a:solidFill>
                  <a:schemeClr val="tx1"/>
                </a:solidFill>
              </a:rPr>
              <a:t>= </a:t>
            </a:r>
            <a:r>
              <a:rPr lang="en-US" sz="1300" dirty="0">
                <a:solidFill>
                  <a:schemeClr val="tx1"/>
                </a:solidFill>
              </a:rPr>
              <a:t>– compare </a:t>
            </a:r>
            <a:r>
              <a:rPr lang="en-US" sz="1300" dirty="0" smtClean="0">
                <a:solidFill>
                  <a:schemeClr val="tx1"/>
                </a:solidFill>
              </a:rPr>
              <a:t>similar file hierarchies</a:t>
            </a:r>
            <a:endParaRPr lang="en-US" sz="1300" dirty="0">
              <a:solidFill>
                <a:schemeClr val="tx1"/>
              </a:solidFill>
            </a:endParaRPr>
          </a:p>
          <a:p>
            <a:pPr lvl="1"/>
            <a:r>
              <a:rPr lang="en-US" sz="1300" dirty="0" smtClean="0"/>
              <a:t>+</a:t>
            </a:r>
            <a:r>
              <a:rPr lang="en-US" sz="1300" dirty="0"/>
              <a:t>tally – create CSV-formatted tally of files by age </a:t>
            </a:r>
            <a:r>
              <a:rPr lang="en-US" sz="1300" dirty="0" smtClean="0"/>
              <a:t>buckets</a:t>
            </a:r>
          </a:p>
          <a:p>
            <a:r>
              <a:rPr lang="en-US" sz="1700" dirty="0" smtClean="0"/>
              <a:t>Platform-dependent: OneFS</a:t>
            </a:r>
          </a:p>
          <a:p>
            <a:pPr lvl="1"/>
            <a:r>
              <a:rPr lang="en-US" sz="1300" dirty="0" smtClean="0"/>
              <a:t>-audit – report OneFS </a:t>
            </a:r>
            <a:r>
              <a:rPr lang="en-US" sz="1300" dirty="0" err="1" smtClean="0"/>
              <a:t>SmartLock</a:t>
            </a:r>
            <a:r>
              <a:rPr lang="en-US" sz="1300" dirty="0" smtClean="0"/>
              <a:t> file states</a:t>
            </a:r>
          </a:p>
          <a:p>
            <a:pPr lvl="1"/>
            <a:r>
              <a:rPr lang="en-US" sz="1300" dirty="0" smtClean="0"/>
              <a:t>-</a:t>
            </a:r>
            <a:r>
              <a:rPr lang="en-US" sz="1300" dirty="0" err="1"/>
              <a:t>fix_dates</a:t>
            </a:r>
            <a:r>
              <a:rPr lang="en-US" sz="1300" dirty="0"/>
              <a:t> – algorithmically auto-correct damaged </a:t>
            </a:r>
            <a:r>
              <a:rPr lang="en-US" sz="1300" dirty="0" smtClean="0"/>
              <a:t>timestamps </a:t>
            </a:r>
            <a:r>
              <a:rPr lang="en-US" sz="1300" dirty="0"/>
              <a:t>(with optional ‘-</a:t>
            </a:r>
            <a:r>
              <a:rPr lang="en-US" sz="1300" dirty="0" err="1"/>
              <a:t>dryrun</a:t>
            </a:r>
            <a:r>
              <a:rPr lang="en-US" sz="1300" dirty="0"/>
              <a:t>’ option)</a:t>
            </a:r>
            <a:endParaRPr lang="en-US" sz="1300" dirty="0" smtClean="0"/>
          </a:p>
          <a:p>
            <a:r>
              <a:rPr lang="en-US" sz="1700" dirty="0"/>
              <a:t>Platform-dependent: </a:t>
            </a:r>
            <a:r>
              <a:rPr lang="en-US" sz="1700" dirty="0" smtClean="0"/>
              <a:t>Linux</a:t>
            </a:r>
          </a:p>
          <a:p>
            <a:pPr lvl="1"/>
            <a:r>
              <a:rPr lang="en-US" sz="1300" dirty="0" smtClean="0"/>
              <a:t>+</a:t>
            </a:r>
            <a:r>
              <a:rPr lang="en-US" sz="1300" dirty="0" err="1"/>
              <a:t>w</a:t>
            </a:r>
            <a:r>
              <a:rPr lang="en-US" sz="1300" dirty="0" err="1" smtClean="0"/>
              <a:t>acls</a:t>
            </a:r>
            <a:r>
              <a:rPr lang="en-US" sz="1300" dirty="0" smtClean="0"/>
              <a:t> – (‘Write ACLs’) translates POSIX ACLs to NFS4 ACLs and writes them to a pipe</a:t>
            </a:r>
            <a:endParaRPr lang="en-US" sz="1300" dirty="0"/>
          </a:p>
          <a:p>
            <a:pPr lvl="1"/>
            <a:r>
              <a:rPr lang="en-US" sz="1300" dirty="0" smtClean="0"/>
              <a:t>+</a:t>
            </a:r>
            <a:r>
              <a:rPr lang="en-US" sz="1300" dirty="0" err="1" smtClean="0"/>
              <a:t>xacls</a:t>
            </a:r>
            <a:r>
              <a:rPr lang="en-US" sz="1300" dirty="0" smtClean="0"/>
              <a:t> –</a:t>
            </a:r>
            <a:r>
              <a:rPr lang="en-US" sz="1300" dirty="0"/>
              <a:t> </a:t>
            </a:r>
            <a:r>
              <a:rPr lang="en-US" sz="1300" dirty="0" smtClean="0"/>
              <a:t>(‘</a:t>
            </a:r>
            <a:r>
              <a:rPr lang="en-US" sz="1300" dirty="0" err="1" smtClean="0"/>
              <a:t>eXtract</a:t>
            </a:r>
            <a:r>
              <a:rPr lang="en-US" sz="1300" dirty="0" smtClean="0"/>
              <a:t> ACLs’) translates </a:t>
            </a:r>
            <a:r>
              <a:rPr lang="en-US" sz="1300" dirty="0"/>
              <a:t>POSIX ACLs to NFS4 ACLs and </a:t>
            </a:r>
            <a:r>
              <a:rPr lang="en-US" sz="1300" dirty="0" smtClean="0"/>
              <a:t>logs them to a file</a:t>
            </a:r>
          </a:p>
          <a:p>
            <a:r>
              <a:rPr lang="en-US" sz="1700" dirty="0" smtClean="0">
                <a:solidFill>
                  <a:srgbClr val="FF0000"/>
                </a:solidFill>
              </a:rPr>
              <a:t>Future</a:t>
            </a:r>
          </a:p>
          <a:p>
            <a:pPr lvl="1"/>
            <a:r>
              <a:rPr lang="en-US" sz="1300" dirty="0" smtClean="0">
                <a:solidFill>
                  <a:srgbClr val="FF0000"/>
                </a:solidFill>
              </a:rPr>
              <a:t>-find – some subset of standard *nix ‘find’ functionality</a:t>
            </a:r>
          </a:p>
          <a:p>
            <a:pPr lvl="1"/>
            <a:r>
              <a:rPr lang="en-US" sz="1300" dirty="0" smtClean="0">
                <a:solidFill>
                  <a:srgbClr val="FF0000"/>
                </a:solidFill>
              </a:rPr>
              <a:t>-select </a:t>
            </a:r>
            <a:r>
              <a:rPr lang="mr-IN" sz="1300" dirty="0" smtClean="0">
                <a:solidFill>
                  <a:srgbClr val="FF0000"/>
                </a:solidFill>
              </a:rPr>
              <a:t>–</a:t>
            </a:r>
            <a:r>
              <a:rPr lang="en-US" sz="1300" dirty="0" smtClean="0">
                <a:solidFill>
                  <a:srgbClr val="FF0000"/>
                </a:solidFill>
              </a:rPr>
              <a:t> filters for selecting files to be reported or acted on </a:t>
            </a:r>
            <a:r>
              <a:rPr lang="mr-IN" sz="1300" dirty="0" smtClean="0">
                <a:solidFill>
                  <a:srgbClr val="FF0000"/>
                </a:solidFill>
              </a:rPr>
              <a:t>–</a:t>
            </a:r>
            <a:r>
              <a:rPr lang="en-US" sz="1300" dirty="0" smtClean="0">
                <a:solidFill>
                  <a:srgbClr val="FF0000"/>
                </a:solidFill>
              </a:rPr>
              <a:t> enabled hard-coded selection criteria in selected()</a:t>
            </a:r>
            <a:endParaRPr lang="en-US" sz="1300" dirty="0">
              <a:solidFill>
                <a:srgbClr val="FF0000"/>
              </a:solidFill>
            </a:endParaRPr>
          </a:p>
          <a:p>
            <a:pPr lvl="1"/>
            <a:r>
              <a:rPr lang="en-US" sz="1300" dirty="0">
                <a:solidFill>
                  <a:srgbClr val="FF0000"/>
                </a:solidFill>
              </a:rPr>
              <a:t>+verify – validate files which can be verified by inspection</a:t>
            </a:r>
          </a:p>
          <a:p>
            <a:pPr marL="341312" lvl="1" indent="0">
              <a:buNone/>
            </a:pPr>
            <a:endParaRPr lang="en-US" sz="1300" dirty="0" smtClean="0"/>
          </a:p>
        </p:txBody>
      </p:sp>
      <p:pic>
        <p:nvPicPr>
          <p:cNvPr id="8" name="Picture 7" descr="sak.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0" y="114300"/>
            <a:ext cx="1143000" cy="756819"/>
          </a:xfrm>
          <a:prstGeom prst="rect">
            <a:avLst/>
          </a:prstGeom>
        </p:spPr>
      </p:pic>
    </p:spTree>
    <p:extLst>
      <p:ext uri="{BB962C8B-B14F-4D97-AF65-F5344CB8AC3E}">
        <p14:creationId xmlns:p14="http://schemas.microsoft.com/office/powerpoint/2010/main" val="32709434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err="1" smtClean="0">
                <a:solidFill>
                  <a:srgbClr val="007DB8"/>
                </a:solidFill>
              </a:rPr>
              <a:t>pwalk</a:t>
            </a:r>
            <a:r>
              <a:rPr lang="en-US" sz="2800" dirty="0" smtClean="0">
                <a:solidFill>
                  <a:srgbClr val="007DB8"/>
                </a:solidFill>
              </a:rPr>
              <a:t> Design</a:t>
            </a:r>
            <a:endParaRPr lang="en-US" sz="2800" dirty="0">
              <a:solidFill>
                <a:srgbClr val="007DB8"/>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58438795"/>
              </p:ext>
            </p:extLst>
          </p:nvPr>
        </p:nvGraphicFramePr>
        <p:xfrm>
          <a:off x="2743200" y="2228850"/>
          <a:ext cx="3276600" cy="2309104"/>
        </p:xfrm>
        <a:graphic>
          <a:graphicData uri="http://schemas.openxmlformats.org/drawingml/2006/table">
            <a:tbl>
              <a:tblPr firstRow="1" bandRow="1">
                <a:tableStyleId>{5C22544A-7EE6-4342-B048-85BDC9FD1C3A}</a:tableStyleId>
              </a:tblPr>
              <a:tblGrid>
                <a:gridCol w="3276600"/>
              </a:tblGrid>
              <a:tr h="1180652">
                <a:tc>
                  <a:txBody>
                    <a:bodyPr/>
                    <a:lstStyle/>
                    <a:p>
                      <a:pPr marL="0" indent="0" algn="ctr">
                        <a:buFont typeface="Wingdings" charset="2"/>
                        <a:buNone/>
                      </a:pPr>
                      <a:r>
                        <a:rPr lang="en-US" sz="1400" b="1" i="0" dirty="0" smtClean="0">
                          <a:solidFill>
                            <a:schemeClr val="tx1"/>
                          </a:solidFill>
                          <a:latin typeface="Arial"/>
                          <a:cs typeface="Arial"/>
                        </a:rPr>
                        <a:t>Main control</a:t>
                      </a:r>
                      <a:r>
                        <a:rPr lang="en-US" sz="1400" b="1" i="0" baseline="0" dirty="0" smtClean="0">
                          <a:solidFill>
                            <a:schemeClr val="tx1"/>
                          </a:solidFill>
                          <a:latin typeface="Arial"/>
                          <a:cs typeface="Arial"/>
                        </a:rPr>
                        <a:t> thread</a:t>
                      </a:r>
                    </a:p>
                    <a:p>
                      <a:pPr marL="0" indent="0">
                        <a:buFont typeface="Wingdings" charset="2"/>
                        <a:buNone/>
                      </a:pPr>
                      <a:endParaRPr lang="en-US" sz="900" b="1" i="0" baseline="0" dirty="0" smtClean="0">
                        <a:solidFill>
                          <a:schemeClr val="tx1"/>
                        </a:solidFill>
                        <a:latin typeface="Arial"/>
                        <a:cs typeface="Arial"/>
                      </a:endParaRPr>
                    </a:p>
                    <a:p>
                      <a:pPr marL="285750" indent="-182880">
                        <a:spcBef>
                          <a:spcPts val="0"/>
                        </a:spcBef>
                        <a:buFont typeface="Wingdings" charset="2"/>
                        <a:buChar char="§"/>
                      </a:pPr>
                      <a:r>
                        <a:rPr lang="en-US" sz="1100" b="0" i="0" dirty="0" smtClean="0">
                          <a:solidFill>
                            <a:schemeClr val="tx1"/>
                          </a:solidFill>
                          <a:latin typeface="Arial"/>
                          <a:cs typeface="Arial"/>
                        </a:rPr>
                        <a:t>Argument processing</a:t>
                      </a:r>
                    </a:p>
                    <a:p>
                      <a:pPr marL="285750" indent="-182880">
                        <a:spcBef>
                          <a:spcPts val="0"/>
                        </a:spcBef>
                        <a:buFont typeface="Wingdings" charset="2"/>
                        <a:buChar char="§"/>
                      </a:pPr>
                      <a:r>
                        <a:rPr lang="en-US" sz="1100" b="0" i="0" dirty="0" smtClean="0">
                          <a:solidFill>
                            <a:schemeClr val="tx1"/>
                          </a:solidFill>
                          <a:latin typeface="Arial"/>
                          <a:cs typeface="Arial"/>
                        </a:rPr>
                        <a:t>Thread Management</a:t>
                      </a:r>
                    </a:p>
                    <a:p>
                      <a:pPr marL="285750" indent="-182880">
                        <a:spcBef>
                          <a:spcPts val="0"/>
                        </a:spcBef>
                        <a:buFont typeface="Wingdings" charset="2"/>
                        <a:buChar char="§"/>
                      </a:pPr>
                      <a:r>
                        <a:rPr lang="en-US" sz="1100" b="0" i="0" dirty="0" smtClean="0">
                          <a:solidFill>
                            <a:schemeClr val="tx1"/>
                          </a:solidFill>
                          <a:latin typeface="Arial"/>
                          <a:cs typeface="Arial"/>
                        </a:rPr>
                        <a:t>Event Logging</a:t>
                      </a:r>
                    </a:p>
                    <a:p>
                      <a:pPr marL="285750" indent="-182880">
                        <a:spcBef>
                          <a:spcPts val="0"/>
                        </a:spcBef>
                        <a:buFont typeface="Wingdings" charset="2"/>
                        <a:buChar char="§"/>
                      </a:pPr>
                      <a:r>
                        <a:rPr lang="en-US" sz="1100" b="0" i="0" dirty="0" smtClean="0">
                          <a:solidFill>
                            <a:schemeClr val="tx1"/>
                          </a:solidFill>
                          <a:latin typeface="Arial"/>
                          <a:cs typeface="Arial"/>
                        </a:rPr>
                        <a:t>Statistics</a:t>
                      </a:r>
                      <a:r>
                        <a:rPr lang="en-US" sz="1100" b="0" i="0" baseline="0" dirty="0" smtClean="0">
                          <a:solidFill>
                            <a:schemeClr val="tx1"/>
                          </a:solidFill>
                          <a:latin typeface="Arial"/>
                          <a:cs typeface="Arial"/>
                        </a:rPr>
                        <a:t> Aggregation &amp; Reporting</a:t>
                      </a:r>
                      <a:endParaRPr lang="en-US" sz="1100" b="0" i="0" dirty="0" smtClean="0">
                        <a:solidFill>
                          <a:schemeClr val="tx1"/>
                        </a:solidFill>
                        <a:latin typeface="Arial"/>
                        <a:cs typeface="Arial"/>
                      </a:endParaRPr>
                    </a:p>
                    <a:p>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algn="ctr"/>
                      <a:r>
                        <a:rPr lang="en-US" sz="1100" b="0" i="0" dirty="0" smtClean="0">
                          <a:solidFill>
                            <a:schemeClr val="tx1"/>
                          </a:solidFill>
                          <a:latin typeface="Arial"/>
                          <a:cs typeface="Arial"/>
                        </a:rPr>
                        <a:t>Worker thread #1</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marL="0" marR="0" indent="0" algn="ctr" defTabSz="509412"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a:cs typeface="Arial"/>
                        </a:rPr>
                        <a:t>Worker thread #2</a:t>
                      </a: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algn="ctr"/>
                      <a:r>
                        <a:rPr lang="en-US" sz="1100" b="0" i="0" dirty="0" smtClean="0">
                          <a:solidFill>
                            <a:schemeClr val="tx1"/>
                          </a:solidFill>
                          <a:latin typeface="Arial"/>
                          <a:cs typeface="Arial"/>
                        </a:rPr>
                        <a:t>…</a:t>
                      </a:r>
                      <a:endParaRPr lang="en-US" sz="1100" b="0" i="0" dirty="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r h="26496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0" i="0" dirty="0" smtClean="0">
                          <a:solidFill>
                            <a:schemeClr val="tx1"/>
                          </a:solidFill>
                          <a:latin typeface="Arial"/>
                          <a:cs typeface="Arial"/>
                        </a:rPr>
                        <a:t>Worker thread</a:t>
                      </a:r>
                      <a:r>
                        <a:rPr lang="en-US" sz="1100" b="0" i="0" baseline="0" dirty="0" smtClean="0">
                          <a:solidFill>
                            <a:schemeClr val="tx1"/>
                          </a:solidFill>
                          <a:latin typeface="Arial"/>
                          <a:cs typeface="Arial"/>
                        </a:rPr>
                        <a:t> #N</a:t>
                      </a:r>
                      <a:endParaRPr lang="en-US" sz="1100" b="0" i="0" dirty="0" smtClean="0">
                        <a:solidFill>
                          <a:schemeClr val="tx1"/>
                        </a:solidFill>
                        <a:latin typeface="Arial"/>
                        <a:cs typeface="Arial"/>
                      </a:endParaRPr>
                    </a:p>
                  </a:txBody>
                  <a:tcPr marL="83127" marR="83127" marT="30256" marB="30256" anchor="ctr">
                    <a:lnL w="57150" cap="flat" cmpd="sng" algn="ctr">
                      <a:solidFill>
                        <a:scrgbClr r="0" g="0" b="0"/>
                      </a:solidFill>
                      <a:prstDash val="solid"/>
                      <a:round/>
                      <a:headEnd type="none" w="med" len="med"/>
                      <a:tailEnd type="none" w="med" len="med"/>
                    </a:lnL>
                    <a:lnR w="57150" cap="flat" cmpd="sng" algn="ctr">
                      <a:solidFill>
                        <a:scrgbClr r="0" g="0" b="0"/>
                      </a:solidFill>
                      <a:prstDash val="solid"/>
                      <a:round/>
                      <a:headEnd type="none" w="med" len="med"/>
                      <a:tailEnd type="none" w="med" len="med"/>
                    </a:lnR>
                    <a:lnT w="57150" cap="flat" cmpd="sng" algn="ctr">
                      <a:solidFill>
                        <a:scrgbClr r="0" g="0" b="0"/>
                      </a:solidFill>
                      <a:prstDash val="solid"/>
                      <a:round/>
                      <a:headEnd type="none" w="med" len="med"/>
                      <a:tailEnd type="none" w="med" len="med"/>
                    </a:lnT>
                    <a:lnB w="57150" cap="flat" cmpd="sng" algn="ctr">
                      <a:solidFill>
                        <a:scrgbClr r="0" g="0" b="0"/>
                      </a:solidFill>
                      <a:prstDash val="solid"/>
                      <a:round/>
                      <a:headEnd type="none" w="med" len="med"/>
                      <a:tailEnd type="none" w="med" len="med"/>
                    </a:lnB>
                    <a:solidFill>
                      <a:schemeClr val="accent2">
                        <a:lumMod val="20000"/>
                        <a:lumOff val="80000"/>
                      </a:schemeClr>
                    </a:solidFill>
                  </a:tcPr>
                </a:tc>
              </a:tr>
            </a:tbl>
          </a:graphicData>
        </a:graphic>
      </p:graphicFrame>
      <p:grpSp>
        <p:nvGrpSpPr>
          <p:cNvPr id="38" name="Group 37"/>
          <p:cNvGrpSpPr/>
          <p:nvPr/>
        </p:nvGrpSpPr>
        <p:grpSpPr>
          <a:xfrm>
            <a:off x="6731000" y="114300"/>
            <a:ext cx="2247900" cy="1041400"/>
            <a:chOff x="6858000" y="152400"/>
            <a:chExt cx="2197100" cy="1236901"/>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000" y="152400"/>
              <a:ext cx="2197100" cy="1219200"/>
            </a:xfrm>
            <a:prstGeom prst="rect">
              <a:avLst/>
            </a:prstGeom>
          </p:spPr>
        </p:pic>
        <p:grpSp>
          <p:nvGrpSpPr>
            <p:cNvPr id="36" name="Group 35"/>
            <p:cNvGrpSpPr/>
            <p:nvPr/>
          </p:nvGrpSpPr>
          <p:grpSpPr>
            <a:xfrm>
              <a:off x="7391400" y="304800"/>
              <a:ext cx="1219200" cy="304800"/>
              <a:chOff x="7467600" y="304800"/>
              <a:chExt cx="1219200" cy="304800"/>
            </a:xfrm>
          </p:grpSpPr>
          <p:cxnSp>
            <p:nvCxnSpPr>
              <p:cNvPr id="28" name="Straight Arrow Connector 27"/>
              <p:cNvCxnSpPr/>
              <p:nvPr/>
            </p:nvCxnSpPr>
            <p:spPr>
              <a:xfrm flipV="1">
                <a:off x="7467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V="1">
                <a:off x="7620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flipV="1">
                <a:off x="7772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V="1">
                <a:off x="7924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80772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82296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83820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V="1">
                <a:off x="85344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8686800" y="304800"/>
                <a:ext cx="0" cy="30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5" name="TextBox 34"/>
            <p:cNvSpPr txBox="1"/>
            <p:nvPr/>
          </p:nvSpPr>
          <p:spPr>
            <a:xfrm>
              <a:off x="7131758" y="609600"/>
              <a:ext cx="1689585" cy="779701"/>
            </a:xfrm>
            <a:prstGeom prst="rect">
              <a:avLst/>
            </a:prstGeom>
            <a:noFill/>
          </p:spPr>
          <p:txBody>
            <a:bodyPr wrap="none" rtlCol="0">
              <a:spAutoFit/>
            </a:bodyPr>
            <a:lstStyle/>
            <a:p>
              <a:pPr algn="ctr"/>
              <a:r>
                <a:rPr lang="en-US" sz="1600" b="1" dirty="0" smtClean="0"/>
                <a:t>Stay in Lane</a:t>
              </a:r>
            </a:p>
            <a:p>
              <a:pPr algn="ctr"/>
              <a:r>
                <a:rPr lang="en-US" sz="1600" b="1" dirty="0" smtClean="0"/>
                <a:t>Maintain Speed</a:t>
              </a:r>
              <a:endParaRPr lang="en-US" sz="1600" b="1" dirty="0"/>
            </a:p>
          </p:txBody>
        </p:sp>
      </p:grpSp>
      <p:sp>
        <p:nvSpPr>
          <p:cNvPr id="2" name="TextBox 1"/>
          <p:cNvSpPr txBox="1"/>
          <p:nvPr/>
        </p:nvSpPr>
        <p:spPr>
          <a:xfrm>
            <a:off x="425450" y="812800"/>
            <a:ext cx="5609462" cy="923330"/>
          </a:xfrm>
          <a:prstGeom prst="rect">
            <a:avLst/>
          </a:prstGeom>
          <a:noFill/>
        </p:spPr>
        <p:txBody>
          <a:bodyPr wrap="square" rtlCol="0">
            <a:spAutoFit/>
          </a:bodyPr>
          <a:lstStyle/>
          <a:p>
            <a:r>
              <a:rPr lang="en-US" sz="1800" b="1" dirty="0" smtClean="0"/>
              <a:t>Single multi-threaded process</a:t>
            </a:r>
          </a:p>
          <a:p>
            <a:pPr marL="285750" indent="-192024">
              <a:buFont typeface="Arial"/>
              <a:buChar char="•"/>
            </a:pPr>
            <a:r>
              <a:rPr lang="en-US" sz="1800" b="1" dirty="0"/>
              <a:t>O</a:t>
            </a:r>
            <a:r>
              <a:rPr lang="en-US" sz="1800" b="1" dirty="0" smtClean="0"/>
              <a:t>ne main control thread</a:t>
            </a:r>
          </a:p>
          <a:p>
            <a:pPr marL="285750" indent="-192024">
              <a:buFont typeface="Arial"/>
              <a:buChar char="•"/>
            </a:pPr>
            <a:r>
              <a:rPr lang="en-US" sz="1800" b="1" dirty="0" smtClean="0"/>
              <a:t>N concurrent worker threads (-</a:t>
            </a:r>
            <a:r>
              <a:rPr lang="en-US" sz="1800" b="1" dirty="0" err="1" smtClean="0"/>
              <a:t>dop</a:t>
            </a:r>
            <a:r>
              <a:rPr lang="en-US" sz="1800" b="1" dirty="0" smtClean="0"/>
              <a:t>=N)</a:t>
            </a:r>
            <a:endParaRPr lang="en-US" sz="1800" b="1" dirty="0"/>
          </a:p>
        </p:txBody>
      </p:sp>
      <p:sp>
        <p:nvSpPr>
          <p:cNvPr id="7" name="Rounded Rectangular Callout 6"/>
          <p:cNvSpPr/>
          <p:nvPr/>
        </p:nvSpPr>
        <p:spPr>
          <a:xfrm>
            <a:off x="6553200" y="2800350"/>
            <a:ext cx="2286000" cy="800100"/>
          </a:xfrm>
          <a:prstGeom prst="wedgeRoundRectCallout">
            <a:avLst>
              <a:gd name="adj1" fmla="val -73584"/>
              <a:gd name="adj2" fmla="val 37470"/>
              <a:gd name="adj3" fmla="val 16667"/>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normAutofit fontScale="70000" lnSpcReduction="20000"/>
          </a:bodyPr>
          <a:lstStyle/>
          <a:p>
            <a:r>
              <a:rPr lang="en-US" sz="1400" b="1" dirty="0">
                <a:solidFill>
                  <a:schemeClr val="tx1"/>
                </a:solidFill>
              </a:rPr>
              <a:t>Each </a:t>
            </a:r>
            <a:r>
              <a:rPr lang="en-US" sz="1400" b="1" dirty="0" smtClean="0">
                <a:solidFill>
                  <a:schemeClr val="tx1"/>
                </a:solidFill>
              </a:rPr>
              <a:t>worker threads scans a single directory at a time which it pops </a:t>
            </a:r>
            <a:r>
              <a:rPr lang="en-US" sz="1400" b="1" dirty="0">
                <a:solidFill>
                  <a:schemeClr val="tx1"/>
                </a:solidFill>
              </a:rPr>
              <a:t>from the </a:t>
            </a:r>
            <a:r>
              <a:rPr lang="en-US" sz="1400" b="1" dirty="0" smtClean="0">
                <a:solidFill>
                  <a:schemeClr val="tx1"/>
                </a:solidFill>
              </a:rPr>
              <a:t>FIFO. Discovered directories are pushed to the FIFO as they are encountered</a:t>
            </a:r>
            <a:endParaRPr lang="en-US" sz="1400" b="1" dirty="0">
              <a:solidFill>
                <a:schemeClr val="tx1"/>
              </a:solidFill>
            </a:endParaRPr>
          </a:p>
        </p:txBody>
      </p:sp>
      <p:sp>
        <p:nvSpPr>
          <p:cNvPr id="9" name="Magnetic Disk 8"/>
          <p:cNvSpPr/>
          <p:nvPr/>
        </p:nvSpPr>
        <p:spPr>
          <a:xfrm>
            <a:off x="457200" y="2228850"/>
            <a:ext cx="1600200" cy="2286000"/>
          </a:xfrm>
          <a:prstGeom prst="flowChartMagneticDisk">
            <a:avLst/>
          </a:prstGeom>
          <a:solidFill>
            <a:schemeClr val="accent6">
              <a:lumMod val="20000"/>
              <a:lumOff val="80000"/>
            </a:schemeClr>
          </a:solidFill>
          <a:ln w="4762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pwalk.fifo</a:t>
            </a:r>
            <a:endParaRPr lang="en-US" sz="1400" dirty="0">
              <a:solidFill>
                <a:srgbClr val="000000"/>
              </a:solidFill>
            </a:endParaRPr>
          </a:p>
        </p:txBody>
      </p:sp>
      <p:cxnSp>
        <p:nvCxnSpPr>
          <p:cNvPr id="11" name="Straight Arrow Connector 10"/>
          <p:cNvCxnSpPr/>
          <p:nvPr/>
        </p:nvCxnSpPr>
        <p:spPr>
          <a:xfrm flipH="1">
            <a:off x="2057400" y="2857500"/>
            <a:ext cx="609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057400" y="35433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057400" y="37719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2057400" y="405765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2057400" y="4343400"/>
            <a:ext cx="60960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21" name="Magnetic Disk 20"/>
          <p:cNvSpPr/>
          <p:nvPr/>
        </p:nvSpPr>
        <p:spPr>
          <a:xfrm>
            <a:off x="6553200" y="2228850"/>
            <a:ext cx="22860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pwalk.log</a:t>
            </a:r>
            <a:endParaRPr lang="en-US" sz="1400" dirty="0">
              <a:solidFill>
                <a:srgbClr val="000000"/>
              </a:solidFill>
            </a:endParaRPr>
          </a:p>
        </p:txBody>
      </p:sp>
      <p:sp>
        <p:nvSpPr>
          <p:cNvPr id="37" name="Magnetic Disk 36"/>
          <p:cNvSpPr/>
          <p:nvPr/>
        </p:nvSpPr>
        <p:spPr>
          <a:xfrm>
            <a:off x="6629400" y="37719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39" name="Magnetic Disk 38"/>
          <p:cNvSpPr/>
          <p:nvPr/>
        </p:nvSpPr>
        <p:spPr>
          <a:xfrm>
            <a:off x="6781800" y="38862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40" name="Magnetic Disk 39"/>
          <p:cNvSpPr/>
          <p:nvPr/>
        </p:nvSpPr>
        <p:spPr>
          <a:xfrm>
            <a:off x="6934200" y="40005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.log</a:t>
            </a:r>
            <a:endParaRPr lang="en-US" sz="1400" dirty="0">
              <a:solidFill>
                <a:srgbClr val="000000"/>
              </a:solidFill>
            </a:endParaRPr>
          </a:p>
        </p:txBody>
      </p:sp>
      <p:sp>
        <p:nvSpPr>
          <p:cNvPr id="41" name="Magnetic Disk 40"/>
          <p:cNvSpPr/>
          <p:nvPr/>
        </p:nvSpPr>
        <p:spPr>
          <a:xfrm>
            <a:off x="7086600" y="4114800"/>
            <a:ext cx="1752600" cy="400050"/>
          </a:xfrm>
          <a:prstGeom prst="flowChartMagneticDisk">
            <a:avLst/>
          </a:prstGeom>
          <a:solidFill>
            <a:schemeClr val="accent6">
              <a:lumMod val="20000"/>
              <a:lumOff val="80000"/>
            </a:schemeClr>
          </a:solidFill>
          <a:ln w="127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rgbClr val="000000"/>
                </a:solidFill>
              </a:rPr>
              <a:t>worker_N</a:t>
            </a:r>
            <a:r>
              <a:rPr lang="en-US" sz="1400" dirty="0" smtClean="0">
                <a:solidFill>
                  <a:srgbClr val="000000"/>
                </a:solidFill>
              </a:rPr>
              <a:t>.&lt;type&gt;</a:t>
            </a:r>
            <a:endParaRPr lang="en-US" sz="1400" dirty="0">
              <a:solidFill>
                <a:srgbClr val="000000"/>
              </a:solidFill>
            </a:endParaRPr>
          </a:p>
        </p:txBody>
      </p:sp>
      <p:cxnSp>
        <p:nvCxnSpPr>
          <p:cNvPr id="43" name="Straight Arrow Connector 42"/>
          <p:cNvCxnSpPr/>
          <p:nvPr/>
        </p:nvCxnSpPr>
        <p:spPr>
          <a:xfrm>
            <a:off x="6019800" y="2457450"/>
            <a:ext cx="533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endCxn id="37" idx="2"/>
          </p:cNvCxnSpPr>
          <p:nvPr/>
        </p:nvCxnSpPr>
        <p:spPr>
          <a:xfrm>
            <a:off x="6019800" y="3543300"/>
            <a:ext cx="609600" cy="428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endCxn id="39" idx="2"/>
          </p:cNvCxnSpPr>
          <p:nvPr/>
        </p:nvCxnSpPr>
        <p:spPr>
          <a:xfrm>
            <a:off x="6019800" y="3829050"/>
            <a:ext cx="762000" cy="257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endCxn id="40" idx="2"/>
          </p:cNvCxnSpPr>
          <p:nvPr/>
        </p:nvCxnSpPr>
        <p:spPr>
          <a:xfrm>
            <a:off x="6019800" y="4057650"/>
            <a:ext cx="914400" cy="1428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endCxn id="41" idx="2"/>
          </p:cNvCxnSpPr>
          <p:nvPr/>
        </p:nvCxnSpPr>
        <p:spPr>
          <a:xfrm flipV="1">
            <a:off x="6019800" y="4314825"/>
            <a:ext cx="1066800" cy="2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23361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_external_templat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DellEMC_PPT_Template_16x9" id="{B8B5C6D0-E3FF-4310-9DCF-1B14F86F2E69}" vid="{627FB30F-31F4-4FBE-8A3A-F7BC81DAC0BD}"/>
    </a:ext>
  </a:extLst>
</a:theme>
</file>

<file path=ppt/theme/theme2.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86FC490B-1F77-48C5-AC70-1DD939DBDF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DellEMC_external_template.potx</Template>
  <TotalTime>86562</TotalTime>
  <Words>5818</Words>
  <Application>Microsoft Macintosh PowerPoint</Application>
  <PresentationFormat>On-screen Show (16:9)</PresentationFormat>
  <Paragraphs>762</Paragraphs>
  <Slides>54</Slides>
  <Notes>48</Notes>
  <HiddenSlides>9</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56" baseType="lpstr">
      <vt:lpstr>DellEMC_external_template</vt:lpstr>
      <vt:lpstr>Worksheet</vt:lpstr>
      <vt:lpstr>PowerWalk (“pwalk”) A High-Speed, Portable, Multi-Threaded Tree-Walk Utility *** Limited Distribution ***</vt:lpstr>
      <vt:lpstr>Disclaimers</vt:lpstr>
      <vt:lpstr>Outline</vt:lpstr>
      <vt:lpstr>General Discussion &amp; Usage</vt:lpstr>
      <vt:lpstr>Motivations</vt:lpstr>
      <vt:lpstr>Git it here …</vt:lpstr>
      <vt:lpstr>Compile and Build</vt:lpstr>
      <vt:lpstr>Functionality Overview</vt:lpstr>
      <vt:lpstr>pwalk Design</vt:lpstr>
      <vt:lpstr>pwalk Output Directory</vt:lpstr>
      <vt:lpstr>pwalk Directory Parameters</vt:lpstr>
      <vt:lpstr>pwalk Usage - Intro</vt:lpstr>
      <vt:lpstr>pwalk Primary Modes</vt:lpstr>
      <vt:lpstr>pwalk Secondary Modes</vt:lpstr>
      <vt:lpstr>pwalk Options</vt:lpstr>
      <vt:lpstr>–paths= Multi-pathing Option</vt:lpstr>
      <vt:lpstr>+.snapshot Option</vt:lpstr>
      <vt:lpstr>&lt;directory&gt; Arguments</vt:lpstr>
      <vt:lpstr>pwalk Generic Modes</vt:lpstr>
      <vt:lpstr>pwalk –cmp[=] mode (primary)</vt:lpstr>
      <vt:lpstr>pwalk –cmp= Keywords &amp; Codes</vt:lpstr>
      <vt:lpstr>pwalk –cmp Examples </vt:lpstr>
      <vt:lpstr>pwalk -rm mode (primary)</vt:lpstr>
      <vt:lpstr>pwalk +tally mode (secondary)</vt:lpstr>
      <vt:lpstr>pwalk Platform-Specific Modes</vt:lpstr>
      <vt:lpstr>OneFS: –audit mode</vt:lpstr>
      <vt:lpstr>OneFS: –audit mode</vt:lpstr>
      <vt:lpstr>OneFS –fix_times mode (primary)</vt:lpstr>
      <vt:lpstr>POSIX ACL Migration: Linux-to-OneFS </vt:lpstr>
      <vt:lpstr>POSIX ACL Migration: OneFS</vt:lpstr>
      <vt:lpstr>Operational Notes</vt:lpstr>
      <vt:lpstr>pwalk Usage Notes</vt:lpstr>
      <vt:lpstr>About NFS READDIRPLUS</vt:lpstr>
      <vt:lpstr>Size Matters!  Budget Output Space!</vt:lpstr>
      <vt:lpstr>Performance: YMMV</vt:lpstr>
      <vt:lpstr>Performance Factors</vt:lpstr>
      <vt:lpstr>Open Files Limit</vt:lpstr>
      <vt:lpstr>Footnotes</vt:lpstr>
      <vt:lpstr>Extensions and Refinements</vt:lpstr>
      <vt:lpstr>pwalk –find mode (FUTURE)</vt:lpstr>
      <vt:lpstr>pwalk +verify Mode (FUTURE)</vt:lpstr>
      <vt:lpstr>pwalk.c - Version 1.x</vt:lpstr>
      <vt:lpstr>Change the FIFO to a Heap?</vt:lpstr>
      <vt:lpstr>Keep Track of Hard-Linked Files?</vt:lpstr>
      <vt:lpstr>Optionally, Pre-Warm OneFS L2</vt:lpstr>
      <vt:lpstr>Have Workers Do More Work</vt:lpstr>
      <vt:lpstr>Use Per-Worker Slave Processes</vt:lpstr>
      <vt:lpstr>Implementation Notes</vt:lpstr>
      <vt:lpstr>Tools Matrix</vt:lpstr>
      <vt:lpstr>stat(2) – syscall - per-file metadata</vt:lpstr>
      <vt:lpstr>directory_scan() Pseudo-code</vt:lpstr>
      <vt:lpstr>Threads vs. Processes</vt:lpstr>
      <vt:lpstr>Per-Worker Memory Usage</vt:lpstr>
      <vt:lpstr>PowerPoint Presentation</vt:lpstr>
    </vt:vector>
  </TitlesOfParts>
  <Manager/>
  <Company>Dell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Corporate Brand Team</dc:creator>
  <cp:keywords>Internal Use</cp:keywords>
  <dc:description/>
  <cp:lastModifiedBy>Bob Sneed</cp:lastModifiedBy>
  <cp:revision>198</cp:revision>
  <cp:lastPrinted>2014-02-14T16:26:12Z</cp:lastPrinted>
  <dcterms:created xsi:type="dcterms:W3CDTF">2016-06-03T20:29:09Z</dcterms:created>
  <dcterms:modified xsi:type="dcterms:W3CDTF">2018-06-15T19:58:26Z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