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0"/>
  </p:notesMasterIdLst>
  <p:handoutMasterIdLst>
    <p:handoutMasterId r:id="rId61"/>
  </p:handoutMasterIdLst>
  <p:sldIdLst>
    <p:sldId id="306" r:id="rId5"/>
    <p:sldId id="307" r:id="rId6"/>
    <p:sldId id="308" r:id="rId7"/>
    <p:sldId id="309" r:id="rId8"/>
    <p:sldId id="310" r:id="rId9"/>
    <p:sldId id="364" r:id="rId10"/>
    <p:sldId id="341" r:id="rId11"/>
    <p:sldId id="311" r:id="rId12"/>
    <p:sldId id="312" r:id="rId13"/>
    <p:sldId id="313" r:id="rId14"/>
    <p:sldId id="362" r:id="rId15"/>
    <p:sldId id="367" r:id="rId16"/>
    <p:sldId id="315" r:id="rId17"/>
    <p:sldId id="350" r:id="rId18"/>
    <p:sldId id="351" r:id="rId19"/>
    <p:sldId id="314" r:id="rId20"/>
    <p:sldId id="322" r:id="rId21"/>
    <p:sldId id="325" r:id="rId22"/>
    <p:sldId id="354" r:id="rId23"/>
    <p:sldId id="356" r:id="rId24"/>
    <p:sldId id="368" r:id="rId25"/>
    <p:sldId id="360" r:id="rId26"/>
    <p:sldId id="359" r:id="rId27"/>
    <p:sldId id="324" r:id="rId28"/>
    <p:sldId id="366" r:id="rId29"/>
    <p:sldId id="349" r:id="rId30"/>
    <p:sldId id="365" r:id="rId31"/>
    <p:sldId id="318" r:id="rId32"/>
    <p:sldId id="317" r:id="rId33"/>
    <p:sldId id="319" r:id="rId34"/>
    <p:sldId id="355" r:id="rId35"/>
    <p:sldId id="347" r:id="rId36"/>
    <p:sldId id="327" r:id="rId37"/>
    <p:sldId id="328" r:id="rId38"/>
    <p:sldId id="329" r:id="rId39"/>
    <p:sldId id="330" r:id="rId40"/>
    <p:sldId id="331" r:id="rId41"/>
    <p:sldId id="363" r:id="rId42"/>
    <p:sldId id="332" r:id="rId43"/>
    <p:sldId id="333" r:id="rId44"/>
    <p:sldId id="321" r:id="rId45"/>
    <p:sldId id="323" r:id="rId46"/>
    <p:sldId id="334" r:id="rId47"/>
    <p:sldId id="335" r:id="rId48"/>
    <p:sldId id="336" r:id="rId49"/>
    <p:sldId id="337" r:id="rId50"/>
    <p:sldId id="338" r:id="rId51"/>
    <p:sldId id="339" r:id="rId52"/>
    <p:sldId id="340" r:id="rId53"/>
    <p:sldId id="353" r:id="rId54"/>
    <p:sldId id="352" r:id="rId55"/>
    <p:sldId id="342" r:id="rId56"/>
    <p:sldId id="344" r:id="rId57"/>
    <p:sldId id="345" r:id="rId58"/>
    <p:sldId id="346" r:id="rId59"/>
  </p:sldIdLst>
  <p:sldSz cx="9144000" cy="5143500" type="screen16x9"/>
  <p:notesSz cx="7010400" cy="9296400"/>
  <p:custDataLst>
    <p:tags r:id="rId6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2"/>
            <p14:sldId id="313"/>
            <p14:sldId id="362"/>
            <p14:sldId id="367"/>
            <p14:sldId id="315"/>
            <p14:sldId id="350"/>
            <p14:sldId id="351"/>
            <p14:sldId id="314"/>
            <p14:sldId id="322"/>
            <p14:sldId id="325"/>
          </p14:sldIdLst>
        </p14:section>
        <p14:section name="pwalk Modes" id="{9D79E6FB-7A39-814B-8BAD-D6EB66140ADE}">
          <p14:sldIdLst>
            <p14:sldId id="354"/>
            <p14:sldId id="356"/>
            <p14:sldId id="368"/>
            <p14:sldId id="360"/>
            <p14:sldId id="359"/>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8" autoAdjust="0"/>
    <p:restoredTop sz="89286" autoAdjust="0"/>
  </p:normalViewPr>
  <p:slideViewPr>
    <p:cSldViewPr snapToGrid="0">
      <p:cViewPr varScale="1">
        <p:scale>
          <a:sx n="150" d="100"/>
          <a:sy n="150" d="100"/>
        </p:scale>
        <p:origin x="936" y="168"/>
      </p:cViewPr>
      <p:guideLst>
        <p:guide orient="horz" pos="3072"/>
        <p:guide pos="5577"/>
        <p:guide pos="180"/>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Emptor.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 in places, but includes numerous </a:t>
            </a:r>
            <a:r>
              <a:rPr lang="en-US" baseline="0"/>
              <a:t>sanity checks.</a:t>
            </a:r>
            <a:endParaRPr lang="en-US" baseline="0" dirty="0"/>
          </a:p>
          <a:p>
            <a:r>
              <a:rPr lang="en-US" baseline="0" dirty="0"/>
              <a:t>Contents of .xml files can be easily tailored,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2703140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10/19/18</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10/19/18</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Excel_Worksheet.xlsx"/><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2.06 – October,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a:t>
            </a:r>
          </a:p>
          <a:p>
            <a:pPr marL="0" indent="0">
              <a:spcBef>
                <a:spcPts val="0"/>
              </a:spcBef>
              <a:buNone/>
            </a:pPr>
            <a:r>
              <a:rPr lang="en-US" sz="1600" b="1" dirty="0">
                <a:latin typeface="+mn-lt"/>
              </a:rPr>
              <a:t>		&lt;directory&gt;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vary depending on the modes selected)</a:t>
            </a:r>
          </a:p>
          <a:p>
            <a:pPr marL="803275" lvl="1">
              <a:spcBef>
                <a:spcPts val="0"/>
              </a:spcBef>
              <a:buClr>
                <a:srgbClr val="000000"/>
              </a:buClr>
            </a:pPr>
            <a:r>
              <a:rPr lang="en-US" sz="1400" u="sng" dirty="0">
                <a:latin typeface="+mn-lt"/>
              </a:rPr>
              <a:t>One or more</a:t>
            </a:r>
            <a:r>
              <a:rPr lang="en-US" sz="1400" dirty="0">
                <a:latin typeface="+mn-lt"/>
              </a:rPr>
              <a:t> &lt;directory&gt; values</a:t>
            </a:r>
          </a:p>
          <a:p>
            <a:pPr marL="457200">
              <a:spcBef>
                <a:spcPts val="0"/>
              </a:spcBef>
              <a:buClr>
                <a:srgbClr val="000000"/>
              </a:buClr>
            </a:pPr>
            <a:r>
              <a:rPr lang="en-US" sz="1600" dirty="0">
                <a:latin typeface="+mn-lt"/>
              </a:rPr>
              <a:t>At least one mode value must be specified -- either primary or secondary</a:t>
            </a:r>
          </a:p>
          <a:p>
            <a:pPr marL="457200">
              <a:spcBef>
                <a:spcPts val="0"/>
              </a:spcBef>
              <a:buClr>
                <a:srgbClr val="000000"/>
              </a:buClr>
            </a:pPr>
            <a:r>
              <a:rPr lang="en-US" sz="1600" dirty="0">
                <a:latin typeface="+mn-lt"/>
              </a:rPr>
              <a:t>&lt;directory&gt; arguments must consistently either be relative pathnames or </a:t>
            </a:r>
            <a:br>
              <a:rPr lang="en-US" sz="1600" dirty="0">
                <a:latin typeface="+mn-lt"/>
              </a:rPr>
            </a:br>
            <a:r>
              <a:rPr lang="en-US" sz="1600" dirty="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All &lt;directory&gt; arguments must consistently be either all-</a:t>
            </a:r>
            <a:r>
              <a:rPr lang="en-US" u="sng" dirty="0"/>
              <a:t>absolute</a:t>
            </a:r>
            <a:r>
              <a:rPr lang="en-US" dirty="0"/>
              <a:t> or all-</a:t>
            </a:r>
            <a:r>
              <a:rPr lang="en-US" u="sng" dirty="0"/>
              <a:t>relative</a:t>
            </a:r>
            <a:r>
              <a:rPr lang="en-US" dirty="0"/>
              <a:t> directory paths</a:t>
            </a:r>
          </a:p>
          <a:p>
            <a:r>
              <a:rPr lang="en-US" u="sng" dirty="0"/>
              <a:t>relative</a:t>
            </a:r>
            <a:r>
              <a:rPr lang="en-US" dirty="0"/>
              <a:t> directory paths …</a:t>
            </a:r>
          </a:p>
          <a:p>
            <a:pPr lvl="1"/>
            <a:r>
              <a:rPr lang="en-US" u="sng" dirty="0"/>
              <a:t>must</a:t>
            </a:r>
            <a:r>
              <a:rPr lang="en-US" dirty="0"/>
              <a:t> be used whenever </a:t>
            </a:r>
            <a:r>
              <a:rPr lang="mr-IN" b="1" dirty="0"/>
              <a:t>–</a:t>
            </a:r>
            <a:r>
              <a:rPr lang="en-US" b="1" dirty="0"/>
              <a:t>source=</a:t>
            </a:r>
            <a:r>
              <a:rPr lang="en-US" dirty="0"/>
              <a:t> or </a:t>
            </a:r>
            <a:r>
              <a:rPr lang="en-US" b="1" dirty="0"/>
              <a:t>-target=</a:t>
            </a:r>
            <a:r>
              <a:rPr lang="en-US" dirty="0"/>
              <a:t>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a:t>&lt;file&gt;</a:t>
            </a:r>
            <a:endParaRPr lang="en-US" dirty="0"/>
          </a:p>
          <a:p>
            <a:pPr lvl="1"/>
            <a:r>
              <a:rPr lang="en-US" dirty="0"/>
              <a:t>default to being relative to the user’s current working directory (CWD), but that can be overridden by the </a:t>
            </a:r>
            <a:r>
              <a:rPr lang="en-US" b="1" dirty="0"/>
              <a:t>-source=</a:t>
            </a:r>
            <a:r>
              <a:rPr lang="en-US" dirty="0"/>
              <a:t> option or </a:t>
            </a:r>
            <a:r>
              <a:rPr lang="en-US" b="1" dirty="0"/>
              <a:t>[source]</a:t>
            </a:r>
            <a:r>
              <a:rPr lang="en-US" dirty="0"/>
              <a:t> directories specified via </a:t>
            </a:r>
            <a:r>
              <a:rPr lang="en-US" b="1" dirty="0"/>
              <a:t>–</a:t>
            </a:r>
            <a:r>
              <a:rPr lang="en-US" b="1" dirty="0" err="1"/>
              <a:t>ipaths</a:t>
            </a:r>
            <a:r>
              <a:rPr lang="en-US" b="1" dirty="0"/>
              <a:t>&lt;file&gt;</a:t>
            </a:r>
            <a:endParaRPr lang="en-US" dirty="0"/>
          </a:p>
          <a:p>
            <a:r>
              <a:rPr lang="en-US" u="sng" dirty="0"/>
              <a:t>absolute</a:t>
            </a:r>
            <a:r>
              <a:rPr lang="en-US" dirty="0"/>
              <a:t> directory paths …</a:t>
            </a:r>
          </a:p>
          <a:p>
            <a:pPr lvl="1"/>
            <a:r>
              <a:rPr lang="en-US" dirty="0"/>
              <a:t>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a:t>Source</a:t>
            </a:r>
            <a:r>
              <a:rPr lang="en-US" sz="1600" dirty="0"/>
              <a:t> - relative root for &lt;directory&gt; arguments</a:t>
            </a:r>
          </a:p>
          <a:p>
            <a:pPr lvl="1">
              <a:spcBef>
                <a:spcPts val="0"/>
              </a:spcBef>
            </a:pPr>
            <a:r>
              <a:rPr lang="en-US" sz="1200" dirty="0"/>
              <a:t>Default: </a:t>
            </a:r>
            <a:r>
              <a:rPr lang="en-US" sz="1200" b="1" dirty="0"/>
              <a:t>$CWD-relative</a:t>
            </a:r>
          </a:p>
          <a:p>
            <a:pPr lvl="1">
              <a:spcBef>
                <a:spcPts val="0"/>
              </a:spcBef>
            </a:pPr>
            <a:r>
              <a:rPr lang="en-US" sz="1200" dirty="0"/>
              <a:t>Non-default: Specify the relative root for source &lt;directory&gt; arguments using the  </a:t>
            </a:r>
            <a:r>
              <a:rPr lang="mr-IN" sz="1200" dirty="0"/>
              <a:t>–</a:t>
            </a:r>
            <a:r>
              <a:rPr lang="en-US" sz="1200" dirty="0"/>
              <a:t>source= option or by using the [source] section of the </a:t>
            </a:r>
            <a:r>
              <a:rPr lang="mr-IN" sz="1200" dirty="0"/>
              <a:t>–</a:t>
            </a:r>
            <a:r>
              <a:rPr lang="en-US" sz="1200" dirty="0" err="1"/>
              <a:t>pfile</a:t>
            </a:r>
            <a:r>
              <a:rPr lang="en-US" sz="1200" dirty="0"/>
              <a:t>=&lt;file&gt;</a:t>
            </a:r>
          </a:p>
          <a:p>
            <a:pPr lvl="1">
              <a:spcBef>
                <a:spcPts val="0"/>
              </a:spcBef>
            </a:pPr>
            <a:r>
              <a:rPr lang="en-US" sz="1200" b="1" dirty="0"/>
              <a:t>CAUTION</a:t>
            </a:r>
            <a:r>
              <a:rPr lang="en-US" sz="1200" dirty="0"/>
              <a:t>: When set to a non-default value, &lt;directory&gt; arguments </a:t>
            </a:r>
            <a:r>
              <a:rPr lang="en-US" sz="1200" u="sng" dirty="0"/>
              <a:t>must</a:t>
            </a:r>
            <a:r>
              <a:rPr lang="en-US" sz="1200" dirty="0"/>
              <a:t> be relative to the specified directory!</a:t>
            </a:r>
          </a:p>
          <a:p>
            <a:pPr>
              <a:spcBef>
                <a:spcPts val="0"/>
              </a:spcBef>
            </a:pPr>
            <a:r>
              <a:rPr lang="en-US" sz="1600" u="sng" dirty="0"/>
              <a:t>Target</a:t>
            </a:r>
            <a:r>
              <a:rPr lang="en-US" sz="1600" dirty="0"/>
              <a:t> - relative root for </a:t>
            </a:r>
            <a:r>
              <a:rPr lang="mr-IN" sz="1600" dirty="0"/>
              <a:t>–</a:t>
            </a:r>
            <a:r>
              <a:rPr lang="en-US" sz="1600" dirty="0" err="1"/>
              <a:t>cmp</a:t>
            </a:r>
            <a:r>
              <a:rPr lang="en-US" sz="1600" dirty="0"/>
              <a:t>= target hierarchy</a:t>
            </a:r>
          </a:p>
          <a:p>
            <a:pPr lvl="1">
              <a:spcBef>
                <a:spcPts val="0"/>
              </a:spcBef>
            </a:pPr>
            <a:r>
              <a:rPr lang="en-US" sz="1200" dirty="0"/>
              <a:t>Default: </a:t>
            </a:r>
            <a:r>
              <a:rPr lang="en-US" sz="1200" b="1" dirty="0"/>
              <a:t>N/A</a:t>
            </a:r>
          </a:p>
          <a:p>
            <a:pPr lvl="1">
              <a:spcBef>
                <a:spcPts val="0"/>
              </a:spcBef>
            </a:pPr>
            <a:r>
              <a:rPr lang="en-US" sz="1200" dirty="0"/>
              <a:t>Non-default: Specify the relative root for the target file hierarchy using the  </a:t>
            </a:r>
            <a:r>
              <a:rPr lang="mr-IN" sz="1200" dirty="0"/>
              <a:t>–</a:t>
            </a:r>
            <a:r>
              <a:rPr lang="en-US" sz="1200" dirty="0"/>
              <a:t>target= option or by using the [target] section of the </a:t>
            </a:r>
            <a:r>
              <a:rPr lang="mr-IN" sz="1200" dirty="0"/>
              <a:t>–</a:t>
            </a:r>
            <a:r>
              <a:rPr lang="en-US" sz="1200" dirty="0" err="1"/>
              <a:t>pfile</a:t>
            </a:r>
            <a:r>
              <a:rPr lang="en-US" sz="1200" dirty="0"/>
              <a:t>=&lt;file&gt;</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err="1"/>
              <a:t>pfile</a:t>
            </a:r>
            <a:r>
              <a:rPr lang="en-US" sz="12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lsd</a:t>
            </a:r>
            <a:r>
              <a:rPr lang="en-US" sz="1200" dirty="0"/>
              <a:t>, or -</a:t>
            </a:r>
            <a:r>
              <a:rPr lang="en-US" sz="1200" dirty="0" err="1"/>
              <a:t>lsc</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a:t>
            </a:r>
            <a:r>
              <a:rPr lang="en-US" sz="1400" dirty="0" err="1">
                <a:latin typeface="+mn-lt"/>
              </a:rPr>
              <a:t>ls</a:t>
            </a:r>
            <a:r>
              <a:rPr lang="en-US" sz="1400" dirty="0">
                <a:latin typeface="+mn-lt"/>
              </a:rPr>
              <a:t>			// Create .</a:t>
            </a:r>
            <a:r>
              <a:rPr lang="en-US" sz="1400" dirty="0" err="1">
                <a:latin typeface="+mn-lt"/>
              </a:rPr>
              <a:t>ls</a:t>
            </a:r>
            <a:r>
              <a:rPr lang="en-US" sz="1400" dirty="0">
                <a:latin typeface="+mn-lt"/>
              </a:rPr>
              <a:t> outputs (much like </a:t>
            </a:r>
            <a:r>
              <a:rPr lang="en-US" sz="1400" dirty="0" err="1">
                <a:latin typeface="+mn-lt"/>
              </a:rPr>
              <a:t>ls</a:t>
            </a:r>
            <a:r>
              <a:rPr lang="en-US" sz="1400" dirty="0">
                <a:latin typeface="+mn-lt"/>
              </a:rPr>
              <a:t>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a:t>
            </a:r>
            <a:r>
              <a:rPr lang="en-US" sz="1400" dirty="0" err="1">
                <a:solidFill>
                  <a:srgbClr val="444444"/>
                </a:solidFill>
              </a:rPr>
              <a:t>ls</a:t>
            </a:r>
            <a:r>
              <a:rPr lang="en-US" sz="1400" dirty="0">
                <a:solidFill>
                  <a:srgbClr val="444444"/>
                </a:solidFill>
              </a:rPr>
              <a:t> outputs (like </a:t>
            </a:r>
            <a:r>
              <a:rPr lang="mr-IN" sz="1400" dirty="0">
                <a:solidFill>
                  <a:srgbClr val="444444"/>
                </a:solidFill>
              </a:rPr>
              <a:t>–</a:t>
            </a:r>
            <a:r>
              <a:rPr lang="en-US" sz="1400" dirty="0" err="1">
                <a:solidFill>
                  <a:srgbClr val="444444"/>
                </a:solidFill>
              </a:rPr>
              <a:t>ls</a:t>
            </a:r>
            <a:r>
              <a:rPr lang="en-US" sz="1400" dirty="0">
                <a:solidFill>
                  <a:srgbClr val="444444"/>
                </a:solidFill>
              </a:rPr>
              <a:t>, but only outputs directories)</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(compact format)</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denist</a:t>
            </a:r>
            <a:r>
              <a:rPr lang="en-US" sz="1400" dirty="0"/>
              <a:t>		// Reads first 512 bytes of every file as a benchmark</a:t>
            </a:r>
          </a:p>
          <a:p>
            <a:pPr marL="514350" lvl="1" indent="0">
              <a:spcBef>
                <a:spcPts val="0"/>
              </a:spcBef>
              <a:buNone/>
            </a:pPr>
            <a:r>
              <a:rPr lang="en-US" sz="1400" dirty="0"/>
              <a:t>+</a:t>
            </a:r>
            <a:r>
              <a:rPr lang="en-US" sz="1400" dirty="0" err="1"/>
              <a:t>tstat</a:t>
            </a:r>
            <a:r>
              <a:rPr lang="en-US" sz="1400" dirty="0"/>
              <a:t>		// Include timing for stat() calls (for -</a:t>
            </a:r>
            <a:r>
              <a:rPr lang="en-US" sz="1400" dirty="0" err="1"/>
              <a:t>ls</a:t>
            </a:r>
            <a:r>
              <a:rPr lang="en-US" sz="1400" dirty="0"/>
              <a:t>, -xml)</a:t>
            </a:r>
          </a:p>
          <a:p>
            <a:pPr marL="514350" lvl="1" indent="0">
              <a:spcBef>
                <a:spcPts val="0"/>
              </a:spcBef>
              <a:buNone/>
            </a:pPr>
            <a:r>
              <a:rPr lang="en-US" sz="1400" dirty="0"/>
              <a:t>+.snapshot[s]		// Traverse .snapshot directories (OFF by default)</a:t>
            </a:r>
            <a:endParaRPr lang="en-US" sz="2000" dirty="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a:t>
            </a:r>
            <a:r>
              <a:rPr lang="en-US" sz="2800" dirty="0" err="1">
                <a:solidFill>
                  <a:schemeClr val="accent1"/>
                </a:solidFill>
              </a:rPr>
              <a:t>pathing</a:t>
            </a:r>
            <a:r>
              <a:rPr lang="en-US" sz="2800" dirty="0">
                <a:solidFill>
                  <a:schemeClr val="accent1"/>
                </a:solidFill>
              </a:rPr>
              <a:t> Option</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fontScale="77500" lnSpcReduction="20000"/>
          </a:bodyPr>
          <a:lstStyle/>
          <a:p>
            <a:pPr marL="0" indent="0">
              <a:spcBef>
                <a:spcPts val="0"/>
              </a:spcBef>
              <a:buNone/>
            </a:pPr>
            <a:r>
              <a:rPr lang="en-US" sz="1600" b="1" dirty="0">
                <a:latin typeface="Consolas"/>
                <a:cs typeface="Consolas"/>
              </a:rPr>
              <a:t># cat </a:t>
            </a:r>
            <a:r>
              <a:rPr lang="en-US" sz="1600" b="1" dirty="0" err="1">
                <a:latin typeface="Consolas"/>
                <a:cs typeface="Consolas"/>
              </a:rPr>
              <a:t>pwalk</a:t>
            </a:r>
            <a:r>
              <a:rPr lang="en-US" sz="1600" b="1" dirty="0">
                <a:latin typeface="Consolas"/>
                <a:cs typeface="Consolas"/>
              </a:rPr>
              <a:t>-paths</a:t>
            </a:r>
          </a:p>
          <a:p>
            <a:pPr marL="0" indent="0">
              <a:spcBef>
                <a:spcPts val="0"/>
              </a:spcBef>
              <a:buNone/>
            </a:pPr>
            <a:r>
              <a:rPr lang="en-US" sz="1600" b="1" dirty="0">
                <a:latin typeface="Consolas"/>
                <a:cs typeface="Consolas"/>
              </a:rPr>
              <a:t>[source]</a:t>
            </a:r>
          </a:p>
          <a:p>
            <a:pPr marL="0" indent="0">
              <a:spcBef>
                <a:spcPts val="0"/>
              </a:spcBef>
              <a:buNone/>
            </a:pPr>
            <a:r>
              <a:rPr lang="en-US" sz="1600" b="1" dirty="0">
                <a:latin typeface="Consolas"/>
                <a:cs typeface="Consolas"/>
              </a:rPr>
              <a:t>/</a:t>
            </a:r>
            <a:r>
              <a:rPr lang="en-US" sz="1600" b="1" dirty="0" err="1">
                <a:latin typeface="Consolas"/>
                <a:cs typeface="Consolas"/>
              </a:rPr>
              <a:t>mnt</a:t>
            </a:r>
            <a:r>
              <a:rPr lang="en-US" sz="1600" b="1" dirty="0">
                <a:latin typeface="Consolas"/>
                <a:cs typeface="Consolas"/>
              </a:rPr>
              <a:t>/1</a:t>
            </a:r>
          </a:p>
          <a:p>
            <a:pPr marL="0" indent="0">
              <a:spcBef>
                <a:spcPts val="0"/>
              </a:spcBef>
              <a:buNone/>
            </a:pPr>
            <a:r>
              <a:rPr lang="en-US" sz="1600" b="1" dirty="0">
                <a:latin typeface="Consolas"/>
                <a:cs typeface="Consolas"/>
              </a:rPr>
              <a:t>/</a:t>
            </a:r>
            <a:r>
              <a:rPr lang="en-US" sz="1600" b="1" dirty="0" err="1">
                <a:latin typeface="Consolas"/>
                <a:cs typeface="Consolas"/>
              </a:rPr>
              <a:t>mnt</a:t>
            </a:r>
            <a:r>
              <a:rPr lang="en-US" sz="1600" b="1" dirty="0">
                <a:latin typeface="Consolas"/>
                <a:cs typeface="Consolas"/>
              </a:rPr>
              <a:t>/2</a:t>
            </a:r>
          </a:p>
          <a:p>
            <a:pPr marL="0" indent="0">
              <a:spcBef>
                <a:spcPts val="0"/>
              </a:spcBef>
              <a:buNone/>
            </a:pPr>
            <a:r>
              <a:rPr lang="en-US" sz="1600" b="1" dirty="0">
                <a:latin typeface="Consolas"/>
                <a:cs typeface="Consolas"/>
              </a:rPr>
              <a:t>/</a:t>
            </a:r>
            <a:r>
              <a:rPr lang="en-US" sz="1600" b="1" dirty="0" err="1">
                <a:latin typeface="Consolas"/>
                <a:cs typeface="Consolas"/>
              </a:rPr>
              <a:t>mnt</a:t>
            </a:r>
            <a:r>
              <a:rPr lang="en-US" sz="1600" b="1" dirty="0">
                <a:latin typeface="Consolas"/>
                <a:cs typeface="Consolas"/>
              </a:rPr>
              <a:t>/3</a:t>
            </a:r>
          </a:p>
          <a:p>
            <a:pPr marL="0" indent="0">
              <a:spcBef>
                <a:spcPts val="0"/>
              </a:spcBef>
              <a:buNone/>
            </a:pPr>
            <a:r>
              <a:rPr lang="en-US" sz="1600" b="1" dirty="0">
                <a:latin typeface="Consolas"/>
                <a:cs typeface="Consolas"/>
              </a:rPr>
              <a:t>[target]</a:t>
            </a:r>
          </a:p>
          <a:p>
            <a:pPr marL="0" indent="0">
              <a:spcBef>
                <a:spcPts val="0"/>
              </a:spcBef>
              <a:buNone/>
            </a:pPr>
            <a:r>
              <a:rPr lang="en-US" sz="1600" b="1" dirty="0">
                <a:latin typeface="Consolas"/>
                <a:cs typeface="Consolas"/>
              </a:rPr>
              <a:t>/</a:t>
            </a:r>
            <a:r>
              <a:rPr lang="en-US" sz="1600" b="1" dirty="0" err="1">
                <a:latin typeface="Consolas"/>
                <a:cs typeface="Consolas"/>
              </a:rPr>
              <a:t>mnt</a:t>
            </a:r>
            <a:r>
              <a:rPr lang="en-US" sz="1600" b="1" dirty="0">
                <a:latin typeface="Consolas"/>
                <a:cs typeface="Consolas"/>
              </a:rPr>
              <a:t>/target1</a:t>
            </a:r>
          </a:p>
          <a:p>
            <a:pPr marL="0" indent="0">
              <a:spcBef>
                <a:spcPts val="0"/>
              </a:spcBef>
              <a:buNone/>
            </a:pPr>
            <a:r>
              <a:rPr lang="en-US" sz="1600" b="1" dirty="0">
                <a:latin typeface="Consolas"/>
                <a:cs typeface="Consolas"/>
              </a:rPr>
              <a:t>/</a:t>
            </a:r>
            <a:r>
              <a:rPr lang="en-US" sz="1600" b="1" dirty="0" err="1">
                <a:latin typeface="Consolas"/>
                <a:cs typeface="Consolas"/>
              </a:rPr>
              <a:t>mnt</a:t>
            </a:r>
            <a:r>
              <a:rPr lang="en-US" sz="1600" b="1" dirty="0">
                <a:latin typeface="Consolas"/>
                <a:cs typeface="Consolas"/>
              </a:rPr>
              <a:t>/target2</a:t>
            </a:r>
          </a:p>
          <a:p>
            <a:pPr marL="0" indent="0">
              <a:spcBef>
                <a:spcPts val="0"/>
              </a:spcBef>
              <a:buNone/>
            </a:pPr>
            <a:endParaRPr lang="en-US" sz="1600" b="1" dirty="0">
              <a:latin typeface="Consolas"/>
              <a:cs typeface="Consolas"/>
            </a:endParaRPr>
          </a:p>
          <a:p>
            <a:pPr marL="0" indent="0">
              <a:spcBef>
                <a:spcPts val="0"/>
              </a:spcBef>
              <a:buNone/>
            </a:pPr>
            <a:r>
              <a:rPr lang="en-US" sz="1600" b="1" dirty="0">
                <a:latin typeface="Consolas"/>
                <a:cs typeface="Consolas"/>
              </a:rPr>
              <a:t># </a:t>
            </a:r>
            <a:r>
              <a:rPr lang="en-US" sz="1600" b="1" dirty="0" err="1">
                <a:latin typeface="Consolas"/>
                <a:cs typeface="Consolas"/>
              </a:rPr>
              <a:t>pwalk</a:t>
            </a:r>
            <a:r>
              <a:rPr lang="en-US" sz="1600" b="1" dirty="0">
                <a:latin typeface="Consolas"/>
                <a:cs typeface="Consolas"/>
              </a:rPr>
              <a:t> –</a:t>
            </a:r>
            <a:r>
              <a:rPr lang="en-US" sz="1600" b="1" dirty="0" err="1">
                <a:latin typeface="Consolas"/>
                <a:cs typeface="Consolas"/>
              </a:rPr>
              <a:t>dop</a:t>
            </a:r>
            <a:r>
              <a:rPr lang="en-US" sz="1600" b="1" dirty="0">
                <a:latin typeface="Consolas"/>
                <a:cs typeface="Consolas"/>
              </a:rPr>
              <a:t>=5 &lt;mode(s)&gt; –</a:t>
            </a:r>
            <a:r>
              <a:rPr lang="en-US" sz="1600" b="1" dirty="0" err="1">
                <a:latin typeface="Consolas"/>
                <a:cs typeface="Consolas"/>
              </a:rPr>
              <a:t>pfile</a:t>
            </a:r>
            <a:r>
              <a:rPr lang="en-US" sz="1600" b="1" dirty="0">
                <a:latin typeface="Consolas"/>
                <a:cs typeface="Consolas"/>
              </a:rPr>
              <a:t>=</a:t>
            </a:r>
            <a:r>
              <a:rPr lang="en-US" sz="1600" b="1" dirty="0" err="1">
                <a:latin typeface="Consolas"/>
                <a:cs typeface="Consolas"/>
              </a:rPr>
              <a:t>pwalk</a:t>
            </a:r>
            <a:r>
              <a:rPr lang="en-US" sz="1600" b="1" dirty="0">
                <a:latin typeface="Consolas"/>
                <a:cs typeface="Consolas"/>
              </a:rPr>
              <a:t>-paths &lt;</a:t>
            </a:r>
            <a:r>
              <a:rPr lang="en-US" sz="1600" b="1" dirty="0" err="1">
                <a:latin typeface="Consolas"/>
                <a:cs typeface="Consolas"/>
              </a:rPr>
              <a:t>relative_directory_path</a:t>
            </a:r>
            <a:r>
              <a:rPr lang="en-US" sz="1600" b="1" dirty="0">
                <a:latin typeface="Consolas"/>
                <a:cs typeface="Consolas"/>
              </a:rPr>
              <a:t>&gt; [&lt;…&gt;]</a:t>
            </a:r>
          </a:p>
          <a:p>
            <a:pPr marL="0" indent="0">
              <a:spcBef>
                <a:spcPts val="0"/>
              </a:spcBef>
              <a:buNone/>
            </a:pPr>
            <a:r>
              <a:rPr lang="en-US" sz="1600" b="1" dirty="0">
                <a:latin typeface="Consolas"/>
                <a:cs typeface="Consolas"/>
              </a:rPr>
              <a:t>     Worker 1 -&gt; /</a:t>
            </a:r>
            <a:r>
              <a:rPr lang="en-US" sz="1600" b="1" dirty="0" err="1">
                <a:latin typeface="Consolas"/>
                <a:cs typeface="Consolas"/>
              </a:rPr>
              <a:t>mnt</a:t>
            </a:r>
            <a:r>
              <a:rPr lang="en-US" sz="1600" b="1" dirty="0">
                <a:latin typeface="Consolas"/>
                <a:cs typeface="Consolas"/>
              </a:rPr>
              <a:t>/1/&lt;</a:t>
            </a:r>
            <a:r>
              <a:rPr lang="en-US" sz="1600" b="1" dirty="0" err="1">
                <a:latin typeface="Consolas"/>
                <a:cs typeface="Consolas"/>
              </a:rPr>
              <a:t>relative_directory_path</a:t>
            </a:r>
            <a:r>
              <a:rPr lang="en-US" sz="1600" b="1" dirty="0">
                <a:latin typeface="Consolas"/>
                <a:cs typeface="Consolas"/>
              </a:rPr>
              <a:t>&gt;  /</a:t>
            </a:r>
            <a:r>
              <a:rPr lang="en-US" sz="1600" b="1" dirty="0" err="1">
                <a:latin typeface="Consolas"/>
                <a:cs typeface="Consolas"/>
              </a:rPr>
              <a:t>mnt</a:t>
            </a:r>
            <a:r>
              <a:rPr lang="en-US" sz="1600" b="1" dirty="0">
                <a:latin typeface="Consolas"/>
                <a:cs typeface="Consolas"/>
              </a:rPr>
              <a:t>/target1/&lt;</a:t>
            </a:r>
            <a:r>
              <a:rPr lang="en-US" sz="1600" b="1" dirty="0" err="1">
                <a:latin typeface="Consolas"/>
                <a:cs typeface="Consolas"/>
              </a:rPr>
              <a:t>relative_directory_path</a:t>
            </a:r>
            <a:r>
              <a:rPr lang="en-US" sz="1600" b="1" dirty="0">
                <a:latin typeface="Consolas"/>
                <a:cs typeface="Consolas"/>
              </a:rPr>
              <a:t>&gt;</a:t>
            </a:r>
          </a:p>
          <a:p>
            <a:pPr marL="0" indent="0">
              <a:spcBef>
                <a:spcPts val="0"/>
              </a:spcBef>
              <a:buNone/>
            </a:pPr>
            <a:r>
              <a:rPr lang="en-US" sz="1600" b="1" dirty="0">
                <a:latin typeface="Consolas"/>
                <a:cs typeface="Consolas"/>
              </a:rPr>
              <a:t>     Worker 2 -&gt; /</a:t>
            </a:r>
            <a:r>
              <a:rPr lang="en-US" sz="1600" b="1" dirty="0" err="1">
                <a:latin typeface="Consolas"/>
                <a:cs typeface="Consolas"/>
              </a:rPr>
              <a:t>mnt</a:t>
            </a:r>
            <a:r>
              <a:rPr lang="en-US" sz="1600" b="1" dirty="0">
                <a:latin typeface="Consolas"/>
                <a:cs typeface="Consolas"/>
              </a:rPr>
              <a:t>/2/&lt;</a:t>
            </a:r>
            <a:r>
              <a:rPr lang="en-US" sz="1600" b="1" dirty="0" err="1">
                <a:latin typeface="Consolas"/>
                <a:cs typeface="Consolas"/>
              </a:rPr>
              <a:t>relative_directory_path</a:t>
            </a:r>
            <a:r>
              <a:rPr lang="en-US" sz="1600" b="1" dirty="0">
                <a:latin typeface="Consolas"/>
                <a:cs typeface="Consolas"/>
              </a:rPr>
              <a:t>&gt;  /</a:t>
            </a:r>
            <a:r>
              <a:rPr lang="en-US" sz="1600" b="1" dirty="0" err="1">
                <a:latin typeface="Consolas"/>
                <a:cs typeface="Consolas"/>
              </a:rPr>
              <a:t>mnt</a:t>
            </a:r>
            <a:r>
              <a:rPr lang="en-US" sz="1600" b="1" dirty="0">
                <a:latin typeface="Consolas"/>
                <a:cs typeface="Consolas"/>
              </a:rPr>
              <a:t>/target2/&lt;</a:t>
            </a:r>
            <a:r>
              <a:rPr lang="en-US" sz="1600" b="1" dirty="0" err="1">
                <a:latin typeface="Consolas"/>
                <a:cs typeface="Consolas"/>
              </a:rPr>
              <a:t>relative_directory_path</a:t>
            </a:r>
            <a:r>
              <a:rPr lang="en-US" sz="1600" b="1" dirty="0">
                <a:latin typeface="Consolas"/>
                <a:cs typeface="Consolas"/>
              </a:rPr>
              <a:t>&gt;</a:t>
            </a:r>
          </a:p>
          <a:p>
            <a:pPr marL="0" indent="0">
              <a:spcBef>
                <a:spcPts val="0"/>
              </a:spcBef>
              <a:buNone/>
            </a:pPr>
            <a:r>
              <a:rPr lang="en-US" sz="1600" b="1" dirty="0">
                <a:latin typeface="Consolas"/>
                <a:cs typeface="Consolas"/>
              </a:rPr>
              <a:t>     Worker 3 -&gt; /</a:t>
            </a:r>
            <a:r>
              <a:rPr lang="en-US" sz="1600" b="1" dirty="0" err="1">
                <a:latin typeface="Consolas"/>
                <a:cs typeface="Consolas"/>
              </a:rPr>
              <a:t>mnt</a:t>
            </a:r>
            <a:r>
              <a:rPr lang="en-US" sz="1600" b="1" dirty="0">
                <a:latin typeface="Consolas"/>
                <a:cs typeface="Consolas"/>
              </a:rPr>
              <a:t>/3/&lt;</a:t>
            </a:r>
            <a:r>
              <a:rPr lang="en-US" sz="1600" b="1" dirty="0" err="1">
                <a:latin typeface="Consolas"/>
                <a:cs typeface="Consolas"/>
              </a:rPr>
              <a:t>relative_directory_path</a:t>
            </a:r>
            <a:r>
              <a:rPr lang="en-US" sz="1600" b="1" dirty="0">
                <a:latin typeface="Consolas"/>
                <a:cs typeface="Consolas"/>
              </a:rPr>
              <a:t>&gt;  /</a:t>
            </a:r>
            <a:r>
              <a:rPr lang="en-US" sz="1600" b="1" dirty="0" err="1">
                <a:latin typeface="Consolas"/>
                <a:cs typeface="Consolas"/>
              </a:rPr>
              <a:t>mnt</a:t>
            </a:r>
            <a:r>
              <a:rPr lang="en-US" sz="1600" b="1" dirty="0">
                <a:latin typeface="Consolas"/>
                <a:cs typeface="Consolas"/>
              </a:rPr>
              <a:t>/target1/&lt;</a:t>
            </a:r>
            <a:r>
              <a:rPr lang="en-US" sz="1600" b="1" dirty="0" err="1">
                <a:latin typeface="Consolas"/>
                <a:cs typeface="Consolas"/>
              </a:rPr>
              <a:t>relative_directory_path</a:t>
            </a:r>
            <a:r>
              <a:rPr lang="en-US" sz="1600" b="1" dirty="0">
                <a:latin typeface="Consolas"/>
                <a:cs typeface="Consolas"/>
              </a:rPr>
              <a:t>&gt;</a:t>
            </a:r>
          </a:p>
          <a:p>
            <a:pPr marL="0" indent="0">
              <a:spcBef>
                <a:spcPts val="0"/>
              </a:spcBef>
              <a:buNone/>
            </a:pPr>
            <a:r>
              <a:rPr lang="en-US" sz="1600" b="1" dirty="0">
                <a:latin typeface="Consolas"/>
                <a:cs typeface="Consolas"/>
              </a:rPr>
              <a:t>     Worker 4 -&gt; /</a:t>
            </a:r>
            <a:r>
              <a:rPr lang="en-US" sz="1600" b="1" dirty="0" err="1">
                <a:latin typeface="Consolas"/>
                <a:cs typeface="Consolas"/>
              </a:rPr>
              <a:t>mnt</a:t>
            </a:r>
            <a:r>
              <a:rPr lang="en-US" sz="1600" b="1" dirty="0">
                <a:latin typeface="Consolas"/>
                <a:cs typeface="Consolas"/>
              </a:rPr>
              <a:t>/1/&lt;</a:t>
            </a:r>
            <a:r>
              <a:rPr lang="en-US" sz="1600" b="1" dirty="0" err="1">
                <a:latin typeface="Consolas"/>
                <a:cs typeface="Consolas"/>
              </a:rPr>
              <a:t>relative_directory_path</a:t>
            </a:r>
            <a:r>
              <a:rPr lang="en-US" sz="1600" b="1" dirty="0">
                <a:latin typeface="Consolas"/>
                <a:cs typeface="Consolas"/>
              </a:rPr>
              <a:t>&gt;  /</a:t>
            </a:r>
            <a:r>
              <a:rPr lang="en-US" sz="1600" b="1" dirty="0" err="1">
                <a:latin typeface="Consolas"/>
                <a:cs typeface="Consolas"/>
              </a:rPr>
              <a:t>mnt</a:t>
            </a:r>
            <a:r>
              <a:rPr lang="en-US" sz="1600" b="1" dirty="0">
                <a:latin typeface="Consolas"/>
                <a:cs typeface="Consolas"/>
              </a:rPr>
              <a:t>/target2/&lt;</a:t>
            </a:r>
            <a:r>
              <a:rPr lang="en-US" sz="1600" b="1" dirty="0" err="1">
                <a:latin typeface="Consolas"/>
                <a:cs typeface="Consolas"/>
              </a:rPr>
              <a:t>relative_directory_path</a:t>
            </a:r>
            <a:r>
              <a:rPr lang="en-US" sz="1600" b="1" dirty="0">
                <a:latin typeface="Consolas"/>
                <a:cs typeface="Consolas"/>
              </a:rPr>
              <a:t>&gt;</a:t>
            </a:r>
          </a:p>
          <a:p>
            <a:pPr marL="0" indent="0">
              <a:spcBef>
                <a:spcPts val="0"/>
              </a:spcBef>
              <a:buNone/>
            </a:pPr>
            <a:r>
              <a:rPr lang="en-US" sz="1600" b="1" dirty="0">
                <a:latin typeface="Consolas"/>
                <a:cs typeface="Consolas"/>
              </a:rPr>
              <a:t>     Worker 5 -&gt; /</a:t>
            </a:r>
            <a:r>
              <a:rPr lang="en-US" sz="1600" b="1" dirty="0" err="1">
                <a:latin typeface="Consolas"/>
                <a:cs typeface="Consolas"/>
              </a:rPr>
              <a:t>mnt</a:t>
            </a:r>
            <a:r>
              <a:rPr lang="en-US" sz="1600" b="1" dirty="0">
                <a:latin typeface="Consolas"/>
                <a:cs typeface="Consolas"/>
              </a:rPr>
              <a:t>/2/&lt;</a:t>
            </a:r>
            <a:r>
              <a:rPr lang="en-US" sz="1600" b="1" dirty="0" err="1">
                <a:latin typeface="Consolas"/>
                <a:cs typeface="Consolas"/>
              </a:rPr>
              <a:t>relative_directory_path</a:t>
            </a:r>
            <a:r>
              <a:rPr lang="en-US" sz="1600" b="1" dirty="0">
                <a:latin typeface="Consolas"/>
                <a:cs typeface="Consolas"/>
              </a:rPr>
              <a:t>&gt;  /</a:t>
            </a:r>
            <a:r>
              <a:rPr lang="en-US" sz="1600" b="1" dirty="0" err="1">
                <a:latin typeface="Consolas"/>
                <a:cs typeface="Consolas"/>
              </a:rPr>
              <a:t>mnt</a:t>
            </a:r>
            <a:r>
              <a:rPr lang="en-US" sz="1600" b="1" dirty="0">
                <a:latin typeface="Consolas"/>
                <a:cs typeface="Consolas"/>
              </a:rPr>
              <a:t>/target1/&lt;</a:t>
            </a:r>
            <a:r>
              <a:rPr lang="en-US" sz="1600" b="1" dirty="0" err="1">
                <a:latin typeface="Consolas"/>
                <a:cs typeface="Consolas"/>
              </a:rPr>
              <a:t>relative_directory_path</a:t>
            </a:r>
            <a:r>
              <a:rPr lang="en-US" sz="16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file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code is a work-in-process. All aspects of its features and implementation are subject to change.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lsd</a:t>
            </a:r>
            <a:r>
              <a:rPr lang="en-US" dirty="0"/>
              <a:t>, &amp; -</a:t>
            </a:r>
            <a:r>
              <a:rPr lang="en-US" dirty="0" err="1"/>
              <a:t>lsc</a:t>
            </a:r>
            <a:r>
              <a:rPr lang="en-US" dirty="0"/>
              <a:t> modes (primary)</a:t>
            </a:r>
          </a:p>
        </p:txBody>
      </p:sp>
      <p:sp>
        <p:nvSpPr>
          <p:cNvPr id="3" name="Content Placeholder 2"/>
          <p:cNvSpPr>
            <a:spLocks noGrp="1"/>
          </p:cNvSpPr>
          <p:nvPr>
            <p:ph sz="quarter" idx="10"/>
          </p:nvPr>
        </p:nvSpPr>
        <p:spPr/>
        <p:txBody>
          <a:bodyPr>
            <a:normAutofit/>
          </a:bodyPr>
          <a:lstStyle/>
          <a:p>
            <a:pPr>
              <a:buClrTx/>
            </a:pPr>
            <a:r>
              <a:rPr lang="en-US" dirty="0"/>
              <a:t>-</a:t>
            </a:r>
            <a:r>
              <a:rPr lang="en-US" dirty="0" err="1"/>
              <a:t>ls</a:t>
            </a:r>
            <a:r>
              <a:rPr lang="en-US" dirty="0"/>
              <a:t> </a:t>
            </a:r>
            <a:r>
              <a:rPr lang="mr-IN" dirty="0"/>
              <a:t>–</a:t>
            </a:r>
            <a:r>
              <a:rPr lang="en-US" dirty="0"/>
              <a:t> </a:t>
            </a:r>
            <a:r>
              <a:rPr lang="en-US"/>
              <a:t>(basic) much </a:t>
            </a:r>
            <a:r>
              <a:rPr lang="en-US" dirty="0"/>
              <a:t>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lsd</a:t>
            </a:r>
            <a:r>
              <a:rPr lang="en-US" dirty="0"/>
              <a:t> </a:t>
            </a:r>
            <a:r>
              <a:rPr lang="mr-IN" dirty="0"/>
              <a:t>–</a:t>
            </a:r>
            <a:r>
              <a:rPr lang="en-US" dirty="0"/>
              <a:t> (directories) like </a:t>
            </a:r>
            <a:r>
              <a:rPr lang="mr-IN" dirty="0"/>
              <a:t>–</a:t>
            </a:r>
            <a:r>
              <a:rPr lang="en-US" dirty="0" err="1"/>
              <a:t>ls</a:t>
            </a:r>
            <a:r>
              <a:rPr lang="en-US" dirty="0"/>
              <a:t>,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lsc</a:t>
            </a:r>
            <a:r>
              <a:rPr lang="en-US" dirty="0"/>
              <a:t> </a:t>
            </a:r>
            <a:r>
              <a:rPr lang="mr-IN" dirty="0"/>
              <a:t>–</a:t>
            </a:r>
            <a:r>
              <a:rPr lang="en-US" dirty="0"/>
              <a:t> (compact) with 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buClrTx/>
            </a:pPr>
            <a:r>
              <a:rPr lang="en-US" dirty="0"/>
              <a:t>NOTE: All of these modes output to worker&lt;</a:t>
            </a:r>
            <a:r>
              <a:rPr lang="en-US" dirty="0" err="1"/>
              <a:t>nnn</a:t>
            </a:r>
            <a:r>
              <a:rPr lang="en-US" dirty="0"/>
              <a:t>&gt;.</a:t>
            </a:r>
            <a:r>
              <a:rPr lang="en-US" dirty="0" err="1"/>
              <a:t>ls</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 mode (primary)</a:t>
            </a:r>
          </a:p>
        </p:txBody>
      </p:sp>
      <p:sp>
        <p:nvSpPr>
          <p:cNvPr id="3" name="Content Placeholder 2"/>
          <p:cNvSpPr>
            <a:spLocks noGrp="1"/>
          </p:cNvSpPr>
          <p:nvPr>
            <p:ph sz="quarter" idx="10"/>
          </p:nvPr>
        </p:nvSpPr>
        <p:spPr/>
        <p:txBody>
          <a:bodyPr>
            <a:normAutofit fontScale="92500" lnSpcReduction="10000"/>
          </a:bodyPr>
          <a:lstStyle/>
          <a:p>
            <a:pPr>
              <a:buClrTx/>
            </a:pPr>
            <a:r>
              <a:rPr lang="en-US" dirty="0"/>
              <a:t>Performs a one-way comparison between two presumably-similar file hierarchies; a SOURCE tree and a TARGET tree</a:t>
            </a:r>
          </a:p>
          <a:p>
            <a:pPr lvl="1">
              <a:buClrTx/>
            </a:pPr>
            <a:r>
              <a:rPr lang="en-US" dirty="0"/>
              <a:t>Files and directories traversed by </a:t>
            </a:r>
            <a:r>
              <a:rPr lang="en-US" dirty="0" err="1"/>
              <a:t>pwalk</a:t>
            </a:r>
            <a:r>
              <a:rPr lang="en-US" dirty="0"/>
              <a:t> are considered to be the SOURCE files</a:t>
            </a:r>
          </a:p>
          <a:p>
            <a:pPr lvl="1">
              <a:buClrTx/>
            </a:pPr>
            <a:r>
              <a:rPr lang="en-US" dirty="0"/>
              <a:t>Corresponding files and directories in the (mandatory) -shadow=&lt;path&gt; tree are considered to be the TARGET files which are presumed to be largely congruent with the SOURCE files</a:t>
            </a:r>
          </a:p>
          <a:p>
            <a:pPr>
              <a:buClrTx/>
            </a:pPr>
            <a:r>
              <a:rPr lang="en-US" dirty="0"/>
              <a:t>Per-worker .</a:t>
            </a:r>
            <a:r>
              <a:rPr lang="en-US" dirty="0" err="1"/>
              <a:t>cmp</a:t>
            </a:r>
            <a:r>
              <a:rPr lang="en-US" dirty="0"/>
              <a:t> files are created,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as shown on the next slide</a:t>
            </a:r>
          </a:p>
          <a:p>
            <a:pPr lvl="1">
              <a:buClrTx/>
            </a:pPr>
            <a:r>
              <a:rPr lang="en-US" dirty="0"/>
              <a:t>Column 3: a directory pathname or filename within the last-reported directory</a:t>
            </a:r>
          </a:p>
          <a:p>
            <a:pPr>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u="sng" dirty="0"/>
              <a:t>not</a:t>
            </a:r>
            <a:r>
              <a:rPr lang="en-US" dirty="0"/>
              <a:t> be reported!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a:solidFill>
                  <a:srgbClr val="007DB8"/>
                </a:solidFill>
              </a:rPr>
              <a:t>-</a:t>
            </a:r>
            <a:r>
              <a:rPr lang="en-US" sz="3200" dirty="0" err="1">
                <a:solidFill>
                  <a:srgbClr val="007DB8"/>
                </a:solidFill>
              </a:rPr>
              <a:t>cmp</a:t>
            </a:r>
            <a:r>
              <a:rPr lang="en-US" sz="3200" dirty="0">
                <a:solidFill>
                  <a:srgbClr val="007DB8"/>
                </a:solidFill>
              </a:rPr>
              <a:t>= Examples </a:t>
            </a: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files differ in size, but the actual </a:t>
            </a:r>
            <a:r>
              <a:rPr lang="en-US" sz="1600" dirty="0" err="1"/>
              <a:t>bytewise</a:t>
            </a:r>
            <a:r>
              <a:rPr lang="en-US" sz="1600" dirty="0"/>
              <a:t> comparison 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solidFill>
                  <a:srgbClr val="007DB8"/>
                </a:solidFill>
              </a:rPr>
              <a:t>-</a:t>
            </a:r>
            <a:r>
              <a:rPr lang="en-US" dirty="0" err="1">
                <a:solidFill>
                  <a:srgbClr val="007DB8"/>
                </a:solidFill>
              </a:rPr>
              <a:t>cmp</a:t>
            </a:r>
            <a:r>
              <a:rPr lang="en-US" dirty="0">
                <a:solidFill>
                  <a:srgbClr val="007DB8"/>
                </a:solidFill>
              </a:rPr>
              <a:t>= Keywords &amp; Codes</a:t>
            </a: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174"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rm</a:t>
            </a:r>
            <a:r>
              <a:rPr lang="en-US" sz="2800" dirty="0">
                <a:solidFill>
                  <a:srgbClr val="007DB8"/>
                </a:solidFill>
              </a:rPr>
              <a:t> mode (primary)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w</a:t>
            </a:r>
            <a:r>
              <a:rPr lang="en-US" sz="1400" dirty="0">
                <a:latin typeface="+mn-lt"/>
              </a:rPr>
              <a:t>orks with </a:t>
            </a:r>
            <a:r>
              <a:rPr lang="mr-IN" sz="1400" dirty="0">
                <a:latin typeface="+mn-lt"/>
              </a:rPr>
              <a:t>–</a:t>
            </a:r>
            <a:r>
              <a:rPr lang="en-US" sz="1400" dirty="0">
                <a:latin typeface="+mn-lt"/>
              </a:rPr>
              <a:t>select to enable internal selected() function</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are .</a:t>
            </a:r>
            <a:r>
              <a:rPr lang="en-US" sz="1800" dirty="0" err="1"/>
              <a:t>sh</a:t>
            </a:r>
            <a:r>
              <a:rPr lang="en-US" sz="1800" dirty="0"/>
              <a:t> files with three columns;</a:t>
            </a:r>
          </a:p>
          <a:p>
            <a:pPr lvl="1">
              <a:spcBef>
                <a:spcPts val="0"/>
              </a:spcBef>
              <a:buClr>
                <a:srgbClr val="000000"/>
              </a:buClr>
            </a:pPr>
            <a:r>
              <a:rPr lang="en-US" sz="1400" dirty="0">
                <a:latin typeface="+mn-lt"/>
              </a:rPr>
              <a:t>Column 1: ‘@’ to show directory in which files are deleted, or &lt;N&gt; to show the error code from trying to remove the file</a:t>
            </a:r>
          </a:p>
          <a:p>
            <a:pPr lvl="1">
              <a:spcBef>
                <a:spcPts val="0"/>
              </a:spcBef>
              <a:buClr>
                <a:srgbClr val="000000"/>
              </a:buClr>
            </a:pPr>
            <a:r>
              <a:rPr lang="en-US" sz="1400" dirty="0"/>
              <a:t>Column 2: ‘cd’ for directories, or ‘</a:t>
            </a:r>
            <a:r>
              <a:rPr lang="en-US" sz="1400" dirty="0" err="1"/>
              <a:t>rm</a:t>
            </a:r>
            <a:r>
              <a:rPr lang="en-US" sz="1400" dirty="0"/>
              <a:t>’ for files selected to be removed</a:t>
            </a:r>
            <a:endParaRPr lang="en-US" sz="1400" dirty="0">
              <a:latin typeface="+mn-lt"/>
            </a:endParaRP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latin typeface="+mn-lt"/>
              </a:rPr>
              <a:t>WARNING</a:t>
            </a:r>
            <a:r>
              <a:rPr lang="en-US" sz="1400" dirty="0">
                <a:latin typeface="+mn-lt"/>
              </a:rPr>
              <a:t>: These .</a:t>
            </a:r>
            <a:r>
              <a:rPr lang="en-US" sz="1400" dirty="0" err="1">
                <a:latin typeface="+mn-lt"/>
              </a:rPr>
              <a:t>sh</a:t>
            </a:r>
            <a:r>
              <a:rPr lang="en-US" sz="1400" dirty="0">
                <a:latin typeface="+mn-lt"/>
              </a:rPr>
              <a:t> scripts are merely a record of what </a:t>
            </a:r>
            <a:r>
              <a:rPr lang="en-US" sz="1400" dirty="0" err="1">
                <a:latin typeface="+mn-lt"/>
              </a:rPr>
              <a:t>pwalk</a:t>
            </a:r>
            <a:r>
              <a:rPr lang="en-US" sz="1400" dirty="0">
                <a:latin typeface="+mn-lt"/>
              </a:rPr>
              <a:t> did; they are </a:t>
            </a:r>
            <a:r>
              <a:rPr lang="en-US" sz="1400" u="sng" dirty="0">
                <a:latin typeface="+mn-lt"/>
              </a:rPr>
              <a:t>not</a:t>
            </a:r>
            <a:r>
              <a:rPr lang="en-US" sz="1400" dirty="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mode (secondary)</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latin typeface="+mn-lt"/>
              </a:rPr>
              <a:t>Creats</a:t>
            </a:r>
            <a:r>
              <a:rPr lang="en-US" sz="1800" dirty="0">
                <a:latin typeface="+mn-lt"/>
              </a:rPr>
              <a:t> a cross-sectional summary of space usage by file age</a:t>
            </a:r>
          </a:p>
          <a:p>
            <a:pPr>
              <a:spcBef>
                <a:spcPts val="0"/>
              </a:spcBef>
              <a:buClr>
                <a:srgbClr val="000000"/>
              </a:buClr>
            </a:pPr>
            <a:r>
              <a:rPr lang="en-US" sz="1800" dirty="0">
                <a:latin typeface="+mn-lt"/>
              </a:rPr>
              <a:t>Output is a single CSV-formatted </a:t>
            </a:r>
            <a:r>
              <a:rPr lang="en-US" sz="1800" dirty="0" err="1">
                <a:latin typeface="+mn-lt"/>
              </a:rPr>
              <a:t>pwalk.tally</a:t>
            </a:r>
            <a:r>
              <a:rPr lang="en-US" sz="1800" dirty="0">
                <a:latin typeface="+mn-lt"/>
              </a:rPr>
              <a:t> output file with these columns;</a:t>
            </a:r>
          </a:p>
          <a:p>
            <a:pPr marL="798512" lvl="1" indent="-457200">
              <a:spcBef>
                <a:spcPts val="0"/>
              </a:spcBef>
              <a:buClr>
                <a:srgbClr val="000000"/>
              </a:buClr>
              <a:buFont typeface="+mj-lt"/>
              <a:buAutoNum type="arabicPeriod"/>
            </a:pPr>
            <a:r>
              <a:rPr lang="en-US" sz="1800" dirty="0">
                <a:latin typeface="+mn-lt"/>
              </a:rPr>
              <a:t>“Tag” </a:t>
            </a:r>
            <a:r>
              <a:rPr lang="mr-IN" sz="1800" dirty="0">
                <a:latin typeface="+mn-lt"/>
              </a:rPr>
              <a:t>–</a:t>
            </a:r>
            <a:r>
              <a:rPr lang="en-US" sz="1800" dirty="0">
                <a:latin typeface="+mn-lt"/>
              </a:rPr>
              <a:t> default is ‘</a:t>
            </a:r>
            <a:r>
              <a:rPr lang="en-US" sz="1800" dirty="0" err="1">
                <a:latin typeface="+mn-lt"/>
              </a:rPr>
              <a:t>pwalk</a:t>
            </a:r>
            <a:r>
              <a:rPr lang="en-US" sz="1800" dirty="0">
                <a:latin typeface="+mn-lt"/>
              </a:rPr>
              <a:t>’, settable with the </a:t>
            </a:r>
            <a:r>
              <a:rPr lang="mr-IN" sz="1800" dirty="0">
                <a:latin typeface="+mn-lt"/>
              </a:rPr>
              <a:t>–</a:t>
            </a:r>
            <a:r>
              <a:rPr lang="en-US" sz="1800" dirty="0">
                <a:latin typeface="+mn-lt"/>
              </a:rPr>
              <a:t>tag=&lt;string&gt; option</a:t>
            </a:r>
          </a:p>
          <a:p>
            <a:pPr marL="798512" lvl="1" indent="-457200">
              <a:spcBef>
                <a:spcPts val="0"/>
              </a:spcBef>
              <a:buClr>
                <a:srgbClr val="000000"/>
              </a:buClr>
              <a:buFont typeface="+mj-lt"/>
              <a:buAutoNum type="arabicPeriod"/>
            </a:pPr>
            <a:r>
              <a:rPr lang="en-US" sz="1800" dirty="0">
                <a:latin typeface="+mn-lt"/>
              </a:rPr>
              <a:t>“Age” </a:t>
            </a:r>
            <a:r>
              <a:rPr lang="mr-IN" sz="1800" dirty="0">
                <a:latin typeface="+mn-lt"/>
              </a:rPr>
              <a:t>–</a:t>
            </a:r>
            <a:r>
              <a:rPr lang="en-US" sz="1800" dirty="0">
                <a:latin typeface="+mn-lt"/>
              </a:rPr>
              <a:t> </a:t>
            </a:r>
            <a:r>
              <a:rPr lang="en-US" sz="1800" dirty="0" err="1">
                <a:latin typeface="+mn-lt"/>
              </a:rPr>
              <a:t>mtime</a:t>
            </a:r>
            <a:r>
              <a:rPr lang="en-US" sz="1800" dirty="0">
                <a:latin typeface="+mn-lt"/>
              </a:rPr>
              <a:t> </a:t>
            </a:r>
            <a:r>
              <a:rPr lang="mr-IN" sz="1800" dirty="0">
                <a:latin typeface="+mn-lt"/>
              </a:rPr>
              <a:t>"&lt; 365</a:t>
            </a:r>
            <a:r>
              <a:rPr lang="en-US" sz="1800" dirty="0">
                <a:latin typeface="+mn-lt"/>
              </a:rPr>
              <a:t>”, “&lt; 730”, “&gt; 730”</a:t>
            </a:r>
          </a:p>
          <a:p>
            <a:pPr marL="798512" lvl="1" indent="-457200">
              <a:spcBef>
                <a:spcPts val="0"/>
              </a:spcBef>
              <a:buClr>
                <a:srgbClr val="000000"/>
              </a:buClr>
              <a:buFont typeface="+mj-lt"/>
              <a:buAutoNum type="arabicPeriod"/>
            </a:pPr>
            <a:r>
              <a:rPr lang="en-US" sz="1800" dirty="0">
                <a:latin typeface="+mn-lt"/>
              </a:rPr>
              <a:t>“Files” </a:t>
            </a:r>
            <a:r>
              <a:rPr lang="mr-IN" sz="1800" dirty="0">
                <a:latin typeface="+mn-lt"/>
              </a:rPr>
              <a:t>–</a:t>
            </a:r>
            <a:r>
              <a:rPr lang="en-US" sz="1800" dirty="0">
                <a:latin typeface="+mn-lt"/>
              </a:rPr>
              <a:t>  file count</a:t>
            </a:r>
          </a:p>
          <a:p>
            <a:pPr marL="798512" lvl="1" indent="-457200">
              <a:spcBef>
                <a:spcPts val="0"/>
              </a:spcBef>
              <a:buClr>
                <a:srgbClr val="000000"/>
              </a:buClr>
              <a:buFont typeface="+mj-lt"/>
              <a:buAutoNum type="arabicPeriod"/>
            </a:pPr>
            <a:r>
              <a:rPr lang="en-US" sz="1800" dirty="0">
                <a:latin typeface="+mn-lt"/>
              </a:rPr>
              <a:t>“Files%” </a:t>
            </a:r>
            <a:r>
              <a:rPr lang="mr-IN" sz="1800" dirty="0">
                <a:latin typeface="+mn-lt"/>
              </a:rPr>
              <a:t>–</a:t>
            </a:r>
            <a:r>
              <a:rPr lang="en-US" sz="1800" dirty="0">
                <a:latin typeface="+mn-lt"/>
              </a:rPr>
              <a:t> </a:t>
            </a:r>
            <a:r>
              <a:rPr lang="mr-IN" sz="1800" dirty="0">
                <a:latin typeface="+mn-lt"/>
              </a:rPr>
              <a:t>…</a:t>
            </a:r>
            <a:r>
              <a:rPr lang="en-US" sz="1800" dirty="0">
                <a:latin typeface="+mn-lt"/>
              </a:rPr>
              <a:t> as percent of total</a:t>
            </a:r>
          </a:p>
          <a:p>
            <a:pPr marL="798512" lvl="1" indent="-457200">
              <a:spcBef>
                <a:spcPts val="0"/>
              </a:spcBef>
              <a:buClr>
                <a:srgbClr val="000000"/>
              </a:buClr>
              <a:buFont typeface="+mj-lt"/>
              <a:buAutoNum type="arabicPeriod"/>
            </a:pPr>
            <a:r>
              <a:rPr lang="en-US" sz="1800" dirty="0">
                <a:latin typeface="+mn-lt"/>
              </a:rPr>
              <a:t>“Size” </a:t>
            </a:r>
            <a:r>
              <a:rPr lang="mr-IN" sz="1800" dirty="0">
                <a:latin typeface="+mn-lt"/>
              </a:rPr>
              <a:t>–</a:t>
            </a:r>
            <a:r>
              <a:rPr lang="en-US" sz="1800" dirty="0">
                <a:latin typeface="+mn-lt"/>
              </a:rPr>
              <a:t> total nominal bytes</a:t>
            </a:r>
          </a:p>
          <a:p>
            <a:pPr marL="798512" lvl="1" indent="-457200">
              <a:spcBef>
                <a:spcPts val="0"/>
              </a:spcBef>
              <a:buClr>
                <a:srgbClr val="000000"/>
              </a:buClr>
              <a:buFont typeface="+mj-lt"/>
              <a:buAutoNum type="arabicPeriod"/>
            </a:pPr>
            <a:r>
              <a:rPr lang="en-US" sz="1800" dirty="0">
                <a:latin typeface="+mn-lt"/>
              </a:rPr>
              <a:t>“Size%” </a:t>
            </a:r>
            <a:r>
              <a:rPr lang="mr-IN" sz="1800" dirty="0">
                <a:latin typeface="+mn-lt"/>
              </a:rPr>
              <a:t>–</a:t>
            </a:r>
            <a:r>
              <a:rPr lang="en-US" sz="1800" dirty="0">
                <a:latin typeface="+mn-lt"/>
              </a:rPr>
              <a:t> </a:t>
            </a:r>
            <a:r>
              <a:rPr lang="mr-IN" sz="1800" dirty="0">
                <a:latin typeface="+mn-lt"/>
              </a:rPr>
              <a:t>…</a:t>
            </a:r>
            <a:r>
              <a:rPr lang="en-US" sz="1800" dirty="0">
                <a:latin typeface="+mn-lt"/>
              </a:rPr>
              <a:t> as percent of total</a:t>
            </a:r>
          </a:p>
          <a:p>
            <a:pPr marL="798512" lvl="1" indent="-457200">
              <a:spcBef>
                <a:spcPts val="0"/>
              </a:spcBef>
              <a:buClr>
                <a:srgbClr val="000000"/>
              </a:buClr>
              <a:buFont typeface="+mj-lt"/>
              <a:buAutoNum type="arabicPeriod"/>
            </a:pPr>
            <a:r>
              <a:rPr lang="en-US" sz="1800" dirty="0">
                <a:latin typeface="+mn-lt"/>
              </a:rPr>
              <a:t>“Space” </a:t>
            </a:r>
            <a:r>
              <a:rPr lang="mr-IN" sz="1800" dirty="0">
                <a:latin typeface="+mn-lt"/>
              </a:rPr>
              <a:t>–</a:t>
            </a:r>
            <a:r>
              <a:rPr lang="en-US" sz="1800" dirty="0">
                <a:latin typeface="+mn-lt"/>
              </a:rPr>
              <a:t> total allocated bytes </a:t>
            </a:r>
            <a:r>
              <a:rPr lang="mr-IN" sz="1800" dirty="0">
                <a:latin typeface="+mn-lt"/>
              </a:rPr>
              <a:t>–</a:t>
            </a:r>
            <a:r>
              <a:rPr lang="en-US" sz="1800" dirty="0">
                <a:latin typeface="+mn-lt"/>
              </a:rPr>
              <a:t> includes protection overhead</a:t>
            </a:r>
          </a:p>
          <a:p>
            <a:pPr marL="798512" lvl="1" indent="-457200">
              <a:spcBef>
                <a:spcPts val="0"/>
              </a:spcBef>
              <a:buClr>
                <a:srgbClr val="000000"/>
              </a:buClr>
              <a:buFont typeface="+mj-lt"/>
              <a:buAutoNum type="arabicPeriod"/>
            </a:pPr>
            <a:r>
              <a:rPr lang="en-US" sz="1800" dirty="0">
                <a:latin typeface="+mn-lt"/>
              </a:rPr>
              <a:t>“Space%” - </a:t>
            </a:r>
            <a:r>
              <a:rPr lang="mr-IN" sz="1800" dirty="0">
                <a:latin typeface="+mn-lt"/>
              </a:rPr>
              <a:t>…</a:t>
            </a:r>
            <a:r>
              <a:rPr lang="en-US" sz="1800" dirty="0">
                <a:latin typeface="+mn-lt"/>
              </a:rPr>
              <a:t> as percent of total</a:t>
            </a:r>
          </a:p>
          <a:p>
            <a:pPr>
              <a:spcBef>
                <a:spcPts val="0"/>
              </a:spcBef>
              <a:buClr>
                <a:srgbClr val="000000"/>
              </a:buClr>
            </a:pPr>
            <a:r>
              <a:rPr lang="en-US" sz="1800" dirty="0">
                <a:solidFill>
                  <a:srgbClr val="FF0000"/>
                </a:solidFill>
                <a:latin typeface="+mn-lt"/>
              </a:rPr>
              <a:t>This logic is currently hard-coded, but easily modified to use different thresholds. A parameterized version is under consideration.</a:t>
            </a: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fix_times</a:t>
            </a:r>
            <a:r>
              <a:rPr lang="en-US" dirty="0"/>
              <a:t> mode (primary, OneFS-only)</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u="sng" dirty="0"/>
              <a:t>generally</a:t>
            </a:r>
            <a:r>
              <a:rPr lang="en-US" dirty="0"/>
              <a:t> be run natively on OneFS for </a:t>
            </a:r>
            <a:r>
              <a:rPr lang="en-US"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POSIX ACL Migration: Linux-to-OneFS </a:t>
            </a: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POSIX ACLs (ACL+DACL) are extracted for each file or directory</a:t>
            </a:r>
          </a:p>
          <a:p>
            <a:pPr lvl="1">
              <a:buClr>
                <a:srgbClr val="000000"/>
              </a:buClr>
            </a:pPr>
            <a:r>
              <a:rPr lang="en-US" sz="1800" dirty="0"/>
              <a:t>POSIX ACLs are translated to NFSv4 ACLs (skipping ‘trivial’ ACLs)</a:t>
            </a:r>
          </a:p>
          <a:p>
            <a:pPr lvl="2">
              <a:buClr>
                <a:srgbClr val="000000"/>
              </a:buClr>
            </a:pPr>
            <a:r>
              <a:rPr lang="en-US" sz="1400" dirty="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p>
          <a:p>
            <a:pPr lvl="1">
              <a:buClr>
                <a:srgbClr val="000000"/>
              </a:buClr>
            </a:pPr>
            <a:r>
              <a:rPr lang="en-US" sz="1800" dirty="0"/>
              <a:t>Only numeric UID and GID IDs are used (no name translations are applied)</a:t>
            </a:r>
          </a:p>
          <a:p>
            <a:pPr lvl="1">
              <a:buClr>
                <a:srgbClr val="000000"/>
              </a:buClr>
            </a:pPr>
            <a:r>
              <a:rPr lang="en-US" sz="1800" dirty="0"/>
              <a:t>See also: “</a:t>
            </a:r>
            <a:r>
              <a:rPr lang="en-US" sz="1800" b="1" i="1" dirty="0"/>
              <a:t>Converting POSIX ACLs to NFSv4 ACLs with </a:t>
            </a:r>
            <a:r>
              <a:rPr lang="en-US" sz="1800" b="1" i="1" dirty="0" err="1"/>
              <a:t>pwalk</a:t>
            </a:r>
            <a:r>
              <a:rPr lang="en-US" sz="1800" b="1" i="1" dirty="0"/>
              <a:t>(1)</a:t>
            </a:r>
            <a:r>
              <a:rPr lang="en-US" sz="1800" dirty="0"/>
              <a:t>“</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a:t>POSIX ACL Migration: OneFS</a:t>
            </a:r>
            <a:endParaRPr lang="en-US" dirty="0"/>
          </a:p>
        </p:txBody>
      </p:sp>
      <p:sp>
        <p:nvSpPr>
          <p:cNvPr id="5" name="Content Placeholder 4"/>
          <p:cNvSpPr>
            <a:spLocks noGrp="1"/>
          </p:cNvSpPr>
          <p:nvPr>
            <p:ph sz="quarter" idx="10"/>
          </p:nvPr>
        </p:nvSpPr>
        <p:spPr/>
        <p:txBody>
          <a:bodyPr/>
          <a:lstStyle/>
          <a:p>
            <a:r>
              <a:rPr lang="en-US"/>
              <a:t>‘wacls’ </a:t>
            </a:r>
            <a:r>
              <a:rPr lang="mr-IN"/>
              <a:t>–</a:t>
            </a:r>
            <a:r>
              <a:rPr lang="en-US"/>
              <a:t> Write ACLs utility</a:t>
            </a:r>
          </a:p>
          <a:p>
            <a:pPr lvl="1"/>
            <a:r>
              <a:rPr lang="en-US"/>
              <a:t>This setuid-root program runs natively on OneFS</a:t>
            </a:r>
          </a:p>
          <a:p>
            <a:pPr lvl="1"/>
            <a:r>
              <a:rPr lang="en-US"/>
              <a:t>-cd=&lt;pathname&gt; option allows setting initial path in /ifs appropriate to interpreting the relative pathnames from the input stream of [NFS4 binary ACL, pathname] tuples</a:t>
            </a:r>
          </a:p>
          <a:p>
            <a:pPr lvl="1"/>
            <a:r>
              <a:rPr lang="en-US"/>
              <a:t>Logs errors to /ifs/wacls/wacls.&lt;pid&gt;</a:t>
            </a:r>
          </a:p>
          <a:p>
            <a:pPr lvl="1"/>
            <a:r>
              <a:rPr lang="en-US"/>
              <a:t>NOTE: The /ifs/wacls directory must be pre-created before using wacls!</a:t>
            </a:r>
            <a:endParaRPr lang="en-US" dirty="0"/>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lvl="1">
              <a:spcBef>
                <a:spcPts val="0"/>
              </a:spcBef>
            </a:pPr>
            <a:r>
              <a:rPr lang="en-US" dirty="0"/>
              <a:t>For XML output, budget 128 bytes per file</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lvl="1">
              <a:spcBef>
                <a:spcPts val="0"/>
              </a:spcBef>
            </a:pPr>
            <a:r>
              <a:rPr lang="en-US" dirty="0"/>
              <a:t>NOTE: </a:t>
            </a:r>
            <a:r>
              <a:rPr lang="en-US" dirty="0" err="1"/>
              <a:t>gzip</a:t>
            </a:r>
            <a:r>
              <a:rPr lang="en-US" dirty="0"/>
              <a:t> operation may be controllable by the GZIP environment variable. See the </a:t>
            </a:r>
            <a:r>
              <a:rPr lang="en-US" dirty="0" err="1"/>
              <a:t>gzip</a:t>
            </a:r>
            <a:r>
              <a:rPr lang="en-US" dirty="0"/>
              <a:t> man page.</a:t>
            </a:r>
          </a:p>
          <a:p>
            <a:pPr lvl="1">
              <a:spcBef>
                <a:spcPts val="0"/>
              </a:spcBef>
            </a:pPr>
            <a:r>
              <a:rPr lang="en-US" dirty="0"/>
              <a:t>CAUTION: The way </a:t>
            </a:r>
            <a:r>
              <a:rPr lang="en-US" dirty="0" err="1"/>
              <a:t>pwalk</a:t>
            </a:r>
            <a:r>
              <a:rPr lang="en-US" dirty="0"/>
              <a:t> pipes output through </a:t>
            </a:r>
            <a:r>
              <a:rPr lang="en-US" dirty="0" err="1"/>
              <a:t>gzip</a:t>
            </a:r>
            <a:r>
              <a:rPr lang="en-US" dirty="0"/>
              <a:t> results in hangs on some platforms!</a:t>
            </a:r>
          </a:p>
          <a:p>
            <a:pPr>
              <a:spcBef>
                <a:spcPts val="0"/>
              </a:spcBef>
            </a:pPr>
            <a:r>
              <a:rPr lang="en-US" dirty="0"/>
              <a:t>With </a:t>
            </a:r>
            <a:r>
              <a:rPr lang="mr-IN" dirty="0"/>
              <a:t>–</a:t>
            </a:r>
            <a:r>
              <a:rPr lang="en-US" dirty="0" err="1"/>
              <a:t>ls</a:t>
            </a:r>
            <a:r>
              <a:rPr lang="en-US" dirty="0"/>
              <a:t>, –</a:t>
            </a:r>
            <a:r>
              <a:rPr lang="en-US" dirty="0" err="1"/>
              <a:t>pmode</a:t>
            </a:r>
            <a:r>
              <a:rPr lang="en-US" dirty="0"/>
              <a:t> reduces output size by omitting the file mode information</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10000"/>
          </a:bodyPr>
          <a:lstStyle/>
          <a:p>
            <a:pPr>
              <a:buClr>
                <a:srgbClr val="000000"/>
              </a:buClr>
            </a:pPr>
            <a:r>
              <a:rPr lang="en-US" dirty="0">
                <a:latin typeface="+mn-lt"/>
              </a:rPr>
              <a:t>Per-worker -&gt; (7*N_WORKERS)</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endParaRPr lang="en-US" dirty="0">
              <a:latin typeface="+mn-lt"/>
            </a:endParaRP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.tally</a:t>
            </a:r>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a:latin typeface="+mn-lt"/>
              </a:rPr>
              <a:t>Performance</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Functionality Overview</a:t>
            </a: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a:t>Generic: (all platforms)</a:t>
            </a:r>
          </a:p>
          <a:p>
            <a:pPr lvl="1"/>
            <a:r>
              <a:rPr lang="en-US" sz="1300" dirty="0"/>
              <a:t>-</a:t>
            </a:r>
            <a:r>
              <a:rPr lang="en-US" sz="1300" dirty="0" err="1"/>
              <a:t>ls</a:t>
            </a:r>
            <a:r>
              <a:rPr lang="en-US" sz="1300" dirty="0"/>
              <a:t> – list files, much like ‘</a:t>
            </a:r>
            <a:r>
              <a:rPr lang="en-US" sz="1300" dirty="0" err="1"/>
              <a:t>ls</a:t>
            </a:r>
            <a:r>
              <a:rPr lang="en-US" sz="1300" dirty="0"/>
              <a:t> </a:t>
            </a:r>
            <a:r>
              <a:rPr lang="mr-IN" sz="1300" dirty="0"/>
              <a:t>–</a:t>
            </a:r>
            <a:r>
              <a:rPr lang="en-US" sz="1300" dirty="0" err="1"/>
              <a:t>lR</a:t>
            </a:r>
            <a:r>
              <a:rPr lang="en-US" sz="1300" dirty="0"/>
              <a:t>’</a:t>
            </a:r>
          </a:p>
          <a:p>
            <a:pPr lvl="1"/>
            <a:r>
              <a:rPr lang="en-US" sz="1300" dirty="0"/>
              <a:t>-</a:t>
            </a:r>
            <a:r>
              <a:rPr lang="en-US" sz="1300" dirty="0" err="1"/>
              <a:t>lsd</a:t>
            </a:r>
            <a:r>
              <a:rPr lang="en-US" sz="1300" dirty="0"/>
              <a:t> </a:t>
            </a:r>
            <a:r>
              <a:rPr lang="mr-IN" sz="1300" dirty="0"/>
              <a:t>–</a:t>
            </a:r>
            <a:r>
              <a:rPr lang="en-US" sz="1300" dirty="0"/>
              <a:t> list directory summaries only</a:t>
            </a:r>
          </a:p>
          <a:p>
            <a:pPr lvl="1"/>
            <a:r>
              <a:rPr lang="en-US" sz="1300" dirty="0">
                <a:solidFill>
                  <a:schemeClr val="tx1"/>
                </a:solidFill>
              </a:rPr>
              <a:t>-</a:t>
            </a:r>
            <a:r>
              <a:rPr lang="en-US" sz="1300" dirty="0" err="1">
                <a:solidFill>
                  <a:schemeClr val="tx1"/>
                </a:solidFill>
              </a:rPr>
              <a:t>lsc</a:t>
            </a:r>
            <a:r>
              <a:rPr lang="en-US" sz="1300" dirty="0">
                <a:solidFill>
                  <a:schemeClr val="tx1"/>
                </a:solidFill>
              </a:rPr>
              <a:t> </a:t>
            </a:r>
            <a:r>
              <a:rPr lang="mr-IN" sz="1300" dirty="0">
                <a:solidFill>
                  <a:schemeClr val="tx1"/>
                </a:solidFill>
              </a:rPr>
              <a:t>–</a:t>
            </a:r>
            <a:r>
              <a:rPr lang="en-US" sz="1300" dirty="0">
                <a:solidFill>
                  <a:schemeClr val="tx1"/>
                </a:solidFill>
              </a:rPr>
              <a:t> list files, compact, names only</a:t>
            </a:r>
          </a:p>
          <a:p>
            <a:pPr lvl="1"/>
            <a:r>
              <a:rPr lang="en-US" sz="1300" dirty="0"/>
              <a:t>-xml – list files in XML format</a:t>
            </a:r>
          </a:p>
          <a:p>
            <a:pPr lvl="1"/>
            <a:r>
              <a:rPr lang="en-US" sz="1300" dirty="0">
                <a:solidFill>
                  <a:srgbClr val="444444"/>
                </a:solidFill>
              </a:rPr>
              <a:t>-</a:t>
            </a:r>
            <a:r>
              <a:rPr lang="en-US" sz="1300" dirty="0" err="1">
                <a:solidFill>
                  <a:srgbClr val="444444"/>
                </a:solidFill>
              </a:rPr>
              <a:t>rm</a:t>
            </a:r>
            <a:r>
              <a:rPr lang="en-US" sz="1300" dirty="0">
                <a:solidFill>
                  <a:srgbClr val="444444"/>
                </a:solidFill>
              </a:rPr>
              <a:t> </a:t>
            </a:r>
            <a:r>
              <a:rPr lang="mr-IN" sz="1300" dirty="0">
                <a:solidFill>
                  <a:srgbClr val="444444"/>
                </a:solidFill>
              </a:rPr>
              <a:t>–</a:t>
            </a:r>
            <a:r>
              <a:rPr lang="en-US" sz="1300" dirty="0">
                <a:solidFill>
                  <a:srgbClr val="444444"/>
                </a:solidFill>
              </a:rPr>
              <a:t> remove files, with optional ‘-</a:t>
            </a:r>
            <a:r>
              <a:rPr lang="en-US" sz="1300" dirty="0" err="1">
                <a:solidFill>
                  <a:srgbClr val="444444"/>
                </a:solidFill>
              </a:rPr>
              <a:t>dryrun</a:t>
            </a:r>
            <a:r>
              <a:rPr lang="en-US" sz="1300" dirty="0">
                <a:solidFill>
                  <a:srgbClr val="444444"/>
                </a:solidFill>
              </a:rPr>
              <a:t>’ option and </a:t>
            </a:r>
            <a:r>
              <a:rPr lang="mr-IN" sz="1300" dirty="0">
                <a:solidFill>
                  <a:srgbClr val="444444"/>
                </a:solidFill>
              </a:rPr>
              <a:t>–</a:t>
            </a:r>
            <a:r>
              <a:rPr lang="en-US" sz="1300" dirty="0">
                <a:solidFill>
                  <a:srgbClr val="444444"/>
                </a:solidFill>
              </a:rPr>
              <a:t>select logic</a:t>
            </a:r>
          </a:p>
          <a:p>
            <a:pPr lvl="1"/>
            <a:r>
              <a:rPr lang="en-US" sz="1300" dirty="0">
                <a:solidFill>
                  <a:srgbClr val="FF0000"/>
                </a:solidFill>
              </a:rPr>
              <a:t>-csv </a:t>
            </a:r>
            <a:r>
              <a:rPr lang="mr-IN" sz="1300" dirty="0">
                <a:solidFill>
                  <a:srgbClr val="FF0000"/>
                </a:solidFill>
              </a:rPr>
              <a:t>–</a:t>
            </a:r>
            <a:r>
              <a:rPr lang="en-US" sz="1300" dirty="0">
                <a:solidFill>
                  <a:srgbClr val="FF0000"/>
                </a:solidFill>
              </a:rPr>
              <a:t> extract specific metadata fields into a .csv file</a:t>
            </a:r>
          </a:p>
          <a:p>
            <a:pPr lvl="1"/>
            <a:r>
              <a:rPr lang="en-US" sz="1300" dirty="0">
                <a:solidFill>
                  <a:schemeClr val="tx1"/>
                </a:solidFill>
              </a:rPr>
              <a:t>-</a:t>
            </a:r>
            <a:r>
              <a:rPr lang="en-US" sz="1300" dirty="0" err="1">
                <a:solidFill>
                  <a:schemeClr val="tx1"/>
                </a:solidFill>
              </a:rPr>
              <a:t>cmp</a:t>
            </a:r>
            <a:r>
              <a:rPr lang="en-US" sz="1300" dirty="0">
                <a:solidFill>
                  <a:schemeClr val="tx1"/>
                </a:solidFill>
              </a:rPr>
              <a:t>= – compare similar file hierarchies</a:t>
            </a:r>
          </a:p>
          <a:p>
            <a:pPr lvl="1"/>
            <a:r>
              <a:rPr lang="en-US" sz="1300" dirty="0"/>
              <a:t>+tally – create CSV-formatted tally of files by age buckets</a:t>
            </a:r>
          </a:p>
          <a:p>
            <a:r>
              <a:rPr lang="en-US" sz="1700" dirty="0"/>
              <a:t>Platform-dependent: OneFS</a:t>
            </a:r>
          </a:p>
          <a:p>
            <a:pPr lvl="1"/>
            <a:r>
              <a:rPr lang="en-US" sz="1300" dirty="0"/>
              <a:t>-audit – report OneFS </a:t>
            </a:r>
            <a:r>
              <a:rPr lang="en-US" sz="1300" dirty="0" err="1"/>
              <a:t>SmartLock</a:t>
            </a:r>
            <a:r>
              <a:rPr lang="en-US" sz="1300" dirty="0"/>
              <a:t> file states</a:t>
            </a:r>
          </a:p>
          <a:p>
            <a:pPr lvl="1"/>
            <a:r>
              <a:rPr lang="en-US" sz="1300" dirty="0"/>
              <a:t>-</a:t>
            </a:r>
            <a:r>
              <a:rPr lang="en-US" sz="1300" dirty="0" err="1"/>
              <a:t>fix_dates</a:t>
            </a:r>
            <a:r>
              <a:rPr lang="en-US" sz="1300" dirty="0"/>
              <a:t> – algorithmically auto-correct damaged timestamps (with optional ‘-</a:t>
            </a:r>
            <a:r>
              <a:rPr lang="en-US" sz="1300" dirty="0" err="1"/>
              <a:t>dryrun</a:t>
            </a:r>
            <a:r>
              <a:rPr lang="en-US" sz="1300" dirty="0"/>
              <a:t>’ option)</a:t>
            </a:r>
          </a:p>
          <a:p>
            <a:r>
              <a:rPr lang="en-US" sz="1700" dirty="0"/>
              <a:t>Platform-dependent: Linux</a:t>
            </a:r>
          </a:p>
          <a:p>
            <a:pPr lvl="1"/>
            <a:r>
              <a:rPr lang="en-US" sz="1300" dirty="0"/>
              <a:t>+</a:t>
            </a:r>
            <a:r>
              <a:rPr lang="en-US" sz="1300" dirty="0" err="1"/>
              <a:t>wacls</a:t>
            </a:r>
            <a:r>
              <a:rPr lang="en-US" sz="1300" dirty="0"/>
              <a:t> – (‘Write ACLs’) translates POSIX ACLs to NFS4 ACLs and writes them to a pipe</a:t>
            </a:r>
          </a:p>
          <a:p>
            <a:pPr lvl="1"/>
            <a:r>
              <a:rPr lang="en-US" sz="1300" dirty="0"/>
              <a:t>+</a:t>
            </a:r>
            <a:r>
              <a:rPr lang="en-US" sz="1300" dirty="0" err="1"/>
              <a:t>xacls</a:t>
            </a:r>
            <a:r>
              <a:rPr lang="en-US" sz="1300" dirty="0"/>
              <a:t> – (‘</a:t>
            </a:r>
            <a:r>
              <a:rPr lang="en-US" sz="1300" dirty="0" err="1"/>
              <a:t>eXtract</a:t>
            </a:r>
            <a:r>
              <a:rPr lang="en-US" sz="1300" dirty="0"/>
              <a:t> ACLs’) translates POSIX ACLs to NFS4 ACLs and logs them to a file</a:t>
            </a:r>
          </a:p>
          <a:p>
            <a:r>
              <a:rPr lang="en-US" sz="1700" dirty="0">
                <a:solidFill>
                  <a:srgbClr val="FF0000"/>
                </a:solidFill>
              </a:rPr>
              <a:t>Future</a:t>
            </a:r>
          </a:p>
          <a:p>
            <a:pPr lvl="1"/>
            <a:r>
              <a:rPr lang="en-US" sz="1300" dirty="0">
                <a:solidFill>
                  <a:srgbClr val="FF0000"/>
                </a:solidFill>
              </a:rPr>
              <a:t>-find – some subset of standard *nix ‘find’ functionality</a:t>
            </a:r>
          </a:p>
          <a:p>
            <a:pPr lvl="1"/>
            <a:r>
              <a:rPr lang="en-US" sz="1300" dirty="0">
                <a:solidFill>
                  <a:srgbClr val="FF0000"/>
                </a:solidFill>
              </a:rPr>
              <a:t>-select </a:t>
            </a:r>
            <a:r>
              <a:rPr lang="mr-IN" sz="1300" dirty="0">
                <a:solidFill>
                  <a:srgbClr val="FF0000"/>
                </a:solidFill>
              </a:rPr>
              <a:t>–</a:t>
            </a:r>
            <a:r>
              <a:rPr lang="en-US" sz="1300" dirty="0">
                <a:solidFill>
                  <a:srgbClr val="FF0000"/>
                </a:solidFill>
              </a:rPr>
              <a:t> filters for selecting files to be reported or acted on </a:t>
            </a:r>
            <a:r>
              <a:rPr lang="mr-IN" sz="1300" dirty="0">
                <a:solidFill>
                  <a:srgbClr val="FF0000"/>
                </a:solidFill>
              </a:rPr>
              <a:t>–</a:t>
            </a:r>
            <a:r>
              <a:rPr lang="en-US" sz="1300" dirty="0">
                <a:solidFill>
                  <a:srgbClr val="FF0000"/>
                </a:solidFill>
              </a:rPr>
              <a:t> enabled hard-coded selection criteria in selected()</a:t>
            </a:r>
          </a:p>
          <a:p>
            <a:pPr lvl="1"/>
            <a:r>
              <a:rPr lang="en-US" sz="1300" dirty="0">
                <a:solidFill>
                  <a:srgbClr val="FF0000"/>
                </a:solidFill>
              </a:rPr>
              <a:t>+verify – validate files which can be verified by inspection</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124328</TotalTime>
  <Words>5790</Words>
  <Application>Microsoft Macintosh PowerPoint</Application>
  <PresentationFormat>On-screen Show (16:9)</PresentationFormat>
  <Paragraphs>781</Paragraphs>
  <Slides>55</Slides>
  <Notes>49</Notes>
  <HiddenSlides>9</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72" baseType="lpstr">
      <vt:lpstr>ＭＳ Ｐゴシック</vt:lpstr>
      <vt:lpstr>Arial</vt:lpstr>
      <vt:lpstr>Arial Black</vt:lpstr>
      <vt:lpstr>Calibri</vt:lpstr>
      <vt:lpstr>Consolas</vt:lpstr>
      <vt:lpstr>Courier New</vt:lpstr>
      <vt:lpstr>Geneva</vt:lpstr>
      <vt:lpstr>Lucida Grande</vt:lpstr>
      <vt:lpstr>Mangal</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Functionality Overview</vt:lpstr>
      <vt:lpstr>pwalk Usage - Intro</vt:lpstr>
      <vt:lpstr>&lt;directory&gt; Arguments</vt:lpstr>
      <vt:lpstr>Path Arguments</vt:lpstr>
      <vt:lpstr>pwalk Output Directory</vt:lpstr>
      <vt:lpstr>pwalk Primary Modes</vt:lpstr>
      <vt:lpstr>pwalk Secondary Modes</vt:lpstr>
      <vt:lpstr>pwalk Options</vt:lpstr>
      <vt:lpstr>Multi-pathing Option</vt:lpstr>
      <vt:lpstr>+.snapshot Option</vt:lpstr>
      <vt:lpstr>pwalk Generic Modes</vt:lpstr>
      <vt:lpstr>-ls, -lsd, &amp; -lsc modes (primary)</vt:lpstr>
      <vt:lpstr>-cmp[=] mode (primary)</vt:lpstr>
      <vt:lpstr>-cmp= Examples </vt:lpstr>
      <vt:lpstr>-cmp= Keywords &amp; Codes</vt:lpstr>
      <vt:lpstr>-rm mode (primary) – data destructive!</vt:lpstr>
      <vt:lpstr>+tally mode (secondary)</vt:lpstr>
      <vt:lpstr>pwalk Platform-Specific Modes</vt:lpstr>
      <vt:lpstr>–audit mode (primary, OneFS-only)</vt:lpstr>
      <vt:lpstr>–audit mode (primary, OneFS-only)</vt:lpstr>
      <vt:lpstr>-fix_times mode (primary, OneFS-only)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229</cp:revision>
  <cp:lastPrinted>2014-02-14T16:26:12Z</cp:lastPrinted>
  <dcterms:created xsi:type="dcterms:W3CDTF">2016-06-03T20:29:09Z</dcterms:created>
  <dcterms:modified xsi:type="dcterms:W3CDTF">2018-10-19T18:36:37Z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