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63"/>
  </p:notesMasterIdLst>
  <p:handoutMasterIdLst>
    <p:handoutMasterId r:id="rId64"/>
  </p:handoutMasterIdLst>
  <p:sldIdLst>
    <p:sldId id="306" r:id="rId5"/>
    <p:sldId id="307" r:id="rId6"/>
    <p:sldId id="308" r:id="rId7"/>
    <p:sldId id="309" r:id="rId8"/>
    <p:sldId id="310" r:id="rId9"/>
    <p:sldId id="364" r:id="rId10"/>
    <p:sldId id="341" r:id="rId11"/>
    <p:sldId id="311" r:id="rId12"/>
    <p:sldId id="312" r:id="rId13"/>
    <p:sldId id="313" r:id="rId14"/>
    <p:sldId id="362" r:id="rId15"/>
    <p:sldId id="367" r:id="rId16"/>
    <p:sldId id="315" r:id="rId17"/>
    <p:sldId id="350" r:id="rId18"/>
    <p:sldId id="351" r:id="rId19"/>
    <p:sldId id="314" r:id="rId20"/>
    <p:sldId id="322" r:id="rId21"/>
    <p:sldId id="370" r:id="rId22"/>
    <p:sldId id="369" r:id="rId23"/>
    <p:sldId id="325" r:id="rId24"/>
    <p:sldId id="354" r:id="rId25"/>
    <p:sldId id="356" r:id="rId26"/>
    <p:sldId id="368" r:id="rId27"/>
    <p:sldId id="360" r:id="rId28"/>
    <p:sldId id="359" r:id="rId29"/>
    <p:sldId id="324" r:id="rId30"/>
    <p:sldId id="366" r:id="rId31"/>
    <p:sldId id="349" r:id="rId32"/>
    <p:sldId id="365" r:id="rId33"/>
    <p:sldId id="318" r:id="rId34"/>
    <p:sldId id="317" r:id="rId35"/>
    <p:sldId id="319" r:id="rId36"/>
    <p:sldId id="355" r:id="rId37"/>
    <p:sldId id="347" r:id="rId38"/>
    <p:sldId id="327" r:id="rId39"/>
    <p:sldId id="328" r:id="rId40"/>
    <p:sldId id="329" r:id="rId41"/>
    <p:sldId id="330" r:id="rId42"/>
    <p:sldId id="331" r:id="rId43"/>
    <p:sldId id="363" r:id="rId44"/>
    <p:sldId id="371" r:id="rId45"/>
    <p:sldId id="332" r:id="rId46"/>
    <p:sldId id="333" r:id="rId47"/>
    <p:sldId id="321" r:id="rId48"/>
    <p:sldId id="323" r:id="rId49"/>
    <p:sldId id="334" r:id="rId50"/>
    <p:sldId id="335" r:id="rId51"/>
    <p:sldId id="336" r:id="rId52"/>
    <p:sldId id="337" r:id="rId53"/>
    <p:sldId id="338" r:id="rId54"/>
    <p:sldId id="339" r:id="rId55"/>
    <p:sldId id="340" r:id="rId56"/>
    <p:sldId id="353" r:id="rId57"/>
    <p:sldId id="352" r:id="rId58"/>
    <p:sldId id="342" r:id="rId59"/>
    <p:sldId id="344" r:id="rId60"/>
    <p:sldId id="345" r:id="rId61"/>
    <p:sldId id="346" r:id="rId62"/>
  </p:sldIdLst>
  <p:sldSz cx="9144000" cy="5143500" type="screen16x9"/>
  <p:notesSz cx="7010400" cy="9296400"/>
  <p:custDataLst>
    <p:tags r:id="rId65"/>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1"/>
            <p14:sldId id="312"/>
            <p14:sldId id="313"/>
            <p14:sldId id="362"/>
            <p14:sldId id="367"/>
            <p14:sldId id="315"/>
            <p14:sldId id="350"/>
            <p14:sldId id="351"/>
            <p14:sldId id="314"/>
            <p14:sldId id="322"/>
            <p14:sldId id="370"/>
            <p14:sldId id="369"/>
            <p14:sldId id="325"/>
          </p14:sldIdLst>
        </p14:section>
        <p14:section name="pwalk Modes" id="{9D79E6FB-7A39-814B-8BAD-D6EB66140ADE}">
          <p14:sldIdLst>
            <p14:sldId id="354"/>
            <p14:sldId id="356"/>
            <p14:sldId id="368"/>
            <p14:sldId id="360"/>
            <p14:sldId id="359"/>
            <p14:sldId id="324"/>
            <p14:sldId id="366"/>
          </p14:sldIdLst>
        </p14:section>
        <p14:section name="Platform-specific Features" id="{04EEE9CC-F42C-C649-A05B-0581EB226A84}">
          <p14:sldIdLst>
            <p14:sldId id="349"/>
            <p14:sldId id="365"/>
            <p14:sldId id="318"/>
            <p14:sldId id="317"/>
            <p14:sldId id="319"/>
            <p14:sldId id="355"/>
          </p14:sldIdLst>
        </p14:section>
        <p14:section name="Operational Notes" id="{DB8C5F96-29DE-0B45-92A1-69BE20485731}">
          <p14:sldIdLst>
            <p14:sldId id="347"/>
            <p14:sldId id="327"/>
            <p14:sldId id="328"/>
            <p14:sldId id="329"/>
            <p14:sldId id="330"/>
            <p14:sldId id="331"/>
            <p14:sldId id="363"/>
            <p14:sldId id="371"/>
            <p14:sldId id="332"/>
          </p14:sldIdLst>
        </p14:section>
        <p14:section name="Extensions and Refinements" id="{9AFCFFE0-830E-904D-ADCF-BA6FE9F07109}">
          <p14:sldIdLst>
            <p14:sldId id="333"/>
            <p14:sldId id="321"/>
            <p14:sldId id="323"/>
            <p14:sldId id="334"/>
            <p14:sldId id="335"/>
            <p14:sldId id="336"/>
            <p14:sldId id="337"/>
            <p14:sldId id="338"/>
            <p14:sldId id="339"/>
          </p14:sldIdLst>
        </p14:section>
        <p14:section name="Implementation Notes" id="{5E456E2D-F400-AE44-9E4E-168080124B51}">
          <p14:sldIdLst>
            <p14:sldId id="340"/>
            <p14:sldId id="353"/>
            <p14:sldId id="352"/>
            <p14:sldId id="342"/>
            <p14:sldId id="344"/>
            <p14:sldId id="345"/>
            <p14:sldId id="346"/>
          </p14:sldIdLst>
        </p14:section>
      </p14:sectionLst>
    </p:ex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3154">
          <p15:clr>
            <a:srgbClr val="A4A3A4"/>
          </p15:clr>
        </p15:guide>
        <p15:guide id="5" pos="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808080"/>
    <a:srgbClr val="FFAF00"/>
    <a:srgbClr val="3DC6EF"/>
    <a:srgbClr val="6EA204"/>
    <a:srgbClr val="6E2585"/>
    <a:srgbClr val="3D6AE6"/>
    <a:srgbClr val="0085C3"/>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28" autoAdjust="0"/>
    <p:restoredTop sz="89286" autoAdjust="0"/>
  </p:normalViewPr>
  <p:slideViewPr>
    <p:cSldViewPr snapToGrid="0">
      <p:cViewPr varScale="1">
        <p:scale>
          <a:sx n="150" d="100"/>
          <a:sy n="150" d="100"/>
        </p:scale>
        <p:origin x="936" y="168"/>
      </p:cViewPr>
      <p:guideLst>
        <p:guide orient="horz" pos="3072"/>
        <p:guide pos="5577"/>
        <p:guide pos="180"/>
        <p:guide orient="horz" pos="3154"/>
        <p:guide pos="1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7" d="100"/>
        <a:sy n="137" d="100"/>
      </p:scale>
      <p:origin x="0" y="8120"/>
    </p:cViewPr>
  </p:sorterViewPr>
  <p:notesViewPr>
    <p:cSldViewPr>
      <p:cViewPr varScale="1">
        <p:scale>
          <a:sx n="137" d="100"/>
          <a:sy n="137" d="100"/>
        </p:scale>
        <p:origin x="-6224" y="-104"/>
      </p:cViewPr>
      <p:guideLst>
        <p:guide orient="horz" pos="2928"/>
        <p:guide pos="2208"/>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Contents of .xml files can be easily tailored, or other actions added for each leaf node found.</a:t>
            </a:r>
          </a:p>
          <a:p>
            <a:r>
              <a:rPr lang="en-US" baseline="0" dirty="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a:t>
            </a:r>
          </a:p>
          <a:p>
            <a:r>
              <a:rPr lang="en-US" baseline="0" dirty="0"/>
              <a:t>Contents of .xml files can be easily tailored, or other actions added for each leaf node found.</a:t>
            </a:r>
          </a:p>
          <a:p>
            <a:r>
              <a:rPr lang="en-US" baseline="0" dirty="0"/>
              <a:t>The code </a:t>
            </a:r>
            <a:r>
              <a:rPr lang="en-US" baseline="0"/>
              <a:t>may have some </a:t>
            </a:r>
            <a:r>
              <a:rPr lang="en-US" baseline="0" dirty="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a:t>
            </a:r>
          </a:p>
          <a:p>
            <a:r>
              <a:rPr lang="en-US" baseline="0" dirty="0"/>
              <a:t>Contents of .xml files can be easily tailored, or other actions added for each leaf node found.</a:t>
            </a:r>
          </a:p>
          <a:p>
            <a:r>
              <a:rPr lang="en-US" baseline="0" dirty="0"/>
              <a:t>The code </a:t>
            </a:r>
            <a:r>
              <a:rPr lang="en-US" baseline="0"/>
              <a:t>may have some </a:t>
            </a:r>
            <a:r>
              <a:rPr lang="en-US" baseline="0" dirty="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 Causes more stat() calls to lookup </a:t>
            </a:r>
            <a:r>
              <a:rPr lang="en-US" baseline="0" dirty="0" err="1"/>
              <a:t>inode</a:t>
            </a:r>
            <a:r>
              <a:rPr lang="en-US" baseline="0" dirty="0"/>
              <a:t> numbers for all per-directory pathname components</a:t>
            </a:r>
          </a:p>
          <a:p>
            <a:r>
              <a:rPr lang="en-US" baseline="0" dirty="0"/>
              <a:t>[**] Causes extra system call per-file,</a:t>
            </a:r>
          </a:p>
          <a:p>
            <a:r>
              <a:rPr lang="en-US" baseline="0" dirty="0"/>
              <a:t>[***] Only for Linux POSIX-style ACLs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multi-pathing allows </a:t>
            </a:r>
            <a:r>
              <a:rPr lang="en-US" dirty="0" err="1"/>
              <a:t>pwalk</a:t>
            </a:r>
            <a:r>
              <a:rPr lang="en-US" dirty="0"/>
              <a:t> to ‘load balance’ across multiple target filesystem access paths for improved scaling.</a:t>
            </a:r>
          </a:p>
          <a:p>
            <a:r>
              <a:rPr lang="en-US" dirty="0"/>
              <a:t>In this diagram, the server is an abstracted Isilon cluster with 3 nodes and 6 possible network paths to the export or share. </a:t>
            </a:r>
          </a:p>
          <a:p>
            <a:r>
              <a:rPr lang="en-US" baseline="0" dirty="0"/>
              <a:t>Normally, the </a:t>
            </a:r>
            <a:r>
              <a:rPr lang="en-US" baseline="0" dirty="0" err="1"/>
              <a:t>pwalk</a:t>
            </a:r>
            <a:r>
              <a:rPr lang="en-US" baseline="0" dirty="0"/>
              <a:t> client will be a </a:t>
            </a:r>
            <a:r>
              <a:rPr lang="en-US" u="sng" baseline="0" dirty="0"/>
              <a:t>root-enabled</a:t>
            </a:r>
            <a:r>
              <a:rPr lang="en-US" baseline="0" dirty="0"/>
              <a:t> client.</a:t>
            </a:r>
          </a:p>
          <a:p>
            <a:r>
              <a:rPr lang="en-US" baseline="0" dirty="0"/>
              <a:t>For safety sake, use </a:t>
            </a:r>
            <a:r>
              <a:rPr lang="en-US" u="sng" baseline="0" dirty="0" err="1"/>
              <a:t>readonly</a:t>
            </a:r>
            <a:r>
              <a:rPr lang="en-US" baseline="0" dirty="0"/>
              <a:t> mounts when intending to do </a:t>
            </a:r>
            <a:r>
              <a:rPr lang="en-US" u="sng" baseline="0" dirty="0"/>
              <a:t>only</a:t>
            </a:r>
            <a:r>
              <a:rPr lang="en-US" baseline="0" dirty="0"/>
              <a:t> </a:t>
            </a:r>
            <a:r>
              <a:rPr lang="en-US" baseline="0" dirty="0" err="1"/>
              <a:t>readonly</a:t>
            </a:r>
            <a:r>
              <a:rPr lang="en-US" baseline="0" dirty="0"/>
              <a:t> operations (</a:t>
            </a:r>
            <a:r>
              <a:rPr lang="en-US" baseline="0" dirty="0" err="1"/>
              <a:t>ie</a:t>
            </a:r>
            <a:r>
              <a:rPr lang="en-US" baseline="0" dirty="0"/>
              <a:t>: no –</a:t>
            </a:r>
            <a:r>
              <a:rPr lang="en-US" baseline="0" dirty="0" err="1"/>
              <a:t>rm</a:t>
            </a:r>
            <a:r>
              <a:rPr lang="en-US" baseline="0" dirty="0"/>
              <a:t> file write operations) from </a:t>
            </a:r>
            <a:r>
              <a:rPr lang="en-US" baseline="0" dirty="0" err="1"/>
              <a:t>pwalk</a:t>
            </a:r>
            <a:r>
              <a:rPr lang="en-US" baseline="0" dirty="0"/>
              <a:t>.</a:t>
            </a:r>
          </a:p>
          <a:p>
            <a:endParaRPr lang="en-US" baseline="0" dirty="0"/>
          </a:p>
          <a:p>
            <a:r>
              <a:rPr lang="en-US" baseline="0" dirty="0"/>
              <a:t>[1] ‘Same’ results except in rare cases where SMB provides different different timestamp precision or semantics.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multipath</a:t>
            </a:r>
            <a:r>
              <a:rPr lang="en-US" baseline="0" dirty="0"/>
              <a:t> logic is new as of </a:t>
            </a:r>
            <a:r>
              <a:rPr lang="en-US" baseline="0" dirty="0" err="1"/>
              <a:t>pwalk</a:t>
            </a:r>
            <a:r>
              <a:rPr lang="en-US" baseline="0" dirty="0"/>
              <a:t> 2.04 to allow both source and target multi-</a:t>
            </a:r>
            <a:r>
              <a:rPr lang="en-US" baseline="0" dirty="0" err="1"/>
              <a:t>pathing</a:t>
            </a:r>
            <a:r>
              <a:rPr lang="en-US" baseline="0" dirty="0"/>
              <a:t>.</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2764701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[source] and [target] paths are independently specifiable.  (Since </a:t>
            </a:r>
            <a:r>
              <a:rPr lang="en-US" dirty="0" err="1"/>
              <a:t>pwalk</a:t>
            </a:r>
            <a:r>
              <a:rPr lang="en-US" dirty="0"/>
              <a:t> version 2.04)</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19</a:t>
            </a:fld>
            <a:endParaRPr lang="en-US" dirty="0"/>
          </a:p>
        </p:txBody>
      </p:sp>
    </p:spTree>
    <p:extLst>
      <p:ext uri="{BB962C8B-B14F-4D97-AF65-F5344CB8AC3E}">
        <p14:creationId xmlns:p14="http://schemas.microsoft.com/office/powerpoint/2010/main" val="479701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Caveat Emptor.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t>–</a:t>
            </a:r>
            <a:r>
              <a:rPr lang="en-US" baseline="0" dirty="0" err="1"/>
              <a:t>ls_special</a:t>
            </a:r>
            <a:r>
              <a:rPr lang="en-US" baseline="0" dirty="0"/>
              <a:t> 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Keywords can be combined</a:t>
            </a:r>
            <a:r>
              <a:rPr lang="en-US" baseline="0" dirty="0"/>
              <a:t> in a comma-delimited list as arguments to </a:t>
            </a:r>
            <a:r>
              <a:rPr lang="mr-IN" baseline="0" dirty="0"/>
              <a:t>–</a:t>
            </a:r>
            <a:r>
              <a:rPr lang="en-US" baseline="0" dirty="0" err="1"/>
              <a:t>cmp</a:t>
            </a:r>
            <a:r>
              <a:rPr lang="en-US" baseline="0" dirty="0"/>
              <a:t>=</a:t>
            </a:r>
          </a:p>
          <a:p>
            <a:r>
              <a:rPr lang="en-US" baseline="0" dirty="0"/>
              <a:t>Code values are the letters shown in column 2 of .</a:t>
            </a:r>
            <a:r>
              <a:rPr lang="en-US" baseline="0" dirty="0" err="1"/>
              <a:t>cmp</a:t>
            </a:r>
            <a:r>
              <a:rPr lang="en-US" baseline="0" dirty="0"/>
              <a:t> outputs to indicated differences between SOURCE and TARGET files.</a:t>
            </a:r>
          </a:p>
          <a:p>
            <a:r>
              <a:rPr lang="en-US" baseline="0" dirty="0"/>
              <a:t>Mask values are used internally in </a:t>
            </a:r>
            <a:r>
              <a:rPr lang="en-US" baseline="0" dirty="0" err="1"/>
              <a:t>pwalk</a:t>
            </a:r>
            <a:r>
              <a:rPr lang="en-US" baseline="0" dirty="0"/>
              <a:t> code.</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Use with</a:t>
            </a:r>
            <a:r>
              <a:rPr lang="en-US" baseline="0" dirty="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The NFS4 binary ACL format and the [NFS4 binary ACL, pathname] tuple formats are unique to </a:t>
            </a:r>
            <a:r>
              <a:rPr lang="en-US" baseline="0" dirty="0" err="1"/>
              <a:t>pwalk</a:t>
            </a:r>
            <a:r>
              <a:rPr lang="en-US" baseline="0" dirty="0"/>
              <a:t>.</a:t>
            </a:r>
          </a:p>
          <a:p>
            <a:r>
              <a:rPr lang="en-US" baseline="0" dirty="0"/>
              <a:t>The main distinction between the standard NFS4 ACL format and </a:t>
            </a:r>
            <a:r>
              <a:rPr lang="en-US" baseline="0" dirty="0" err="1"/>
              <a:t>pwalk’s</a:t>
            </a:r>
            <a:r>
              <a:rPr lang="en-US" baseline="0" dirty="0"/>
              <a:t> binary format is that </a:t>
            </a:r>
            <a:r>
              <a:rPr lang="en-US" baseline="0" dirty="0" err="1"/>
              <a:t>pwalk</a:t>
            </a:r>
            <a:r>
              <a:rPr lang="en-US" baseline="0" dirty="0"/>
              <a:t> uses binary UID and GID trustee values rather than a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For large filesystem scans, budget</a:t>
            </a:r>
            <a:r>
              <a:rPr lang="en-US" baseline="0" dirty="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example does not represent the limits of </a:t>
            </a:r>
            <a:r>
              <a:rPr lang="en-US" baseline="0" dirty="0" err="1"/>
              <a:t>pwalk</a:t>
            </a:r>
            <a:r>
              <a:rPr lang="en-US" baseline="0" dirty="0"/>
              <a:t> throughput; merely the results of some tests that were run.</a:t>
            </a:r>
          </a:p>
          <a:p>
            <a:endParaRPr lang="en-US" dirty="0"/>
          </a:p>
          <a:p>
            <a:r>
              <a:rPr lang="en-US" dirty="0"/>
              <a:t>One should also characterize the network bandwidth and CPU usage on both</a:t>
            </a:r>
            <a:r>
              <a:rPr lang="en-US" baseline="0" dirty="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38</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39</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40</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41</a:t>
            </a:fld>
            <a:endParaRPr lang="en-US" dirty="0"/>
          </a:p>
        </p:txBody>
      </p:sp>
    </p:spTree>
    <p:extLst>
      <p:ext uri="{BB962C8B-B14F-4D97-AF65-F5344CB8AC3E}">
        <p14:creationId xmlns:p14="http://schemas.microsoft.com/office/powerpoint/2010/main" val="179491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53</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Gathering and presenting this data is what </a:t>
            </a:r>
            <a:r>
              <a:rPr lang="en-US" baseline="0" dirty="0" err="1"/>
              <a:t>pwalk</a:t>
            </a:r>
            <a:r>
              <a:rPr lang="en-US" baseline="0" dirty="0"/>
              <a:t> does. This example is from OSX, but the structure is very similar between various implementations.</a:t>
            </a:r>
          </a:p>
          <a:p>
            <a:endParaRPr lang="en-US" baseline="0" dirty="0"/>
          </a:p>
          <a:p>
            <a:r>
              <a:rPr lang="en-US" baseline="0" dirty="0"/>
              <a:t>OneFS normally foregoes the metadata-maintenance expense of keeping access times accurately. Their updating frequency is adjustable, but typically no more aggressive than once-per-day </a:t>
            </a:r>
          </a:p>
          <a:p>
            <a:endParaRPr lang="en-US" baseline="0" dirty="0"/>
          </a:p>
          <a:p>
            <a:r>
              <a:rPr lang="en-US" baseline="0" dirty="0"/>
              <a:t>http://</a:t>
            </a:r>
            <a:r>
              <a:rPr lang="en-US" baseline="0" dirty="0" err="1"/>
              <a:t>pubs.opengroup.org</a:t>
            </a:r>
            <a:r>
              <a:rPr lang="en-US" baseline="0" dirty="0"/>
              <a:t>/</a:t>
            </a:r>
            <a:r>
              <a:rPr lang="en-US" baseline="0" dirty="0" err="1"/>
              <a:t>onlinepubs</a:t>
            </a:r>
            <a:r>
              <a:rPr lang="en-US" baseline="0" dirty="0"/>
              <a:t>/009695399/</a:t>
            </a:r>
            <a:r>
              <a:rPr lang="en-US" baseline="0" dirty="0" err="1"/>
              <a:t>basedefs</a:t>
            </a:r>
            <a:r>
              <a:rPr lang="en-US" baseline="0" dirty="0"/>
              <a:t>/sys/</a:t>
            </a:r>
            <a:r>
              <a:rPr lang="en-US" baseline="0" dirty="0" err="1"/>
              <a:t>stat.h.html</a:t>
            </a:r>
            <a:r>
              <a:rPr lang="en-US" baseline="0" dirty="0"/>
              <a:t> – “</a:t>
            </a:r>
            <a:r>
              <a:rPr lang="en-US" dirty="0"/>
              <a:t>The unit for the </a:t>
            </a:r>
            <a:r>
              <a:rPr lang="en-US" i="1" dirty="0" err="1"/>
              <a:t>st_blocks</a:t>
            </a:r>
            <a:r>
              <a:rPr lang="en-US" dirty="0"/>
              <a:t> member of the </a:t>
            </a:r>
            <a:r>
              <a:rPr lang="en-US" b="1" dirty="0"/>
              <a:t>stat</a:t>
            </a:r>
            <a:r>
              <a:rPr lang="en-US" dirty="0"/>
              <a:t> structure is not defined within IEEE </a:t>
            </a:r>
            <a:r>
              <a:rPr lang="en-US" dirty="0" err="1"/>
              <a:t>Std</a:t>
            </a:r>
            <a:r>
              <a:rPr lang="en-US" dirty="0"/>
              <a:t> 1003.1-2001. In some implementations it is 512 bytes. It may differ on a file system basis.”</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56</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Current argument processing is primitive in places, but includes numerous </a:t>
            </a:r>
            <a:r>
              <a:rPr lang="en-US" baseline="0"/>
              <a:t>sanity checks.</a:t>
            </a:r>
            <a:endParaRPr lang="en-US" baseline="0" dirty="0"/>
          </a:p>
          <a:p>
            <a:r>
              <a:rPr lang="en-US" baseline="0" dirty="0"/>
              <a:t>Contents of .xml files can be easily tailored, or other actions added for each leaf node found.</a:t>
            </a:r>
          </a:p>
          <a:p>
            <a:r>
              <a:rPr lang="en-US" baseline="0" dirty="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27031407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8716247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a:t> Click to edit Master title style</a:t>
            </a:r>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29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a:t>CLICK TO EDIT MASTER TITLE STYLE</a:t>
            </a:r>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85198001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a:t>Click to edit Master title style</a:t>
            </a:r>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2121408"/>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0442606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334551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0045223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11/14/18</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11/14/18</a:t>
            </a:fld>
            <a:endParaRPr lang="en-US" sz="900" dirty="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package" Target="../embeddings/Microsoft_Excel_Worksheet.xlsx"/><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hyperlink" Target="https://tools.ietf.org/html/draft-ietf-nfsv4-acl-mapping-05"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a:solidFill>
                  <a:srgbClr val="FFFFFF"/>
                </a:solidFill>
              </a:rPr>
              <a:t>PowerWalk</a:t>
            </a:r>
            <a:r>
              <a:rPr lang="en-US" sz="3200" dirty="0">
                <a:solidFill>
                  <a:srgbClr val="FFFFFF"/>
                </a:solidFill>
              </a:rPr>
              <a:t> (“</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High-Speed, </a:t>
            </a:r>
            <a:r>
              <a:rPr lang="en-US" sz="2400">
                <a:solidFill>
                  <a:srgbClr val="FFFFFF"/>
                </a:solidFill>
              </a:rPr>
              <a:t>Portable,</a:t>
            </a:r>
            <a:br>
              <a:rPr lang="en-US" sz="2400">
                <a:solidFill>
                  <a:srgbClr val="FFFFFF"/>
                </a:solidFill>
              </a:rPr>
            </a:br>
            <a:r>
              <a:rPr lang="en-US" sz="2400">
                <a:solidFill>
                  <a:srgbClr val="FFFFFF"/>
                </a:solidFill>
              </a:rPr>
              <a:t>Multi</a:t>
            </a:r>
            <a:r>
              <a:rPr lang="en-US" sz="2400" dirty="0">
                <a:solidFill>
                  <a:srgbClr val="FFFFFF"/>
                </a:solidFill>
              </a:rPr>
              <a:t>-Threaded Tree-Walk Utility</a:t>
            </a:r>
            <a:br>
              <a:rPr lang="en-US" sz="2400" dirty="0">
                <a:solidFill>
                  <a:srgbClr val="FFFFFF"/>
                </a:solidFill>
              </a:rPr>
            </a:b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2.06+ – November, 2018</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a:solidFill>
                  <a:schemeClr val="tx2"/>
                </a:solidFill>
              </a:rPr>
              <a:t>Isilon Corporate Advisory Engineer</a:t>
            </a:r>
          </a:p>
          <a:p>
            <a:r>
              <a:rPr lang="en-US" sz="1200" b="1" dirty="0">
                <a:solidFill>
                  <a:schemeClr val="tx2"/>
                </a:solidFill>
              </a:rPr>
              <a:t>Dell EMC</a:t>
            </a:r>
            <a:r>
              <a:rPr lang="en-US" sz="1200" dirty="0">
                <a:solidFill>
                  <a:schemeClr val="tx2"/>
                </a:solidFill>
              </a:rPr>
              <a:t> | Unstructured Data Division</a:t>
            </a:r>
          </a:p>
          <a:p>
            <a:r>
              <a:rPr lang="en-US" sz="1200" dirty="0">
                <a:solidFill>
                  <a:schemeClr val="tx2"/>
                </a:solidFill>
              </a:rPr>
              <a:t>Email: </a:t>
            </a:r>
            <a:r>
              <a:rPr lang="en-US" sz="1200" dirty="0" err="1">
                <a:solidFill>
                  <a:schemeClr val="tx2"/>
                </a:solidFill>
              </a:rPr>
              <a:t>Bob.Sneed@Dell.com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Usage - Intro</a:t>
            </a:r>
          </a:p>
        </p:txBody>
      </p:sp>
      <p:sp>
        <p:nvSpPr>
          <p:cNvPr id="4" name="Content Placeholder 3"/>
          <p:cNvSpPr>
            <a:spLocks noGrp="1"/>
          </p:cNvSpPr>
          <p:nvPr>
            <p:ph sz="quarter" idx="10"/>
          </p:nvPr>
        </p:nvSpPr>
        <p:spPr/>
        <p:txBody>
          <a:bodyPr wrap="none">
            <a:normAutofit/>
          </a:bodyPr>
          <a:lstStyle/>
          <a:p>
            <a:pPr marL="0" indent="0">
              <a:spcBef>
                <a:spcPts val="0"/>
              </a:spcBef>
              <a:buNone/>
            </a:pPr>
            <a:endParaRPr lang="en-US" sz="1400" b="1" dirty="0">
              <a:latin typeface="+mn-lt"/>
            </a:endParaRPr>
          </a:p>
          <a:p>
            <a:pPr marL="0" indent="0">
              <a:spcBef>
                <a:spcPts val="0"/>
              </a:spcBef>
              <a:buNone/>
            </a:pPr>
            <a:r>
              <a:rPr lang="en-US" sz="1600" b="1" dirty="0">
                <a:latin typeface="+mn-lt"/>
              </a:rPr>
              <a:t>Usage: </a:t>
            </a:r>
            <a:r>
              <a:rPr lang="en-US" sz="1600" b="1" dirty="0" err="1">
                <a:latin typeface="+mn-lt"/>
              </a:rPr>
              <a:t>pwalk</a:t>
            </a:r>
            <a:r>
              <a:rPr lang="en-US" sz="1600" b="1" dirty="0">
                <a:latin typeface="+mn-lt"/>
              </a:rPr>
              <a:t> [&lt;</a:t>
            </a:r>
            <a:r>
              <a:rPr lang="en-US" sz="1600" b="1" dirty="0" err="1">
                <a:latin typeface="+mn-lt"/>
              </a:rPr>
              <a:t>primary_mode</a:t>
            </a:r>
            <a:r>
              <a:rPr lang="en-US" sz="1600" b="1" dirty="0">
                <a:latin typeface="+mn-lt"/>
              </a:rPr>
              <a:t>&gt;] [&lt;</a:t>
            </a:r>
            <a:r>
              <a:rPr lang="en-US" sz="1600" b="1" dirty="0" err="1">
                <a:latin typeface="+mn-lt"/>
              </a:rPr>
              <a:t>secondary_mode</a:t>
            </a:r>
            <a:r>
              <a:rPr lang="en-US" sz="1600" b="1" dirty="0">
                <a:latin typeface="+mn-lt"/>
              </a:rPr>
              <a:t>&gt; …] [&lt;option&gt; ...] \</a:t>
            </a:r>
          </a:p>
          <a:p>
            <a:pPr marL="0" indent="0">
              <a:spcBef>
                <a:spcPts val="0"/>
              </a:spcBef>
              <a:buNone/>
            </a:pPr>
            <a:r>
              <a:rPr lang="en-US" sz="1600" b="1" dirty="0">
                <a:latin typeface="+mn-lt"/>
              </a:rPr>
              <a:t>		 [&lt;directory&gt; ...]</a:t>
            </a:r>
          </a:p>
          <a:p>
            <a:pPr marL="0" indent="0">
              <a:spcBef>
                <a:spcPts val="0"/>
              </a:spcBef>
              <a:buNone/>
            </a:pPr>
            <a:endParaRPr lang="en-US" sz="1400" dirty="0">
              <a:latin typeface="+mn-lt"/>
            </a:endParaRPr>
          </a:p>
          <a:p>
            <a:pPr marL="457200">
              <a:spcBef>
                <a:spcPts val="0"/>
              </a:spcBef>
              <a:buClr>
                <a:srgbClr val="000000"/>
              </a:buClr>
            </a:pPr>
            <a:r>
              <a:rPr lang="en-US" sz="1600" dirty="0">
                <a:latin typeface="+mn-lt"/>
              </a:rPr>
              <a:t>Each </a:t>
            </a:r>
            <a:r>
              <a:rPr lang="en-US" sz="1600" dirty="0" err="1">
                <a:latin typeface="+mn-lt"/>
              </a:rPr>
              <a:t>pwalk</a:t>
            </a:r>
            <a:r>
              <a:rPr lang="en-US" sz="1600" dirty="0">
                <a:latin typeface="+mn-lt"/>
              </a:rPr>
              <a:t> invocation </a:t>
            </a:r>
            <a:r>
              <a:rPr lang="en-US" sz="1600" u="sng" dirty="0">
                <a:latin typeface="+mn-lt"/>
              </a:rPr>
              <a:t>must</a:t>
            </a:r>
            <a:r>
              <a:rPr lang="en-US" sz="1600" dirty="0">
                <a:latin typeface="+mn-lt"/>
              </a:rPr>
              <a:t> specify </a:t>
            </a:r>
            <a:r>
              <a:rPr lang="mr-IN" sz="1600" dirty="0">
                <a:latin typeface="+mn-lt"/>
              </a:rPr>
              <a:t>…</a:t>
            </a:r>
            <a:endParaRPr lang="en-US" sz="1600" dirty="0">
              <a:latin typeface="+mn-lt"/>
            </a:endParaRPr>
          </a:p>
          <a:p>
            <a:pPr marL="803275" lvl="1">
              <a:spcBef>
                <a:spcPts val="0"/>
              </a:spcBef>
              <a:buClr>
                <a:srgbClr val="000000"/>
              </a:buClr>
            </a:pPr>
            <a:r>
              <a:rPr lang="en-US" sz="1400" u="sng" dirty="0">
                <a:latin typeface="+mn-lt"/>
              </a:rPr>
              <a:t>At most</a:t>
            </a:r>
            <a:r>
              <a:rPr lang="en-US" sz="1400" dirty="0">
                <a:latin typeface="+mn-lt"/>
              </a:rPr>
              <a:t> one &lt;</a:t>
            </a:r>
            <a:r>
              <a:rPr lang="en-US" sz="1400" dirty="0" err="1">
                <a:latin typeface="+mn-lt"/>
              </a:rPr>
              <a:t>primary_mode</a:t>
            </a:r>
            <a:r>
              <a:rPr lang="en-US" sz="1400" dirty="0">
                <a:latin typeface="+mn-lt"/>
              </a:rPr>
              <a:t>&gt; value</a:t>
            </a: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a:t>
            </a:r>
            <a:r>
              <a:rPr lang="en-US" sz="1400" dirty="0" err="1">
                <a:solidFill>
                  <a:srgbClr val="444444"/>
                </a:solidFill>
                <a:latin typeface="+mn-lt"/>
              </a:rPr>
              <a:t>secondary_mode</a:t>
            </a:r>
            <a:r>
              <a:rPr lang="en-US" sz="1400" dirty="0">
                <a:solidFill>
                  <a:srgbClr val="444444"/>
                </a:solidFill>
                <a:latin typeface="+mn-lt"/>
              </a:rPr>
              <a:t>&gt; values</a:t>
            </a:r>
          </a:p>
          <a:p>
            <a:pPr marL="803275" lvl="1">
              <a:spcBef>
                <a:spcPts val="0"/>
              </a:spcBef>
              <a:buClr>
                <a:srgbClr val="000000"/>
              </a:buClr>
            </a:pPr>
            <a:r>
              <a:rPr lang="en-US" sz="1400" u="sng" dirty="0">
                <a:solidFill>
                  <a:srgbClr val="444444"/>
                </a:solidFill>
              </a:rPr>
              <a:t>At least one</a:t>
            </a:r>
            <a:r>
              <a:rPr lang="en-US" sz="1400" dirty="0">
                <a:solidFill>
                  <a:srgbClr val="444444"/>
                </a:solidFill>
              </a:rPr>
              <a:t> &lt;</a:t>
            </a:r>
            <a:r>
              <a:rPr lang="en-US" sz="1400" dirty="0" err="1">
                <a:solidFill>
                  <a:srgbClr val="444444"/>
                </a:solidFill>
              </a:rPr>
              <a:t>primary_mode</a:t>
            </a:r>
            <a:r>
              <a:rPr lang="en-US" sz="1400" dirty="0">
                <a:solidFill>
                  <a:srgbClr val="444444"/>
                </a:solidFill>
              </a:rPr>
              <a:t>&gt; or &lt;</a:t>
            </a:r>
            <a:r>
              <a:rPr lang="en-US" sz="1400" dirty="0" err="1">
                <a:solidFill>
                  <a:srgbClr val="444444"/>
                </a:solidFill>
              </a:rPr>
              <a:t>secondary_mode</a:t>
            </a:r>
            <a:r>
              <a:rPr lang="en-US" sz="1400" dirty="0">
                <a:solidFill>
                  <a:srgbClr val="444444"/>
                </a:solidFill>
              </a:rPr>
              <a:t>&gt;</a:t>
            </a:r>
            <a:endParaRPr lang="en-US" sz="1400" dirty="0">
              <a:solidFill>
                <a:srgbClr val="444444"/>
              </a:solidFill>
              <a:latin typeface="+mn-lt"/>
            </a:endParaRP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&lt;option&gt; values (these vary depending on the modes selected)</a:t>
            </a:r>
          </a:p>
          <a:p>
            <a:pPr marL="803275" lvl="1">
              <a:spcBef>
                <a:spcPts val="0"/>
              </a:spcBef>
              <a:buClr>
                <a:srgbClr val="000000"/>
              </a:buClr>
            </a:pPr>
            <a:r>
              <a:rPr lang="en-US" sz="1400" u="sng" dirty="0">
                <a:latin typeface="+mn-lt"/>
              </a:rPr>
              <a:t>Zero or more</a:t>
            </a:r>
            <a:r>
              <a:rPr lang="en-US" sz="1400" dirty="0">
                <a:latin typeface="+mn-lt"/>
              </a:rPr>
              <a:t> &lt;directory&gt; values (default value is just ‘.’)</a:t>
            </a:r>
          </a:p>
          <a:p>
            <a:pPr marL="457200">
              <a:spcBef>
                <a:spcPts val="0"/>
              </a:spcBef>
              <a:buClr>
                <a:srgbClr val="000000"/>
              </a:buClr>
            </a:pPr>
            <a:r>
              <a:rPr lang="en-US" sz="1600" dirty="0">
                <a:latin typeface="+mn-lt"/>
              </a:rPr>
              <a:t>At least one mode value must be specified -- either primary or secondary</a:t>
            </a:r>
          </a:p>
          <a:p>
            <a:pPr marL="457200">
              <a:spcBef>
                <a:spcPts val="0"/>
              </a:spcBef>
              <a:buClr>
                <a:srgbClr val="000000"/>
              </a:buClr>
            </a:pPr>
            <a:r>
              <a:rPr lang="en-US" sz="1600" dirty="0">
                <a:latin typeface="+mn-lt"/>
              </a:rPr>
              <a:t>&lt;directory&gt; arguments must consistently either be relative pathnames or </a:t>
            </a:r>
            <a:br>
              <a:rPr lang="en-US" sz="1600" dirty="0">
                <a:latin typeface="+mn-lt"/>
              </a:rPr>
            </a:br>
            <a:r>
              <a:rPr lang="en-US" sz="1600" dirty="0">
                <a:latin typeface="+mn-lt"/>
              </a:rPr>
              <a:t>absolute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&lt;directory&gt; Arguments</a:t>
            </a:r>
          </a:p>
        </p:txBody>
      </p:sp>
      <p:sp>
        <p:nvSpPr>
          <p:cNvPr id="5" name="Content Placeholder 4"/>
          <p:cNvSpPr>
            <a:spLocks noGrp="1"/>
          </p:cNvSpPr>
          <p:nvPr>
            <p:ph sz="quarter" idx="10"/>
          </p:nvPr>
        </p:nvSpPr>
        <p:spPr>
          <a:xfrm>
            <a:off x="275730" y="1127915"/>
            <a:ext cx="8358923" cy="3575907"/>
          </a:xfrm>
        </p:spPr>
        <p:txBody>
          <a:bodyPr/>
          <a:lstStyle/>
          <a:p>
            <a:r>
              <a:rPr lang="en-US" dirty="0"/>
              <a:t>All &lt;directory&gt; arguments must consistently be either all-</a:t>
            </a:r>
            <a:r>
              <a:rPr lang="en-US" u="sng" dirty="0"/>
              <a:t>absolute</a:t>
            </a:r>
            <a:r>
              <a:rPr lang="en-US" dirty="0"/>
              <a:t> or all-</a:t>
            </a:r>
            <a:r>
              <a:rPr lang="en-US" u="sng" dirty="0"/>
              <a:t>relative</a:t>
            </a:r>
            <a:r>
              <a:rPr lang="en-US" dirty="0"/>
              <a:t> directory paths</a:t>
            </a:r>
          </a:p>
          <a:p>
            <a:r>
              <a:rPr lang="en-US" u="sng" dirty="0"/>
              <a:t>relative</a:t>
            </a:r>
            <a:r>
              <a:rPr lang="en-US" dirty="0"/>
              <a:t> directory paths …</a:t>
            </a:r>
          </a:p>
          <a:p>
            <a:pPr lvl="1"/>
            <a:r>
              <a:rPr lang="en-US" u="sng" dirty="0"/>
              <a:t>must</a:t>
            </a:r>
            <a:r>
              <a:rPr lang="en-US" dirty="0"/>
              <a:t> be used whenever </a:t>
            </a:r>
            <a:r>
              <a:rPr lang="mr-IN" b="1" dirty="0"/>
              <a:t>–</a:t>
            </a:r>
            <a:r>
              <a:rPr lang="en-US" b="1" dirty="0"/>
              <a:t>source=</a:t>
            </a:r>
            <a:r>
              <a:rPr lang="en-US" dirty="0"/>
              <a:t> or </a:t>
            </a:r>
            <a:r>
              <a:rPr lang="en-US" b="1" dirty="0"/>
              <a:t>-target=</a:t>
            </a:r>
            <a:r>
              <a:rPr lang="en-US" dirty="0"/>
              <a:t> are used or whenever </a:t>
            </a:r>
            <a:r>
              <a:rPr lang="en-US" b="1" dirty="0"/>
              <a:t>[target]</a:t>
            </a:r>
            <a:r>
              <a:rPr lang="en-US" dirty="0"/>
              <a:t> or</a:t>
            </a:r>
            <a:r>
              <a:rPr lang="en-US" b="1" dirty="0"/>
              <a:t> [source]</a:t>
            </a:r>
            <a:r>
              <a:rPr lang="en-US" dirty="0"/>
              <a:t> directories are specified via </a:t>
            </a:r>
            <a:r>
              <a:rPr lang="en-US" b="1" dirty="0"/>
              <a:t>–</a:t>
            </a:r>
            <a:r>
              <a:rPr lang="en-US" b="1" dirty="0" err="1"/>
              <a:t>ipaths</a:t>
            </a:r>
            <a:r>
              <a:rPr lang="en-US" b="1"/>
              <a:t>&lt;file&gt;</a:t>
            </a:r>
            <a:endParaRPr lang="en-US" dirty="0"/>
          </a:p>
          <a:p>
            <a:pPr lvl="1"/>
            <a:r>
              <a:rPr lang="en-US" dirty="0"/>
              <a:t>default to being relative to the user’s current working directory (CWD), but that can be overridden by the </a:t>
            </a:r>
            <a:r>
              <a:rPr lang="en-US" b="1" dirty="0"/>
              <a:t>-source=</a:t>
            </a:r>
            <a:r>
              <a:rPr lang="en-US" dirty="0"/>
              <a:t> option or </a:t>
            </a:r>
            <a:r>
              <a:rPr lang="en-US" b="1" dirty="0"/>
              <a:t>[source]</a:t>
            </a:r>
            <a:r>
              <a:rPr lang="en-US" dirty="0"/>
              <a:t> directories specified via </a:t>
            </a:r>
            <a:r>
              <a:rPr lang="en-US" b="1" dirty="0"/>
              <a:t>–</a:t>
            </a:r>
            <a:r>
              <a:rPr lang="en-US" b="1" dirty="0" err="1"/>
              <a:t>ipaths</a:t>
            </a:r>
            <a:r>
              <a:rPr lang="en-US" b="1" dirty="0"/>
              <a:t>&lt;file&gt;</a:t>
            </a:r>
            <a:endParaRPr lang="en-US" dirty="0"/>
          </a:p>
          <a:p>
            <a:r>
              <a:rPr lang="en-US" u="sng" dirty="0"/>
              <a:t>absolute</a:t>
            </a:r>
            <a:r>
              <a:rPr lang="en-US" dirty="0"/>
              <a:t> directory paths …</a:t>
            </a:r>
          </a:p>
          <a:p>
            <a:pPr lvl="1"/>
            <a:r>
              <a:rPr lang="en-US" dirty="0"/>
              <a:t>can </a:t>
            </a:r>
            <a:r>
              <a:rPr lang="en-US" u="sng" dirty="0"/>
              <a:t>only</a:t>
            </a:r>
            <a:r>
              <a:rPr lang="en-US" dirty="0"/>
              <a:t> be used when </a:t>
            </a:r>
            <a:r>
              <a:rPr lang="en-US" u="sng" dirty="0"/>
              <a:t>no</a:t>
            </a:r>
            <a:r>
              <a:rPr lang="en-US" dirty="0"/>
              <a:t> </a:t>
            </a:r>
            <a:r>
              <a:rPr lang="en-US" dirty="0" err="1"/>
              <a:t>pwalk</a:t>
            </a:r>
            <a:r>
              <a:rPr lang="en-US" dirty="0"/>
              <a:t> options are used to specify source or target relative root directories explicitly</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51980123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Arguments</a:t>
            </a:r>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600" u="sng" dirty="0"/>
              <a:t>Source</a:t>
            </a:r>
            <a:r>
              <a:rPr lang="en-US" sz="1600" dirty="0"/>
              <a:t> - relative root for &lt;directory&gt; arguments</a:t>
            </a:r>
          </a:p>
          <a:p>
            <a:pPr lvl="1">
              <a:spcBef>
                <a:spcPts val="0"/>
              </a:spcBef>
            </a:pPr>
            <a:r>
              <a:rPr lang="en-US" sz="1200" dirty="0"/>
              <a:t>Default: </a:t>
            </a:r>
            <a:r>
              <a:rPr lang="en-US" sz="1200" b="1" dirty="0"/>
              <a:t>$CWD-relative</a:t>
            </a:r>
          </a:p>
          <a:p>
            <a:pPr lvl="1">
              <a:spcBef>
                <a:spcPts val="0"/>
              </a:spcBef>
            </a:pPr>
            <a:r>
              <a:rPr lang="en-US" sz="1200" dirty="0"/>
              <a:t>Non-default: Specify the relative root for source &lt;directory&gt; arguments using the  </a:t>
            </a:r>
            <a:r>
              <a:rPr lang="mr-IN" sz="1200" dirty="0"/>
              <a:t>–</a:t>
            </a:r>
            <a:r>
              <a:rPr lang="en-US" sz="1200" dirty="0"/>
              <a:t>source= option or by using the [source] section of the </a:t>
            </a:r>
            <a:r>
              <a:rPr lang="mr-IN" sz="1200" dirty="0"/>
              <a:t>–</a:t>
            </a:r>
            <a:r>
              <a:rPr lang="en-US" sz="1200" dirty="0" err="1"/>
              <a:t>pfile</a:t>
            </a:r>
            <a:r>
              <a:rPr lang="en-US" sz="1200" dirty="0"/>
              <a:t>=&lt;file&gt;</a:t>
            </a:r>
          </a:p>
          <a:p>
            <a:pPr lvl="1">
              <a:spcBef>
                <a:spcPts val="0"/>
              </a:spcBef>
            </a:pPr>
            <a:r>
              <a:rPr lang="en-US" sz="1200" b="1" dirty="0"/>
              <a:t>CAUTION</a:t>
            </a:r>
            <a:r>
              <a:rPr lang="en-US" sz="1200" dirty="0"/>
              <a:t>: When set to a non-default value, &lt;directory&gt; arguments </a:t>
            </a:r>
            <a:r>
              <a:rPr lang="en-US" sz="1200" u="sng" dirty="0"/>
              <a:t>must</a:t>
            </a:r>
            <a:r>
              <a:rPr lang="en-US" sz="1200" dirty="0"/>
              <a:t> be relative to the specified directory!</a:t>
            </a:r>
          </a:p>
          <a:p>
            <a:pPr>
              <a:spcBef>
                <a:spcPts val="0"/>
              </a:spcBef>
            </a:pPr>
            <a:r>
              <a:rPr lang="en-US" sz="1600" u="sng" dirty="0"/>
              <a:t>Target</a:t>
            </a:r>
            <a:r>
              <a:rPr lang="en-US" sz="1600" dirty="0"/>
              <a:t> - relative root for </a:t>
            </a:r>
            <a:r>
              <a:rPr lang="mr-IN" sz="1600" dirty="0"/>
              <a:t>–</a:t>
            </a:r>
            <a:r>
              <a:rPr lang="en-US" sz="1600" dirty="0" err="1"/>
              <a:t>cmp</a:t>
            </a:r>
            <a:r>
              <a:rPr lang="en-US" sz="1600" dirty="0"/>
              <a:t>= target hierarchy</a:t>
            </a:r>
          </a:p>
          <a:p>
            <a:pPr lvl="1">
              <a:spcBef>
                <a:spcPts val="0"/>
              </a:spcBef>
            </a:pPr>
            <a:r>
              <a:rPr lang="en-US" sz="1200" dirty="0"/>
              <a:t>Default: </a:t>
            </a:r>
            <a:r>
              <a:rPr lang="en-US" sz="1200" b="1" dirty="0"/>
              <a:t>N/A</a:t>
            </a:r>
          </a:p>
          <a:p>
            <a:pPr lvl="1">
              <a:spcBef>
                <a:spcPts val="0"/>
              </a:spcBef>
            </a:pPr>
            <a:r>
              <a:rPr lang="en-US" sz="1200" dirty="0"/>
              <a:t>Non-default: Specify the relative root for the target file hierarchy using the  </a:t>
            </a:r>
            <a:r>
              <a:rPr lang="mr-IN" sz="1200" dirty="0"/>
              <a:t>–</a:t>
            </a:r>
            <a:r>
              <a:rPr lang="en-US" sz="1200" dirty="0"/>
              <a:t>target= option or by using the [target] section of the </a:t>
            </a:r>
            <a:r>
              <a:rPr lang="mr-IN" sz="1200" dirty="0"/>
              <a:t>–</a:t>
            </a:r>
            <a:r>
              <a:rPr lang="en-US" sz="1200" dirty="0" err="1"/>
              <a:t>pfile</a:t>
            </a:r>
            <a:r>
              <a:rPr lang="en-US" sz="1200" dirty="0"/>
              <a:t>=&lt;file&gt;</a:t>
            </a:r>
          </a:p>
          <a:p>
            <a:pPr>
              <a:spcBef>
                <a:spcPts val="0"/>
              </a:spcBef>
            </a:pPr>
            <a:r>
              <a:rPr lang="en-US" sz="1600" u="sng" dirty="0"/>
              <a:t>Output</a:t>
            </a:r>
            <a:r>
              <a:rPr lang="en-US" sz="1600" dirty="0"/>
              <a:t> - directory in which </a:t>
            </a:r>
            <a:r>
              <a:rPr lang="en-US" sz="1600" dirty="0" err="1"/>
              <a:t>pwalk</a:t>
            </a:r>
            <a:r>
              <a:rPr lang="en-US" sz="1600" dirty="0"/>
              <a:t> output directory will be created</a:t>
            </a:r>
          </a:p>
          <a:p>
            <a:pPr lvl="1">
              <a:spcBef>
                <a:spcPts val="0"/>
              </a:spcBef>
            </a:pPr>
            <a:r>
              <a:rPr lang="en-US" sz="1200" dirty="0"/>
              <a:t>Default: </a:t>
            </a:r>
            <a:r>
              <a:rPr lang="en-US" sz="1200" b="1" dirty="0"/>
              <a:t>$CWD/</a:t>
            </a:r>
            <a:r>
              <a:rPr lang="en-US" sz="1200" b="1" dirty="0" err="1"/>
              <a:t>pwalk</a:t>
            </a:r>
            <a:r>
              <a:rPr lang="en-US" sz="1200" b="1" dirty="0"/>
              <a:t>-YYYY-mm-</a:t>
            </a:r>
            <a:r>
              <a:rPr lang="en-US" sz="1200" b="1" dirty="0" err="1"/>
              <a:t>dd_hh_mm_ss</a:t>
            </a:r>
            <a:endParaRPr lang="en-US" sz="1200" b="1" dirty="0"/>
          </a:p>
          <a:p>
            <a:pPr lvl="1">
              <a:spcBef>
                <a:spcPts val="0"/>
              </a:spcBef>
            </a:pPr>
            <a:r>
              <a:rPr lang="en-US" sz="1200" dirty="0"/>
              <a:t>Non-default: Specify alternative location for </a:t>
            </a:r>
            <a:r>
              <a:rPr lang="en-US" sz="1200" dirty="0" err="1"/>
              <a:t>pwalk</a:t>
            </a:r>
            <a:r>
              <a:rPr lang="en-US" sz="1200" dirty="0"/>
              <a:t> output directory creation by using the </a:t>
            </a:r>
            <a:r>
              <a:rPr lang="mr-IN" sz="1200" dirty="0"/>
              <a:t>–</a:t>
            </a:r>
            <a:r>
              <a:rPr lang="en-US" sz="1200" dirty="0"/>
              <a:t>output=&lt;path&gt; option </a:t>
            </a:r>
            <a:r>
              <a:rPr lang="en-US" sz="1200" u="sng" dirty="0"/>
              <a:t>or</a:t>
            </a:r>
            <a:r>
              <a:rPr lang="en-US" sz="1200" dirty="0"/>
              <a:t> by using the [output] section in </a:t>
            </a:r>
            <a:r>
              <a:rPr lang="mr-IN" sz="1200" dirty="0"/>
              <a:t>–</a:t>
            </a:r>
            <a:r>
              <a:rPr lang="en-US" sz="1200" dirty="0" err="1"/>
              <a:t>pfile</a:t>
            </a:r>
            <a:r>
              <a:rPr lang="en-US" sz="1200" dirty="0"/>
              <a:t>=&lt;file&gt;</a:t>
            </a:r>
          </a:p>
          <a:p>
            <a:pPr marL="341312" lvl="1" indent="0">
              <a:spcBef>
                <a:spcPts val="0"/>
              </a:spcBef>
              <a:buNone/>
            </a:pPr>
            <a:endParaRPr lang="en-US" sz="12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pwalk</a:t>
            </a:r>
            <a:r>
              <a:rPr lang="en-US" dirty="0"/>
              <a:t> Output Directory</a:t>
            </a:r>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a:t>pwalk</a:t>
            </a:r>
            <a:r>
              <a:rPr lang="en-US" sz="1600" dirty="0"/>
              <a:t> </a:t>
            </a:r>
            <a:r>
              <a:rPr lang="en-US" sz="1600" u="sng" dirty="0"/>
              <a:t>always</a:t>
            </a:r>
            <a:r>
              <a:rPr lang="en-US" sz="1600" dirty="0"/>
              <a:t> creates a </a:t>
            </a:r>
            <a:r>
              <a:rPr lang="en-US" sz="1600" b="1" dirty="0" err="1">
                <a:latin typeface="+mn-lt"/>
              </a:rPr>
              <a:t>pwalk</a:t>
            </a:r>
            <a:r>
              <a:rPr lang="en-US" sz="1600" b="1" dirty="0">
                <a:latin typeface="+mn-lt"/>
              </a:rPr>
              <a:t>-YYYY-mm-</a:t>
            </a:r>
            <a:r>
              <a:rPr lang="en-US" sz="1600" b="1" dirty="0" err="1">
                <a:latin typeface="+mn-lt"/>
              </a:rPr>
              <a:t>dd_hh_mm_ss</a:t>
            </a:r>
            <a:r>
              <a:rPr lang="en-US" sz="1600" b="1" dirty="0">
                <a:latin typeface="+mn-lt"/>
              </a:rPr>
              <a:t>/</a:t>
            </a:r>
            <a:r>
              <a:rPr lang="en-US" sz="1600" dirty="0"/>
              <a:t> directory with;</a:t>
            </a:r>
          </a:p>
          <a:p>
            <a:pPr marL="0" indent="0">
              <a:spcBef>
                <a:spcPts val="0"/>
              </a:spcBef>
              <a:buNone/>
            </a:pPr>
            <a:endParaRPr lang="en-US" sz="1600" dirty="0"/>
          </a:p>
          <a:p>
            <a:pPr marL="334963" lvl="2">
              <a:spcBef>
                <a:spcPts val="0"/>
              </a:spcBef>
            </a:pPr>
            <a:r>
              <a:rPr lang="en-US" sz="1400" dirty="0" err="1"/>
              <a:t>pwalk.fifo</a:t>
            </a:r>
            <a:r>
              <a:rPr lang="en-US" sz="1400" dirty="0"/>
              <a:t> – all directory paths processed (command-line </a:t>
            </a:r>
            <a:r>
              <a:rPr lang="en-US" sz="1400" dirty="0" err="1"/>
              <a:t>args</a:t>
            </a:r>
            <a:r>
              <a:rPr lang="en-US" sz="1400" dirty="0"/>
              <a:t> plus discovered directories)</a:t>
            </a:r>
          </a:p>
          <a:p>
            <a:pPr marL="334963" lvl="2">
              <a:spcBef>
                <a:spcPts val="0"/>
              </a:spcBef>
            </a:pPr>
            <a:r>
              <a:rPr lang="en-US" sz="1400" dirty="0" err="1"/>
              <a:t>pwalk.log</a:t>
            </a:r>
            <a:r>
              <a:rPr lang="en-US" sz="1400" dirty="0"/>
              <a:t> – progress log with timing and summary statistics</a:t>
            </a:r>
          </a:p>
          <a:p>
            <a:pPr marL="334963" lvl="2">
              <a:spcBef>
                <a:spcPts val="0"/>
              </a:spcBef>
            </a:pPr>
            <a:r>
              <a:rPr lang="en-US" sz="1400" dirty="0" err="1"/>
              <a:t>pwalk_tally.csv</a:t>
            </a:r>
            <a:r>
              <a:rPr lang="en-US" sz="1400" dirty="0"/>
              <a:t> </a:t>
            </a:r>
            <a:r>
              <a:rPr lang="mr-IN" sz="1400" dirty="0"/>
              <a:t>–</a:t>
            </a:r>
            <a:r>
              <a:rPr lang="en-US" sz="1400" dirty="0"/>
              <a:t> only when the +tally secondary mode is used</a:t>
            </a:r>
          </a:p>
          <a:p>
            <a:pPr marL="334963" lvl="2">
              <a:spcBef>
                <a:spcPts val="0"/>
              </a:spcBef>
            </a:pPr>
            <a:r>
              <a:rPr lang="en-US" sz="1400" dirty="0" err="1"/>
              <a:t>workerNNN</a:t>
            </a:r>
            <a:r>
              <a:rPr lang="en-US" sz="1400" dirty="0"/>
              <a:t>.&lt;type&gt;[.</a:t>
            </a:r>
            <a:r>
              <a:rPr lang="en-US" sz="1400" dirty="0" err="1"/>
              <a:t>gz</a:t>
            </a:r>
            <a:r>
              <a:rPr lang="en-US" sz="1400" dirty="0"/>
              <a:t>] – per-worker output file(s), where &lt;type&gt; is …</a:t>
            </a:r>
          </a:p>
          <a:p>
            <a:pPr marL="698500" lvl="4">
              <a:spcBef>
                <a:spcPts val="0"/>
              </a:spcBef>
            </a:pPr>
            <a:r>
              <a:rPr lang="en-US" sz="1200" dirty="0"/>
              <a:t>.ls - with –ls, -</a:t>
            </a:r>
            <a:r>
              <a:rPr lang="en-US" sz="1200" dirty="0" err="1"/>
              <a:t>lsd</a:t>
            </a:r>
            <a:r>
              <a:rPr lang="en-US" sz="1200" dirty="0"/>
              <a:t>, or -</a:t>
            </a:r>
            <a:r>
              <a:rPr lang="en-US" sz="1200" dirty="0" err="1"/>
              <a:t>lsc</a:t>
            </a:r>
            <a:endParaRPr lang="en-US" sz="1200" dirty="0">
              <a:solidFill>
                <a:srgbClr val="FF0000"/>
              </a:solidFill>
            </a:endParaRPr>
          </a:p>
          <a:p>
            <a:pPr marL="698500" lvl="4">
              <a:spcBef>
                <a:spcPts val="0"/>
              </a:spcBef>
            </a:pPr>
            <a:r>
              <a:rPr lang="en-US" sz="1200" dirty="0"/>
              <a:t>.xml - with –xml</a:t>
            </a:r>
          </a:p>
          <a:p>
            <a:pPr marL="698500" lvl="4">
              <a:spcBef>
                <a:spcPts val="0"/>
              </a:spcBef>
            </a:pPr>
            <a:r>
              <a:rPr lang="en-US" sz="1200" dirty="0"/>
              <a:t>.</a:t>
            </a:r>
            <a:r>
              <a:rPr lang="en-US" sz="1200" dirty="0" err="1"/>
              <a:t>sh</a:t>
            </a:r>
            <a:r>
              <a:rPr lang="en-US" sz="1200" dirty="0"/>
              <a:t> </a:t>
            </a:r>
            <a:r>
              <a:rPr lang="mr-IN" sz="1200" dirty="0"/>
              <a:t>–</a:t>
            </a:r>
            <a:r>
              <a:rPr lang="en-US" sz="1200" dirty="0"/>
              <a:t> with -</a:t>
            </a:r>
            <a:r>
              <a:rPr lang="en-US" sz="1200" dirty="0" err="1"/>
              <a:t>rm</a:t>
            </a:r>
            <a:endParaRPr lang="en-US" sz="1200" dirty="0"/>
          </a:p>
          <a:p>
            <a:pPr marL="698500" lvl="4">
              <a:spcBef>
                <a:spcPts val="0"/>
              </a:spcBef>
            </a:pPr>
            <a:r>
              <a:rPr lang="en-US" sz="1200" dirty="0"/>
              <a:t>.csv - with </a:t>
            </a:r>
            <a:r>
              <a:rPr lang="mr-IN" sz="1200" dirty="0"/>
              <a:t>–</a:t>
            </a:r>
            <a:r>
              <a:rPr lang="en-US" sz="1200" dirty="0"/>
              <a:t>csv</a:t>
            </a:r>
          </a:p>
          <a:p>
            <a:pPr marL="698500" lvl="4">
              <a:spcBef>
                <a:spcPts val="0"/>
              </a:spcBef>
            </a:pPr>
            <a:r>
              <a:rPr lang="en-US" sz="1200" dirty="0"/>
              <a:t>.fix - with –</a:t>
            </a:r>
            <a:r>
              <a:rPr lang="en-US" sz="1200" dirty="0" err="1"/>
              <a:t>fix_times</a:t>
            </a:r>
            <a:endParaRPr lang="en-US" sz="1200" dirty="0"/>
          </a:p>
          <a:p>
            <a:pPr marL="698500" lvl="4">
              <a:spcBef>
                <a:spcPts val="0"/>
              </a:spcBef>
            </a:pPr>
            <a:r>
              <a:rPr lang="en-US" sz="1200" dirty="0"/>
              <a:t>.</a:t>
            </a:r>
            <a:r>
              <a:rPr lang="en-US" sz="1200" dirty="0" err="1"/>
              <a:t>cmp</a:t>
            </a:r>
            <a:r>
              <a:rPr lang="en-US" sz="1200" dirty="0"/>
              <a:t> - with –</a:t>
            </a:r>
            <a:r>
              <a:rPr lang="en-US" sz="1200" dirty="0" err="1"/>
              <a:t>cmp</a:t>
            </a:r>
            <a:r>
              <a:rPr lang="en-US" sz="1200" dirty="0"/>
              <a:t>[=&lt;criteria&gt;]</a:t>
            </a:r>
          </a:p>
          <a:p>
            <a:pPr marL="698500" lvl="4">
              <a:spcBef>
                <a:spcPts val="0"/>
              </a:spcBef>
            </a:pPr>
            <a:r>
              <a:rPr lang="en-US" sz="1200" dirty="0"/>
              <a:t>.err </a:t>
            </a:r>
            <a:r>
              <a:rPr lang="mr-IN" sz="1200" dirty="0"/>
              <a:t>–</a:t>
            </a:r>
            <a:r>
              <a:rPr lang="en-US" sz="1200" dirty="0"/>
              <a:t> per-worker error file (only if errors occur)</a:t>
            </a:r>
          </a:p>
          <a:p>
            <a:pPr marL="698500" lvl="4">
              <a:spcBef>
                <a:spcPts val="0"/>
              </a:spcBef>
            </a:pPr>
            <a:r>
              <a:rPr lang="mr-IN" sz="1200" dirty="0"/>
              <a:t>…</a:t>
            </a:r>
            <a:r>
              <a:rPr lang="en-US" sz="1200" dirty="0"/>
              <a:t> plus possible secondary outputs </a:t>
            </a:r>
            <a:r>
              <a:rPr lang="mr-IN" sz="1200" dirty="0"/>
              <a:t>…</a:t>
            </a:r>
            <a:endParaRPr lang="en-US" sz="1200" dirty="0"/>
          </a:p>
          <a:p>
            <a:pPr marL="698500" lvl="4">
              <a:spcBef>
                <a:spcPts val="0"/>
              </a:spcBef>
            </a:pPr>
            <a:r>
              <a:rPr lang="en-US" sz="1200" dirty="0"/>
              <a:t>.acl4bin </a:t>
            </a:r>
            <a:r>
              <a:rPr lang="mr-IN" sz="1200" dirty="0"/>
              <a:t>–</a:t>
            </a:r>
            <a:r>
              <a:rPr lang="en-US" sz="1200" dirty="0"/>
              <a:t> for </a:t>
            </a:r>
            <a:r>
              <a:rPr lang="mr-IN" sz="1200" dirty="0"/>
              <a:t>–</a:t>
            </a:r>
            <a:r>
              <a:rPr lang="en-US" sz="1200" dirty="0" err="1"/>
              <a:t>xacls</a:t>
            </a:r>
            <a:r>
              <a:rPr lang="en-US" sz="1200" dirty="0"/>
              <a:t>=acl4 outputs</a:t>
            </a:r>
          </a:p>
          <a:p>
            <a:pPr marL="698500" lvl="4">
              <a:spcBef>
                <a:spcPts val="0"/>
              </a:spcBef>
            </a:pPr>
            <a:r>
              <a:rPr lang="en-US" sz="1200" dirty="0"/>
              <a:t>.acl4nfs -  for </a:t>
            </a:r>
            <a:r>
              <a:rPr lang="mr-IN" sz="1200" dirty="0"/>
              <a:t>–</a:t>
            </a:r>
            <a:r>
              <a:rPr lang="en-US" sz="1200" dirty="0" err="1"/>
              <a:t>xacls</a:t>
            </a:r>
            <a:r>
              <a:rPr lang="en-US" sz="1200" dirty="0"/>
              <a:t>=</a:t>
            </a:r>
            <a:r>
              <a:rPr lang="en-US" sz="1200" dirty="0" err="1"/>
              <a:t>nfs</a:t>
            </a:r>
            <a:r>
              <a:rPr lang="en-US" sz="1200" dirty="0"/>
              <a:t> outputs</a:t>
            </a:r>
          </a:p>
          <a:p>
            <a:pPr marL="698500" lvl="4">
              <a:spcBef>
                <a:spcPts val="0"/>
              </a:spcBef>
            </a:pPr>
            <a:r>
              <a:rPr lang="en-US" sz="1200" dirty="0"/>
              <a:t>.acl4chex -  for </a:t>
            </a:r>
            <a:r>
              <a:rPr lang="mr-IN" sz="1200" dirty="0"/>
              <a:t>–</a:t>
            </a:r>
            <a:r>
              <a:rPr lang="en-US" sz="1200" dirty="0" err="1"/>
              <a:t>xacls</a:t>
            </a:r>
            <a:r>
              <a:rPr lang="en-US" sz="1200" dirty="0"/>
              <a:t>=</a:t>
            </a:r>
            <a:r>
              <a:rPr lang="en-US" sz="1200" dirty="0" err="1"/>
              <a:t>chex</a:t>
            </a:r>
            <a:r>
              <a:rPr lang="en-US" sz="1200" dirty="0"/>
              <a:t> outputs</a:t>
            </a:r>
          </a:p>
          <a:p>
            <a:pPr marL="698500" lvl="4">
              <a:spcBef>
                <a:spcPts val="0"/>
              </a:spcBef>
            </a:pPr>
            <a:endParaRPr lang="en-US" sz="1200" dirty="0"/>
          </a:p>
          <a:p>
            <a:pPr marL="346075" lvl="1" indent="0">
              <a:spcBef>
                <a:spcPts val="0"/>
              </a:spcBef>
              <a:buNone/>
            </a:pPr>
            <a:r>
              <a:rPr lang="en-US" sz="1200" dirty="0"/>
              <a:t>NOTE: By default, user’s current working directory ($CWD) is where this directory is created, but that can be overridden with the </a:t>
            </a:r>
            <a:r>
              <a:rPr lang="mr-IN" sz="1200" dirty="0"/>
              <a:t>–</a:t>
            </a:r>
            <a:r>
              <a:rPr lang="en-US" sz="1200" dirty="0"/>
              <a:t>output=&lt;directory&gt; option or by using the [output] section of the </a:t>
            </a:r>
            <a:r>
              <a:rPr lang="mr-IN" sz="1200" dirty="0"/>
              <a:t>–</a:t>
            </a:r>
            <a:r>
              <a:rPr lang="en-US" sz="1200" dirty="0" err="1"/>
              <a:t>pfile</a:t>
            </a:r>
            <a:r>
              <a:rPr lang="en-US" sz="1200" dirty="0"/>
              <a:t>=&lt;file&gt;</a:t>
            </a:r>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Primary</a:t>
            </a:r>
            <a:r>
              <a:rPr lang="en-US" sz="2800" dirty="0">
                <a:solidFill>
                  <a:srgbClr val="007DB8"/>
                </a:solidFill>
              </a:rPr>
              <a:t> Modes</a:t>
            </a:r>
          </a:p>
        </p:txBody>
      </p:sp>
      <p:sp>
        <p:nvSpPr>
          <p:cNvPr id="4" name="Content Placeholder 3"/>
          <p:cNvSpPr>
            <a:spLocks noGrp="1"/>
          </p:cNvSpPr>
          <p:nvPr>
            <p:ph sz="quarter" idx="10"/>
          </p:nvPr>
        </p:nvSpPr>
        <p:spPr/>
        <p:txBody>
          <a:bodyPr wrap="none">
            <a:normAutofit fontScale="92500" lnSpcReduction="20000"/>
          </a:bodyPr>
          <a:lstStyle/>
          <a:p>
            <a:pPr marL="0" indent="0">
              <a:spcBef>
                <a:spcPts val="0"/>
              </a:spcBef>
              <a:buNone/>
            </a:pPr>
            <a:endParaRPr lang="en-US" sz="1600" b="1" dirty="0"/>
          </a:p>
          <a:p>
            <a:pPr marL="0" indent="0">
              <a:spcBef>
                <a:spcPts val="0"/>
              </a:spcBef>
              <a:buNone/>
            </a:pPr>
            <a:r>
              <a:rPr lang="en-US" sz="1600" b="1" dirty="0"/>
              <a:t>At most </a:t>
            </a:r>
            <a:r>
              <a:rPr lang="en-US" sz="1600" b="1" u="sng" dirty="0"/>
              <a:t>one</a:t>
            </a:r>
            <a:r>
              <a:rPr lang="en-US" sz="1600" b="1" dirty="0"/>
              <a:t> of </a:t>
            </a:r>
            <a:r>
              <a:rPr lang="mr-IN" sz="1600" b="1" dirty="0"/>
              <a:t>…</a:t>
            </a:r>
            <a:endParaRPr lang="en-US" sz="1600" b="1" dirty="0"/>
          </a:p>
          <a:p>
            <a:pPr marL="0" indent="0">
              <a:spcBef>
                <a:spcPts val="0"/>
              </a:spcBef>
              <a:buNone/>
            </a:pPr>
            <a:endParaRPr lang="en-US" sz="1600" b="1" dirty="0"/>
          </a:p>
          <a:p>
            <a:pPr>
              <a:spcBef>
                <a:spcPts val="0"/>
              </a:spcBef>
              <a:buClr>
                <a:schemeClr val="tx1"/>
              </a:buClr>
            </a:pPr>
            <a:r>
              <a:rPr lang="en-US" sz="1400" dirty="0">
                <a:latin typeface="+mn-lt"/>
              </a:rPr>
              <a:t>Generic</a:t>
            </a:r>
          </a:p>
          <a:p>
            <a:pPr marL="346075" lvl="1" indent="0">
              <a:spcBef>
                <a:spcPts val="0"/>
              </a:spcBef>
              <a:buClr>
                <a:schemeClr val="tx1"/>
              </a:buClr>
              <a:buNone/>
            </a:pPr>
            <a:r>
              <a:rPr lang="en-US" sz="1400" dirty="0">
                <a:latin typeface="+mn-lt"/>
              </a:rPr>
              <a:t>-</a:t>
            </a:r>
            <a:r>
              <a:rPr lang="en-US" sz="1400" dirty="0" err="1">
                <a:latin typeface="+mn-lt"/>
              </a:rPr>
              <a:t>ls</a:t>
            </a:r>
            <a:r>
              <a:rPr lang="en-US" sz="1400" dirty="0">
                <a:latin typeface="+mn-lt"/>
              </a:rPr>
              <a:t>			// Create .</a:t>
            </a:r>
            <a:r>
              <a:rPr lang="en-US" sz="1400" dirty="0" err="1">
                <a:latin typeface="+mn-lt"/>
              </a:rPr>
              <a:t>ls</a:t>
            </a:r>
            <a:r>
              <a:rPr lang="en-US" sz="1400" dirty="0">
                <a:latin typeface="+mn-lt"/>
              </a:rPr>
              <a:t> outputs (much like </a:t>
            </a:r>
            <a:r>
              <a:rPr lang="en-US" sz="1400" dirty="0" err="1">
                <a:latin typeface="+mn-lt"/>
              </a:rPr>
              <a:t>ls</a:t>
            </a:r>
            <a:r>
              <a:rPr lang="en-US" sz="1400" dirty="0">
                <a:latin typeface="+mn-lt"/>
              </a:rPr>
              <a:t> –l)</a:t>
            </a:r>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lsd</a:t>
            </a:r>
            <a:r>
              <a:rPr lang="en-US" sz="1400" dirty="0">
                <a:solidFill>
                  <a:srgbClr val="444444"/>
                </a:solidFill>
              </a:rPr>
              <a:t>			// Create .</a:t>
            </a:r>
            <a:r>
              <a:rPr lang="en-US" sz="1400" dirty="0" err="1">
                <a:solidFill>
                  <a:srgbClr val="444444"/>
                </a:solidFill>
              </a:rPr>
              <a:t>ls</a:t>
            </a:r>
            <a:r>
              <a:rPr lang="en-US" sz="1400" dirty="0">
                <a:solidFill>
                  <a:srgbClr val="444444"/>
                </a:solidFill>
              </a:rPr>
              <a:t> outputs (like </a:t>
            </a:r>
            <a:r>
              <a:rPr lang="mr-IN" sz="1400" dirty="0">
                <a:solidFill>
                  <a:srgbClr val="444444"/>
                </a:solidFill>
              </a:rPr>
              <a:t>–</a:t>
            </a:r>
            <a:r>
              <a:rPr lang="en-US" sz="1400" dirty="0" err="1">
                <a:solidFill>
                  <a:srgbClr val="444444"/>
                </a:solidFill>
              </a:rPr>
              <a:t>ls</a:t>
            </a:r>
            <a:r>
              <a:rPr lang="en-US" sz="1400" dirty="0">
                <a:solidFill>
                  <a:srgbClr val="444444"/>
                </a:solidFill>
              </a:rPr>
              <a:t>, but only outputs directories)</a:t>
            </a:r>
          </a:p>
          <a:p>
            <a:pPr marL="346075" lvl="1" indent="0">
              <a:spcBef>
                <a:spcPts val="0"/>
              </a:spcBef>
              <a:buClr>
                <a:schemeClr val="tx1"/>
              </a:buClr>
              <a:buNone/>
            </a:pPr>
            <a:r>
              <a:rPr lang="en-US" sz="1400" dirty="0">
                <a:solidFill>
                  <a:srgbClr val="444444"/>
                </a:solidFill>
              </a:rPr>
              <a:t>-</a:t>
            </a:r>
            <a:r>
              <a:rPr lang="en-US" sz="1400" dirty="0" err="1">
                <a:solidFill>
                  <a:srgbClr val="444444"/>
                </a:solidFill>
              </a:rPr>
              <a:t>lsc</a:t>
            </a:r>
            <a:r>
              <a:rPr lang="en-US" sz="1400" dirty="0">
                <a:solidFill>
                  <a:srgbClr val="444444"/>
                </a:solidFill>
              </a:rPr>
              <a:t>			// Create .ls outputs (compact format)</a:t>
            </a:r>
          </a:p>
          <a:p>
            <a:pPr marL="346075" lvl="1" indent="0">
              <a:spcBef>
                <a:spcPts val="0"/>
              </a:spcBef>
              <a:buNone/>
            </a:pPr>
            <a:r>
              <a:rPr lang="en-US" sz="1400" dirty="0">
                <a:latin typeface="+mn-lt"/>
              </a:rPr>
              <a:t>-xml			// Create .xml outputs (same content as </a:t>
            </a:r>
            <a:r>
              <a:rPr lang="mr-IN" sz="1400" dirty="0">
                <a:latin typeface="+mn-lt"/>
              </a:rPr>
              <a:t>–</a:t>
            </a:r>
            <a:r>
              <a:rPr lang="en-US" sz="1400" dirty="0" err="1">
                <a:latin typeface="+mn-lt"/>
              </a:rPr>
              <a:t>ls</a:t>
            </a:r>
            <a:r>
              <a:rPr lang="en-US" sz="1400" dirty="0">
                <a:latin typeface="+mn-lt"/>
              </a:rPr>
              <a:t>)</a:t>
            </a:r>
            <a:endParaRPr lang="en-US" sz="1400" dirty="0">
              <a:solidFill>
                <a:schemeClr val="tx1"/>
              </a:solidFill>
              <a:latin typeface="+mn-lt"/>
            </a:endParaRPr>
          </a:p>
          <a:p>
            <a:pPr marL="346075" lvl="1" indent="0">
              <a:spcBef>
                <a:spcPts val="0"/>
              </a:spcBef>
              <a:buNone/>
            </a:pPr>
            <a:r>
              <a:rPr lang="en-US" sz="1400" dirty="0">
                <a:solidFill>
                  <a:schemeClr val="tx1"/>
                </a:solidFill>
                <a:latin typeface="+mn-lt"/>
              </a:rPr>
              <a:t>-</a:t>
            </a:r>
            <a:r>
              <a:rPr lang="en-US" sz="1400" dirty="0" err="1">
                <a:solidFill>
                  <a:schemeClr val="tx1"/>
                </a:solidFill>
                <a:latin typeface="+mn-lt"/>
              </a:rPr>
              <a:t>rm</a:t>
            </a:r>
            <a:r>
              <a:rPr lang="en-US" sz="1400" dirty="0">
                <a:solidFill>
                  <a:schemeClr val="tx1"/>
                </a:solidFill>
                <a:latin typeface="+mn-lt"/>
              </a:rPr>
              <a:t>			// Create .</a:t>
            </a:r>
            <a:r>
              <a:rPr lang="en-US" sz="1400" dirty="0" err="1">
                <a:solidFill>
                  <a:schemeClr val="tx1"/>
                </a:solidFill>
                <a:latin typeface="+mn-lt"/>
              </a:rPr>
              <a:t>sh</a:t>
            </a:r>
            <a:r>
              <a:rPr lang="en-US" sz="1400" dirty="0">
                <a:solidFill>
                  <a:schemeClr val="tx1"/>
                </a:solidFill>
                <a:latin typeface="+mn-lt"/>
              </a:rPr>
              <a:t> outputs containing cd and </a:t>
            </a:r>
            <a:r>
              <a:rPr lang="en-US" sz="1400" dirty="0" err="1">
                <a:solidFill>
                  <a:schemeClr val="tx1"/>
                </a:solidFill>
                <a:latin typeface="+mn-lt"/>
              </a:rPr>
              <a:t>rm</a:t>
            </a:r>
            <a:r>
              <a:rPr lang="en-US" sz="1400" dirty="0">
                <a:solidFill>
                  <a:schemeClr val="tx1"/>
                </a:solidFill>
                <a:latin typeface="+mn-lt"/>
              </a:rPr>
              <a:t> commands</a:t>
            </a:r>
            <a:r>
              <a:rPr lang="en-US" sz="1400" baseline="30000" dirty="0">
                <a:solidFill>
                  <a:schemeClr val="tx1"/>
                </a:solidFill>
                <a:latin typeface="+mn-lt"/>
              </a:rPr>
              <a:t>[1]</a:t>
            </a:r>
          </a:p>
          <a:p>
            <a:pPr marL="346075" lvl="1" indent="0">
              <a:spcBef>
                <a:spcPts val="0"/>
              </a:spcBef>
              <a:buNone/>
            </a:pPr>
            <a:r>
              <a:rPr lang="en-US" sz="1400" dirty="0">
                <a:solidFill>
                  <a:srgbClr val="FF0000"/>
                </a:solidFill>
              </a:rPr>
              <a:t>-trash			// Create .</a:t>
            </a:r>
            <a:r>
              <a:rPr lang="en-US" sz="1400" dirty="0" err="1">
                <a:solidFill>
                  <a:srgbClr val="FF0000"/>
                </a:solidFill>
              </a:rPr>
              <a:t>sh</a:t>
            </a:r>
            <a:r>
              <a:rPr lang="en-US" sz="1400" dirty="0">
                <a:solidFill>
                  <a:srgbClr val="FF0000"/>
                </a:solidFill>
              </a:rPr>
              <a:t> outputs containing mv commands</a:t>
            </a:r>
            <a:r>
              <a:rPr lang="en-US" sz="1400" baseline="30000" dirty="0">
                <a:solidFill>
                  <a:srgbClr val="FF0000"/>
                </a:solidFill>
              </a:rPr>
              <a:t>[1]</a:t>
            </a:r>
          </a:p>
          <a:p>
            <a:pPr marL="346075" lvl="1" indent="0">
              <a:spcBef>
                <a:spcPts val="0"/>
              </a:spcBef>
              <a:buNone/>
            </a:pPr>
            <a:r>
              <a:rPr lang="en-US" sz="1400" dirty="0">
                <a:solidFill>
                  <a:schemeClr val="tx1"/>
                </a:solidFill>
                <a:latin typeface="+mn-lt"/>
              </a:rPr>
              <a:t>-</a:t>
            </a:r>
            <a:r>
              <a:rPr lang="en-US" sz="1400" dirty="0" err="1">
                <a:solidFill>
                  <a:schemeClr val="tx1"/>
                </a:solidFill>
                <a:latin typeface="+mn-lt"/>
              </a:rPr>
              <a:t>cmp</a:t>
            </a:r>
            <a:r>
              <a:rPr lang="en-US" sz="1400" dirty="0">
                <a:solidFill>
                  <a:schemeClr val="tx1"/>
                </a:solidFill>
                <a:latin typeface="+mn-lt"/>
              </a:rPr>
              <a:t>[=&lt;criteria&gt;		// Create .</a:t>
            </a:r>
            <a:r>
              <a:rPr lang="en-US" sz="1400" dirty="0" err="1">
                <a:solidFill>
                  <a:schemeClr val="tx1"/>
                </a:solidFill>
                <a:latin typeface="+mn-lt"/>
              </a:rPr>
              <a:t>cmp</a:t>
            </a:r>
            <a:r>
              <a:rPr lang="en-US" sz="1400" dirty="0">
                <a:solidFill>
                  <a:schemeClr val="tx1"/>
                </a:solidFill>
                <a:latin typeface="+mn-lt"/>
              </a:rPr>
              <a:t> outputs from file hierarchy compare</a:t>
            </a:r>
            <a:endParaRPr lang="en-US" sz="1400" dirty="0">
              <a:latin typeface="+mn-lt"/>
            </a:endParaRPr>
          </a:p>
          <a:p>
            <a:pPr marL="346075" lvl="1" indent="0">
              <a:spcBef>
                <a:spcPts val="0"/>
              </a:spcBef>
              <a:buNone/>
            </a:pPr>
            <a:r>
              <a:rPr lang="en-US" sz="1400" dirty="0">
                <a:solidFill>
                  <a:srgbClr val="FF0000"/>
                </a:solidFill>
                <a:latin typeface="+mn-lt"/>
              </a:rPr>
              <a:t>-csv=&lt;file&gt;		// Create .csv outputs with parameters from &lt;file&gt; </a:t>
            </a:r>
            <a:r>
              <a:rPr lang="en-US" sz="1400" baseline="30000" dirty="0">
                <a:solidFill>
                  <a:srgbClr val="FF0000"/>
                </a:solidFill>
                <a:latin typeface="+mn-lt"/>
              </a:rPr>
              <a:t>[2]</a:t>
            </a:r>
          </a:p>
          <a:p>
            <a:pPr marL="346075" lvl="1" indent="0">
              <a:spcBef>
                <a:spcPts val="0"/>
              </a:spcBef>
              <a:buNone/>
            </a:pPr>
            <a:r>
              <a:rPr lang="en-US" sz="1400" dirty="0">
                <a:latin typeface="+mn-lt"/>
              </a:rPr>
              <a:t>-audit		</a:t>
            </a:r>
            <a:r>
              <a:rPr lang="en-US" sz="1400" dirty="0"/>
              <a:t>(</a:t>
            </a:r>
            <a:r>
              <a:rPr lang="en-US" sz="1400" dirty="0" err="1">
                <a:latin typeface="+mn-lt"/>
              </a:rPr>
              <a:t>OneFS</a:t>
            </a:r>
            <a:r>
              <a:rPr lang="en-US" sz="1400" dirty="0">
                <a:latin typeface="+mn-lt"/>
              </a:rPr>
              <a:t>)	// Create .audit files based on OneFS </a:t>
            </a:r>
            <a:r>
              <a:rPr lang="en-US" sz="1400" dirty="0" err="1">
                <a:latin typeface="+mn-lt"/>
              </a:rPr>
              <a:t>SmartLock</a:t>
            </a:r>
            <a:r>
              <a:rPr lang="en-US" sz="1400" dirty="0">
                <a:latin typeface="+mn-lt"/>
              </a:rPr>
              <a:t> status</a:t>
            </a:r>
          </a:p>
          <a:p>
            <a:pPr marL="346075" lvl="1" indent="0">
              <a:spcBef>
                <a:spcPts val="0"/>
              </a:spcBef>
              <a:buNone/>
            </a:pPr>
            <a:r>
              <a:rPr lang="en-US" sz="1400" dirty="0">
                <a:latin typeface="+mn-lt"/>
              </a:rPr>
              <a:t>-</a:t>
            </a:r>
            <a:r>
              <a:rPr lang="en-US" sz="1400" dirty="0" err="1">
                <a:latin typeface="+mn-lt"/>
              </a:rPr>
              <a:t>fix_times</a:t>
            </a:r>
            <a:r>
              <a:rPr lang="en-US" sz="1400" dirty="0">
                <a:latin typeface="+mn-lt"/>
              </a:rPr>
              <a:t>	(</a:t>
            </a:r>
            <a:r>
              <a:rPr lang="en-US" sz="1400" dirty="0" err="1">
                <a:latin typeface="+mn-lt"/>
              </a:rPr>
              <a:t>OneFS</a:t>
            </a:r>
            <a:r>
              <a:rPr lang="en-US" sz="1400" dirty="0">
                <a:latin typeface="+mn-lt"/>
              </a:rPr>
              <a:t>)	// Create .fix outputs (or just enumerate with –</a:t>
            </a:r>
            <a:r>
              <a:rPr lang="en-US" sz="1400" dirty="0" err="1">
                <a:latin typeface="+mn-lt"/>
              </a:rPr>
              <a:t>dryrun</a:t>
            </a:r>
            <a:r>
              <a:rPr lang="en-US" sz="1400" dirty="0">
                <a:latin typeface="+mn-lt"/>
              </a:rPr>
              <a:t>) </a:t>
            </a:r>
            <a:r>
              <a:rPr lang="en-US" sz="1400" baseline="30000" dirty="0">
                <a:solidFill>
                  <a:srgbClr val="FF0000"/>
                </a:solidFill>
              </a:rPr>
              <a:t>[3]</a:t>
            </a:r>
          </a:p>
          <a:p>
            <a:pPr marL="346075" lvl="1" indent="0">
              <a:spcBef>
                <a:spcPts val="0"/>
              </a:spcBef>
              <a:buNone/>
            </a:pPr>
            <a:endParaRPr lang="en-US" sz="1400" dirty="0">
              <a:latin typeface="+mn-lt"/>
            </a:endParaRPr>
          </a:p>
          <a:p>
            <a:pPr marL="346075" lvl="1" indent="0">
              <a:spcBef>
                <a:spcPts val="0"/>
              </a:spcBef>
              <a:buNone/>
            </a:pPr>
            <a:endParaRPr lang="en-US" sz="1400" dirty="0">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r>
              <a:rPr lang="en-US" sz="1400" dirty="0">
                <a:solidFill>
                  <a:srgbClr val="FF0000"/>
                </a:solidFill>
                <a:latin typeface="+mn-lt"/>
              </a:rPr>
              <a:t>[1] These .</a:t>
            </a:r>
            <a:r>
              <a:rPr lang="en-US" sz="1400" dirty="0" err="1">
                <a:solidFill>
                  <a:srgbClr val="FF0000"/>
                </a:solidFill>
                <a:latin typeface="+mn-lt"/>
              </a:rPr>
              <a:t>sh</a:t>
            </a:r>
            <a:r>
              <a:rPr lang="en-US" sz="1400" dirty="0">
                <a:solidFill>
                  <a:srgbClr val="FF0000"/>
                </a:solidFill>
                <a:latin typeface="+mn-lt"/>
              </a:rPr>
              <a:t> files are *NOT* directly executable; they only log what happened (or what would happen)</a:t>
            </a:r>
          </a:p>
          <a:p>
            <a:pPr marL="0" indent="0">
              <a:spcBef>
                <a:spcPts val="0"/>
              </a:spcBef>
              <a:buNone/>
            </a:pPr>
            <a:r>
              <a:rPr lang="en-US" sz="1400" dirty="0">
                <a:solidFill>
                  <a:srgbClr val="FF0000"/>
                </a:solidFill>
                <a:latin typeface="+mn-lt"/>
              </a:rPr>
              <a:t>[2] Not yet implemented or under development </a:t>
            </a:r>
          </a:p>
          <a:p>
            <a:pPr marL="0" indent="0">
              <a:spcBef>
                <a:spcPts val="0"/>
              </a:spcBef>
              <a:buNone/>
            </a:pPr>
            <a:r>
              <a:rPr lang="en-US" sz="1400" dirty="0">
                <a:solidFill>
                  <a:srgbClr val="FF0000"/>
                </a:solidFill>
              </a:rPr>
              <a:t>[3] Esoteric and largely vestigial functionality</a:t>
            </a:r>
            <a:endParaRPr lang="en-US" sz="1400" dirty="0">
              <a:solidFill>
                <a:srgbClr val="FF0000"/>
              </a:solidFill>
              <a:latin typeface="+mn-lt"/>
            </a:endParaRPr>
          </a:p>
        </p:txBody>
      </p:sp>
      <p:sp>
        <p:nvSpPr>
          <p:cNvPr id="6" name="TextBox 5"/>
          <p:cNvSpPr txBox="1"/>
          <p:nvPr/>
        </p:nvSpPr>
        <p:spPr>
          <a:xfrm>
            <a:off x="7976471" y="161365"/>
            <a:ext cx="847430" cy="753035"/>
          </a:xfrm>
          <a:prstGeom prst="rect">
            <a:avLst/>
          </a:prstGeom>
          <a:solidFill>
            <a:schemeClr val="accent2">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18834269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Secondary</a:t>
            </a:r>
            <a:r>
              <a:rPr lang="en-US" sz="2800" dirty="0">
                <a:solidFill>
                  <a:srgbClr val="007DB8"/>
                </a:solidFill>
              </a:rPr>
              <a:t> Modes</a:t>
            </a:r>
          </a:p>
        </p:txBody>
      </p:sp>
      <p:sp>
        <p:nvSpPr>
          <p:cNvPr id="4" name="Content Placeholder 3"/>
          <p:cNvSpPr>
            <a:spLocks noGrp="1"/>
          </p:cNvSpPr>
          <p:nvPr>
            <p:ph sz="quarter" idx="10"/>
          </p:nvPr>
        </p:nvSpPr>
        <p:spPr/>
        <p:txBody>
          <a:bodyPr wrap="none">
            <a:normAutofit lnSpcReduction="10000"/>
          </a:bodyPr>
          <a:lstStyle/>
          <a:p>
            <a:pPr marL="0" indent="0">
              <a:spcBef>
                <a:spcPts val="0"/>
              </a:spcBef>
              <a:buNone/>
            </a:pPr>
            <a:r>
              <a:rPr lang="en-US" sz="1600" b="1" dirty="0">
                <a:solidFill>
                  <a:srgbClr val="444444"/>
                </a:solidFill>
                <a:latin typeface="Verdana"/>
                <a:cs typeface="Verdana"/>
              </a:rPr>
              <a:t> </a:t>
            </a:r>
          </a:p>
          <a:p>
            <a:pPr marL="0" indent="0">
              <a:spcBef>
                <a:spcPts val="0"/>
              </a:spcBef>
              <a:buNone/>
            </a:pPr>
            <a:r>
              <a:rPr lang="en-US" sz="1600" b="1" u="sng" dirty="0">
                <a:solidFill>
                  <a:srgbClr val="444444"/>
                </a:solidFill>
                <a:latin typeface="Verdana"/>
                <a:cs typeface="Verdana"/>
              </a:rPr>
              <a:t>Zero</a:t>
            </a:r>
            <a:r>
              <a:rPr lang="en-US" sz="1600" b="1" dirty="0">
                <a:solidFill>
                  <a:srgbClr val="444444"/>
                </a:solidFill>
                <a:latin typeface="Verdana"/>
                <a:cs typeface="Verdana"/>
              </a:rPr>
              <a:t> or more of </a:t>
            </a:r>
            <a:r>
              <a:rPr lang="mr-IN" sz="1600" b="1" dirty="0">
                <a:solidFill>
                  <a:srgbClr val="444444"/>
                </a:solidFill>
                <a:latin typeface="Verdana"/>
                <a:cs typeface="Verdana"/>
              </a:rPr>
              <a:t>…</a:t>
            </a:r>
            <a:endParaRPr lang="en-US" sz="1600" b="1" dirty="0">
              <a:solidFill>
                <a:srgbClr val="444444"/>
              </a:solidFill>
              <a:latin typeface="Verdana"/>
              <a:cs typeface="Verdana"/>
            </a:endParaRPr>
          </a:p>
          <a:p>
            <a:pPr marL="0" indent="0">
              <a:spcBef>
                <a:spcPts val="0"/>
              </a:spcBef>
              <a:buNone/>
            </a:pPr>
            <a:endParaRPr lang="en-US" sz="1400" dirty="0">
              <a:solidFill>
                <a:srgbClr val="444444"/>
              </a:solidFill>
              <a:latin typeface="+mn-lt"/>
            </a:endParaRPr>
          </a:p>
          <a:p>
            <a:pPr marL="228600" lvl="1" indent="-228600">
              <a:spcBef>
                <a:spcPts val="0"/>
              </a:spcBef>
              <a:buClr>
                <a:schemeClr val="bg2"/>
              </a:buClr>
              <a:buFont typeface="Arial" pitchFamily="34" charset="0"/>
              <a:buChar char="•"/>
            </a:pPr>
            <a:r>
              <a:rPr lang="en-US" sz="1400" dirty="0">
                <a:solidFill>
                  <a:srgbClr val="444444"/>
                </a:solidFill>
                <a:latin typeface="+mn-lt"/>
              </a:rPr>
              <a:t>Generic</a:t>
            </a:r>
          </a:p>
          <a:p>
            <a:pPr marL="334963" lvl="2" indent="0">
              <a:spcBef>
                <a:spcPts val="0"/>
              </a:spcBef>
              <a:buClr>
                <a:schemeClr val="bg2"/>
              </a:buClr>
              <a:buNone/>
            </a:pPr>
            <a:r>
              <a:rPr lang="en-US" sz="1400" dirty="0">
                <a:solidFill>
                  <a:srgbClr val="444444"/>
                </a:solidFill>
                <a:latin typeface="+mn-lt"/>
              </a:rPr>
              <a:t>+tally[=&lt;tag&gt;]			// Create .tally output</a:t>
            </a:r>
          </a:p>
          <a:p>
            <a:pPr>
              <a:spcBef>
                <a:spcPts val="0"/>
              </a:spcBef>
              <a:buClr>
                <a:schemeClr val="bg2"/>
              </a:buClr>
            </a:pPr>
            <a:r>
              <a:rPr lang="en-US" sz="1400" dirty="0">
                <a:solidFill>
                  <a:srgbClr val="444444"/>
                </a:solidFill>
                <a:latin typeface="+mn-lt"/>
              </a:rPr>
              <a:t>OneFS-only</a:t>
            </a:r>
          </a:p>
          <a:p>
            <a:pPr marL="341312" lvl="1" indent="0">
              <a:spcBef>
                <a:spcPts val="0"/>
              </a:spcBef>
              <a:buClr>
                <a:schemeClr val="bg2"/>
              </a:buClr>
              <a:buNone/>
            </a:pPr>
            <a:r>
              <a:rPr lang="en-US" sz="1400" dirty="0">
                <a:solidFill>
                  <a:srgbClr val="FF0000"/>
                </a:solidFill>
                <a:latin typeface="+mn-lt"/>
              </a:rPr>
              <a:t>+</a:t>
            </a:r>
            <a:r>
              <a:rPr lang="en-US" sz="1400" dirty="0" err="1">
                <a:solidFill>
                  <a:srgbClr val="FF0000"/>
                </a:solidFill>
                <a:latin typeface="+mn-lt"/>
              </a:rPr>
              <a:t>rm_acls</a:t>
            </a:r>
            <a:r>
              <a:rPr lang="en-US" sz="1400" dirty="0">
                <a:solidFill>
                  <a:srgbClr val="FF0000"/>
                </a:solidFill>
                <a:latin typeface="+mn-lt"/>
              </a:rPr>
              <a:t>		(</a:t>
            </a:r>
            <a:r>
              <a:rPr lang="en-US" sz="1400" dirty="0" err="1">
                <a:solidFill>
                  <a:srgbClr val="FF0000"/>
                </a:solidFill>
                <a:latin typeface="+mn-lt"/>
              </a:rPr>
              <a:t>OneFS</a:t>
            </a:r>
            <a:r>
              <a:rPr lang="en-US" sz="1400" dirty="0">
                <a:solidFill>
                  <a:srgbClr val="FF0000"/>
                </a:solidFill>
                <a:latin typeface="+mn-lt"/>
              </a:rPr>
              <a:t>)	// Remove non-inherited ACEs from ACLs [1]</a:t>
            </a:r>
          </a:p>
          <a:p>
            <a:pPr>
              <a:spcBef>
                <a:spcPts val="0"/>
              </a:spcBef>
              <a:buClr>
                <a:schemeClr val="bg2"/>
              </a:buClr>
            </a:pPr>
            <a:r>
              <a:rPr lang="en-US" sz="1400" dirty="0">
                <a:solidFill>
                  <a:srgbClr val="444444"/>
                </a:solidFill>
                <a:latin typeface="+mn-lt"/>
              </a:rPr>
              <a:t>Linux-only</a:t>
            </a:r>
          </a:p>
          <a:p>
            <a:pPr marL="346075" lvl="1" indent="0">
              <a:spcBef>
                <a:spcPts val="0"/>
              </a:spcBef>
              <a:buNone/>
            </a:pPr>
            <a:r>
              <a:rPr lang="en-US" sz="1400" dirty="0">
                <a:solidFill>
                  <a:srgbClr val="444444"/>
                </a:solidFill>
                <a:latin typeface="+mn-lt"/>
              </a:rPr>
              <a:t>+</a:t>
            </a:r>
            <a:r>
              <a:rPr lang="en-US" sz="1400" dirty="0" err="1">
                <a:solidFill>
                  <a:srgbClr val="444444"/>
                </a:solidFill>
                <a:latin typeface="+mn-lt"/>
              </a:rPr>
              <a:t>xacls</a:t>
            </a:r>
            <a:r>
              <a:rPr lang="en-US" sz="1400" dirty="0">
                <a:solidFill>
                  <a:srgbClr val="444444"/>
                </a:solidFill>
                <a:latin typeface="+mn-lt"/>
              </a:rPr>
              <a:t>=[</a:t>
            </a:r>
            <a:r>
              <a:rPr lang="en-US" sz="1400" dirty="0" err="1">
                <a:solidFill>
                  <a:srgbClr val="444444"/>
                </a:solidFill>
                <a:latin typeface="+mn-lt"/>
              </a:rPr>
              <a:t>bin|chex|nfs|onefs</a:t>
            </a:r>
            <a:r>
              <a:rPr lang="en-US" sz="1400" dirty="0">
                <a:solidFill>
                  <a:srgbClr val="444444"/>
                </a:solidFill>
                <a:latin typeface="+mn-lt"/>
              </a:rPr>
              <a:t>]	(Linux)	// Create NFS4 ACL outputs from POSIX ACLs</a:t>
            </a:r>
          </a:p>
          <a:p>
            <a:pPr marL="346075" lvl="1" indent="0">
              <a:spcBef>
                <a:spcPts val="0"/>
              </a:spcBef>
              <a:buNone/>
            </a:pPr>
            <a:r>
              <a:rPr lang="en-US" sz="1400" dirty="0">
                <a:solidFill>
                  <a:srgbClr val="444444"/>
                </a:solidFill>
                <a:latin typeface="+mn-lt"/>
              </a:rPr>
              <a:t>+</a:t>
            </a:r>
            <a:r>
              <a:rPr lang="en-US" sz="1400" dirty="0" err="1">
                <a:solidFill>
                  <a:srgbClr val="444444"/>
                </a:solidFill>
                <a:latin typeface="+mn-lt"/>
              </a:rPr>
              <a:t>wacls</a:t>
            </a:r>
            <a:r>
              <a:rPr lang="en-US" sz="1400" dirty="0">
                <a:solidFill>
                  <a:srgbClr val="444444"/>
                </a:solidFill>
                <a:latin typeface="+mn-lt"/>
              </a:rPr>
              <a:t>=&lt;command&gt;	(Linux)	// Write NFS4 ACLs to &lt;command&gt; via pipe</a:t>
            </a:r>
          </a:p>
          <a:p>
            <a:pPr marL="346075" lvl="1" indent="0">
              <a:spcBef>
                <a:spcPts val="0"/>
              </a:spcBef>
              <a:buNone/>
            </a:pPr>
            <a:endParaRPr lang="en-US" sz="1400" dirty="0">
              <a:solidFill>
                <a:srgbClr val="444444"/>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r>
              <a:rPr lang="en-US" sz="1400" dirty="0">
                <a:solidFill>
                  <a:srgbClr val="FF0000"/>
                </a:solidFill>
                <a:latin typeface="+mn-lt"/>
              </a:rPr>
              <a:t>[1] Not yet implemented or under development</a:t>
            </a:r>
          </a:p>
          <a:p>
            <a:pPr marL="0" indent="0">
              <a:spcBef>
                <a:spcPts val="0"/>
              </a:spcBef>
              <a:buNone/>
            </a:pPr>
            <a:endParaRPr lang="en-US" sz="1800" dirty="0">
              <a:solidFill>
                <a:srgbClr val="FF0000"/>
              </a:solidFill>
              <a:latin typeface="+mn-lt"/>
            </a:endParaRPr>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8782527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a:t>
            </a:r>
            <a:r>
              <a:rPr lang="en-US" sz="2800" u="sng" dirty="0">
                <a:solidFill>
                  <a:srgbClr val="007DB8"/>
                </a:solidFill>
              </a:rPr>
              <a:t>Options</a:t>
            </a:r>
          </a:p>
        </p:txBody>
      </p:sp>
      <p:sp>
        <p:nvSpPr>
          <p:cNvPr id="4" name="Content Placeholder 3"/>
          <p:cNvSpPr>
            <a:spLocks noGrp="1"/>
          </p:cNvSpPr>
          <p:nvPr>
            <p:ph sz="quarter" idx="10"/>
          </p:nvPr>
        </p:nvSpPr>
        <p:spPr>
          <a:xfrm>
            <a:off x="366714" y="914399"/>
            <a:ext cx="8410575" cy="3775529"/>
          </a:xfrm>
        </p:spPr>
        <p:txBody>
          <a:bodyPr wrap="none">
            <a:normAutofit fontScale="92500" lnSpcReduction="10000"/>
          </a:bodyPr>
          <a:lstStyle/>
          <a:p>
            <a:pPr marL="0" indent="0">
              <a:lnSpc>
                <a:spcPct val="110000"/>
              </a:lnSpc>
              <a:spcBef>
                <a:spcPts val="0"/>
              </a:spcBef>
              <a:buNone/>
            </a:pPr>
            <a:r>
              <a:rPr lang="en-US" sz="1400" b="1" dirty="0"/>
              <a:t>Most common options </a:t>
            </a:r>
            <a:r>
              <a:rPr lang="mr-IN" sz="1400" b="1" dirty="0"/>
              <a:t>…</a:t>
            </a:r>
            <a:endParaRPr lang="en-US" sz="1400" dirty="0"/>
          </a:p>
          <a:p>
            <a:pPr marL="514350" lvl="1" indent="0">
              <a:spcBef>
                <a:spcPts val="0"/>
              </a:spcBef>
              <a:buNone/>
            </a:pPr>
            <a:r>
              <a:rPr lang="en-US" sz="1400" dirty="0"/>
              <a:t>-</a:t>
            </a:r>
            <a:r>
              <a:rPr lang="en-US" sz="1400" dirty="0" err="1"/>
              <a:t>dop</a:t>
            </a:r>
            <a:r>
              <a:rPr lang="en-US" sz="1400" dirty="0"/>
              <a:t>=&lt;n&gt;		// Specifies the </a:t>
            </a:r>
            <a:r>
              <a:rPr lang="en-US" sz="1400" u="sng" dirty="0"/>
              <a:t>D</a:t>
            </a:r>
            <a:r>
              <a:rPr lang="en-US" sz="1400" dirty="0"/>
              <a:t>egree </a:t>
            </a:r>
            <a:r>
              <a:rPr lang="en-US" sz="1400" u="sng" dirty="0"/>
              <a:t>O</a:t>
            </a:r>
            <a:r>
              <a:rPr lang="en-US" sz="1400" dirty="0"/>
              <a:t>f </a:t>
            </a:r>
            <a:r>
              <a:rPr lang="en-US" sz="1400" u="sng" dirty="0"/>
              <a:t>P</a:t>
            </a:r>
            <a:r>
              <a:rPr lang="en-US" sz="1400" dirty="0"/>
              <a:t>arallelism (concurrent workers)</a:t>
            </a:r>
          </a:p>
          <a:p>
            <a:pPr marL="514350" lvl="1" indent="0">
              <a:spcBef>
                <a:spcPts val="0"/>
              </a:spcBef>
              <a:buNone/>
            </a:pPr>
            <a:r>
              <a:rPr lang="en-US" sz="1400" dirty="0"/>
              <a:t>-</a:t>
            </a:r>
            <a:r>
              <a:rPr lang="en-US" sz="1400" dirty="0" err="1"/>
              <a:t>dryrun</a:t>
            </a:r>
            <a:r>
              <a:rPr lang="en-US" sz="1400" dirty="0"/>
              <a:t>		// Suppress making any filesystem changes</a:t>
            </a:r>
          </a:p>
          <a:p>
            <a:pPr marL="514350" lvl="1" indent="0">
              <a:spcBef>
                <a:spcPts val="0"/>
              </a:spcBef>
              <a:buNone/>
            </a:pPr>
            <a:r>
              <a:rPr lang="en-US" sz="1400" dirty="0"/>
              <a:t>-</a:t>
            </a:r>
            <a:r>
              <a:rPr lang="en-US" sz="1400" dirty="0" err="1"/>
              <a:t>gz</a:t>
            </a:r>
            <a:r>
              <a:rPr lang="en-US" sz="1400" dirty="0"/>
              <a:t>			// </a:t>
            </a:r>
            <a:r>
              <a:rPr lang="en-US" sz="1400" dirty="0" err="1"/>
              <a:t>Gzip</a:t>
            </a:r>
            <a:r>
              <a:rPr lang="en-US" sz="1400" dirty="0"/>
              <a:t> output files (may not work on all platforms!)</a:t>
            </a:r>
          </a:p>
          <a:p>
            <a:pPr marL="514350" lvl="1" indent="0">
              <a:spcBef>
                <a:spcPts val="0"/>
              </a:spcBef>
              <a:buNone/>
            </a:pPr>
            <a:r>
              <a:rPr lang="en-US" sz="1400" dirty="0"/>
              <a:t>-</a:t>
            </a:r>
            <a:r>
              <a:rPr lang="en-US" sz="1400" dirty="0" err="1"/>
              <a:t>pfile</a:t>
            </a:r>
            <a:r>
              <a:rPr lang="en-US" sz="1400" dirty="0"/>
              <a:t>=&lt;file&gt;		// File of extended arguments ([source], [target], [output], &amp; more)</a:t>
            </a:r>
          </a:p>
          <a:p>
            <a:pPr marL="514350" lvl="1" indent="0">
              <a:spcBef>
                <a:spcPts val="0"/>
              </a:spcBef>
              <a:buNone/>
            </a:pPr>
            <a:endParaRPr lang="en-US" sz="1400" dirty="0"/>
          </a:p>
          <a:p>
            <a:pPr marL="0" indent="0">
              <a:spcBef>
                <a:spcPts val="0"/>
              </a:spcBef>
              <a:buNone/>
            </a:pPr>
            <a:r>
              <a:rPr lang="en-US" sz="1400" b="1" dirty="0"/>
              <a:t>Path controls (also specifiable in –</a:t>
            </a:r>
            <a:r>
              <a:rPr lang="en-US" sz="1400" b="1" dirty="0" err="1"/>
              <a:t>pfile</a:t>
            </a:r>
            <a:r>
              <a:rPr lang="en-US" sz="1400" b="1" dirty="0"/>
              <a:t>=&lt;file&gt;) </a:t>
            </a:r>
            <a:r>
              <a:rPr lang="mr-IN" sz="1400" b="1" dirty="0"/>
              <a:t>…</a:t>
            </a:r>
            <a:endParaRPr lang="en-US" sz="1400" dirty="0">
              <a:solidFill>
                <a:srgbClr val="FF0000"/>
              </a:solidFill>
            </a:endParaRPr>
          </a:p>
          <a:p>
            <a:pPr marL="514350" lvl="1" indent="0">
              <a:spcBef>
                <a:spcPts val="0"/>
              </a:spcBef>
              <a:buNone/>
            </a:pPr>
            <a:r>
              <a:rPr lang="en-US" sz="1400" dirty="0"/>
              <a:t>-source=&lt;</a:t>
            </a:r>
            <a:r>
              <a:rPr lang="en-US" sz="1400" dirty="0" err="1"/>
              <a:t>dir</a:t>
            </a:r>
            <a:r>
              <a:rPr lang="en-US" sz="1400" dirty="0"/>
              <a:t>&gt;		// Relative root for SOURCE tree (defaults to CWD)</a:t>
            </a:r>
          </a:p>
          <a:p>
            <a:pPr marL="514350" lvl="1" indent="0">
              <a:spcBef>
                <a:spcPts val="0"/>
              </a:spcBef>
              <a:buNone/>
            </a:pPr>
            <a:r>
              <a:rPr lang="en-US" sz="1400" dirty="0"/>
              <a:t>-target=&lt;</a:t>
            </a:r>
            <a:r>
              <a:rPr lang="en-US" sz="1400" dirty="0" err="1"/>
              <a:t>dir</a:t>
            </a:r>
            <a:r>
              <a:rPr lang="en-US" sz="1400" dirty="0"/>
              <a:t>&gt;		// Relative root for TARGET tree </a:t>
            </a:r>
            <a:r>
              <a:rPr lang="en-US" sz="1400" dirty="0">
                <a:solidFill>
                  <a:schemeClr val="tx1"/>
                </a:solidFill>
              </a:rPr>
              <a:t>(for -</a:t>
            </a:r>
            <a:r>
              <a:rPr lang="en-US" sz="1400" dirty="0" err="1">
                <a:solidFill>
                  <a:schemeClr val="tx1"/>
                </a:solidFill>
              </a:rPr>
              <a:t>cmp</a:t>
            </a:r>
            <a:r>
              <a:rPr lang="en-US" sz="1400" dirty="0">
                <a:solidFill>
                  <a:schemeClr val="tx1"/>
                </a:solidFill>
              </a:rPr>
              <a:t> &amp;</a:t>
            </a:r>
            <a:r>
              <a:rPr lang="en-US" sz="1400" dirty="0"/>
              <a:t> -</a:t>
            </a:r>
            <a:r>
              <a:rPr lang="en-US" sz="1400" dirty="0" err="1"/>
              <a:t>fix_times</a:t>
            </a:r>
            <a:r>
              <a:rPr lang="en-US" sz="1400" dirty="0"/>
              <a:t> modes)</a:t>
            </a:r>
          </a:p>
          <a:p>
            <a:pPr marL="514350" lvl="1" indent="0">
              <a:spcBef>
                <a:spcPts val="0"/>
              </a:spcBef>
              <a:buNone/>
            </a:pPr>
            <a:r>
              <a:rPr lang="en-US" sz="1400" dirty="0"/>
              <a:t>-output=&lt;</a:t>
            </a:r>
            <a:r>
              <a:rPr lang="en-US" sz="1400" dirty="0" err="1"/>
              <a:t>dir</a:t>
            </a:r>
            <a:r>
              <a:rPr lang="en-US" sz="1400" dirty="0"/>
              <a:t>&gt;		// Path to </a:t>
            </a:r>
            <a:r>
              <a:rPr lang="en-US" sz="1400" dirty="0" err="1"/>
              <a:t>pwalk</a:t>
            </a:r>
            <a:r>
              <a:rPr lang="en-US" sz="1400" dirty="0"/>
              <a:t> output directory (defaults to CWD)</a:t>
            </a:r>
          </a:p>
          <a:p>
            <a:pPr marL="168275" indent="0">
              <a:spcBef>
                <a:spcPts val="0"/>
              </a:spcBef>
              <a:buNone/>
            </a:pPr>
            <a:endParaRPr lang="en-US" sz="1400" b="1" dirty="0"/>
          </a:p>
          <a:p>
            <a:pPr marL="0" indent="0">
              <a:spcBef>
                <a:spcPts val="0"/>
              </a:spcBef>
              <a:buNone/>
            </a:pPr>
            <a:r>
              <a:rPr lang="en-US" sz="1300" b="1" dirty="0"/>
              <a:t>Miscellany </a:t>
            </a:r>
            <a:r>
              <a:rPr lang="mr-IN" sz="1300" b="1" dirty="0"/>
              <a:t>…</a:t>
            </a:r>
            <a:endParaRPr lang="en-US" sz="1400" dirty="0"/>
          </a:p>
          <a:p>
            <a:pPr marL="514350" lvl="1" indent="0">
              <a:spcBef>
                <a:spcPts val="0"/>
              </a:spcBef>
              <a:buNone/>
            </a:pPr>
            <a:r>
              <a:rPr lang="en-US" sz="1400" dirty="0"/>
              <a:t>-redact		// Output hex-coded </a:t>
            </a:r>
            <a:r>
              <a:rPr lang="en-US" sz="1400" dirty="0" err="1"/>
              <a:t>inode</a:t>
            </a:r>
            <a:r>
              <a:rPr lang="en-US" sz="1400" dirty="0"/>
              <a:t> number rather than file names </a:t>
            </a:r>
            <a:r>
              <a:rPr lang="en-US" sz="1400" baseline="30000" dirty="0">
                <a:solidFill>
                  <a:srgbClr val="FF0000"/>
                </a:solidFill>
              </a:rPr>
              <a:t>[*]</a:t>
            </a:r>
            <a:endParaRPr lang="en-US" sz="1400" baseline="30000" dirty="0"/>
          </a:p>
          <a:p>
            <a:pPr marL="514350" lvl="1" indent="0">
              <a:spcBef>
                <a:spcPts val="0"/>
              </a:spcBef>
              <a:buNone/>
            </a:pPr>
            <a:r>
              <a:rPr lang="en-US" sz="1400" dirty="0"/>
              <a:t>-select		// DEVELOPMENTAL: enabled selected() logic</a:t>
            </a:r>
          </a:p>
          <a:p>
            <a:pPr marL="514350" lvl="1" indent="0">
              <a:spcBef>
                <a:spcPts val="0"/>
              </a:spcBef>
              <a:buNone/>
            </a:pPr>
            <a:r>
              <a:rPr lang="en-US" sz="1400" dirty="0"/>
              <a:t>-since=&lt;path&gt;		// DEVELOPMENTAL: operate only on files with [</a:t>
            </a:r>
            <a:r>
              <a:rPr lang="en-US" sz="1400" dirty="0" err="1"/>
              <a:t>m|c</a:t>
            </a:r>
            <a:r>
              <a:rPr lang="en-US" sz="1400" dirty="0"/>
              <a:t>]time &gt; </a:t>
            </a:r>
            <a:r>
              <a:rPr lang="en-US" sz="1400" dirty="0" err="1"/>
              <a:t>mtime</a:t>
            </a:r>
            <a:r>
              <a:rPr lang="en-US" sz="1400" dirty="0"/>
              <a:t>(&lt;path&gt;)</a:t>
            </a:r>
          </a:p>
          <a:p>
            <a:pPr marL="514350" lvl="1" indent="0">
              <a:spcBef>
                <a:spcPts val="0"/>
              </a:spcBef>
              <a:buNone/>
            </a:pPr>
            <a:r>
              <a:rPr lang="en-US" sz="1400" dirty="0"/>
              <a:t>-</a:t>
            </a:r>
            <a:r>
              <a:rPr lang="en-US" sz="1400" dirty="0" err="1"/>
              <a:t>pmode</a:t>
            </a:r>
            <a:r>
              <a:rPr lang="en-US" sz="1400" dirty="0"/>
              <a:t>		// Exclude mode bits in output (-</a:t>
            </a:r>
            <a:r>
              <a:rPr lang="en-US" sz="1400" dirty="0" err="1"/>
              <a:t>ls</a:t>
            </a:r>
            <a:r>
              <a:rPr lang="en-US" sz="1400" dirty="0"/>
              <a:t>, -xml)</a:t>
            </a:r>
          </a:p>
          <a:p>
            <a:pPr marL="514350" lvl="1" indent="0">
              <a:spcBef>
                <a:spcPts val="0"/>
              </a:spcBef>
              <a:buNone/>
            </a:pPr>
            <a:r>
              <a:rPr lang="en-US" sz="1400" dirty="0"/>
              <a:t>-q			// Quiet mode (for -</a:t>
            </a:r>
            <a:r>
              <a:rPr lang="en-US" sz="1400" dirty="0" err="1"/>
              <a:t>rm</a:t>
            </a:r>
            <a:r>
              <a:rPr lang="en-US" sz="1400" dirty="0"/>
              <a:t>)</a:t>
            </a:r>
          </a:p>
          <a:p>
            <a:pPr marL="514350" lvl="1" indent="0">
              <a:spcBef>
                <a:spcPts val="0"/>
              </a:spcBef>
              <a:buNone/>
            </a:pPr>
            <a:r>
              <a:rPr lang="en-US" sz="1400" dirty="0"/>
              <a:t>+</a:t>
            </a:r>
            <a:r>
              <a:rPr lang="en-US" sz="1400" dirty="0" err="1"/>
              <a:t>acls</a:t>
            </a:r>
            <a:r>
              <a:rPr lang="en-US" sz="1400" dirty="0"/>
              <a:t>		(Linux)	// Include ‘+’ in mode bits output (-ls, -xml) to indicate ACL present </a:t>
            </a:r>
            <a:r>
              <a:rPr lang="en-US" sz="1400" baseline="30000" dirty="0">
                <a:solidFill>
                  <a:srgbClr val="FF0000"/>
                </a:solidFill>
              </a:rPr>
              <a:t>[**][***]</a:t>
            </a:r>
          </a:p>
          <a:p>
            <a:pPr marL="514350" lvl="1" indent="0">
              <a:spcBef>
                <a:spcPts val="0"/>
              </a:spcBef>
              <a:buNone/>
            </a:pPr>
            <a:r>
              <a:rPr lang="en-US" sz="1400" dirty="0"/>
              <a:t>+</a:t>
            </a:r>
            <a:r>
              <a:rPr lang="en-US" sz="1400" dirty="0" err="1"/>
              <a:t>denist</a:t>
            </a:r>
            <a:r>
              <a:rPr lang="en-US" sz="1400" dirty="0"/>
              <a:t>		// Reads first 512 bytes of every file as a benchmark</a:t>
            </a:r>
          </a:p>
          <a:p>
            <a:pPr marL="514350" lvl="1" indent="0">
              <a:spcBef>
                <a:spcPts val="0"/>
              </a:spcBef>
              <a:buNone/>
            </a:pPr>
            <a:r>
              <a:rPr lang="en-US" sz="1400" dirty="0"/>
              <a:t>+</a:t>
            </a:r>
            <a:r>
              <a:rPr lang="en-US" sz="1400" dirty="0" err="1"/>
              <a:t>tstat</a:t>
            </a:r>
            <a:r>
              <a:rPr lang="en-US" sz="1400" dirty="0"/>
              <a:t>		// Include timing for stat() calls (for -</a:t>
            </a:r>
            <a:r>
              <a:rPr lang="en-US" sz="1400" dirty="0" err="1"/>
              <a:t>ls</a:t>
            </a:r>
            <a:r>
              <a:rPr lang="en-US" sz="1400" dirty="0"/>
              <a:t>, -xml)</a:t>
            </a:r>
          </a:p>
          <a:p>
            <a:pPr marL="514350" lvl="1" indent="0">
              <a:spcBef>
                <a:spcPts val="0"/>
              </a:spcBef>
              <a:buNone/>
            </a:pPr>
            <a:r>
              <a:rPr lang="en-US" sz="1400" dirty="0"/>
              <a:t>+.snapshot[s]		// Traverse .snapshot directories (OFF by default)</a:t>
            </a:r>
            <a:endParaRPr lang="en-US" sz="2000" dirty="0">
              <a:solidFill>
                <a:srgbClr val="FF6600"/>
              </a:solidFill>
            </a:endParaRPr>
          </a:p>
          <a:p>
            <a:pPr marL="0" indent="0">
              <a:spcBef>
                <a:spcPts val="0"/>
              </a:spcBef>
              <a:buNone/>
            </a:pPr>
            <a:endParaRPr lang="en-US" sz="2000" dirty="0"/>
          </a:p>
          <a:p>
            <a:pPr marL="0" indent="0">
              <a:spcBef>
                <a:spcPts val="0"/>
              </a:spcBef>
              <a:buNone/>
            </a:pPr>
            <a:endParaRPr lang="en-US" sz="3200" dirty="0"/>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spTree>
    <p:extLst>
      <p:ext uri="{BB962C8B-B14F-4D97-AF65-F5344CB8AC3E}">
        <p14:creationId xmlns:p14="http://schemas.microsoft.com/office/powerpoint/2010/main" val="37265801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with Multiple Equivalent Paths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grpSp>
        <p:nvGrpSpPr>
          <p:cNvPr id="21" name="Group 20">
            <a:extLst>
              <a:ext uri="{FF2B5EF4-FFF2-40B4-BE49-F238E27FC236}">
                <a16:creationId xmlns:a16="http://schemas.microsoft.com/office/drawing/2014/main" id="{56CFB5EB-6756-ED4F-B222-4532952E50B3}"/>
              </a:ext>
            </a:extLst>
          </p:cNvPr>
          <p:cNvGrpSpPr/>
          <p:nvPr/>
        </p:nvGrpSpPr>
        <p:grpSpPr>
          <a:xfrm>
            <a:off x="366713" y="1496284"/>
            <a:ext cx="2653578" cy="3170958"/>
            <a:chOff x="366713" y="1320800"/>
            <a:chExt cx="2216728" cy="3170958"/>
          </a:xfrm>
        </p:grpSpPr>
        <p:sp>
          <p:nvSpPr>
            <p:cNvPr id="8" name="Rectangle 7">
              <a:extLst>
                <a:ext uri="{FF2B5EF4-FFF2-40B4-BE49-F238E27FC236}">
                  <a16:creationId xmlns:a16="http://schemas.microsoft.com/office/drawing/2014/main" id="{1357C3CD-C41B-9C4A-88CA-D6320D9471D9}"/>
                </a:ext>
              </a:extLst>
            </p:cNvPr>
            <p:cNvSpPr/>
            <p:nvPr/>
          </p:nvSpPr>
          <p:spPr>
            <a:xfrm>
              <a:off x="366713" y="1320800"/>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0</a:t>
              </a:r>
            </a:p>
          </p:txBody>
        </p:sp>
        <p:sp>
          <p:nvSpPr>
            <p:cNvPr id="9" name="Rectangle 8">
              <a:extLst>
                <a:ext uri="{FF2B5EF4-FFF2-40B4-BE49-F238E27FC236}">
                  <a16:creationId xmlns:a16="http://schemas.microsoft.com/office/drawing/2014/main" id="{A04C0F77-AC92-7740-9D82-5E5A3228763C}"/>
                </a:ext>
              </a:extLst>
            </p:cNvPr>
            <p:cNvSpPr/>
            <p:nvPr/>
          </p:nvSpPr>
          <p:spPr>
            <a:xfrm>
              <a:off x="366713" y="2377786"/>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1</a:t>
              </a:r>
            </a:p>
          </p:txBody>
        </p:sp>
        <p:sp>
          <p:nvSpPr>
            <p:cNvPr id="10" name="Rectangle 9">
              <a:extLst>
                <a:ext uri="{FF2B5EF4-FFF2-40B4-BE49-F238E27FC236}">
                  <a16:creationId xmlns:a16="http://schemas.microsoft.com/office/drawing/2014/main" id="{51B77CD0-5260-F24E-A66A-322E705E2A99}"/>
                </a:ext>
              </a:extLst>
            </p:cNvPr>
            <p:cNvSpPr/>
            <p:nvPr/>
          </p:nvSpPr>
          <p:spPr>
            <a:xfrm>
              <a:off x="366713" y="3434772"/>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2</a:t>
              </a:r>
            </a:p>
          </p:txBody>
        </p:sp>
        <p:grpSp>
          <p:nvGrpSpPr>
            <p:cNvPr id="13" name="Group 12">
              <a:extLst>
                <a:ext uri="{FF2B5EF4-FFF2-40B4-BE49-F238E27FC236}">
                  <a16:creationId xmlns:a16="http://schemas.microsoft.com/office/drawing/2014/main" id="{FB3EBD0F-5F6B-9640-8F6F-F84A6B89ECB9}"/>
                </a:ext>
              </a:extLst>
            </p:cNvPr>
            <p:cNvGrpSpPr/>
            <p:nvPr/>
          </p:nvGrpSpPr>
          <p:grpSpPr>
            <a:xfrm>
              <a:off x="1576677" y="1541535"/>
              <a:ext cx="1006764" cy="584776"/>
              <a:chOff x="1576677" y="1541535"/>
              <a:chExt cx="1006764" cy="584776"/>
            </a:xfrm>
          </p:grpSpPr>
          <p:sp>
            <p:nvSpPr>
              <p:cNvPr id="11" name="TextBox 10">
                <a:extLst>
                  <a:ext uri="{FF2B5EF4-FFF2-40B4-BE49-F238E27FC236}">
                    <a16:creationId xmlns:a16="http://schemas.microsoft.com/office/drawing/2014/main" id="{811051E1-3AB7-A84A-8D6D-A5C9939B524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10.1.1.1</a:t>
                </a:r>
              </a:p>
            </p:txBody>
          </p:sp>
          <p:sp>
            <p:nvSpPr>
              <p:cNvPr id="12" name="TextBox 11">
                <a:extLst>
                  <a:ext uri="{FF2B5EF4-FFF2-40B4-BE49-F238E27FC236}">
                    <a16:creationId xmlns:a16="http://schemas.microsoft.com/office/drawing/2014/main" id="{3DC1A4A7-9157-8C46-9692-926D5F2AE713}"/>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10.1.1.2</a:t>
                </a:r>
              </a:p>
            </p:txBody>
          </p:sp>
        </p:grpSp>
        <p:grpSp>
          <p:nvGrpSpPr>
            <p:cNvPr id="14" name="Group 13">
              <a:extLst>
                <a:ext uri="{FF2B5EF4-FFF2-40B4-BE49-F238E27FC236}">
                  <a16:creationId xmlns:a16="http://schemas.microsoft.com/office/drawing/2014/main" id="{D76024A4-1A25-854E-864B-001F9B1BA4D6}"/>
                </a:ext>
              </a:extLst>
            </p:cNvPr>
            <p:cNvGrpSpPr/>
            <p:nvPr/>
          </p:nvGrpSpPr>
          <p:grpSpPr>
            <a:xfrm>
              <a:off x="1576677" y="3661641"/>
              <a:ext cx="1006764" cy="584776"/>
              <a:chOff x="1576677" y="1541535"/>
              <a:chExt cx="1006764" cy="584776"/>
            </a:xfrm>
          </p:grpSpPr>
          <p:sp>
            <p:nvSpPr>
              <p:cNvPr id="15" name="TextBox 14">
                <a:extLst>
                  <a:ext uri="{FF2B5EF4-FFF2-40B4-BE49-F238E27FC236}">
                    <a16:creationId xmlns:a16="http://schemas.microsoft.com/office/drawing/2014/main" id="{582AB900-0A65-7246-8CC3-640906BD40F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10.1.1.5</a:t>
                </a:r>
              </a:p>
            </p:txBody>
          </p:sp>
          <p:sp>
            <p:nvSpPr>
              <p:cNvPr id="16" name="TextBox 15">
                <a:extLst>
                  <a:ext uri="{FF2B5EF4-FFF2-40B4-BE49-F238E27FC236}">
                    <a16:creationId xmlns:a16="http://schemas.microsoft.com/office/drawing/2014/main" id="{166B056F-065D-F14A-860F-9FE7287AC5F5}"/>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10.1.1.6</a:t>
                </a:r>
              </a:p>
            </p:txBody>
          </p:sp>
        </p:grpSp>
        <p:grpSp>
          <p:nvGrpSpPr>
            <p:cNvPr id="17" name="Group 16">
              <a:extLst>
                <a:ext uri="{FF2B5EF4-FFF2-40B4-BE49-F238E27FC236}">
                  <a16:creationId xmlns:a16="http://schemas.microsoft.com/office/drawing/2014/main" id="{60BC3155-7506-7449-B281-BAE3E9846F70}"/>
                </a:ext>
              </a:extLst>
            </p:cNvPr>
            <p:cNvGrpSpPr/>
            <p:nvPr/>
          </p:nvGrpSpPr>
          <p:grpSpPr>
            <a:xfrm>
              <a:off x="1576677" y="2595391"/>
              <a:ext cx="1006764" cy="584776"/>
              <a:chOff x="1576677" y="1541535"/>
              <a:chExt cx="1006764" cy="584776"/>
            </a:xfrm>
          </p:grpSpPr>
          <p:sp>
            <p:nvSpPr>
              <p:cNvPr id="18" name="TextBox 17">
                <a:extLst>
                  <a:ext uri="{FF2B5EF4-FFF2-40B4-BE49-F238E27FC236}">
                    <a16:creationId xmlns:a16="http://schemas.microsoft.com/office/drawing/2014/main" id="{95749D05-C112-8546-AF27-B6B6032DD6D3}"/>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10.1.1.3</a:t>
                </a:r>
              </a:p>
            </p:txBody>
          </p:sp>
          <p:sp>
            <p:nvSpPr>
              <p:cNvPr id="19" name="TextBox 18">
                <a:extLst>
                  <a:ext uri="{FF2B5EF4-FFF2-40B4-BE49-F238E27FC236}">
                    <a16:creationId xmlns:a16="http://schemas.microsoft.com/office/drawing/2014/main" id="{66654E36-05BC-BD4E-BD45-F440E94F92AA}"/>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10.1.1.4</a:t>
                </a:r>
              </a:p>
            </p:txBody>
          </p:sp>
        </p:grpSp>
      </p:grpSp>
      <p:sp>
        <p:nvSpPr>
          <p:cNvPr id="20" name="TextBox 19">
            <a:extLst>
              <a:ext uri="{FF2B5EF4-FFF2-40B4-BE49-F238E27FC236}">
                <a16:creationId xmlns:a16="http://schemas.microsoft.com/office/drawing/2014/main" id="{855E38E2-AEF7-5045-B8F6-A10EEB10B64B}"/>
              </a:ext>
            </a:extLst>
          </p:cNvPr>
          <p:cNvSpPr txBox="1"/>
          <p:nvPr/>
        </p:nvSpPr>
        <p:spPr>
          <a:xfrm>
            <a:off x="482166" y="842963"/>
            <a:ext cx="2422671" cy="646331"/>
          </a:xfrm>
          <a:prstGeom prst="rect">
            <a:avLst/>
          </a:prstGeom>
          <a:noFill/>
        </p:spPr>
        <p:txBody>
          <a:bodyPr wrap="square" lIns="0" rIns="0" rtlCol="0">
            <a:spAutoFit/>
          </a:bodyPr>
          <a:lstStyle/>
          <a:p>
            <a:pPr algn="ctr">
              <a:spcBef>
                <a:spcPts val="0"/>
              </a:spcBef>
              <a:spcAft>
                <a:spcPts val="0"/>
              </a:spcAft>
              <a:buClr>
                <a:schemeClr val="bg1"/>
              </a:buClr>
            </a:pPr>
            <a:r>
              <a:rPr lang="en-US" sz="1200" b="1" dirty="0">
                <a:solidFill>
                  <a:schemeClr val="bg2"/>
                </a:solidFill>
                <a:latin typeface="+mn-lt"/>
              </a:rPr>
              <a:t>Multipath NAS Server:</a:t>
            </a:r>
            <a:r>
              <a:rPr lang="en-US" sz="1200" dirty="0">
                <a:solidFill>
                  <a:schemeClr val="bg2"/>
                </a:solidFill>
                <a:latin typeface="+mn-lt"/>
              </a:rPr>
              <a:t> /ifs/data export or share accessible via multiple nodes and IP addresses</a:t>
            </a:r>
          </a:p>
        </p:txBody>
      </p:sp>
      <p:sp>
        <p:nvSpPr>
          <p:cNvPr id="25" name="TextBox 24">
            <a:extLst>
              <a:ext uri="{FF2B5EF4-FFF2-40B4-BE49-F238E27FC236}">
                <a16:creationId xmlns:a16="http://schemas.microsoft.com/office/drawing/2014/main" id="{CE669EE5-3812-7440-8CB7-F56BEDC11C8D}"/>
              </a:ext>
            </a:extLst>
          </p:cNvPr>
          <p:cNvSpPr txBox="1"/>
          <p:nvPr/>
        </p:nvSpPr>
        <p:spPr>
          <a:xfrm>
            <a:off x="4519361" y="838635"/>
            <a:ext cx="3208699" cy="646331"/>
          </a:xfrm>
          <a:prstGeom prst="rect">
            <a:avLst/>
          </a:prstGeom>
          <a:noFill/>
        </p:spPr>
        <p:txBody>
          <a:bodyPr wrap="square" rtlCol="0">
            <a:spAutoFit/>
          </a:bodyPr>
          <a:lstStyle/>
          <a:p>
            <a:pPr algn="ctr">
              <a:spcBef>
                <a:spcPts val="0"/>
              </a:spcBef>
              <a:spcAft>
                <a:spcPts val="0"/>
              </a:spcAft>
              <a:buClr>
                <a:schemeClr val="bg1"/>
              </a:buClr>
            </a:pPr>
            <a:r>
              <a:rPr lang="en-US" sz="1200" b="1" dirty="0" err="1">
                <a:solidFill>
                  <a:schemeClr val="bg2"/>
                </a:solidFill>
                <a:latin typeface="+mn-lt"/>
              </a:rPr>
              <a:t>pwalk</a:t>
            </a:r>
            <a:r>
              <a:rPr lang="en-US" sz="1200" b="1" dirty="0">
                <a:solidFill>
                  <a:schemeClr val="bg2"/>
                </a:solidFill>
                <a:latin typeface="+mn-lt"/>
              </a:rPr>
              <a:t> Client:</a:t>
            </a:r>
            <a:r>
              <a:rPr lang="en-US" sz="1200" dirty="0">
                <a:solidFill>
                  <a:schemeClr val="bg2"/>
                </a:solidFill>
                <a:latin typeface="+mn-lt"/>
              </a:rPr>
              <a:t> access /ifs/data export or share mounted via multiple manually-mapped ‘equivalent paths’</a:t>
            </a:r>
          </a:p>
        </p:txBody>
      </p:sp>
      <p:grpSp>
        <p:nvGrpSpPr>
          <p:cNvPr id="59" name="Group 58">
            <a:extLst>
              <a:ext uri="{FF2B5EF4-FFF2-40B4-BE49-F238E27FC236}">
                <a16:creationId xmlns:a16="http://schemas.microsoft.com/office/drawing/2014/main" id="{A2D84580-7602-9B46-B682-0B145E3A65E1}"/>
              </a:ext>
            </a:extLst>
          </p:cNvPr>
          <p:cNvGrpSpPr/>
          <p:nvPr/>
        </p:nvGrpSpPr>
        <p:grpSpPr>
          <a:xfrm>
            <a:off x="3530168" y="1496284"/>
            <a:ext cx="5187086" cy="3177948"/>
            <a:chOff x="3530168" y="1496284"/>
            <a:chExt cx="5187086" cy="3177948"/>
          </a:xfrm>
        </p:grpSpPr>
        <p:sp>
          <p:nvSpPr>
            <p:cNvPr id="26" name="TextBox 25">
              <a:extLst>
                <a:ext uri="{FF2B5EF4-FFF2-40B4-BE49-F238E27FC236}">
                  <a16:creationId xmlns:a16="http://schemas.microsoft.com/office/drawing/2014/main" id="{24076629-478E-A744-80B2-91593830B05C}"/>
                </a:ext>
              </a:extLst>
            </p:cNvPr>
            <p:cNvSpPr txBox="1"/>
            <p:nvPr/>
          </p:nvSpPr>
          <p:spPr>
            <a:xfrm>
              <a:off x="3530168" y="1496284"/>
              <a:ext cx="5187086" cy="3177948"/>
            </a:xfrm>
            <a:prstGeom prst="rect">
              <a:avLst/>
            </a:prstGeom>
            <a:solidFill>
              <a:schemeClr val="accent1">
                <a:lumMod val="20000"/>
                <a:lumOff val="80000"/>
              </a:schemeClr>
            </a:solidFill>
            <a:ln w="19050">
              <a:solidFill>
                <a:schemeClr val="tx1"/>
              </a:solidFill>
            </a:ln>
          </p:spPr>
          <p:txBody>
            <a:bodyPr wrap="square" lIns="365760" tIns="182880" rtlCol="0" anchor="t" anchorCtr="0">
              <a:noAutofit/>
            </a:bodyPr>
            <a:lstStyle/>
            <a:p>
              <a:pPr>
                <a:spcBef>
                  <a:spcPts val="0"/>
                </a:spcBef>
                <a:spcAft>
                  <a:spcPts val="0"/>
                </a:spcAft>
                <a:buClr>
                  <a:schemeClr val="bg1"/>
                </a:buClr>
              </a:pPr>
              <a:r>
                <a:rPr lang="en-US" sz="1200" dirty="0">
                  <a:solidFill>
                    <a:schemeClr val="bg2"/>
                  </a:solidFill>
                  <a:latin typeface="+mn-lt"/>
                </a:rPr>
                <a:t># mount –t </a:t>
              </a:r>
              <a:r>
                <a:rPr lang="en-US" sz="1200" dirty="0" err="1">
                  <a:solidFill>
                    <a:schemeClr val="bg2"/>
                  </a:solidFill>
                  <a:latin typeface="+mn-lt"/>
                </a:rPr>
                <a:t>nfs</a:t>
              </a:r>
              <a:r>
                <a:rPr lang="en-US" sz="1200" dirty="0">
                  <a:solidFill>
                    <a:schemeClr val="bg2"/>
                  </a:solidFill>
                  <a:latin typeface="+mn-lt"/>
                </a:rPr>
                <a:t> </a:t>
              </a:r>
              <a:r>
                <a:rPr lang="en-US" sz="1200" dirty="0">
                  <a:solidFill>
                    <a:schemeClr val="bg2"/>
                  </a:solidFill>
                </a:rPr>
                <a:t>–o </a:t>
              </a:r>
              <a:r>
                <a:rPr lang="en-US" sz="1200" dirty="0" err="1">
                  <a:solidFill>
                    <a:schemeClr val="bg2"/>
                  </a:solidFill>
                </a:rPr>
                <a:t>ro</a:t>
              </a:r>
              <a:r>
                <a:rPr lang="en-US" sz="1200" dirty="0">
                  <a:solidFill>
                    <a:schemeClr val="bg2"/>
                  </a:solidFill>
                </a:rPr>
                <a:t> </a:t>
              </a:r>
              <a:r>
                <a:rPr lang="en-US" sz="1200" dirty="0">
                  <a:solidFill>
                    <a:schemeClr val="bg2"/>
                  </a:solidFill>
                  <a:latin typeface="+mn-lt"/>
                </a:rPr>
                <a:t>10.1.1.1:/ifs/data /</a:t>
              </a:r>
              <a:r>
                <a:rPr lang="en-US" sz="1200" dirty="0" err="1">
                  <a:solidFill>
                    <a:schemeClr val="bg2"/>
                  </a:solidFill>
                  <a:latin typeface="+mn-lt"/>
                </a:rPr>
                <a:t>mnt</a:t>
              </a:r>
              <a:r>
                <a:rPr lang="en-US" sz="1200" dirty="0">
                  <a:solidFill>
                    <a:schemeClr val="bg2"/>
                  </a:solidFill>
                  <a:latin typeface="+mn-lt"/>
                </a:rPr>
                <a:t>/1</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10.1.1.3:/ifs/data /</a:t>
              </a:r>
              <a:r>
                <a:rPr lang="en-US" sz="1200" dirty="0" err="1">
                  <a:solidFill>
                    <a:schemeClr val="bg2"/>
                  </a:solidFill>
                </a:rPr>
                <a:t>mnt</a:t>
              </a:r>
              <a:r>
                <a:rPr lang="en-US" sz="1200" dirty="0">
                  <a:solidFill>
                    <a:schemeClr val="bg2"/>
                  </a:solidFill>
                </a:rPr>
                <a:t>/2</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10.1.1.5:/ifs/data /</a:t>
              </a:r>
              <a:r>
                <a:rPr lang="en-US" sz="1200" dirty="0" err="1">
                  <a:solidFill>
                    <a:schemeClr val="bg2"/>
                  </a:solidFill>
                </a:rPr>
                <a:t>mnt</a:t>
              </a:r>
              <a:r>
                <a:rPr lang="en-US" sz="1200" dirty="0">
                  <a:solidFill>
                    <a:schemeClr val="bg2"/>
                  </a:solidFill>
                </a:rPr>
                <a:t>/3</a:t>
              </a:r>
            </a:p>
            <a:p>
              <a:pPr>
                <a:spcBef>
                  <a:spcPts val="0"/>
                </a:spcBef>
                <a:spcAft>
                  <a:spcPts val="0"/>
                </a:spcAft>
                <a:buClr>
                  <a:schemeClr val="bg1"/>
                </a:buClr>
              </a:pPr>
              <a:r>
                <a:rPr lang="en-US" sz="1200" dirty="0">
                  <a:solidFill>
                    <a:schemeClr val="bg2"/>
                  </a:solidFill>
                  <a:latin typeface="+mn-lt"/>
                </a:rPr>
                <a:t>              -------  ------                             --------</a:t>
              </a:r>
            </a:p>
          </p:txBody>
        </p:sp>
        <p:sp>
          <p:nvSpPr>
            <p:cNvPr id="36" name="Rounded Rectangular Callout 35">
              <a:extLst>
                <a:ext uri="{FF2B5EF4-FFF2-40B4-BE49-F238E27FC236}">
                  <a16:creationId xmlns:a16="http://schemas.microsoft.com/office/drawing/2014/main" id="{8F4DB683-EA2C-6D48-B81F-2AB486DD5695}"/>
                </a:ext>
              </a:extLst>
            </p:cNvPr>
            <p:cNvSpPr/>
            <p:nvPr/>
          </p:nvSpPr>
          <p:spPr>
            <a:xfrm>
              <a:off x="5920502" y="2770876"/>
              <a:ext cx="2604661" cy="1697206"/>
            </a:xfrm>
            <a:prstGeom prst="wedgeRoundRectCallout">
              <a:avLst>
                <a:gd name="adj1" fmla="val -21525"/>
                <a:gd name="adj2" fmla="val -73510"/>
                <a:gd name="adj3" fmla="val 16667"/>
              </a:avLst>
            </a:prstGeom>
            <a:solidFill>
              <a:schemeClr val="accent1">
                <a:lumMod val="40000"/>
                <a:lumOff val="60000"/>
              </a:schemeClr>
            </a:solidFill>
            <a:ln w="12700" cmpd="sng">
              <a:solidFill>
                <a:schemeClr val="tx1"/>
              </a:solidFill>
            </a:ln>
            <a:effectLst/>
          </p:spPr>
          <p:txBody>
            <a:bodyPr wrap="square" lIns="182880" tIns="0" rIns="137160" bIns="0" rtlCol="0" anchor="ctr" anchorCtr="0">
              <a:noAutofit/>
            </a:bodyPr>
            <a:lstStyle/>
            <a:p>
              <a:pPr>
                <a:lnSpc>
                  <a:spcPct val="90000"/>
                </a:lnSpc>
                <a:spcBef>
                  <a:spcPts val="0"/>
                </a:spcBef>
                <a:spcAft>
                  <a:spcPts val="0"/>
                </a:spcAft>
              </a:pPr>
              <a:r>
                <a:rPr lang="en-US" sz="1200" dirty="0">
                  <a:solidFill>
                    <a:schemeClr val="bg2"/>
                  </a:solidFill>
                  <a:latin typeface="+mn-lt"/>
                </a:rPr>
                <a:t>‘Equivalent paths’ are conveyed to </a:t>
              </a:r>
              <a:r>
                <a:rPr lang="en-US" sz="1200" dirty="0" err="1">
                  <a:solidFill>
                    <a:schemeClr val="bg2"/>
                  </a:solidFill>
                  <a:latin typeface="+mn-lt"/>
                </a:rPr>
                <a:t>pwalk</a:t>
              </a:r>
              <a:r>
                <a:rPr lang="en-US" sz="1200" dirty="0">
                  <a:solidFill>
                    <a:schemeClr val="bg2"/>
                  </a:solidFill>
                  <a:latin typeface="+mn-lt"/>
                </a:rPr>
                <a:t> via the parameter file (–</a:t>
              </a:r>
              <a:r>
                <a:rPr lang="en-US" sz="1200" dirty="0" err="1">
                  <a:solidFill>
                    <a:schemeClr val="bg2"/>
                  </a:solidFill>
                  <a:latin typeface="+mn-lt"/>
                </a:rPr>
                <a:t>pfile</a:t>
              </a:r>
              <a:r>
                <a:rPr lang="en-US" sz="1200" dirty="0">
                  <a:solidFill>
                    <a:schemeClr val="bg2"/>
                  </a:solidFill>
                  <a:latin typeface="+mn-lt"/>
                </a:rPr>
                <a:t>=&lt;file&gt;) ...</a:t>
              </a:r>
            </a:p>
            <a:p>
              <a:pPr>
                <a:lnSpc>
                  <a:spcPct val="90000"/>
                </a:lnSpc>
                <a:spcBef>
                  <a:spcPts val="0"/>
                </a:spcBef>
                <a:spcAft>
                  <a:spcPts val="0"/>
                </a:spcAft>
              </a:pP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 cat </a:t>
              </a:r>
              <a:r>
                <a:rPr lang="en-US" sz="1200" dirty="0" err="1">
                  <a:solidFill>
                    <a:schemeClr val="bg2"/>
                  </a:solidFill>
                  <a:latin typeface="+mn-lt"/>
                </a:rPr>
                <a:t>pfile</a:t>
              </a: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[source]</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/1</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/2</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/3</a:t>
              </a:r>
            </a:p>
          </p:txBody>
        </p:sp>
        <p:sp>
          <p:nvSpPr>
            <p:cNvPr id="40" name="Rounded Rectangular Callout 39">
              <a:extLst>
                <a:ext uri="{FF2B5EF4-FFF2-40B4-BE49-F238E27FC236}">
                  <a16:creationId xmlns:a16="http://schemas.microsoft.com/office/drawing/2014/main" id="{BEA34E3A-2635-8E41-9EEC-E690BC58E9B0}"/>
                </a:ext>
              </a:extLst>
            </p:cNvPr>
            <p:cNvSpPr/>
            <p:nvPr/>
          </p:nvSpPr>
          <p:spPr>
            <a:xfrm>
              <a:off x="3713018" y="2501850"/>
              <a:ext cx="1154547" cy="853801"/>
            </a:xfrm>
            <a:prstGeom prst="wedgeRoundRectCallout">
              <a:avLst>
                <a:gd name="adj1" fmla="val 31249"/>
                <a:gd name="adj2" fmla="val -63908"/>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err="1">
                  <a:solidFill>
                    <a:schemeClr val="bg2"/>
                  </a:solidFill>
                  <a:latin typeface="+mn-lt"/>
                </a:rPr>
                <a:t>pwalk</a:t>
              </a:r>
              <a:r>
                <a:rPr lang="en-US" sz="1200" dirty="0">
                  <a:solidFill>
                    <a:schemeClr val="bg2"/>
                  </a:solidFill>
                  <a:latin typeface="+mn-lt"/>
                </a:rPr>
                <a:t> gives same</a:t>
              </a:r>
              <a:r>
                <a:rPr lang="en-US" sz="1200" baseline="30000" dirty="0">
                  <a:solidFill>
                    <a:schemeClr val="bg2"/>
                  </a:solidFill>
                  <a:latin typeface="+mn-lt"/>
                </a:rPr>
                <a:t>[1] </a:t>
              </a:r>
              <a:r>
                <a:rPr lang="en-US" sz="1200" dirty="0">
                  <a:solidFill>
                    <a:schemeClr val="bg2"/>
                  </a:solidFill>
                  <a:latin typeface="+mn-lt"/>
                </a:rPr>
                <a:t>results  over NFS or SMB</a:t>
              </a:r>
            </a:p>
          </p:txBody>
        </p:sp>
        <p:sp>
          <p:nvSpPr>
            <p:cNvPr id="56" name="Rounded Rectangular Callout 55">
              <a:extLst>
                <a:ext uri="{FF2B5EF4-FFF2-40B4-BE49-F238E27FC236}">
                  <a16:creationId xmlns:a16="http://schemas.microsoft.com/office/drawing/2014/main" id="{E4976BD8-AC4B-E84E-82A0-2D47048AD35E}"/>
                </a:ext>
              </a:extLst>
            </p:cNvPr>
            <p:cNvSpPr/>
            <p:nvPr/>
          </p:nvSpPr>
          <p:spPr>
            <a:xfrm>
              <a:off x="3713019" y="3551012"/>
              <a:ext cx="2096654" cy="917069"/>
            </a:xfrm>
            <a:prstGeom prst="wedgeRoundRectCallout">
              <a:avLst>
                <a:gd name="adj1" fmla="val 15786"/>
                <a:gd name="adj2" fmla="val -175409"/>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a:solidFill>
                    <a:schemeClr val="bg2"/>
                  </a:solidFill>
                  <a:latin typeface="+mn-lt"/>
                </a:rPr>
                <a:t>It is recommended to use </a:t>
              </a:r>
              <a:r>
                <a:rPr lang="en-US" sz="1200" dirty="0" err="1">
                  <a:solidFill>
                    <a:schemeClr val="bg2"/>
                  </a:solidFill>
                  <a:latin typeface="+mn-lt"/>
                </a:rPr>
                <a:t>readonly</a:t>
              </a:r>
              <a:r>
                <a:rPr lang="en-US" sz="1200" dirty="0">
                  <a:solidFill>
                    <a:schemeClr val="bg2"/>
                  </a:solidFill>
                  <a:latin typeface="+mn-lt"/>
                </a:rPr>
                <a:t> mounts when only </a:t>
              </a:r>
              <a:r>
                <a:rPr lang="en-US" sz="1200" dirty="0" err="1">
                  <a:solidFill>
                    <a:schemeClr val="bg2"/>
                  </a:solidFill>
                  <a:latin typeface="+mn-lt"/>
                </a:rPr>
                <a:t>readonly</a:t>
              </a:r>
              <a:r>
                <a:rPr lang="en-US" sz="1200" dirty="0">
                  <a:solidFill>
                    <a:schemeClr val="bg2"/>
                  </a:solidFill>
                  <a:latin typeface="+mn-lt"/>
                </a:rPr>
                <a:t> operations are intended!</a:t>
              </a:r>
            </a:p>
          </p:txBody>
        </p:sp>
      </p:grpSp>
      <p:cxnSp>
        <p:nvCxnSpPr>
          <p:cNvPr id="28" name="Straight Arrow Connector 27">
            <a:extLst>
              <a:ext uri="{FF2B5EF4-FFF2-40B4-BE49-F238E27FC236}">
                <a16:creationId xmlns:a16="http://schemas.microsoft.com/office/drawing/2014/main" id="{B38BEB08-BCDB-724A-B988-82B565E6884C}"/>
              </a:ext>
            </a:extLst>
          </p:cNvPr>
          <p:cNvCxnSpPr>
            <a:cxnSpLocks/>
            <a:stCxn id="11" idx="3"/>
          </p:cNvCxnSpPr>
          <p:nvPr/>
        </p:nvCxnSpPr>
        <p:spPr>
          <a:xfrm flipV="1">
            <a:off x="3020291" y="1767149"/>
            <a:ext cx="840509" cy="8837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DB8C9F4-93CA-9E44-B3C2-01D4FA9D6A96}"/>
              </a:ext>
            </a:extLst>
          </p:cNvPr>
          <p:cNvCxnSpPr>
            <a:cxnSpLocks/>
            <a:stCxn id="18" idx="3"/>
          </p:cNvCxnSpPr>
          <p:nvPr/>
        </p:nvCxnSpPr>
        <p:spPr>
          <a:xfrm flipV="1">
            <a:off x="3020291" y="1935571"/>
            <a:ext cx="840509" cy="973804"/>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3B4644B-5F1B-ED43-8FA3-C4E6B08850B3}"/>
              </a:ext>
            </a:extLst>
          </p:cNvPr>
          <p:cNvCxnSpPr>
            <a:cxnSpLocks/>
            <a:stCxn id="15" idx="3"/>
          </p:cNvCxnSpPr>
          <p:nvPr/>
        </p:nvCxnSpPr>
        <p:spPr>
          <a:xfrm flipV="1">
            <a:off x="3020291" y="2142615"/>
            <a:ext cx="840509" cy="183301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997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square" lIns="274320" anchor="ctr" anchorCtr="0">
            <a:normAutofit/>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938719"/>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format is one path-per-line, with ^[%#*] lines ignored as comments</a:t>
            </a:r>
          </a:p>
          <a:p>
            <a:pPr marL="171450" indent="-171450">
              <a:spcBef>
                <a:spcPts val="0"/>
              </a:spcBef>
              <a:buFont typeface="Arial"/>
              <a:buChar char="•"/>
            </a:pPr>
            <a:r>
              <a:rPr lang="en-US" sz="1100" b="1" dirty="0">
                <a:latin typeface="Consolas"/>
                <a:cs typeface="Consolas"/>
              </a:rPr>
              <a:t>All equivalent [source]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[source] paths</a:t>
            </a:r>
          </a:p>
          <a:p>
            <a:pPr marL="171450" indent="-171450">
              <a:spcBef>
                <a:spcPts val="0"/>
              </a:spcBef>
              <a:buFont typeface="Arial"/>
              <a:buChar char="•"/>
            </a:pPr>
            <a:r>
              <a:rPr lang="en-US" sz="1100" b="1" dirty="0">
                <a:latin typeface="Consolas"/>
                <a:cs typeface="Consolas"/>
              </a:rPr>
              <a:t>When [source] is defined, the </a:t>
            </a:r>
            <a:r>
              <a:rPr lang="mr-IN" sz="1100" b="1" dirty="0">
                <a:latin typeface="Consolas"/>
                <a:cs typeface="Consolas"/>
              </a:rPr>
              <a:t>–</a:t>
            </a:r>
            <a:r>
              <a:rPr lang="en-US" sz="1100" b="1" dirty="0">
                <a:latin typeface="Consolas"/>
                <a:cs typeface="Consolas"/>
              </a:rPr>
              <a:t>source= option cannot be specified</a:t>
            </a:r>
          </a:p>
          <a:p>
            <a:pPr marL="171450" indent="-171450">
              <a:spcBef>
                <a:spcPts val="0"/>
              </a:spcBef>
              <a:buFont typeface="Arial"/>
              <a:buChar char="•"/>
            </a:pPr>
            <a:r>
              <a:rPr lang="en-US" sz="1100" b="1" dirty="0">
                <a:latin typeface="Consolas"/>
                <a:cs typeface="Consolas"/>
              </a:rPr>
              <a:t>Source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2719647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&amp; Target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lnSpcReduction="10000"/>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r>
              <a:rPr lang="en-US" sz="1100" b="1" dirty="0">
                <a:latin typeface="Consolas"/>
                <a:cs typeface="Consolas"/>
              </a:rPr>
              <a:t>[target]</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/target2</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5 -&gt;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6" name="TextBox 5">
            <a:extLst>
              <a:ext uri="{FF2B5EF4-FFF2-40B4-BE49-F238E27FC236}">
                <a16:creationId xmlns:a16="http://schemas.microsoft.com/office/drawing/2014/main" id="{77609F47-D11A-9F41-AE37-4BAA11F84D1D}"/>
              </a:ext>
            </a:extLst>
          </p:cNvPr>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and [target] format is one path-per-line, with ^[%#*] lines ignored as comments</a:t>
            </a:r>
          </a:p>
          <a:p>
            <a:pPr marL="171450" indent="-171450">
              <a:spcBef>
                <a:spcPts val="0"/>
              </a:spcBef>
              <a:buFont typeface="Arial"/>
              <a:buChar char="•"/>
            </a:pPr>
            <a:r>
              <a:rPr lang="en-US" sz="1100" b="1" dirty="0">
                <a:latin typeface="Consolas"/>
                <a:cs typeface="Consolas"/>
              </a:rPr>
              <a:t>All equivalent [source] or [target]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a:t>
            </a:r>
            <a:r>
              <a:rPr lang="mr-IN" sz="1100" b="1" dirty="0">
                <a:latin typeface="Consolas"/>
                <a:cs typeface="Consolas"/>
              </a:rPr>
              <a:t>–</a:t>
            </a:r>
            <a:r>
              <a:rPr lang="en-US" sz="1100" b="1" dirty="0">
                <a:latin typeface="Consolas"/>
                <a:cs typeface="Consolas"/>
              </a:rPr>
              <a:t>source= or [source] paths</a:t>
            </a:r>
          </a:p>
          <a:p>
            <a:pPr marL="171450" indent="-171450">
              <a:spcBef>
                <a:spcPts val="0"/>
              </a:spcBef>
              <a:buFont typeface="Arial"/>
              <a:buChar char="•"/>
            </a:pPr>
            <a:r>
              <a:rPr lang="en-US" sz="1100" b="1" dirty="0">
                <a:latin typeface="Consolas"/>
                <a:cs typeface="Consolas"/>
              </a:rPr>
              <a:t>All target pathnames will be evaluated relative to the </a:t>
            </a:r>
            <a:r>
              <a:rPr lang="mr-IN" sz="1100" b="1" dirty="0">
                <a:latin typeface="Consolas"/>
                <a:cs typeface="Consolas"/>
              </a:rPr>
              <a:t>–</a:t>
            </a:r>
            <a:r>
              <a:rPr lang="en-US" sz="1100" b="1" dirty="0">
                <a:latin typeface="Consolas"/>
                <a:cs typeface="Consolas"/>
              </a:rPr>
              <a:t>target= or [target] paths</a:t>
            </a:r>
          </a:p>
          <a:p>
            <a:pPr marL="171450" indent="-171450">
              <a:spcBef>
                <a:spcPts val="0"/>
              </a:spcBef>
              <a:buFont typeface="Arial"/>
              <a:buChar char="•"/>
            </a:pPr>
            <a:r>
              <a:rPr lang="en-US" sz="1100" b="1" dirty="0">
                <a:latin typeface="Consolas"/>
                <a:cs typeface="Consolas"/>
              </a:rPr>
              <a:t>When [source]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options cannot be specified</a:t>
            </a:r>
          </a:p>
          <a:p>
            <a:pPr marL="171450" indent="-171450">
              <a:spcBef>
                <a:spcPts val="0"/>
              </a:spcBef>
              <a:buFont typeface="Arial"/>
              <a:buChar char="•"/>
            </a:pPr>
            <a:r>
              <a:rPr lang="en-US" sz="1100" b="1" dirty="0">
                <a:latin typeface="Consolas"/>
                <a:cs typeface="Consolas"/>
              </a:rPr>
              <a:t>Source and target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3649459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a:solidFill>
                  <a:srgbClr val="007DB8"/>
                </a:solidFill>
              </a:rPr>
              <a:t>Disclaimers</a:t>
            </a: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a:latin typeface="+mn-lt"/>
            </a:endParaRPr>
          </a:p>
          <a:p>
            <a:pPr marL="0" indent="0">
              <a:spcBef>
                <a:spcPts val="0"/>
              </a:spcBef>
              <a:buNone/>
            </a:pPr>
            <a:r>
              <a:rPr lang="en-US" sz="1800" i="1" dirty="0">
                <a:latin typeface="+mn-lt"/>
              </a:rPr>
              <a:t>The C source code includes this disclaimer ...</a:t>
            </a:r>
          </a:p>
          <a:p>
            <a:pPr marL="0" indent="0">
              <a:spcBef>
                <a:spcPts val="0"/>
              </a:spcBef>
              <a:buNone/>
            </a:pPr>
            <a:endParaRPr lang="en-US" sz="900" dirty="0">
              <a:latin typeface="+mn-lt"/>
            </a:endParaRPr>
          </a:p>
          <a:p>
            <a:pPr marL="346075" lvl="1" indent="0">
              <a:spcBef>
                <a:spcPts val="0"/>
              </a:spcBef>
              <a:buNone/>
            </a:pPr>
            <a:r>
              <a:rPr lang="en-US" sz="1400" dirty="0">
                <a:latin typeface="+mn-lt"/>
                <a:cs typeface="Consolas"/>
              </a:rPr>
              <a:t>// This is FREE CODE.  There are no warranties,</a:t>
            </a:r>
          </a:p>
          <a:p>
            <a:pPr marL="346075" lvl="1" indent="0">
              <a:spcBef>
                <a:spcPts val="0"/>
              </a:spcBef>
              <a:buNone/>
            </a:pPr>
            <a:r>
              <a:rPr lang="en-US" sz="1400" dirty="0">
                <a:latin typeface="+mn-lt"/>
                <a:cs typeface="Consolas"/>
              </a:rPr>
              <a:t>// express or implied of any sort whatsoever,</a:t>
            </a:r>
          </a:p>
          <a:p>
            <a:pPr marL="346075" lvl="1" indent="0">
              <a:spcBef>
                <a:spcPts val="0"/>
              </a:spcBef>
              <a:buNone/>
            </a:pPr>
            <a:r>
              <a:rPr lang="en-US" sz="1400" dirty="0">
                <a:latin typeface="+mn-lt"/>
                <a:cs typeface="Consolas"/>
              </a:rPr>
              <a:t>// including any warrantees of correctness or </a:t>
            </a:r>
          </a:p>
          <a:p>
            <a:pPr marL="346075" lvl="1" indent="0">
              <a:spcBef>
                <a:spcPts val="0"/>
              </a:spcBef>
              <a:buNone/>
            </a:pPr>
            <a:r>
              <a:rPr lang="en-US" sz="1400" dirty="0">
                <a:latin typeface="+mn-lt"/>
                <a:cs typeface="Consolas"/>
              </a:rPr>
              <a:t>// suitability for any particular purpose.</a:t>
            </a:r>
          </a:p>
          <a:p>
            <a:pPr marL="346075" lvl="1" indent="0">
              <a:spcBef>
                <a:spcPts val="0"/>
              </a:spcBef>
              <a:buNone/>
            </a:pPr>
            <a:endParaRPr lang="en-US" sz="900" dirty="0">
              <a:latin typeface="+mn-lt"/>
              <a:cs typeface="Consolas"/>
            </a:endParaRPr>
          </a:p>
          <a:p>
            <a:pPr marL="0" indent="0">
              <a:spcBef>
                <a:spcPts val="0"/>
              </a:spcBef>
              <a:buNone/>
            </a:pPr>
            <a:r>
              <a:rPr lang="en-US" sz="1800" i="1" dirty="0">
                <a:latin typeface="+mn-lt"/>
                <a:cs typeface="Consolas"/>
              </a:rPr>
              <a:t>This project is a work-in-process. All aspects of its features and implementation details are subject to change without notice.</a:t>
            </a:r>
          </a:p>
        </p:txBody>
      </p:sp>
    </p:spTree>
    <p:extLst>
      <p:ext uri="{BB962C8B-B14F-4D97-AF65-F5344CB8AC3E}">
        <p14:creationId xmlns:p14="http://schemas.microsoft.com/office/powerpoint/2010/main" val="21478350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+.snapshot Option</a:t>
            </a:r>
          </a:p>
        </p:txBody>
      </p:sp>
      <p:sp>
        <p:nvSpPr>
          <p:cNvPr id="5" name="Content Placeholder 4"/>
          <p:cNvSpPr>
            <a:spLocks noGrp="1"/>
          </p:cNvSpPr>
          <p:nvPr>
            <p:ph sz="quarter" idx="10"/>
          </p:nvPr>
        </p:nvSpPr>
        <p:spPr/>
        <p:txBody>
          <a:bodyPr/>
          <a:lstStyle/>
          <a:p>
            <a:r>
              <a:rPr lang="en-US" dirty="0"/>
              <a:t>Unless ‘+.snapshot’ is specified, all .snapshot and .snapshots directories are silently skipped</a:t>
            </a:r>
          </a:p>
          <a:p>
            <a:r>
              <a:rPr lang="en-US" dirty="0"/>
              <a:t>Client-side visibility of .snapshot[s] directories varies, depending on client authentication, user mapping, and export/share options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77599795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Generic Modes</a:t>
            </a:r>
          </a:p>
        </p:txBody>
      </p:sp>
    </p:spTree>
    <p:extLst>
      <p:ext uri="{BB962C8B-B14F-4D97-AF65-F5344CB8AC3E}">
        <p14:creationId xmlns:p14="http://schemas.microsoft.com/office/powerpoint/2010/main" val="33933714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-ls, -</a:t>
            </a:r>
            <a:r>
              <a:rPr lang="en-US" dirty="0" err="1"/>
              <a:t>lsd</a:t>
            </a:r>
            <a:r>
              <a:rPr lang="en-US" dirty="0"/>
              <a:t>, &amp; -</a:t>
            </a:r>
            <a:r>
              <a:rPr lang="en-US" dirty="0" err="1"/>
              <a:t>lsc</a:t>
            </a:r>
            <a:r>
              <a:rPr lang="en-US" dirty="0"/>
              <a:t> modes (primary)</a:t>
            </a:r>
          </a:p>
        </p:txBody>
      </p:sp>
      <p:sp>
        <p:nvSpPr>
          <p:cNvPr id="3" name="Content Placeholder 2"/>
          <p:cNvSpPr>
            <a:spLocks noGrp="1"/>
          </p:cNvSpPr>
          <p:nvPr>
            <p:ph sz="quarter" idx="10"/>
          </p:nvPr>
        </p:nvSpPr>
        <p:spPr/>
        <p:txBody>
          <a:bodyPr>
            <a:normAutofit/>
          </a:bodyPr>
          <a:lstStyle/>
          <a:p>
            <a:pPr>
              <a:buClrTx/>
            </a:pPr>
            <a:r>
              <a:rPr lang="en-US" dirty="0"/>
              <a:t>-</a:t>
            </a:r>
            <a:r>
              <a:rPr lang="en-US" dirty="0" err="1"/>
              <a:t>ls</a:t>
            </a:r>
            <a:r>
              <a:rPr lang="en-US" dirty="0"/>
              <a:t> </a:t>
            </a:r>
            <a:r>
              <a:rPr lang="mr-IN" dirty="0"/>
              <a:t>–</a:t>
            </a:r>
            <a:r>
              <a:rPr lang="en-US" dirty="0"/>
              <a:t> (basic) much like ‘ls </a:t>
            </a:r>
            <a:r>
              <a:rPr lang="mr-IN" dirty="0"/>
              <a:t>–</a:t>
            </a:r>
            <a:r>
              <a:rPr lang="en-US" dirty="0"/>
              <a:t>l’</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980 0 bin</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294 0 lib</a:t>
            </a:r>
          </a:p>
          <a:p>
            <a:pPr marL="457200" indent="0">
              <a:spcBef>
                <a:spcPts val="0"/>
              </a:spcBef>
              <a:buNone/>
            </a:pPr>
            <a:r>
              <a:rPr lang="mr-IN" sz="1050" dirty="0">
                <a:latin typeface="Consolas"/>
                <a:cs typeface="Consolas"/>
              </a:rPr>
              <a:t>lrwxr-xr-x 1 8 X11</a:t>
            </a:r>
            <a:endParaRPr lang="en-US" sz="1050" dirty="0">
              <a:latin typeface="Consolas"/>
              <a:cs typeface="Consolas"/>
            </a:endParaRPr>
          </a:p>
          <a:p>
            <a:pPr marL="457200" indent="0">
              <a:spcBef>
                <a:spcPts val="0"/>
              </a:spcBef>
              <a:buNone/>
            </a:pPr>
            <a:r>
              <a:rPr lang="mr-IN" sz="1050" dirty="0">
                <a:latin typeface="Consolas"/>
                <a:cs typeface="Consolas"/>
              </a:rPr>
              <a:t>…</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47 0 share</a:t>
            </a:r>
          </a:p>
          <a:p>
            <a:pPr marL="457200" indent="0">
              <a:spcBef>
                <a:spcPts val="0"/>
              </a:spcBef>
              <a:buNone/>
            </a:pPr>
            <a:r>
              <a:rPr lang="en-US" sz="1050" dirty="0">
                <a:latin typeface="Consolas"/>
                <a:cs typeface="Consolas"/>
              </a:rPr>
              <a:t>S: f=0 d=7 s=1 o=1 errs=0 space=0 size=328</a:t>
            </a:r>
          </a:p>
          <a:p>
            <a:pPr>
              <a:buClrTx/>
            </a:pPr>
            <a:r>
              <a:rPr lang="en-US" dirty="0"/>
              <a:t>-</a:t>
            </a:r>
            <a:r>
              <a:rPr lang="en-US" dirty="0" err="1"/>
              <a:t>lsd</a:t>
            </a:r>
            <a:r>
              <a:rPr lang="en-US" dirty="0"/>
              <a:t> </a:t>
            </a:r>
            <a:r>
              <a:rPr lang="mr-IN" dirty="0"/>
              <a:t>–</a:t>
            </a:r>
            <a:r>
              <a:rPr lang="en-US" dirty="0"/>
              <a:t> (directories) like </a:t>
            </a:r>
            <a:r>
              <a:rPr lang="mr-IN" dirty="0"/>
              <a:t>–</a:t>
            </a:r>
            <a:r>
              <a:rPr lang="en-US" dirty="0" err="1"/>
              <a:t>ls</a:t>
            </a:r>
            <a:r>
              <a:rPr lang="en-US" dirty="0"/>
              <a:t>, but show </a:t>
            </a:r>
            <a:r>
              <a:rPr lang="en-US" u="sng" dirty="0"/>
              <a:t>only</a:t>
            </a:r>
            <a:r>
              <a:rPr lang="en-US" dirty="0"/>
              <a:t> directory totals</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a:latin typeface="Consolas"/>
                <a:cs typeface="Consolas"/>
              </a:rPr>
              <a:t>S: f=0 d=7 s=1 o=1 errs=0 space=0 size=328</a:t>
            </a:r>
          </a:p>
          <a:p>
            <a:pPr>
              <a:buClrTx/>
            </a:pPr>
            <a:r>
              <a:rPr lang="en-US" dirty="0"/>
              <a:t>-</a:t>
            </a:r>
            <a:r>
              <a:rPr lang="en-US" dirty="0" err="1"/>
              <a:t>lsc</a:t>
            </a:r>
            <a:r>
              <a:rPr lang="en-US" dirty="0"/>
              <a:t> </a:t>
            </a:r>
            <a:r>
              <a:rPr lang="mr-IN" dirty="0"/>
              <a:t>–</a:t>
            </a:r>
            <a:r>
              <a:rPr lang="en-US" dirty="0"/>
              <a:t> (compact) with names only (</a:t>
            </a:r>
            <a:r>
              <a:rPr lang="en-US" i="1" u="sng" dirty="0"/>
              <a:t>skips directories</a:t>
            </a:r>
            <a:r>
              <a:rPr lang="en-US" i="1" dirty="0"/>
              <a:t>)</a:t>
            </a:r>
            <a:endParaRPr lang="en-US" dirty="0"/>
          </a:p>
          <a:p>
            <a:pPr marL="457200" indent="0">
              <a:spcBef>
                <a:spcPts val="0"/>
              </a:spcBef>
              <a:buNone/>
            </a:pPr>
            <a:r>
              <a:rPr lang="mr-IN"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it-IT" sz="1100" dirty="0">
                <a:latin typeface="Consolas"/>
                <a:cs typeface="Consolas"/>
              </a:rPr>
              <a:t>l X11</a:t>
            </a:r>
          </a:p>
          <a:p>
            <a:pPr marL="457200" indent="0">
              <a:spcBef>
                <a:spcPts val="0"/>
              </a:spcBef>
              <a:buNone/>
            </a:pPr>
            <a:r>
              <a:rPr lang="it-IT" sz="1100" dirty="0" err="1">
                <a:latin typeface="Consolas"/>
                <a:cs typeface="Consolas"/>
              </a:rPr>
              <a:t>S</a:t>
            </a:r>
            <a:r>
              <a:rPr lang="it-IT" sz="1100" dirty="0">
                <a:latin typeface="Consolas"/>
                <a:cs typeface="Consolas"/>
              </a:rPr>
              <a:t>: </a:t>
            </a:r>
            <a:r>
              <a:rPr lang="it-IT" sz="1100" dirty="0" err="1">
                <a:latin typeface="Consolas"/>
                <a:cs typeface="Consolas"/>
              </a:rPr>
              <a:t>f</a:t>
            </a:r>
            <a:r>
              <a:rPr lang="it-IT" sz="1100" dirty="0">
                <a:latin typeface="Consolas"/>
                <a:cs typeface="Consolas"/>
              </a:rPr>
              <a:t>=0 d=7 s=1 o=1 </a:t>
            </a:r>
            <a:r>
              <a:rPr lang="it-IT" sz="1100" dirty="0" err="1">
                <a:latin typeface="Consolas"/>
                <a:cs typeface="Consolas"/>
              </a:rPr>
              <a:t>errs</a:t>
            </a:r>
            <a:r>
              <a:rPr lang="it-IT" sz="1100" dirty="0">
                <a:latin typeface="Consolas"/>
                <a:cs typeface="Consolas"/>
              </a:rPr>
              <a:t>=0 </a:t>
            </a:r>
            <a:r>
              <a:rPr lang="it-IT" sz="1100" dirty="0" err="1">
                <a:latin typeface="Consolas"/>
                <a:cs typeface="Consolas"/>
              </a:rPr>
              <a:t>space</a:t>
            </a:r>
            <a:r>
              <a:rPr lang="it-IT" sz="1100" dirty="0">
                <a:latin typeface="Consolas"/>
                <a:cs typeface="Consolas"/>
              </a:rPr>
              <a:t>=0 </a:t>
            </a:r>
            <a:r>
              <a:rPr lang="it-IT" sz="1100" dirty="0" err="1">
                <a:latin typeface="Consolas"/>
                <a:cs typeface="Consolas"/>
              </a:rPr>
              <a:t>size</a:t>
            </a:r>
            <a:r>
              <a:rPr lang="it-IT" sz="1100" dirty="0">
                <a:latin typeface="Consolas"/>
                <a:cs typeface="Consolas"/>
              </a:rPr>
              <a:t>=328</a:t>
            </a:r>
            <a:endParaRPr lang="en-US" sz="1100" dirty="0">
              <a:latin typeface="Consolas"/>
              <a:cs typeface="Consolas"/>
            </a:endParaRPr>
          </a:p>
          <a:p>
            <a:pPr>
              <a:buClrTx/>
            </a:pPr>
            <a:r>
              <a:rPr lang="en-US" dirty="0"/>
              <a:t>NOTE: All of these modes output to worker&lt;</a:t>
            </a:r>
            <a:r>
              <a:rPr lang="en-US" dirty="0" err="1"/>
              <a:t>nnn</a:t>
            </a:r>
            <a:r>
              <a:rPr lang="en-US" dirty="0"/>
              <a:t>&gt;.</a:t>
            </a:r>
            <a:r>
              <a:rPr lang="en-US" dirty="0" err="1"/>
              <a:t>ls</a:t>
            </a:r>
            <a:r>
              <a:rPr lang="en-US" dirty="0"/>
              <a:t>[.</a:t>
            </a:r>
            <a:r>
              <a:rPr lang="en-US" dirty="0" err="1"/>
              <a:t>gz</a:t>
            </a:r>
            <a:r>
              <a:rPr lang="en-US" dirty="0"/>
              <a:t>] files</a:t>
            </a: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579557168"/>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a:t>-</a:t>
            </a:r>
            <a:r>
              <a:rPr lang="en-US" dirty="0" err="1"/>
              <a:t>cmp</a:t>
            </a:r>
            <a:r>
              <a:rPr lang="en-US" dirty="0"/>
              <a:t>[=] mode (primary)</a:t>
            </a:r>
          </a:p>
        </p:txBody>
      </p:sp>
      <p:sp>
        <p:nvSpPr>
          <p:cNvPr id="3" name="Content Placeholder 2"/>
          <p:cNvSpPr>
            <a:spLocks noGrp="1"/>
          </p:cNvSpPr>
          <p:nvPr>
            <p:ph sz="quarter" idx="10"/>
          </p:nvPr>
        </p:nvSpPr>
        <p:spPr/>
        <p:txBody>
          <a:bodyPr>
            <a:normAutofit fontScale="92500" lnSpcReduction="10000"/>
          </a:bodyPr>
          <a:lstStyle/>
          <a:p>
            <a:pPr>
              <a:buClrTx/>
            </a:pPr>
            <a:r>
              <a:rPr lang="en-US" dirty="0"/>
              <a:t>Performs a one-way comparison between two presumably-similar file hierarchies; a SOURCE tree and a TARGET tree</a:t>
            </a:r>
          </a:p>
          <a:p>
            <a:pPr lvl="1">
              <a:buClrTx/>
            </a:pPr>
            <a:r>
              <a:rPr lang="en-US" dirty="0"/>
              <a:t>Files and directories traversed by </a:t>
            </a:r>
            <a:r>
              <a:rPr lang="en-US" dirty="0" err="1"/>
              <a:t>pwalk</a:t>
            </a:r>
            <a:r>
              <a:rPr lang="en-US" dirty="0"/>
              <a:t> are considered to be the SOURCE files</a:t>
            </a:r>
          </a:p>
          <a:p>
            <a:pPr lvl="1">
              <a:buClrTx/>
            </a:pPr>
            <a:r>
              <a:rPr lang="en-US" dirty="0"/>
              <a:t>Corresponding files and directories in the (mandatory) -shadow=&lt;path&gt; tree are considered to be the TARGET files which are presumed to be largely congruent with the SOURCE files</a:t>
            </a:r>
          </a:p>
          <a:p>
            <a:pPr>
              <a:buClrTx/>
            </a:pPr>
            <a:r>
              <a:rPr lang="en-US" dirty="0"/>
              <a:t>Per-worker .</a:t>
            </a:r>
            <a:r>
              <a:rPr lang="en-US" dirty="0" err="1"/>
              <a:t>cmp</a:t>
            </a:r>
            <a:r>
              <a:rPr lang="en-US" dirty="0"/>
              <a:t> files are created, with three columns of content as follows;</a:t>
            </a:r>
          </a:p>
          <a:p>
            <a:pPr lvl="1">
              <a:buClrTx/>
            </a:pPr>
            <a:r>
              <a:rPr lang="en-US" dirty="0"/>
              <a:t>Column 1: ‘@’ for directory being scanned, ‘d’ for directory found during scan, ‘-’ for ordinary file, ‘s’ for </a:t>
            </a:r>
            <a:r>
              <a:rPr lang="en-US" dirty="0" err="1"/>
              <a:t>symlink</a:t>
            </a:r>
            <a:r>
              <a:rPr lang="en-US" dirty="0"/>
              <a:t>, ‘p’ for pipe, ‘c’ for character special, ‘b’ for block special, ‘?’ for other type</a:t>
            </a:r>
          </a:p>
          <a:p>
            <a:pPr lvl="1">
              <a:buClrTx/>
            </a:pPr>
            <a:r>
              <a:rPr lang="en-US" dirty="0"/>
              <a:t>Column 2: a character string expressing all of the detected differences between the SOURCE and TARGET, as shown on the next slide</a:t>
            </a:r>
          </a:p>
          <a:p>
            <a:pPr lvl="1">
              <a:buClrTx/>
            </a:pPr>
            <a:r>
              <a:rPr lang="en-US" dirty="0"/>
              <a:t>Column 3: a directory pathname or filename within the last-reported directory</a:t>
            </a:r>
          </a:p>
          <a:p>
            <a:pPr>
              <a:buClrTx/>
            </a:pPr>
            <a:r>
              <a:rPr lang="en-US" dirty="0"/>
              <a:t>NOTE: The ‘one-way’ nature of the </a:t>
            </a:r>
            <a:r>
              <a:rPr lang="mr-IN" dirty="0"/>
              <a:t>–</a:t>
            </a:r>
            <a:r>
              <a:rPr lang="en-US" dirty="0" err="1"/>
              <a:t>cmp</a:t>
            </a:r>
            <a:r>
              <a:rPr lang="en-US" dirty="0"/>
              <a:t> analysis means that TARGET files which are not present in the SOURCE hierarchy will </a:t>
            </a:r>
            <a:r>
              <a:rPr lang="en-US" u="sng" dirty="0"/>
              <a:t>not</a:t>
            </a:r>
            <a:r>
              <a:rPr lang="en-US" dirty="0"/>
              <a:t> be reported!</a:t>
            </a:r>
          </a:p>
        </p:txBody>
      </p:sp>
    </p:spTree>
    <p:extLst>
      <p:ext uri="{BB962C8B-B14F-4D97-AF65-F5344CB8AC3E}">
        <p14:creationId xmlns:p14="http://schemas.microsoft.com/office/powerpoint/2010/main" val="1154507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3200" dirty="0">
                <a:solidFill>
                  <a:srgbClr val="007DB8"/>
                </a:solidFill>
              </a:rPr>
              <a:t>-</a:t>
            </a:r>
            <a:r>
              <a:rPr lang="en-US" sz="3200" dirty="0" err="1">
                <a:solidFill>
                  <a:srgbClr val="007DB8"/>
                </a:solidFill>
              </a:rPr>
              <a:t>cmp</a:t>
            </a:r>
            <a:r>
              <a:rPr lang="en-US" sz="3200" dirty="0">
                <a:solidFill>
                  <a:srgbClr val="007DB8"/>
                </a:solidFill>
              </a:rPr>
              <a:t>= Examples </a:t>
            </a:r>
          </a:p>
        </p:txBody>
      </p:sp>
      <p:sp>
        <p:nvSpPr>
          <p:cNvPr id="5" name="Content Placeholder 4"/>
          <p:cNvSpPr>
            <a:spLocks noGrp="1"/>
          </p:cNvSpPr>
          <p:nvPr>
            <p:ph sz="quarter" idx="10"/>
          </p:nvPr>
        </p:nvSpPr>
        <p:spPr>
          <a:xfrm>
            <a:off x="366714" y="1016794"/>
            <a:ext cx="8410575" cy="3555206"/>
          </a:xfrm>
        </p:spPr>
        <p:txBody>
          <a:bodyPr>
            <a:normAutofit/>
          </a:bodyPr>
          <a:lstStyle/>
          <a:p>
            <a:pPr>
              <a:buClrTx/>
            </a:pPr>
            <a:r>
              <a:rPr lang="en-US" sz="1800" dirty="0" err="1"/>
              <a:t>pwalk</a:t>
            </a:r>
            <a:r>
              <a:rPr lang="en-US" sz="1800" dirty="0"/>
              <a:t> </a:t>
            </a:r>
            <a:r>
              <a:rPr lang="mr-IN" sz="1800" dirty="0"/>
              <a:t>–</a:t>
            </a:r>
            <a:r>
              <a:rPr lang="en-US" sz="1800" dirty="0" err="1"/>
              <a:t>cmp</a:t>
            </a:r>
            <a:r>
              <a:rPr lang="en-US" sz="1800" dirty="0"/>
              <a:t> </a:t>
            </a:r>
            <a:r>
              <a:rPr lang="mr-IN" sz="1800" dirty="0"/>
              <a:t>…</a:t>
            </a:r>
            <a:endParaRPr lang="en-US" sz="1800" dirty="0"/>
          </a:p>
          <a:p>
            <a:pPr lvl="1">
              <a:buClrTx/>
            </a:pPr>
            <a:r>
              <a:rPr lang="en-US" sz="1600" dirty="0"/>
              <a:t>Reports differences in existence (E) and file type (T).</a:t>
            </a:r>
          </a:p>
          <a:p>
            <a:pPr>
              <a:buClrTx/>
            </a:pPr>
            <a:r>
              <a:rPr lang="en-US" sz="1800" dirty="0" err="1"/>
              <a:t>pwalk</a:t>
            </a:r>
            <a:r>
              <a:rPr lang="en-US" sz="1800" dirty="0"/>
              <a:t> -</a:t>
            </a:r>
            <a:r>
              <a:rPr lang="en-US" sz="1800" dirty="0" err="1"/>
              <a:t>cmp</a:t>
            </a:r>
            <a:r>
              <a:rPr lang="en-US" sz="1800" dirty="0"/>
              <a:t>=</a:t>
            </a:r>
            <a:r>
              <a:rPr lang="en-US" sz="1800" dirty="0" err="1"/>
              <a:t>size,mtime</a:t>
            </a:r>
            <a:r>
              <a:rPr lang="en-US" sz="1800" dirty="0"/>
              <a:t> </a:t>
            </a:r>
            <a:r>
              <a:rPr lang="mr-IN" sz="1800" dirty="0"/>
              <a:t>…</a:t>
            </a:r>
            <a:endParaRPr lang="en-US" sz="1800" dirty="0"/>
          </a:p>
          <a:p>
            <a:pPr lvl="1">
              <a:buClrTx/>
            </a:pPr>
            <a:r>
              <a:rPr lang="en-US" sz="1600" dirty="0"/>
              <a:t>Reports differences in existence (E), file type (T), file size (s), and file </a:t>
            </a:r>
            <a:r>
              <a:rPr lang="en-US" sz="1600" dirty="0" err="1"/>
              <a:t>mtime</a:t>
            </a:r>
            <a:r>
              <a:rPr lang="en-US" sz="1600" dirty="0"/>
              <a:t> (m).</a:t>
            </a:r>
          </a:p>
          <a:p>
            <a:pPr>
              <a:buClrTx/>
            </a:pPr>
            <a:r>
              <a:rPr lang="en-US" sz="1800" dirty="0" err="1"/>
              <a:t>pwalk</a:t>
            </a:r>
            <a:r>
              <a:rPr lang="en-US" sz="1800" dirty="0"/>
              <a:t> -</a:t>
            </a:r>
            <a:r>
              <a:rPr lang="en-US" sz="1800" dirty="0" err="1"/>
              <a:t>cmp</a:t>
            </a:r>
            <a:r>
              <a:rPr lang="en-US" sz="1800" dirty="0"/>
              <a:t>=</a:t>
            </a:r>
            <a:r>
              <a:rPr lang="en-US" sz="1800" dirty="0" err="1"/>
              <a:t>size,content</a:t>
            </a:r>
            <a:r>
              <a:rPr lang="en-US" sz="1800" dirty="0"/>
              <a:t> </a:t>
            </a:r>
            <a:r>
              <a:rPr lang="mr-IN" sz="1800" dirty="0"/>
              <a:t>…</a:t>
            </a:r>
            <a:endParaRPr lang="en-US" sz="1800" dirty="0"/>
          </a:p>
          <a:p>
            <a:pPr lvl="1">
              <a:buClrTx/>
            </a:pPr>
            <a:r>
              <a:rPr lang="en-US" sz="1600" dirty="0"/>
              <a:t>Reports differences in existence (E), file type (T), file size (s), and contents (C). Contents will be shown to differ whenever files differ in size, but the actual </a:t>
            </a:r>
            <a:r>
              <a:rPr lang="en-US" sz="1600" dirty="0" err="1"/>
              <a:t>bytewise</a:t>
            </a:r>
            <a:r>
              <a:rPr lang="en-US" sz="1600" dirty="0"/>
              <a:t> comparison will only be performed on ordinary files of matching size.</a:t>
            </a:r>
          </a:p>
        </p:txBody>
      </p:sp>
    </p:spTree>
    <p:extLst>
      <p:ext uri="{BB962C8B-B14F-4D97-AF65-F5344CB8AC3E}">
        <p14:creationId xmlns:p14="http://schemas.microsoft.com/office/powerpoint/2010/main" val="2281601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solidFill>
                  <a:srgbClr val="007DB8"/>
                </a:solidFill>
              </a:rPr>
              <a:t>-</a:t>
            </a:r>
            <a:r>
              <a:rPr lang="en-US" dirty="0" err="1">
                <a:solidFill>
                  <a:srgbClr val="007DB8"/>
                </a:solidFill>
              </a:rPr>
              <a:t>cmp</a:t>
            </a:r>
            <a:r>
              <a:rPr lang="en-US" dirty="0">
                <a:solidFill>
                  <a:srgbClr val="007DB8"/>
                </a:solidFill>
              </a:rPr>
              <a:t>= Keywords &amp; Codes</a:t>
            </a: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087090194"/>
              </p:ext>
            </p:extLst>
          </p:nvPr>
        </p:nvGraphicFramePr>
        <p:xfrm>
          <a:off x="878161" y="863058"/>
          <a:ext cx="6858000" cy="3944937"/>
        </p:xfrm>
        <a:graphic>
          <a:graphicData uri="http://schemas.openxmlformats.org/presentationml/2006/ole">
            <mc:AlternateContent xmlns:mc="http://schemas.openxmlformats.org/markup-compatibility/2006">
              <mc:Choice xmlns:v="urn:schemas-microsoft-com:vml" Requires="v">
                <p:oleObj spid="_x0000_s2182" name="Worksheet" r:id="rId5" imgW="10134600" imgH="5829300" progId="Excel.Sheet.12">
                  <p:embed/>
                </p:oleObj>
              </mc:Choice>
              <mc:Fallback>
                <p:oleObj name="Worksheet" r:id="rId5" imgW="10134600" imgH="5829300" progId="Excel.Sheet.12">
                  <p:embed/>
                  <p:pic>
                    <p:nvPicPr>
                      <p:cNvPr id="0" name=""/>
                      <p:cNvPicPr/>
                      <p:nvPr/>
                    </p:nvPicPr>
                    <p:blipFill>
                      <a:blip r:embed="rId6"/>
                      <a:stretch>
                        <a:fillRect/>
                      </a:stretch>
                    </p:blipFill>
                    <p:spPr>
                      <a:xfrm>
                        <a:off x="878161" y="863058"/>
                        <a:ext cx="6858000" cy="3944937"/>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a:t>
            </a:r>
            <a:r>
              <a:rPr lang="en-US" sz="2800" dirty="0" err="1">
                <a:solidFill>
                  <a:srgbClr val="007DB8"/>
                </a:solidFill>
              </a:rPr>
              <a:t>rm</a:t>
            </a:r>
            <a:r>
              <a:rPr lang="en-US" sz="2800" dirty="0">
                <a:solidFill>
                  <a:srgbClr val="007DB8"/>
                </a:solidFill>
              </a:rPr>
              <a:t> mode (primary) </a:t>
            </a:r>
            <a:r>
              <a:rPr lang="mr-IN" sz="2800" dirty="0">
                <a:solidFill>
                  <a:srgbClr val="007DB8"/>
                </a:solidFill>
              </a:rPr>
              <a:t>–</a:t>
            </a:r>
            <a:r>
              <a:rPr lang="en-US" sz="2800" dirty="0">
                <a:solidFill>
                  <a:srgbClr val="007DB8"/>
                </a:solidFill>
              </a:rPr>
              <a:t> </a:t>
            </a:r>
            <a:r>
              <a:rPr lang="en-US" sz="2800" dirty="0">
                <a:solidFill>
                  <a:srgbClr val="FF0000"/>
                </a:solidFill>
              </a:rPr>
              <a:t>data destructive</a:t>
            </a:r>
            <a:r>
              <a:rPr lang="en-US" sz="2800" dirty="0">
                <a:solidFill>
                  <a:srgbClr val="007DB8"/>
                </a:solidFill>
              </a:rPr>
              <a:t>!</a:t>
            </a: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a:t>pwalk</a:t>
            </a:r>
            <a:r>
              <a:rPr lang="en-US" sz="1800" dirty="0"/>
              <a:t> </a:t>
            </a:r>
            <a:r>
              <a:rPr lang="mr-IN" sz="1800" dirty="0"/>
              <a:t>–</a:t>
            </a:r>
            <a:r>
              <a:rPr lang="en-US" sz="1800" dirty="0" err="1"/>
              <a:t>rm</a:t>
            </a:r>
            <a:r>
              <a:rPr lang="en-US" sz="1800" dirty="0"/>
              <a:t> </a:t>
            </a:r>
            <a:r>
              <a:rPr lang="mr-IN" sz="1800" dirty="0"/>
              <a:t>…</a:t>
            </a:r>
            <a:endParaRPr lang="en-US" sz="1800" dirty="0"/>
          </a:p>
          <a:p>
            <a:pPr lvl="1">
              <a:spcBef>
                <a:spcPts val="0"/>
              </a:spcBef>
              <a:buClr>
                <a:srgbClr val="000000"/>
              </a:buClr>
            </a:pPr>
            <a:r>
              <a:rPr lang="en-US" sz="1400" u="sng" dirty="0"/>
              <a:t>only</a:t>
            </a:r>
            <a:r>
              <a:rPr lang="en-US" sz="1400" dirty="0">
                <a:latin typeface="+mn-lt"/>
              </a:rPr>
              <a:t> removes files that are </a:t>
            </a:r>
            <a:r>
              <a:rPr lang="en-US" sz="1400" u="sng" dirty="0">
                <a:latin typeface="+mn-lt"/>
              </a:rPr>
              <a:t>not</a:t>
            </a:r>
            <a:r>
              <a:rPr lang="en-US" sz="1400" dirty="0">
                <a:latin typeface="+mn-lt"/>
              </a:rPr>
              <a:t> directories</a:t>
            </a:r>
          </a:p>
          <a:p>
            <a:pPr lvl="1">
              <a:spcBef>
                <a:spcPts val="0"/>
              </a:spcBef>
              <a:buClr>
                <a:srgbClr val="000000"/>
              </a:buClr>
            </a:pPr>
            <a:r>
              <a:rPr lang="en-US" sz="1400" dirty="0"/>
              <a:t>works with </a:t>
            </a:r>
            <a:r>
              <a:rPr lang="mr-IN" sz="1400" dirty="0"/>
              <a:t>–</a:t>
            </a:r>
            <a:r>
              <a:rPr lang="en-US" sz="1400" dirty="0" err="1"/>
              <a:t>dryrun</a:t>
            </a:r>
            <a:r>
              <a:rPr lang="en-US" sz="1400" dirty="0"/>
              <a:t> to suppress any live changes</a:t>
            </a:r>
          </a:p>
          <a:p>
            <a:pPr lvl="1">
              <a:spcBef>
                <a:spcPts val="0"/>
              </a:spcBef>
              <a:buClr>
                <a:srgbClr val="000000"/>
              </a:buClr>
            </a:pPr>
            <a:r>
              <a:rPr lang="en-US" sz="1400" dirty="0"/>
              <a:t>w</a:t>
            </a:r>
            <a:r>
              <a:rPr lang="en-US" sz="1400" dirty="0">
                <a:latin typeface="+mn-lt"/>
              </a:rPr>
              <a:t>orks with </a:t>
            </a:r>
            <a:r>
              <a:rPr lang="mr-IN" sz="1400" dirty="0">
                <a:latin typeface="+mn-lt"/>
              </a:rPr>
              <a:t>–</a:t>
            </a:r>
            <a:r>
              <a:rPr lang="en-US" sz="1400" dirty="0">
                <a:latin typeface="+mn-lt"/>
              </a:rPr>
              <a:t>select to enable internal selected() function</a:t>
            </a:r>
          </a:p>
          <a:p>
            <a:pPr lvl="1">
              <a:spcBef>
                <a:spcPts val="0"/>
              </a:spcBef>
              <a:buClr>
                <a:srgbClr val="000000"/>
              </a:buClr>
            </a:pPr>
            <a:r>
              <a:rPr lang="en-US" sz="1400" b="1" dirty="0"/>
              <a:t>WARNING</a:t>
            </a:r>
            <a:r>
              <a:rPr lang="en-US" sz="1400" dirty="0"/>
              <a:t>: Without ‘-select’, </a:t>
            </a:r>
            <a:r>
              <a:rPr lang="en-US" sz="1400" u="sng" dirty="0"/>
              <a:t>all files in the </a:t>
            </a:r>
            <a:r>
              <a:rPr lang="en-US" sz="1400" u="sng" dirty="0" err="1"/>
              <a:t>treewalk</a:t>
            </a:r>
            <a:r>
              <a:rPr lang="en-US" sz="1400" u="sng" dirty="0"/>
              <a:t> will be deleted</a:t>
            </a:r>
            <a:r>
              <a:rPr lang="en-US" sz="1400" dirty="0"/>
              <a:t>!</a:t>
            </a:r>
            <a:endParaRPr lang="en-US" sz="1400" dirty="0">
              <a:latin typeface="+mn-lt"/>
            </a:endParaRPr>
          </a:p>
          <a:p>
            <a:pPr>
              <a:spcBef>
                <a:spcPts val="0"/>
              </a:spcBef>
              <a:buClr>
                <a:srgbClr val="000000"/>
              </a:buClr>
            </a:pPr>
            <a:r>
              <a:rPr lang="en-US" sz="1800" dirty="0"/>
              <a:t>Outputs are .</a:t>
            </a:r>
            <a:r>
              <a:rPr lang="en-US" sz="1800" dirty="0" err="1"/>
              <a:t>sh</a:t>
            </a:r>
            <a:r>
              <a:rPr lang="en-US" sz="1800" dirty="0"/>
              <a:t> files with three columns;</a:t>
            </a:r>
          </a:p>
          <a:p>
            <a:pPr lvl="1">
              <a:spcBef>
                <a:spcPts val="0"/>
              </a:spcBef>
              <a:buClr>
                <a:srgbClr val="000000"/>
              </a:buClr>
            </a:pPr>
            <a:r>
              <a:rPr lang="en-US" sz="1400" dirty="0">
                <a:latin typeface="+mn-lt"/>
              </a:rPr>
              <a:t>Column 1: ‘@’ to show directory in which files are deleted, or &lt;N&gt; to show the error code from trying to remove the file</a:t>
            </a:r>
          </a:p>
          <a:p>
            <a:pPr lvl="1">
              <a:spcBef>
                <a:spcPts val="0"/>
              </a:spcBef>
              <a:buClr>
                <a:srgbClr val="000000"/>
              </a:buClr>
            </a:pPr>
            <a:r>
              <a:rPr lang="en-US" sz="1400" dirty="0"/>
              <a:t>Column 2: ‘cd’ for directories, or ‘</a:t>
            </a:r>
            <a:r>
              <a:rPr lang="en-US" sz="1400" dirty="0" err="1"/>
              <a:t>rm</a:t>
            </a:r>
            <a:r>
              <a:rPr lang="en-US" sz="1400" dirty="0"/>
              <a:t>’ for files selected to be removed</a:t>
            </a:r>
            <a:endParaRPr lang="en-US" sz="1400" dirty="0">
              <a:latin typeface="+mn-lt"/>
            </a:endParaRPr>
          </a:p>
          <a:p>
            <a:pPr lvl="1">
              <a:spcBef>
                <a:spcPts val="0"/>
              </a:spcBef>
              <a:buClr>
                <a:srgbClr val="000000"/>
              </a:buClr>
            </a:pPr>
            <a:r>
              <a:rPr lang="en-US" sz="1400" dirty="0"/>
              <a:t>Column 3: filename, enclosed in double-quotes</a:t>
            </a:r>
          </a:p>
          <a:p>
            <a:pPr lvl="1">
              <a:spcBef>
                <a:spcPts val="0"/>
              </a:spcBef>
              <a:buClr>
                <a:srgbClr val="000000"/>
              </a:buClr>
            </a:pPr>
            <a:r>
              <a:rPr lang="en-US" sz="1400" b="1" dirty="0">
                <a:latin typeface="+mn-lt"/>
              </a:rPr>
              <a:t>WARNING</a:t>
            </a:r>
            <a:r>
              <a:rPr lang="en-US" sz="1400" dirty="0">
                <a:latin typeface="+mn-lt"/>
              </a:rPr>
              <a:t>: These .</a:t>
            </a:r>
            <a:r>
              <a:rPr lang="en-US" sz="1400" dirty="0" err="1">
                <a:latin typeface="+mn-lt"/>
              </a:rPr>
              <a:t>sh</a:t>
            </a:r>
            <a:r>
              <a:rPr lang="en-US" sz="1400" dirty="0">
                <a:latin typeface="+mn-lt"/>
              </a:rPr>
              <a:t> scripts are merely a record of what </a:t>
            </a:r>
            <a:r>
              <a:rPr lang="en-US" sz="1400" dirty="0" err="1">
                <a:latin typeface="+mn-lt"/>
              </a:rPr>
              <a:t>pwalk</a:t>
            </a:r>
            <a:r>
              <a:rPr lang="en-US" sz="1400" dirty="0">
                <a:latin typeface="+mn-lt"/>
              </a:rPr>
              <a:t> did; they are </a:t>
            </a:r>
            <a:r>
              <a:rPr lang="en-US" sz="1400" u="sng" dirty="0">
                <a:latin typeface="+mn-lt"/>
              </a:rPr>
              <a:t>not</a:t>
            </a:r>
            <a:r>
              <a:rPr lang="en-US" sz="1400" dirty="0">
                <a:latin typeface="+mn-lt"/>
              </a:rPr>
              <a:t> directly executable!  Additional logic would be required to assure that the directories still exist before trying to remove the named files!</a:t>
            </a:r>
          </a:p>
          <a:p>
            <a:pPr>
              <a:spcBef>
                <a:spcPts val="0"/>
              </a:spcBef>
              <a:buClr>
                <a:srgbClr val="000000"/>
              </a:buClr>
            </a:pPr>
            <a:r>
              <a:rPr lang="en-US" sz="1800" b="1" dirty="0"/>
              <a:t>WARNING</a:t>
            </a:r>
            <a:r>
              <a:rPr lang="en-US" sz="1800" dirty="0"/>
              <a:t>: Make sure the </a:t>
            </a:r>
            <a:r>
              <a:rPr lang="en-US" sz="1800" dirty="0" err="1"/>
              <a:t>pwalk</a:t>
            </a:r>
            <a:r>
              <a:rPr lang="en-US" sz="1800" dirty="0"/>
              <a:t> output directory does not get cleared by </a:t>
            </a:r>
            <a:r>
              <a:rPr lang="mr-IN" sz="1800" dirty="0"/>
              <a:t>–</a:t>
            </a:r>
            <a:r>
              <a:rPr lang="en-US" sz="1800" dirty="0" err="1"/>
              <a:t>rm</a:t>
            </a:r>
            <a:r>
              <a:rPr lang="en-US" sz="1800" dirty="0"/>
              <a:t>! Use of the </a:t>
            </a:r>
            <a:r>
              <a:rPr lang="mr-IN" sz="1800" dirty="0"/>
              <a:t>–</a:t>
            </a:r>
            <a:r>
              <a:rPr lang="en-US" sz="1800" dirty="0"/>
              <a:t>output=&lt;directory&gt; option is highly-recommended with </a:t>
            </a:r>
            <a:r>
              <a:rPr lang="mr-IN" sz="1800" dirty="0"/>
              <a:t>–</a:t>
            </a:r>
            <a:r>
              <a:rPr lang="en-US" sz="1800" dirty="0" err="1"/>
              <a:t>rm</a:t>
            </a:r>
            <a:r>
              <a:rPr lang="en-US" sz="1800" dirty="0"/>
              <a:t>!</a:t>
            </a:r>
            <a:endParaRPr lang="en-US" sz="1800" dirty="0">
              <a:latin typeface="+mn-lt"/>
            </a:endParaRPr>
          </a:p>
          <a:p>
            <a:pPr lvl="1">
              <a:spcBef>
                <a:spcPts val="0"/>
              </a:spcBef>
              <a:buClr>
                <a:srgbClr val="000000"/>
              </a:buClr>
            </a:pPr>
            <a:endParaRPr lang="en-US" sz="1400" dirty="0">
              <a:latin typeface="+mn-lt"/>
            </a:endParaRPr>
          </a:p>
        </p:txBody>
      </p:sp>
      <p:pic>
        <p:nvPicPr>
          <p:cNvPr id="5" name="Picture 4"/>
          <p:cNvPicPr>
            <a:picLocks noChangeAspect="1"/>
          </p:cNvPicPr>
          <p:nvPr/>
        </p:nvPicPr>
        <p:blipFill>
          <a:blip r:embed="rId3"/>
          <a:stretch>
            <a:fillRect/>
          </a:stretch>
        </p:blipFill>
        <p:spPr>
          <a:xfrm>
            <a:off x="8040195" y="223119"/>
            <a:ext cx="754126" cy="746584"/>
          </a:xfrm>
          <a:prstGeom prst="rect">
            <a:avLst/>
          </a:prstGeom>
        </p:spPr>
      </p:pic>
    </p:spTree>
    <p:extLst>
      <p:ext uri="{BB962C8B-B14F-4D97-AF65-F5344CB8AC3E}">
        <p14:creationId xmlns:p14="http://schemas.microsoft.com/office/powerpoint/2010/main" val="23773595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+tally mode (secondary)</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a:latin typeface="+mn-lt"/>
              </a:rPr>
              <a:t>Creates a cross-sectional summary of file counts and space usage by file size</a:t>
            </a:r>
          </a:p>
          <a:p>
            <a:pPr>
              <a:spcBef>
                <a:spcPts val="0"/>
              </a:spcBef>
              <a:buClr>
                <a:srgbClr val="000000"/>
              </a:buClr>
            </a:pPr>
            <a:r>
              <a:rPr lang="en-US" sz="1600" dirty="0">
                <a:latin typeface="+mn-lt"/>
              </a:rPr>
              <a:t>Output is a single </a:t>
            </a:r>
            <a:r>
              <a:rPr lang="en-US" sz="1600" dirty="0" err="1">
                <a:latin typeface="+mn-lt"/>
              </a:rPr>
              <a:t>pwalk_tally.csv</a:t>
            </a:r>
            <a:r>
              <a:rPr lang="en-US" sz="1600" dirty="0">
                <a:latin typeface="+mn-lt"/>
              </a:rPr>
              <a:t> file with these columns;</a:t>
            </a:r>
          </a:p>
          <a:p>
            <a:pPr marL="798512" lvl="1" indent="-457200">
              <a:spcBef>
                <a:spcPts val="0"/>
              </a:spcBef>
              <a:buClr>
                <a:srgbClr val="000000"/>
              </a:buClr>
              <a:buFont typeface="+mj-lt"/>
              <a:buAutoNum type="arabicPeriod"/>
            </a:pPr>
            <a:r>
              <a:rPr lang="en-US" sz="1400" dirty="0">
                <a:latin typeface="+mn-lt"/>
              </a:rPr>
              <a:t>“Tag” </a:t>
            </a:r>
            <a:r>
              <a:rPr lang="mr-IN" sz="1400" dirty="0">
                <a:latin typeface="+mn-lt"/>
              </a:rPr>
              <a:t>–</a:t>
            </a:r>
            <a:r>
              <a:rPr lang="en-US" sz="1400" dirty="0">
                <a:latin typeface="+mn-lt"/>
              </a:rPr>
              <a:t> default is ‘</a:t>
            </a:r>
            <a:r>
              <a:rPr lang="en-US" sz="1400" dirty="0" err="1">
                <a:latin typeface="+mn-lt"/>
              </a:rPr>
              <a:t>pwalk</a:t>
            </a:r>
            <a:r>
              <a:rPr lang="en-US" sz="1400" dirty="0">
                <a:latin typeface="+mn-lt"/>
              </a:rPr>
              <a:t>’, settable with optional &lt;tag&gt; using </a:t>
            </a:r>
            <a:r>
              <a:rPr lang="en-US" sz="1400" dirty="0"/>
              <a:t>+tally[</a:t>
            </a:r>
            <a:r>
              <a:rPr lang="en-US" sz="1400" dirty="0">
                <a:latin typeface="+mn-lt"/>
              </a:rPr>
              <a:t>=&lt;tag&gt;]</a:t>
            </a:r>
          </a:p>
          <a:p>
            <a:pPr marL="798512" lvl="1" indent="-457200">
              <a:spcBef>
                <a:spcPts val="0"/>
              </a:spcBef>
              <a:buClr>
                <a:srgbClr val="000000"/>
              </a:buClr>
              <a:buFont typeface="+mj-lt"/>
              <a:buAutoNum type="arabicPeriod"/>
            </a:pPr>
            <a:r>
              <a:rPr lang="en-US" sz="1400" dirty="0">
                <a:latin typeface="+mn-lt"/>
              </a:rPr>
              <a:t>“Bucket” </a:t>
            </a:r>
            <a:r>
              <a:rPr lang="mr-IN" sz="1400" dirty="0">
                <a:latin typeface="+mn-lt"/>
              </a:rPr>
              <a:t>–</a:t>
            </a:r>
            <a:r>
              <a:rPr lang="en-US" sz="1400" dirty="0">
                <a:latin typeface="+mn-lt"/>
              </a:rPr>
              <a:t> file size threshold</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file count</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a:t>
            </a:r>
            <a:r>
              <a:rPr lang="mr-IN" sz="1400" dirty="0">
                <a:latin typeface="+mn-lt"/>
              </a:rPr>
              <a:t>…</a:t>
            </a:r>
            <a:r>
              <a:rPr lang="en-US" sz="1400" dirty="0">
                <a:latin typeface="+mn-lt"/>
              </a:rPr>
              <a:t> as percent of total</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total nominal bytes</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a:t>
            </a:r>
            <a:r>
              <a:rPr lang="mr-IN" sz="1400" dirty="0">
                <a:latin typeface="+mn-lt"/>
              </a:rPr>
              <a:t>…</a:t>
            </a:r>
            <a:r>
              <a:rPr lang="en-US" sz="1400" dirty="0">
                <a:latin typeface="+mn-lt"/>
              </a:rPr>
              <a:t> as percent of total</a:t>
            </a:r>
          </a:p>
          <a:p>
            <a:pPr marL="798512" lvl="1" indent="-457200">
              <a:spcBef>
                <a:spcPts val="0"/>
              </a:spcBef>
              <a:buClr>
                <a:srgbClr val="000000"/>
              </a:buClr>
              <a:buFont typeface="+mj-lt"/>
              <a:buAutoNum type="arabicPeriod"/>
            </a:pPr>
            <a:r>
              <a:rPr lang="en-US" sz="1400" dirty="0">
                <a:latin typeface="+mn-lt"/>
              </a:rPr>
              <a:t>“Space” </a:t>
            </a:r>
            <a:r>
              <a:rPr lang="mr-IN" sz="1400" dirty="0">
                <a:latin typeface="+mn-lt"/>
              </a:rPr>
              <a:t>–</a:t>
            </a:r>
            <a:r>
              <a:rPr lang="en-US" sz="1400" dirty="0">
                <a:latin typeface="+mn-lt"/>
              </a:rPr>
              <a:t> total allocated bytes </a:t>
            </a:r>
            <a:r>
              <a:rPr lang="mr-IN" sz="1400" dirty="0">
                <a:latin typeface="+mn-lt"/>
              </a:rPr>
              <a:t>–</a:t>
            </a:r>
            <a:r>
              <a:rPr lang="en-US" sz="1400" dirty="0">
                <a:latin typeface="+mn-lt"/>
              </a:rPr>
              <a:t> includes protection overhead</a:t>
            </a:r>
          </a:p>
          <a:p>
            <a:pPr marL="798512" lvl="1" indent="-457200">
              <a:spcBef>
                <a:spcPts val="0"/>
              </a:spcBef>
              <a:buClr>
                <a:srgbClr val="000000"/>
              </a:buClr>
              <a:buFont typeface="+mj-lt"/>
              <a:buAutoNum type="arabicPeriod"/>
            </a:pPr>
            <a:r>
              <a:rPr lang="en-US" sz="1400" dirty="0">
                <a:latin typeface="+mn-lt"/>
              </a:rPr>
              <a:t>“Space%” - </a:t>
            </a:r>
            <a:r>
              <a:rPr lang="mr-IN" sz="1400" dirty="0">
                <a:latin typeface="+mn-lt"/>
              </a:rPr>
              <a:t>…</a:t>
            </a:r>
            <a:r>
              <a:rPr lang="en-US" sz="1400" dirty="0">
                <a:latin typeface="+mn-lt"/>
              </a:rPr>
              <a:t> as percent of total</a:t>
            </a:r>
          </a:p>
          <a:p>
            <a:pPr>
              <a:spcBef>
                <a:spcPts val="0"/>
              </a:spcBef>
              <a:buClr>
                <a:srgbClr val="000000"/>
              </a:buClr>
            </a:pPr>
            <a:r>
              <a:rPr lang="en-US" sz="1600" dirty="0">
                <a:latin typeface="+mn-lt"/>
              </a:rPr>
              <a:t>This logic is currently hard-coded, but easily modified to use different “Bucket” thresholds. It should be externally parameterized version is a later version via a [tally] section of the –</a:t>
            </a:r>
            <a:r>
              <a:rPr lang="en-US" sz="1600" dirty="0" err="1">
                <a:latin typeface="+mn-lt"/>
              </a:rPr>
              <a:t>pfile</a:t>
            </a:r>
            <a:r>
              <a:rPr lang="en-US" sz="1600" dirty="0">
                <a:latin typeface="+mn-lt"/>
              </a:rPr>
              <a:t>=&lt;file&gt;.</a:t>
            </a:r>
          </a:p>
        </p:txBody>
      </p:sp>
      <p:pic>
        <p:nvPicPr>
          <p:cNvPr id="3" name="Picture 2"/>
          <p:cNvPicPr>
            <a:picLocks noChangeAspect="1"/>
          </p:cNvPicPr>
          <p:nvPr/>
        </p:nvPicPr>
        <p:blipFill>
          <a:blip r:embed="rId3"/>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85876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Platform-Specific Modes</a:t>
            </a:r>
          </a:p>
        </p:txBody>
      </p:sp>
    </p:spTree>
    <p:extLst>
      <p:ext uri="{BB962C8B-B14F-4D97-AF65-F5344CB8AC3E}">
        <p14:creationId xmlns:p14="http://schemas.microsoft.com/office/powerpoint/2010/main" val="127890206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 mode (primary, OneFS-only)</a:t>
            </a:r>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dirty="0"/>
              <a:t>PROBLEM: </a:t>
            </a:r>
            <a:r>
              <a:rPr lang="en-US" sz="2400" dirty="0" err="1"/>
              <a:t>isi</a:t>
            </a:r>
            <a:r>
              <a:rPr lang="en-US" sz="2400" dirty="0"/>
              <a:t> worm file view &lt;file&gt;</a:t>
            </a:r>
          </a:p>
          <a:p>
            <a:pPr lvl="1">
              <a:spcBef>
                <a:spcPts val="0"/>
              </a:spcBef>
            </a:pPr>
            <a:r>
              <a:rPr lang="en-US" sz="1900" dirty="0"/>
              <a:t>Only examines one file at a time </a:t>
            </a:r>
            <a:r>
              <a:rPr lang="mr-IN" sz="1900" dirty="0"/>
              <a:t>–</a:t>
            </a:r>
            <a:r>
              <a:rPr lang="en-US" sz="1900" dirty="0"/>
              <a:t> not viable at-scale!</a:t>
            </a:r>
          </a:p>
          <a:p>
            <a:pPr lvl="1">
              <a:spcBef>
                <a:spcPts val="0"/>
              </a:spcBef>
            </a:pPr>
            <a:r>
              <a:rPr lang="en-US" sz="1900" dirty="0"/>
              <a:t>Output has history of bugs in Compliance Mode</a:t>
            </a:r>
          </a:p>
          <a:p>
            <a:pPr lvl="1">
              <a:spcBef>
                <a:spcPts val="0"/>
              </a:spcBef>
            </a:pPr>
            <a:r>
              <a:rPr lang="en-US" sz="1900" dirty="0"/>
              <a:t>No consideration of ‘latent commit’ state </a:t>
            </a:r>
            <a:r>
              <a:rPr lang="mr-IN" sz="1900" dirty="0"/>
              <a:t>–</a:t>
            </a:r>
            <a:r>
              <a:rPr lang="en-US" sz="1900" dirty="0"/>
              <a:t> when a non-committed file is pending commit on the next access</a:t>
            </a:r>
          </a:p>
          <a:p>
            <a:pPr>
              <a:spcBef>
                <a:spcPts val="0"/>
              </a:spcBef>
            </a:pPr>
            <a:r>
              <a:rPr lang="en-US" sz="2400" dirty="0"/>
              <a:t>Questions, questions, questions;</a:t>
            </a:r>
          </a:p>
          <a:p>
            <a:pPr lvl="1">
              <a:spcBef>
                <a:spcPts val="0"/>
              </a:spcBef>
            </a:pPr>
            <a:r>
              <a:rPr lang="en-US" sz="1900" dirty="0"/>
              <a:t>Which files are COMMITTED?</a:t>
            </a:r>
          </a:p>
          <a:p>
            <a:pPr lvl="1">
              <a:spcBef>
                <a:spcPts val="0"/>
              </a:spcBef>
            </a:pPr>
            <a:r>
              <a:rPr lang="en-US" sz="1900" dirty="0"/>
              <a:t>Which files are </a:t>
            </a:r>
            <a:r>
              <a:rPr lang="en-US" sz="1900" dirty="0" err="1"/>
              <a:t>readonly</a:t>
            </a:r>
            <a:r>
              <a:rPr lang="en-US" sz="1900" dirty="0"/>
              <a:t>, non-</a:t>
            </a:r>
            <a:r>
              <a:rPr lang="en-US" sz="1900" dirty="0" err="1"/>
              <a:t>deletable</a:t>
            </a:r>
            <a:r>
              <a:rPr lang="en-US" sz="1900" dirty="0"/>
              <a:t>? (Includes COMMITED, EXPIRED, and ‘latent commit’ files!)</a:t>
            </a:r>
          </a:p>
          <a:p>
            <a:pPr lvl="1">
              <a:spcBef>
                <a:spcPts val="0"/>
              </a:spcBef>
            </a:pPr>
            <a:r>
              <a:rPr lang="en-US" sz="1900" dirty="0"/>
              <a:t>Which files are </a:t>
            </a:r>
            <a:r>
              <a:rPr lang="en-US" sz="1900" u="sng" dirty="0"/>
              <a:t>not</a:t>
            </a:r>
            <a:r>
              <a:rPr lang="en-US" sz="1900" dirty="0"/>
              <a:t> COMMITTED?</a:t>
            </a:r>
          </a:p>
          <a:p>
            <a:pPr lvl="1">
              <a:spcBef>
                <a:spcPts val="0"/>
              </a:spcBef>
            </a:pPr>
            <a:r>
              <a:rPr lang="en-US" sz="1900" dirty="0"/>
              <a:t>Which files are EXPIRED?</a:t>
            </a:r>
          </a:p>
          <a:p>
            <a:pPr lvl="1">
              <a:spcBef>
                <a:spcPts val="0"/>
              </a:spcBef>
            </a:pPr>
            <a:r>
              <a:rPr lang="en-US" sz="1900" dirty="0"/>
              <a:t>How much </a:t>
            </a:r>
            <a:r>
              <a:rPr lang="en-US" sz="1900" u="sng" dirty="0"/>
              <a:t>space</a:t>
            </a:r>
            <a:r>
              <a:rPr lang="en-US" sz="1900" dirty="0"/>
              <a:t> can be freed by deleting EXPIRED files?</a:t>
            </a:r>
          </a:p>
          <a:p>
            <a:pPr lvl="1">
              <a:spcBef>
                <a:spcPts val="0"/>
              </a:spcBef>
            </a:pPr>
            <a:r>
              <a:rPr lang="en-US" sz="1900" dirty="0"/>
              <a:t>When will files expire, assuming </a:t>
            </a:r>
            <a:r>
              <a:rPr lang="en-US" sz="1900" dirty="0" err="1"/>
              <a:t>autocommit</a:t>
            </a:r>
            <a:r>
              <a:rPr lang="en-US" sz="1900" dirty="0"/>
              <a:t> occurs?</a:t>
            </a:r>
          </a:p>
          <a:p>
            <a:pPr lvl="1">
              <a:spcBef>
                <a:spcPts val="0"/>
              </a:spcBef>
            </a:pPr>
            <a:r>
              <a:rPr lang="en-US" sz="1900" dirty="0"/>
              <a:t>Which files have manually-set retention dates?</a:t>
            </a:r>
          </a:p>
          <a:p>
            <a:pPr lvl="1">
              <a:spcBef>
                <a:spcPts val="0"/>
              </a:spcBef>
            </a:pPr>
            <a:r>
              <a:rPr lang="en-US" sz="1900" dirty="0"/>
              <a:t>How to create a script to adjust retention dates for selected files?</a:t>
            </a:r>
          </a:p>
          <a:p>
            <a:pPr lvl="1">
              <a:spcBef>
                <a:spcPts val="0"/>
              </a:spcBef>
            </a:pPr>
            <a:r>
              <a:rPr lang="en-US" sz="1900" dirty="0"/>
              <a:t>How to create a script to bulk delete expired files?</a:t>
            </a:r>
          </a:p>
          <a:p>
            <a:pPr lvl="1">
              <a:spcBef>
                <a:spcPts val="0"/>
              </a:spcBef>
            </a:pPr>
            <a:endParaRPr lang="en-US" sz="21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Outline</a:t>
            </a:r>
          </a:p>
        </p:txBody>
      </p:sp>
      <p:sp>
        <p:nvSpPr>
          <p:cNvPr id="4" name="Content Placeholder 3"/>
          <p:cNvSpPr>
            <a:spLocks noGrp="1"/>
          </p:cNvSpPr>
          <p:nvPr>
            <p:ph sz="quarter" idx="10"/>
          </p:nvPr>
        </p:nvSpPr>
        <p:spPr/>
        <p:txBody>
          <a:bodyPr/>
          <a:lstStyle/>
          <a:p>
            <a:pPr>
              <a:buClr>
                <a:srgbClr val="000000"/>
              </a:buClr>
              <a:buFont typeface="Arial"/>
              <a:buChar char="•"/>
            </a:pPr>
            <a:r>
              <a:rPr lang="en-US" dirty="0">
                <a:solidFill>
                  <a:schemeClr val="tx1"/>
                </a:solidFill>
              </a:rPr>
              <a:t>General Discussion &amp; Usage</a:t>
            </a:r>
          </a:p>
          <a:p>
            <a:pPr>
              <a:buClr>
                <a:srgbClr val="000000"/>
              </a:buClr>
              <a:buFont typeface="Arial"/>
              <a:buChar char="•"/>
            </a:pPr>
            <a:r>
              <a:rPr lang="en-US" dirty="0">
                <a:solidFill>
                  <a:schemeClr val="tx1"/>
                </a:solidFill>
              </a:rPr>
              <a:t>Platform-specific Features</a:t>
            </a:r>
          </a:p>
          <a:p>
            <a:pPr>
              <a:buClr>
                <a:srgbClr val="000000"/>
              </a:buClr>
              <a:buFont typeface="Arial"/>
              <a:buChar char="•"/>
            </a:pPr>
            <a:r>
              <a:rPr lang="en-US" dirty="0">
                <a:solidFill>
                  <a:schemeClr val="tx1"/>
                </a:solidFill>
              </a:rPr>
              <a:t>Operational Notes</a:t>
            </a:r>
          </a:p>
          <a:p>
            <a:pPr>
              <a:buClr>
                <a:srgbClr val="000000"/>
              </a:buClr>
              <a:buFont typeface="Arial"/>
              <a:buChar char="•"/>
            </a:pPr>
            <a:r>
              <a:rPr lang="en-US" dirty="0">
                <a:solidFill>
                  <a:schemeClr val="tx1"/>
                </a:solidFill>
              </a:rPr>
              <a:t>Extensions and Refinements</a:t>
            </a:r>
          </a:p>
          <a:p>
            <a:pPr>
              <a:buClr>
                <a:srgbClr val="000000"/>
              </a:buClr>
              <a:buFont typeface="Arial"/>
              <a:buChar char="•"/>
            </a:pPr>
            <a:r>
              <a:rPr lang="en-US" dirty="0">
                <a:solidFill>
                  <a:schemeClr val="tx1"/>
                </a:solidFill>
              </a:rPr>
              <a:t>Implementation Notes</a:t>
            </a:r>
          </a:p>
        </p:txBody>
      </p:sp>
    </p:spTree>
    <p:extLst>
      <p:ext uri="{BB962C8B-B14F-4D97-AF65-F5344CB8AC3E}">
        <p14:creationId xmlns:p14="http://schemas.microsoft.com/office/powerpoint/2010/main" val="6475401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 mode (primary, OneFS-only)</a:t>
            </a:r>
          </a:p>
        </p:txBody>
      </p:sp>
      <p:sp>
        <p:nvSpPr>
          <p:cNvPr id="5" name="Content Placeholder 4"/>
          <p:cNvSpPr>
            <a:spLocks noGrp="1"/>
          </p:cNvSpPr>
          <p:nvPr>
            <p:ph sz="quarter" idx="10"/>
          </p:nvPr>
        </p:nvSpPr>
        <p:spPr/>
        <p:txBody>
          <a:bodyPr/>
          <a:lstStyle/>
          <a:p>
            <a:r>
              <a:rPr lang="en-US" dirty="0"/>
              <a:t>Produces CSV-formatted .audit outputs for all files which shows all file timestamp values, plus OneFS WORM state metadata and certain derived ‘ephemeral’ values for files in OneFS </a:t>
            </a:r>
            <a:r>
              <a:rPr lang="en-US" dirty="0" err="1"/>
              <a:t>SmartLock</a:t>
            </a:r>
            <a:r>
              <a:rPr lang="en-US" dirty="0"/>
              <a:t> domains</a:t>
            </a:r>
          </a:p>
          <a:p>
            <a:r>
              <a:rPr lang="en-US" dirty="0"/>
              <a:t>A map of the CSV column definitions is written to </a:t>
            </a:r>
            <a:r>
              <a:rPr lang="en-US" dirty="0" err="1"/>
              <a:t>pwalk.log</a:t>
            </a:r>
            <a:endParaRPr lang="en-US" dirty="0"/>
          </a:p>
          <a:p>
            <a:r>
              <a:rPr lang="en-US" dirty="0"/>
              <a:t>Restrictions</a:t>
            </a:r>
          </a:p>
          <a:p>
            <a:pPr lvl="1"/>
            <a:r>
              <a:rPr lang="en-US" dirty="0"/>
              <a:t>MUST run natively on OneFS</a:t>
            </a:r>
          </a:p>
          <a:p>
            <a:pPr lvl="1"/>
            <a:r>
              <a:rPr lang="en-US" dirty="0"/>
              <a:t>Requires </a:t>
            </a:r>
            <a:r>
              <a:rPr lang="en-US" dirty="0" err="1"/>
              <a:t>pwalk_python.py</a:t>
            </a:r>
            <a:r>
              <a:rPr lang="en-US" dirty="0"/>
              <a:t> to be present in directory from which </a:t>
            </a:r>
            <a:r>
              <a:rPr lang="en-US" dirty="0" err="1"/>
              <a:t>pwalk</a:t>
            </a:r>
            <a:r>
              <a:rPr lang="en-US" dirty="0"/>
              <a:t> is invoked</a:t>
            </a:r>
          </a:p>
          <a:p>
            <a:pPr lvl="1"/>
            <a:r>
              <a:rPr lang="en-US" dirty="0"/>
              <a:t>NOTE: Invoke </a:t>
            </a:r>
            <a:r>
              <a:rPr lang="en-US" dirty="0" err="1"/>
              <a:t>pwalk</a:t>
            </a:r>
            <a:r>
              <a:rPr lang="en-US" dirty="0"/>
              <a:t> by its full explicit pathname to help it find its Python file</a:t>
            </a:r>
          </a:p>
          <a:p>
            <a:pPr lvl="2"/>
            <a:r>
              <a:rPr lang="en-US" sz="1400" dirty="0"/>
              <a:t>e.g.: /</a:t>
            </a:r>
            <a:r>
              <a:rPr lang="en-US" sz="1400" dirty="0" err="1"/>
              <a:t>usr</a:t>
            </a:r>
            <a:r>
              <a:rPr lang="en-US" sz="1400" dirty="0"/>
              <a:t>/local/bin/</a:t>
            </a:r>
            <a:r>
              <a:rPr lang="en-US" sz="1400" dirty="0" err="1"/>
              <a:t>pwalk</a:t>
            </a:r>
            <a:r>
              <a:rPr lang="en-US" sz="1400" dirty="0"/>
              <a:t> </a:t>
            </a:r>
            <a:r>
              <a:rPr lang="mr-IN" sz="1400" dirty="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fix_times</a:t>
            </a:r>
            <a:r>
              <a:rPr lang="en-US" dirty="0"/>
              <a:t> mode (primary, OneFS-only)</a:t>
            </a:r>
          </a:p>
        </p:txBody>
      </p:sp>
      <p:sp>
        <p:nvSpPr>
          <p:cNvPr id="5" name="Content Placeholder 4"/>
          <p:cNvSpPr>
            <a:spLocks noGrp="1"/>
          </p:cNvSpPr>
          <p:nvPr>
            <p:ph sz="quarter" idx="10"/>
          </p:nvPr>
        </p:nvSpPr>
        <p:spPr/>
        <p:txBody>
          <a:bodyPr/>
          <a:lstStyle/>
          <a:p>
            <a:r>
              <a:rPr lang="en-US" dirty="0">
                <a:solidFill>
                  <a:srgbClr val="FF0000"/>
                </a:solidFill>
              </a:rPr>
              <a:t>Esoteric limited-use functionality!  Not for general-purpose use!  Details </a:t>
            </a:r>
            <a:r>
              <a:rPr lang="en-US" u="sng" dirty="0">
                <a:solidFill>
                  <a:srgbClr val="FF0000"/>
                </a:solidFill>
              </a:rPr>
              <a:t>only</a:t>
            </a:r>
            <a:r>
              <a:rPr lang="en-US" dirty="0">
                <a:solidFill>
                  <a:srgbClr val="FF0000"/>
                </a:solidFill>
              </a:rPr>
              <a:t> appear in Dell EMC-internal-only blog posting.</a:t>
            </a:r>
          </a:p>
          <a:p>
            <a:r>
              <a:rPr lang="en-US" dirty="0"/>
              <a:t>Implemented in </a:t>
            </a:r>
            <a:r>
              <a:rPr lang="en-US" dirty="0" err="1"/>
              <a:t>pwalk</a:t>
            </a:r>
            <a:r>
              <a:rPr lang="en-US" dirty="0"/>
              <a:t> 1.91</a:t>
            </a:r>
          </a:p>
          <a:p>
            <a:r>
              <a:rPr lang="en-US" dirty="0"/>
              <a:t>Due to limitations with timestamp handling over SMB or NFS4, this must </a:t>
            </a:r>
            <a:r>
              <a:rPr lang="en-US" u="sng" dirty="0"/>
              <a:t>generally</a:t>
            </a:r>
            <a:r>
              <a:rPr lang="en-US" dirty="0"/>
              <a:t> be run natively on OneFS for </a:t>
            </a:r>
            <a:r>
              <a:rPr lang="en-US" u="sng" dirty="0"/>
              <a:t>correct</a:t>
            </a:r>
            <a:r>
              <a:rPr lang="en-US" dirty="0"/>
              <a:t> results!</a:t>
            </a:r>
          </a:p>
        </p:txBody>
      </p:sp>
      <p:pic>
        <p:nvPicPr>
          <p:cNvPr id="6" name="Picture 5"/>
          <p:cNvPicPr>
            <a:picLocks noChangeAspect="1"/>
          </p:cNvPicPr>
          <p:nvPr/>
        </p:nvPicPr>
        <p:blipFill>
          <a:blip r:embed="rId3"/>
          <a:stretch>
            <a:fillRect/>
          </a:stretch>
        </p:blipFill>
        <p:spPr>
          <a:xfrm>
            <a:off x="7954478" y="83924"/>
            <a:ext cx="900993" cy="900993"/>
          </a:xfrm>
          <a:prstGeom prst="rect">
            <a:avLst/>
          </a:prstGeom>
        </p:spPr>
      </p:pic>
    </p:spTree>
    <p:extLst>
      <p:ext uri="{BB962C8B-B14F-4D97-AF65-F5344CB8AC3E}">
        <p14:creationId xmlns:p14="http://schemas.microsoft.com/office/powerpoint/2010/main" val="61045735"/>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a:solidFill>
                  <a:srgbClr val="007DB8"/>
                </a:solidFill>
              </a:rPr>
              <a:t>POSIX ACL Migration: Linux-to-OneFS </a:t>
            </a:r>
          </a:p>
        </p:txBody>
      </p:sp>
      <p:sp>
        <p:nvSpPr>
          <p:cNvPr id="5" name="Content Placeholder 4"/>
          <p:cNvSpPr>
            <a:spLocks noGrp="1"/>
          </p:cNvSpPr>
          <p:nvPr>
            <p:ph sz="quarter" idx="10"/>
          </p:nvPr>
        </p:nvSpPr>
        <p:spPr>
          <a:xfrm>
            <a:off x="366714" y="1016794"/>
            <a:ext cx="8410575" cy="3555206"/>
          </a:xfrm>
        </p:spPr>
        <p:txBody>
          <a:bodyPr>
            <a:normAutofit fontScale="85000" lnSpcReduction="10000"/>
          </a:bodyPr>
          <a:lstStyle/>
          <a:p>
            <a:pPr>
              <a:buClr>
                <a:srgbClr val="000000"/>
              </a:buClr>
            </a:pPr>
            <a:r>
              <a:rPr lang="en-US" sz="2000" dirty="0"/>
              <a:t>Migration of POSIX ACLs to OneFS </a:t>
            </a:r>
            <a:r>
              <a:rPr lang="mr-IN" sz="2000" dirty="0"/>
              <a:t>…</a:t>
            </a:r>
            <a:endParaRPr lang="en-US" sz="2000" dirty="0"/>
          </a:p>
          <a:p>
            <a:pPr lvl="1">
              <a:buClr>
                <a:srgbClr val="000000"/>
              </a:buClr>
            </a:pPr>
            <a:r>
              <a:rPr lang="en-US" sz="1800" dirty="0"/>
              <a:t>POSIX ACLs (ACL+DACL) are extracted for each file or directory</a:t>
            </a:r>
          </a:p>
          <a:p>
            <a:pPr lvl="1">
              <a:buClr>
                <a:srgbClr val="000000"/>
              </a:buClr>
            </a:pPr>
            <a:r>
              <a:rPr lang="en-US" sz="1800" dirty="0"/>
              <a:t>POSIX ACLs are translated to NFSv4 ACLs (skipping ‘trivial’ ACLs)</a:t>
            </a:r>
          </a:p>
          <a:p>
            <a:pPr lvl="2">
              <a:buClr>
                <a:srgbClr val="000000"/>
              </a:buClr>
            </a:pPr>
            <a:r>
              <a:rPr lang="en-US" sz="1400" dirty="0"/>
              <a:t>Translation is per </a:t>
            </a:r>
            <a:r>
              <a:rPr lang="en-US" sz="1400" u="sng" dirty="0">
                <a:hlinkClick r:id="rId4"/>
              </a:rPr>
              <a:t>https://tools.ietf.org/html/draft-ietf-nfsv4-acl-mapping-05</a:t>
            </a:r>
            <a:r>
              <a:rPr lang="en-US" sz="1400" dirty="0"/>
              <a:t> (“</a:t>
            </a:r>
            <a:r>
              <a:rPr lang="en-US" sz="1400" b="1" i="1" dirty="0"/>
              <a:t>Mapping Between NFSv4 and </a:t>
            </a:r>
            <a:r>
              <a:rPr lang="en-US" sz="1400" b="1" i="1" dirty="0" err="1"/>
              <a:t>Posix</a:t>
            </a:r>
            <a:r>
              <a:rPr lang="en-US" sz="1400" b="1" i="1" dirty="0"/>
              <a:t> Draft ACLs</a:t>
            </a:r>
            <a:r>
              <a:rPr lang="en-US" sz="1400" b="1" dirty="0"/>
              <a:t>”)</a:t>
            </a:r>
            <a:r>
              <a:rPr lang="en-US" sz="1400" dirty="0"/>
              <a:t> </a:t>
            </a:r>
          </a:p>
          <a:p>
            <a:pPr lvl="1">
              <a:buClr>
                <a:srgbClr val="000000"/>
              </a:buClr>
            </a:pPr>
            <a:r>
              <a:rPr lang="en-US" sz="1800" dirty="0"/>
              <a:t>Only numeric UID and GID IDs are used (no name translations are applied)</a:t>
            </a:r>
          </a:p>
          <a:p>
            <a:pPr lvl="1">
              <a:buClr>
                <a:srgbClr val="000000"/>
              </a:buClr>
            </a:pPr>
            <a:r>
              <a:rPr lang="en-US" sz="1800" dirty="0"/>
              <a:t>See also: “</a:t>
            </a:r>
            <a:r>
              <a:rPr lang="en-US" sz="1800" b="1" i="1" dirty="0"/>
              <a:t>Converting POSIX ACLs to NFSv4 ACLs with </a:t>
            </a:r>
            <a:r>
              <a:rPr lang="en-US" sz="1800" b="1" i="1" dirty="0" err="1"/>
              <a:t>pwalk</a:t>
            </a:r>
            <a:r>
              <a:rPr lang="en-US" sz="1800" b="1" i="1" dirty="0"/>
              <a:t>(1)</a:t>
            </a:r>
            <a:r>
              <a:rPr lang="en-US" sz="1800" dirty="0"/>
              <a:t>“</a:t>
            </a:r>
          </a:p>
          <a:p>
            <a:pPr>
              <a:buClr>
                <a:srgbClr val="000000"/>
              </a:buClr>
            </a:pPr>
            <a:r>
              <a:rPr lang="en-US" sz="2000" dirty="0"/>
              <a:t>+</a:t>
            </a:r>
            <a:r>
              <a:rPr lang="en-US" sz="2000" dirty="0" err="1"/>
              <a:t>wacls</a:t>
            </a:r>
            <a:r>
              <a:rPr lang="en-US" sz="2000" dirty="0"/>
              <a:t>=&lt;command&gt;		// ‘Write ACLs’ </a:t>
            </a:r>
            <a:r>
              <a:rPr lang="mr-IN" sz="2000" dirty="0"/>
              <a:t>–</a:t>
            </a:r>
            <a:r>
              <a:rPr lang="en-US" sz="2000" dirty="0"/>
              <a:t> secondary mode</a:t>
            </a:r>
          </a:p>
          <a:p>
            <a:pPr lvl="1">
              <a:buClr>
                <a:srgbClr val="000000"/>
              </a:buClr>
            </a:pPr>
            <a:r>
              <a:rPr lang="en-US" sz="1800" dirty="0"/>
              <a:t>Binary [NFSv4 ACL, pathname] tuples will be piped to the specified command; normally a remote invocation of the OneFS-native </a:t>
            </a:r>
            <a:r>
              <a:rPr lang="en-US" sz="1800" dirty="0" err="1"/>
              <a:t>pwalk</a:t>
            </a:r>
            <a:r>
              <a:rPr lang="en-US" sz="1800" dirty="0"/>
              <a:t> </a:t>
            </a:r>
            <a:r>
              <a:rPr lang="en-US" sz="1800" dirty="0" err="1"/>
              <a:t>symbiont</a:t>
            </a:r>
            <a:r>
              <a:rPr lang="en-US" sz="1800" dirty="0"/>
              <a:t> called ‘</a:t>
            </a:r>
            <a:r>
              <a:rPr lang="en-US" sz="1800" dirty="0" err="1"/>
              <a:t>wacls</a:t>
            </a:r>
            <a:r>
              <a:rPr lang="en-US" sz="1800" dirty="0"/>
              <a:t>’</a:t>
            </a:r>
          </a:p>
          <a:p>
            <a:pPr lvl="2">
              <a:buClr>
                <a:srgbClr val="000000"/>
              </a:buClr>
            </a:pPr>
            <a:r>
              <a:rPr lang="en-US" sz="1400" dirty="0"/>
              <a:t>OneFS-native ‘</a:t>
            </a:r>
            <a:r>
              <a:rPr lang="en-US" sz="1400" dirty="0" err="1"/>
              <a:t>wacls</a:t>
            </a:r>
            <a:r>
              <a:rPr lang="en-US" sz="1400" dirty="0"/>
              <a:t>’ binary runs with root privilege to apply the NFSv4 ACL values</a:t>
            </a:r>
          </a:p>
          <a:p>
            <a:pPr>
              <a:buClr>
                <a:srgbClr val="000000"/>
              </a:buClr>
            </a:pPr>
            <a:r>
              <a:rPr lang="en-US" sz="2000" dirty="0"/>
              <a:t>+</a:t>
            </a:r>
            <a:r>
              <a:rPr lang="en-US" sz="2000" dirty="0" err="1"/>
              <a:t>xacls</a:t>
            </a:r>
            <a:r>
              <a:rPr lang="en-US" sz="2000" dirty="0"/>
              <a:t>=[</a:t>
            </a:r>
            <a:r>
              <a:rPr lang="en-US" sz="2000" dirty="0" err="1"/>
              <a:t>bin|nfs|chex</a:t>
            </a:r>
            <a:r>
              <a:rPr lang="en-US" sz="2000" dirty="0"/>
              <a:t>]		// ‘</a:t>
            </a:r>
            <a:r>
              <a:rPr lang="en-US" sz="2000" dirty="0" err="1"/>
              <a:t>eXtract</a:t>
            </a:r>
            <a:r>
              <a:rPr lang="en-US" sz="2000" dirty="0"/>
              <a:t> ACLs’ </a:t>
            </a:r>
            <a:r>
              <a:rPr lang="mr-IN" sz="2000" dirty="0"/>
              <a:t>–</a:t>
            </a:r>
            <a:r>
              <a:rPr lang="en-US" sz="2000" dirty="0"/>
              <a:t> secondary mode</a:t>
            </a:r>
          </a:p>
          <a:p>
            <a:pPr lvl="1">
              <a:buClr>
                <a:srgbClr val="000000"/>
              </a:buClr>
            </a:pPr>
            <a:r>
              <a:rPr lang="en-US" sz="1800" dirty="0"/>
              <a:t>For all non-trivial POSIX ACLs found, translate them to NFS4 ACLs to binary, nfs4_setfacl, or CHEX format in &lt;</a:t>
            </a:r>
            <a:r>
              <a:rPr lang="en-US" sz="1800" dirty="0" err="1"/>
              <a:t>workerNN</a:t>
            </a:r>
            <a:r>
              <a:rPr lang="en-US" sz="1800" dirty="0"/>
              <a:t>&gt;. [acl4bin|acl4nfs|acl4chex] output files</a:t>
            </a:r>
          </a:p>
        </p:txBody>
      </p:sp>
    </p:spTree>
    <p:extLst>
      <p:ext uri="{BB962C8B-B14F-4D97-AF65-F5344CB8AC3E}">
        <p14:creationId xmlns:p14="http://schemas.microsoft.com/office/powerpoint/2010/main" val="211794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a:t>POSIX ACL Migration: OneFS</a:t>
            </a:r>
            <a:endParaRPr lang="en-US" dirty="0"/>
          </a:p>
        </p:txBody>
      </p:sp>
      <p:sp>
        <p:nvSpPr>
          <p:cNvPr id="5" name="Content Placeholder 4"/>
          <p:cNvSpPr>
            <a:spLocks noGrp="1"/>
          </p:cNvSpPr>
          <p:nvPr>
            <p:ph sz="quarter" idx="10"/>
          </p:nvPr>
        </p:nvSpPr>
        <p:spPr/>
        <p:txBody>
          <a:bodyPr/>
          <a:lstStyle/>
          <a:p>
            <a:r>
              <a:rPr lang="en-US"/>
              <a:t>‘wacls’ </a:t>
            </a:r>
            <a:r>
              <a:rPr lang="mr-IN"/>
              <a:t>–</a:t>
            </a:r>
            <a:r>
              <a:rPr lang="en-US"/>
              <a:t> Write ACLs utility</a:t>
            </a:r>
          </a:p>
          <a:p>
            <a:pPr lvl="1"/>
            <a:r>
              <a:rPr lang="en-US"/>
              <a:t>This setuid-root program runs natively on OneFS</a:t>
            </a:r>
          </a:p>
          <a:p>
            <a:pPr lvl="1"/>
            <a:r>
              <a:rPr lang="en-US"/>
              <a:t>-cd=&lt;pathname&gt; option allows setting initial path in /ifs appropriate to interpreting the relative pathnames from the input stream of [NFS4 binary ACL, pathname] tuples</a:t>
            </a:r>
          </a:p>
          <a:p>
            <a:pPr lvl="1"/>
            <a:r>
              <a:rPr lang="en-US"/>
              <a:t>Logs errors to /ifs/wacls/wacls.&lt;pid&gt;</a:t>
            </a:r>
          </a:p>
          <a:p>
            <a:pPr lvl="1"/>
            <a:r>
              <a:rPr lang="en-US"/>
              <a:t>NOTE: The /ifs/wacls directory must be pre-created before using wacls!</a:t>
            </a:r>
            <a:endParaRPr lang="en-US" dirty="0"/>
          </a:p>
        </p:txBody>
      </p:sp>
    </p:spTree>
    <p:extLst>
      <p:ext uri="{BB962C8B-B14F-4D97-AF65-F5344CB8AC3E}">
        <p14:creationId xmlns:p14="http://schemas.microsoft.com/office/powerpoint/2010/main" val="21335575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Operational Notes</a:t>
            </a:r>
          </a:p>
        </p:txBody>
      </p:sp>
    </p:spTree>
    <p:extLst>
      <p:ext uri="{BB962C8B-B14F-4D97-AF65-F5344CB8AC3E}">
        <p14:creationId xmlns:p14="http://schemas.microsoft.com/office/powerpoint/2010/main" val="234303985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a:t>pwalk</a:t>
            </a:r>
            <a:r>
              <a:rPr lang="en-US" sz="1400" dirty="0"/>
              <a:t> is best run as the root user from a NAS client that has been specified as a root client for the export(s)/share(s) being scanned</a:t>
            </a:r>
          </a:p>
          <a:p>
            <a:pPr lvl="1">
              <a:spcBef>
                <a:spcPts val="0"/>
              </a:spcBef>
            </a:pPr>
            <a:r>
              <a:rPr lang="en-US" sz="1100" dirty="0"/>
              <a:t>This avoids permissions problems in traversing directories</a:t>
            </a:r>
          </a:p>
          <a:p>
            <a:pPr lvl="1">
              <a:spcBef>
                <a:spcPts val="0"/>
              </a:spcBef>
            </a:pPr>
            <a:r>
              <a:rPr lang="en-US" sz="1100" dirty="0"/>
              <a:t>Running directly on OneFS is possible, but slower than running from a NAS client</a:t>
            </a:r>
          </a:p>
          <a:p>
            <a:pPr lvl="1">
              <a:spcBef>
                <a:spcPts val="0"/>
              </a:spcBef>
            </a:pPr>
            <a:r>
              <a:rPr lang="en-US" sz="1100" dirty="0"/>
              <a:t>Note that </a:t>
            </a:r>
            <a:r>
              <a:rPr lang="en-US" sz="1100" dirty="0" err="1"/>
              <a:t>pwalk</a:t>
            </a:r>
            <a:r>
              <a:rPr lang="en-US" sz="1100" dirty="0"/>
              <a:t> is agnostic of the filesystem type being scanned. Local filesystems, NFS exports, and even SMB shares can be scanned – but the optimal concurrency can vary greatly between use cases.</a:t>
            </a:r>
          </a:p>
          <a:p>
            <a:pPr>
              <a:spcBef>
                <a:spcPts val="0"/>
              </a:spcBef>
            </a:pPr>
            <a:r>
              <a:rPr lang="en-US" sz="1400" dirty="0"/>
              <a:t>CAUTION: </a:t>
            </a:r>
            <a:r>
              <a:rPr lang="en-US" sz="1400" dirty="0" err="1"/>
              <a:t>treewalks</a:t>
            </a:r>
            <a:r>
              <a:rPr lang="en-US" sz="1400" dirty="0"/>
              <a:t> with high per-node-concurrency can have a significant impact on OneFS initiator nodes, especially in CPU usage!</a:t>
            </a:r>
          </a:p>
          <a:p>
            <a:pPr lvl="1">
              <a:spcBef>
                <a:spcPts val="0"/>
              </a:spcBef>
            </a:pPr>
            <a:r>
              <a:rPr lang="en-US" sz="1100" dirty="0"/>
              <a:t>Test </a:t>
            </a:r>
            <a:r>
              <a:rPr lang="en-US" sz="1100" dirty="0" err="1"/>
              <a:t>pwalk</a:t>
            </a:r>
            <a:r>
              <a:rPr lang="en-US" sz="1100" dirty="0"/>
              <a:t> at lower concurrency levels (2 to 4)  to assess how much </a:t>
            </a:r>
            <a:r>
              <a:rPr lang="en-US" sz="1100" dirty="0" err="1"/>
              <a:t>pwalk</a:t>
            </a:r>
            <a:r>
              <a:rPr lang="en-US" sz="1100" dirty="0"/>
              <a:t> competition your cluster’s production workload can tolerate</a:t>
            </a:r>
          </a:p>
          <a:p>
            <a:pPr lvl="1">
              <a:spcBef>
                <a:spcPts val="0"/>
              </a:spcBef>
            </a:pPr>
            <a:r>
              <a:rPr lang="en-US" sz="1100" dirty="0" err="1"/>
              <a:t>pwalk’s</a:t>
            </a:r>
            <a:r>
              <a:rPr lang="en-US" sz="1100" dirty="0"/>
              <a:t> CPU-per-worker impact on a OneFS node should scale more-or-less linearly</a:t>
            </a:r>
          </a:p>
          <a:p>
            <a:pPr>
              <a:spcBef>
                <a:spcPts val="0"/>
              </a:spcBef>
            </a:pPr>
            <a:r>
              <a:rPr lang="en-US" sz="1400" dirty="0"/>
              <a:t>The -paths= feature is recommended to spread </a:t>
            </a:r>
            <a:r>
              <a:rPr lang="en-US" sz="1400" dirty="0" err="1"/>
              <a:t>pwalk’s</a:t>
            </a:r>
            <a:r>
              <a:rPr lang="en-US" sz="1400" dirty="0"/>
              <a:t> impact across OneFS cluster nodes</a:t>
            </a:r>
          </a:p>
          <a:p>
            <a:pPr lvl="1">
              <a:spcBef>
                <a:spcPts val="0"/>
              </a:spcBef>
            </a:pPr>
            <a:r>
              <a:rPr lang="en-US" sz="1100" dirty="0"/>
              <a:t>Multiple </a:t>
            </a:r>
            <a:r>
              <a:rPr lang="en-US" sz="1100" dirty="0" err="1"/>
              <a:t>readonly</a:t>
            </a:r>
            <a:r>
              <a:rPr lang="en-US" sz="1100" dirty="0"/>
              <a:t> mounts are recommended</a:t>
            </a:r>
          </a:p>
          <a:p>
            <a:pPr lvl="1">
              <a:spcBef>
                <a:spcPts val="0"/>
              </a:spcBef>
            </a:pPr>
            <a:r>
              <a:rPr lang="en-US" sz="1100" dirty="0"/>
              <a:t>With NFS, be sure that READIRPLUS is enabled for all mounts</a:t>
            </a:r>
          </a:p>
          <a:p>
            <a:pPr>
              <a:spcBef>
                <a:spcPts val="0"/>
              </a:spcBef>
            </a:pPr>
            <a:r>
              <a:rPr lang="en-US" sz="1400" dirty="0"/>
              <a:t>In the unlikely event of a uncaught fatal error in </a:t>
            </a:r>
            <a:r>
              <a:rPr lang="en-US" sz="1400" dirty="0" err="1"/>
              <a:t>pwalk</a:t>
            </a:r>
            <a:r>
              <a:rPr lang="en-US" sz="1400" dirty="0"/>
              <a:t>, it is best to have core dumps enabled to facilitate diagnosis (</a:t>
            </a:r>
            <a:r>
              <a:rPr lang="en-US" sz="1400" dirty="0" err="1"/>
              <a:t>eg</a:t>
            </a:r>
            <a:r>
              <a:rPr lang="en-US" sz="1400" dirty="0"/>
              <a:t>: use </a:t>
            </a:r>
            <a:r>
              <a:rPr lang="en-US" sz="1400" dirty="0" err="1"/>
              <a:t>ulimit</a:t>
            </a:r>
            <a:r>
              <a:rPr lang="en-US" sz="1400" dirty="0"/>
              <a:t> –c unlimited on Linux prior to </a:t>
            </a:r>
            <a:r>
              <a:rPr lang="en-US" sz="1400" dirty="0" err="1"/>
              <a:t>pwalk</a:t>
            </a:r>
            <a:r>
              <a:rPr lang="en-US" sz="1400" dirty="0"/>
              <a:t> operation)</a:t>
            </a:r>
          </a:p>
          <a:p>
            <a:pPr lvl="1">
              <a:spcBef>
                <a:spcPts val="0"/>
              </a:spcBef>
            </a:pPr>
            <a:r>
              <a:rPr lang="en-US" sz="1100" dirty="0"/>
              <a:t>core.&lt;</a:t>
            </a:r>
            <a:r>
              <a:rPr lang="en-US" sz="1100" dirty="0" err="1"/>
              <a:t>pid</a:t>
            </a:r>
            <a:r>
              <a:rPr lang="en-US" sz="1100" dirty="0"/>
              <a:t>&gt; is the standard Linux core file destination, but it is configurable</a:t>
            </a:r>
          </a:p>
          <a:p>
            <a:pPr lvl="1">
              <a:spcBef>
                <a:spcPts val="0"/>
              </a:spcBef>
            </a:pPr>
            <a:r>
              <a:rPr lang="en-US" sz="1100" dirty="0"/>
              <a:t>Released versions of </a:t>
            </a:r>
            <a:r>
              <a:rPr lang="en-US" sz="1100" dirty="0" err="1"/>
              <a:t>pwalk</a:t>
            </a:r>
            <a:r>
              <a:rPr lang="en-US" sz="1100" dirty="0"/>
              <a:t> have not been known to dump core under any circumstances, but if it happens, please report it!</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NFS READDIRPLUS</a:t>
            </a:r>
            <a:endParaRPr lang="en-US" dirty="0"/>
          </a:p>
        </p:txBody>
      </p:sp>
      <p:sp>
        <p:nvSpPr>
          <p:cNvPr id="5" name="Content Placeholder 4"/>
          <p:cNvSpPr>
            <a:spLocks noGrp="1"/>
          </p:cNvSpPr>
          <p:nvPr>
            <p:ph sz="quarter" idx="10"/>
          </p:nvPr>
        </p:nvSpPr>
        <p:spPr/>
        <p:txBody>
          <a:bodyPr/>
          <a:lstStyle/>
          <a:p>
            <a:r>
              <a:rPr lang="en-US"/>
              <a:t>If every lstat(2) call had to traverse a NAS protocol, network latency would cause it to take a long time to obtain information about a large number of files.</a:t>
            </a:r>
          </a:p>
          <a:p>
            <a:r>
              <a:rPr lang="en-US"/>
              <a:t>NFSv3 can use its READDIRPLUS RPC to include file metadata with each call.</a:t>
            </a:r>
          </a:p>
          <a:p>
            <a:r>
              <a:rPr lang="en-US"/>
              <a:t>NFSv4 does not have a READDIRPLUS RPC per se, but uses a variable attribute mask to obtain similar results.</a:t>
            </a:r>
          </a:p>
          <a:p>
            <a:r>
              <a:rPr lang="en-US"/>
              <a:t>Most NFS clients honor the ‘rdirplus’ mount option for both NFSv3 and NFSv4 mounts as hint to fetch metadata in batches.</a:t>
            </a:r>
          </a:p>
          <a:p>
            <a:r>
              <a:rPr lang="en-US"/>
              <a:t>In Linux, ‘mountstats &lt;mount_point&gt;‘ is handy for seeing what RPCs are generated, along with their service times.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Size Matters!  Budget Output Space!</a:t>
            </a:r>
          </a:p>
        </p:txBody>
      </p:sp>
      <p:sp>
        <p:nvSpPr>
          <p:cNvPr id="5" name="Content Placeholder 4"/>
          <p:cNvSpPr>
            <a:spLocks noGrp="1"/>
          </p:cNvSpPr>
          <p:nvPr>
            <p:ph sz="quarter" idx="10"/>
          </p:nvPr>
        </p:nvSpPr>
        <p:spPr/>
        <p:txBody>
          <a:bodyPr/>
          <a:lstStyle/>
          <a:p>
            <a:pPr>
              <a:spcBef>
                <a:spcPts val="0"/>
              </a:spcBef>
            </a:pPr>
            <a:r>
              <a:rPr lang="en-US" dirty="0"/>
              <a:t>Incremental Per-File Output Bytes (PFOBs) add up …</a:t>
            </a:r>
          </a:p>
          <a:p>
            <a:pPr lvl="1">
              <a:spcBef>
                <a:spcPts val="0"/>
              </a:spcBef>
            </a:pPr>
            <a:r>
              <a:rPr lang="en-US" dirty="0"/>
              <a:t>One million (10^6) files -&gt; 1 MB PFOB</a:t>
            </a:r>
          </a:p>
          <a:p>
            <a:pPr lvl="1">
              <a:spcBef>
                <a:spcPts val="0"/>
              </a:spcBef>
            </a:pPr>
            <a:r>
              <a:rPr lang="en-US" dirty="0"/>
              <a:t>One billion (10^9) files -&gt; 1 GB PFOB</a:t>
            </a:r>
          </a:p>
          <a:p>
            <a:pPr lvl="1">
              <a:spcBef>
                <a:spcPts val="0"/>
              </a:spcBef>
            </a:pPr>
            <a:r>
              <a:rPr lang="en-US" dirty="0"/>
              <a:t>For XML output, budget 128 bytes per file</a:t>
            </a:r>
          </a:p>
          <a:p>
            <a:pPr>
              <a:spcBef>
                <a:spcPts val="0"/>
              </a:spcBef>
            </a:pPr>
            <a:r>
              <a:rPr lang="en-US" dirty="0"/>
              <a:t>With –</a:t>
            </a:r>
            <a:r>
              <a:rPr lang="en-US" dirty="0" err="1"/>
              <a:t>gz</a:t>
            </a:r>
            <a:r>
              <a:rPr lang="en-US" dirty="0"/>
              <a:t>, estimate 3x to 4x compression</a:t>
            </a:r>
          </a:p>
          <a:p>
            <a:pPr lvl="1">
              <a:spcBef>
                <a:spcPts val="0"/>
              </a:spcBef>
            </a:pPr>
            <a:r>
              <a:rPr lang="en-US" dirty="0"/>
              <a:t>EXAMPLE: 1 billion files @ 128 bytes-per-file</a:t>
            </a:r>
          </a:p>
          <a:p>
            <a:pPr lvl="1">
              <a:spcBef>
                <a:spcPts val="0"/>
              </a:spcBef>
            </a:pPr>
            <a:r>
              <a:rPr lang="en-US" dirty="0"/>
              <a:t>~128 GB estimated output, compressed to ~42 to 34 GB</a:t>
            </a:r>
          </a:p>
          <a:p>
            <a:pPr lvl="1">
              <a:spcBef>
                <a:spcPts val="0"/>
              </a:spcBef>
            </a:pPr>
            <a:r>
              <a:rPr lang="en-US" dirty="0"/>
              <a:t>NOTE: </a:t>
            </a:r>
            <a:r>
              <a:rPr lang="en-US" dirty="0" err="1"/>
              <a:t>gzip</a:t>
            </a:r>
            <a:r>
              <a:rPr lang="en-US" dirty="0"/>
              <a:t> operation may be controllable by the GZIP environment variable. See the </a:t>
            </a:r>
            <a:r>
              <a:rPr lang="en-US" dirty="0" err="1"/>
              <a:t>gzip</a:t>
            </a:r>
            <a:r>
              <a:rPr lang="en-US" dirty="0"/>
              <a:t> man page.</a:t>
            </a:r>
          </a:p>
          <a:p>
            <a:pPr lvl="1">
              <a:spcBef>
                <a:spcPts val="0"/>
              </a:spcBef>
            </a:pPr>
            <a:r>
              <a:rPr lang="en-US" dirty="0"/>
              <a:t>CAUTION: The way </a:t>
            </a:r>
            <a:r>
              <a:rPr lang="en-US" dirty="0" err="1"/>
              <a:t>pwalk</a:t>
            </a:r>
            <a:r>
              <a:rPr lang="en-US" dirty="0"/>
              <a:t> pipes output through </a:t>
            </a:r>
            <a:r>
              <a:rPr lang="en-US" dirty="0" err="1"/>
              <a:t>gzip</a:t>
            </a:r>
            <a:r>
              <a:rPr lang="en-US" dirty="0"/>
              <a:t> results in hangs on some platforms!</a:t>
            </a:r>
          </a:p>
          <a:p>
            <a:pPr>
              <a:spcBef>
                <a:spcPts val="0"/>
              </a:spcBef>
            </a:pPr>
            <a:r>
              <a:rPr lang="en-US" dirty="0"/>
              <a:t>With </a:t>
            </a:r>
            <a:r>
              <a:rPr lang="mr-IN" dirty="0"/>
              <a:t>–</a:t>
            </a:r>
            <a:r>
              <a:rPr lang="en-US" dirty="0" err="1"/>
              <a:t>ls</a:t>
            </a:r>
            <a:r>
              <a:rPr lang="en-US" dirty="0"/>
              <a:t>, –</a:t>
            </a:r>
            <a:r>
              <a:rPr lang="en-US" dirty="0" err="1"/>
              <a:t>pmode</a:t>
            </a:r>
            <a:r>
              <a:rPr lang="en-US" dirty="0"/>
              <a:t> reduces output size by omitting the file mode information</a:t>
            </a:r>
          </a:p>
          <a:p>
            <a:pPr>
              <a:spcBef>
                <a:spcPts val="0"/>
              </a:spcBef>
            </a:pPr>
            <a:r>
              <a:rPr lang="en-US" dirty="0"/>
              <a:t>With </a:t>
            </a:r>
            <a:r>
              <a:rPr lang="mr-IN" dirty="0"/>
              <a:t>–</a:t>
            </a:r>
            <a:r>
              <a:rPr lang="en-US" dirty="0"/>
              <a:t>csv, one can specify only the metadata columns desired</a:t>
            </a:r>
          </a:p>
          <a:p>
            <a:pPr>
              <a:spcBef>
                <a:spcPts val="0"/>
              </a:spcBef>
            </a:pPr>
            <a:r>
              <a:rPr lang="en-US" dirty="0"/>
              <a:t>Since the code is FREE, you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Performance: YMMV</a:t>
            </a: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a:t>Test Directory Structure: ~32 millions files including ~64 thousand directories</a:t>
            </a:r>
          </a:p>
          <a:p>
            <a:pPr marL="285750" indent="-285750">
              <a:buFont typeface="Arial"/>
              <a:buChar char="•"/>
            </a:pPr>
            <a:r>
              <a:rPr lang="en-US" sz="1400" dirty="0"/>
              <a:t>Target cluster: 3-node 5400S with no SSD running OneFS 7.1.0</a:t>
            </a:r>
          </a:p>
          <a:p>
            <a:pPr marL="285750" indent="-285750">
              <a:buFont typeface="Arial"/>
              <a:buChar char="•"/>
            </a:pPr>
            <a:r>
              <a:rPr lang="en-US" sz="1400" dirty="0"/>
              <a:t>Linux client: Centos 6 on 3-core NNN GHz AMD processor</a:t>
            </a:r>
          </a:p>
          <a:p>
            <a:pPr marL="742950" lvl="1" indent="-285750">
              <a:buFont typeface="Arial"/>
              <a:buChar char="•"/>
            </a:pPr>
            <a:r>
              <a:rPr lang="en-US" sz="1400" dirty="0"/>
              <a:t>Single 1 </a:t>
            </a:r>
            <a:r>
              <a:rPr lang="en-US" sz="1400" dirty="0" err="1"/>
              <a:t>GbE</a:t>
            </a:r>
            <a:r>
              <a:rPr lang="en-US" sz="1400" dirty="0"/>
              <a:t> switched network link to cluster</a:t>
            </a:r>
          </a:p>
          <a:p>
            <a:pPr marL="742950" lvl="1" indent="-285750">
              <a:buFont typeface="Arial"/>
              <a:buChar char="•"/>
            </a:pPr>
            <a:r>
              <a:rPr lang="en-US" sz="1400" dirty="0"/>
              <a:t>Single 7200 RPM SATA disk with EXT3 filesystem used for output</a:t>
            </a:r>
          </a:p>
          <a:p>
            <a:pPr marL="285750" indent="-285750">
              <a:buFont typeface="Arial"/>
              <a:buChar char="•"/>
            </a:pPr>
            <a:r>
              <a:rPr lang="en-US" sz="1400" dirty="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318952">
                <a:tc>
                  <a:txBody>
                    <a:bodyPr/>
                    <a:lstStyle/>
                    <a:p>
                      <a:pPr algn="ctr"/>
                      <a:r>
                        <a:rPr lang="en-US" sz="1400" dirty="0"/>
                        <a:t>-</a:t>
                      </a:r>
                      <a:r>
                        <a:rPr lang="en-US" sz="1400" dirty="0" err="1"/>
                        <a:t>dop</a:t>
                      </a:r>
                      <a:r>
                        <a:rPr lang="en-US" sz="1400" dirty="0"/>
                        <a:t>=</a:t>
                      </a:r>
                    </a:p>
                  </a:txBody>
                  <a:tcPr marT="0" marB="34290" anchor="ctr" anchorCtr="1"/>
                </a:tc>
                <a:tc>
                  <a:txBody>
                    <a:bodyPr/>
                    <a:lstStyle/>
                    <a:p>
                      <a:r>
                        <a:rPr lang="en-US" sz="1400" dirty="0"/>
                        <a:t>paths</a:t>
                      </a:r>
                    </a:p>
                  </a:txBody>
                  <a:tcPr marT="0" marB="34290" anchor="ctr" anchorCtr="1"/>
                </a:tc>
                <a:tc>
                  <a:txBody>
                    <a:bodyPr/>
                    <a:lstStyle/>
                    <a:p>
                      <a:r>
                        <a:rPr lang="en-US" sz="1400" dirty="0"/>
                        <a:t>seconds</a:t>
                      </a:r>
                    </a:p>
                  </a:txBody>
                  <a:tcPr marT="0" marB="34290" anchor="ctr" anchorCtr="1"/>
                </a:tc>
                <a:tc>
                  <a:txBody>
                    <a:bodyPr/>
                    <a:lstStyle/>
                    <a:p>
                      <a:r>
                        <a:rPr lang="en-US" sz="1400" dirty="0"/>
                        <a:t>files/sec</a:t>
                      </a:r>
                    </a:p>
                  </a:txBody>
                  <a:tcPr marT="0" marB="34290" anchor="ctr" anchorCtr="1"/>
                </a:tc>
                <a:tc>
                  <a:txBody>
                    <a:bodyPr/>
                    <a:lstStyle/>
                    <a:p>
                      <a:r>
                        <a:rPr lang="en-US" sz="1400" dirty="0"/>
                        <a:t>files/sec/path</a:t>
                      </a:r>
                    </a:p>
                  </a:txBody>
                  <a:tcPr marT="0" marB="34290" anchor="ctr" anchorCtr="1"/>
                </a:tc>
                <a:tc>
                  <a:txBody>
                    <a:bodyPr/>
                    <a:lstStyle/>
                    <a:p>
                      <a:endParaRPr lang="en-US" sz="1400" dirty="0"/>
                    </a:p>
                  </a:txBody>
                  <a:tcPr marT="0" marB="34290" anchor="ctr" anchorCtr="1"/>
                </a:tc>
                <a:extLst>
                  <a:ext uri="{0D108BD9-81ED-4DB2-BD59-A6C34878D82A}">
                    <a16:rowId xmlns:a16="http://schemas.microsoft.com/office/drawing/2014/main" val="10000"/>
                  </a:ext>
                </a:extLst>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1"/>
                  </a:ext>
                </a:extLst>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2"/>
                  </a:ext>
                </a:extLst>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3"/>
                  </a:ext>
                </a:extLst>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4"/>
                  </a:ext>
                </a:extLst>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5"/>
                  </a:ext>
                </a:extLst>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6"/>
                  </a:ext>
                </a:extLst>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7"/>
                  </a:ext>
                </a:extLst>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8"/>
                  </a:ext>
                </a:extLst>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9"/>
                  </a:ext>
                </a:extLst>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slight GAIN with –</a:t>
                      </a:r>
                      <a:r>
                        <a:rPr lang="en-US" sz="900" b="0" i="0" u="none" strike="noStrike" dirty="0" err="1">
                          <a:solidFill>
                            <a:srgbClr val="000000"/>
                          </a:solidFill>
                          <a:effectLst/>
                          <a:latin typeface="Calibri"/>
                        </a:rPr>
                        <a:t>gz</a:t>
                      </a:r>
                      <a:r>
                        <a:rPr lang="en-US" sz="900" b="0" i="0" u="none" strike="noStrike" dirty="0">
                          <a:solidFill>
                            <a:srgbClr val="000000"/>
                          </a:solidFill>
                          <a:effectLst/>
                          <a:latin typeface="Calibri"/>
                        </a:rPr>
                        <a:t>!</a:t>
                      </a:r>
                    </a:p>
                  </a:txBody>
                  <a:tcPr marL="12700" marR="12700" marT="0" marB="0" anchor="ctr" anchorCtr="1"/>
                </a:tc>
                <a:extLst>
                  <a:ext uri="{0D108BD9-81ED-4DB2-BD59-A6C34878D82A}">
                    <a16:rowId xmlns:a16="http://schemas.microsoft.com/office/drawing/2014/main" val="10010"/>
                  </a:ext>
                </a:extLst>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2792821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Factors</a:t>
            </a:r>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a:latin typeface="+mn-lt"/>
              </a:rPr>
              <a:t>Client …</a:t>
            </a:r>
          </a:p>
          <a:p>
            <a:pPr lvl="1">
              <a:buClr>
                <a:srgbClr val="000000"/>
              </a:buClr>
            </a:pPr>
            <a:r>
              <a:rPr lang="en-US" dirty="0">
                <a:latin typeface="+mn-lt"/>
              </a:rPr>
              <a:t>Mount options (esp. ‘</a:t>
            </a:r>
            <a:r>
              <a:rPr lang="en-US" dirty="0" err="1">
                <a:latin typeface="+mn-lt"/>
              </a:rPr>
              <a:t>rdirplus</a:t>
            </a:r>
            <a:r>
              <a:rPr lang="en-US" dirty="0">
                <a:latin typeface="+mn-lt"/>
              </a:rPr>
              <a:t>’, ‘</a:t>
            </a:r>
            <a:r>
              <a:rPr lang="en-US" dirty="0" err="1">
                <a:latin typeface="+mn-lt"/>
              </a:rPr>
              <a:t>acdirmin</a:t>
            </a:r>
            <a:r>
              <a:rPr lang="en-US" dirty="0">
                <a:latin typeface="+mn-lt"/>
              </a:rPr>
              <a:t>’, ‘</a:t>
            </a:r>
            <a:r>
              <a:rPr lang="en-US" dirty="0" err="1">
                <a:latin typeface="+mn-lt"/>
              </a:rPr>
              <a:t>acdirmax</a:t>
            </a:r>
            <a:r>
              <a:rPr lang="en-US" dirty="0">
                <a:latin typeface="+mn-lt"/>
              </a:rPr>
              <a:t>’)</a:t>
            </a:r>
          </a:p>
          <a:p>
            <a:pPr lvl="1">
              <a:buClr>
                <a:srgbClr val="000000"/>
              </a:buClr>
            </a:pPr>
            <a:r>
              <a:rPr lang="en-US" dirty="0">
                <a:latin typeface="+mn-lt"/>
              </a:rPr>
              <a:t>Use of </a:t>
            </a:r>
            <a:r>
              <a:rPr lang="mr-IN" dirty="0">
                <a:latin typeface="+mn-lt"/>
              </a:rPr>
              <a:t>–</a:t>
            </a:r>
            <a:r>
              <a:rPr lang="en-US" dirty="0">
                <a:latin typeface="+mn-lt"/>
              </a:rPr>
              <a:t>paths= multi-</a:t>
            </a:r>
            <a:r>
              <a:rPr lang="en-US" dirty="0" err="1">
                <a:latin typeface="+mn-lt"/>
              </a:rPr>
              <a:t>pathing</a:t>
            </a:r>
            <a:endParaRPr lang="en-US" dirty="0">
              <a:latin typeface="+mn-lt"/>
            </a:endParaRPr>
          </a:p>
          <a:p>
            <a:pPr lvl="1">
              <a:buClr>
                <a:srgbClr val="000000"/>
              </a:buClr>
            </a:pPr>
            <a:r>
              <a:rPr lang="en-US" dirty="0">
                <a:latin typeface="+mn-lt"/>
              </a:rPr>
              <a:t>TCP</a:t>
            </a:r>
            <a:r>
              <a:rPr lang="en-US">
                <a:latin typeface="+mn-lt"/>
              </a:rPr>
              <a:t>/IP, RPC, and NIC </a:t>
            </a:r>
            <a:r>
              <a:rPr lang="en-US" dirty="0" err="1">
                <a:latin typeface="+mn-lt"/>
              </a:rPr>
              <a:t>tunables</a:t>
            </a:r>
            <a:endParaRPr lang="en-US" dirty="0">
              <a:latin typeface="+mn-lt"/>
            </a:endParaRPr>
          </a:p>
          <a:p>
            <a:pPr marL="280987" indent="-285750">
              <a:buClr>
                <a:srgbClr val="000000"/>
              </a:buClr>
            </a:pPr>
            <a:r>
              <a:rPr lang="en-US" sz="1600" dirty="0">
                <a:latin typeface="+mn-lt"/>
              </a:rPr>
              <a:t>Network </a:t>
            </a:r>
            <a:r>
              <a:rPr lang="mr-IN" sz="1600" dirty="0">
                <a:latin typeface="+mn-lt"/>
              </a:rPr>
              <a:t>…</a:t>
            </a:r>
            <a:endParaRPr lang="en-US" dirty="0">
              <a:latin typeface="+mn-lt"/>
            </a:endParaRPr>
          </a:p>
          <a:p>
            <a:pPr marL="627062" lvl="1" indent="-285750">
              <a:buClr>
                <a:srgbClr val="000000"/>
              </a:buClr>
            </a:pPr>
            <a:r>
              <a:rPr lang="en-US" dirty="0"/>
              <a:t>Bandwidth</a:t>
            </a:r>
          </a:p>
          <a:p>
            <a:pPr marL="627062" lvl="1" indent="-285750">
              <a:buClr>
                <a:srgbClr val="000000"/>
              </a:buClr>
            </a:pPr>
            <a:r>
              <a:rPr lang="en-US" dirty="0">
                <a:latin typeface="+mn-lt"/>
              </a:rPr>
              <a:t>Latency</a:t>
            </a:r>
          </a:p>
          <a:p>
            <a:pPr marL="627062" lvl="1" indent="-285750">
              <a:buClr>
                <a:srgbClr val="000000"/>
              </a:buClr>
            </a:pPr>
            <a:r>
              <a:rPr lang="en-US" dirty="0">
                <a:latin typeface="+mn-lt"/>
              </a:rPr>
              <a:t>Congestion</a:t>
            </a:r>
          </a:p>
          <a:p>
            <a:pPr>
              <a:buClr>
                <a:srgbClr val="000000"/>
              </a:buClr>
            </a:pPr>
            <a:r>
              <a:rPr lang="en-US" sz="1600" dirty="0">
                <a:latin typeface="+mn-lt"/>
              </a:rPr>
              <a:t>Server …</a:t>
            </a:r>
          </a:p>
          <a:p>
            <a:pPr lvl="1">
              <a:buClr>
                <a:srgbClr val="000000"/>
              </a:buClr>
            </a:pPr>
            <a:r>
              <a:rPr lang="en-US" dirty="0">
                <a:latin typeface="+mn-lt"/>
              </a:rPr>
              <a:t>CPU power</a:t>
            </a:r>
          </a:p>
          <a:p>
            <a:pPr lvl="1">
              <a:buClr>
                <a:srgbClr val="000000"/>
              </a:buClr>
            </a:pPr>
            <a:r>
              <a:rPr lang="en-US" dirty="0">
                <a:latin typeface="+mn-lt"/>
              </a:rPr>
              <a:t>OneFS version</a:t>
            </a:r>
          </a:p>
          <a:p>
            <a:pPr lvl="1">
              <a:buClr>
                <a:srgbClr val="000000"/>
              </a:buClr>
            </a:pPr>
            <a:r>
              <a:rPr lang="en-US" dirty="0">
                <a:latin typeface="+mn-lt"/>
              </a:rPr>
              <a:t>OneFS SSD usage for metadata (metadata-read, metadata-write, L3)</a:t>
            </a:r>
          </a:p>
          <a:p>
            <a:pPr lvl="1">
              <a:buClr>
                <a:srgbClr val="000000"/>
              </a:buClr>
            </a:pPr>
            <a:r>
              <a:rPr lang="en-US" dirty="0">
                <a:latin typeface="+mn-lt"/>
              </a:rPr>
              <a:t>Parameters per RDIRPLUS operation (export option)</a:t>
            </a: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General Discussion &amp; Usage</a:t>
            </a:r>
          </a:p>
        </p:txBody>
      </p:sp>
    </p:spTree>
    <p:extLst>
      <p:ext uri="{BB962C8B-B14F-4D97-AF65-F5344CB8AC3E}">
        <p14:creationId xmlns:p14="http://schemas.microsoft.com/office/powerpoint/2010/main" val="21134185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Files Limit</a:t>
            </a:r>
          </a:p>
        </p:txBody>
      </p:sp>
      <p:sp>
        <p:nvSpPr>
          <p:cNvPr id="5" name="Content Placeholder 4"/>
          <p:cNvSpPr>
            <a:spLocks noGrp="1"/>
          </p:cNvSpPr>
          <p:nvPr>
            <p:ph sz="quarter" idx="10"/>
          </p:nvPr>
        </p:nvSpPr>
        <p:spPr/>
        <p:txBody>
          <a:bodyPr>
            <a:normAutofit fontScale="92500" lnSpcReduction="20000"/>
          </a:bodyPr>
          <a:lstStyle/>
          <a:p>
            <a:pPr>
              <a:buClr>
                <a:srgbClr val="000000"/>
              </a:buClr>
            </a:pPr>
            <a:r>
              <a:rPr lang="en-US" dirty="0">
                <a:latin typeface="+mn-lt"/>
              </a:rPr>
              <a:t>Per-worker -&gt; </a:t>
            </a:r>
            <a:r>
              <a:rPr lang="en-US" dirty="0"/>
              <a:t>(</a:t>
            </a:r>
            <a:r>
              <a:rPr lang="en-US" dirty="0">
                <a:latin typeface="+mn-lt"/>
              </a:rPr>
              <a:t>8*N_WORKERS) max</a:t>
            </a:r>
          </a:p>
          <a:p>
            <a:pPr lvl="1"/>
            <a:r>
              <a:rPr lang="en-US" dirty="0"/>
              <a:t>#N_WORKERS - READONLY file open</a:t>
            </a:r>
          </a:p>
          <a:p>
            <a:pPr lvl="1"/>
            <a:r>
              <a:rPr lang="en-US" dirty="0">
                <a:latin typeface="+mn-lt"/>
              </a:rPr>
              <a:t>#N_WORKERS </a:t>
            </a:r>
            <a:r>
              <a:rPr lang="mr-IN" dirty="0">
                <a:latin typeface="+mn-lt"/>
              </a:rPr>
              <a:t>–</a:t>
            </a:r>
            <a:r>
              <a:rPr lang="en-US" dirty="0">
                <a:latin typeface="+mn-lt"/>
              </a:rPr>
              <a:t> Primary output (.</a:t>
            </a:r>
            <a:r>
              <a:rPr lang="en-US" dirty="0" err="1">
                <a:latin typeface="+mn-lt"/>
              </a:rPr>
              <a:t>ls</a:t>
            </a:r>
            <a:r>
              <a:rPr lang="en-US" dirty="0">
                <a:latin typeface="+mn-lt"/>
              </a:rPr>
              <a:t>, .xml, .audit, .</a:t>
            </a:r>
            <a:r>
              <a:rPr lang="en-US" dirty="0" err="1">
                <a:latin typeface="+mn-lt"/>
              </a:rPr>
              <a:t>cmp</a:t>
            </a:r>
            <a:r>
              <a:rPr lang="en-US" dirty="0">
                <a:latin typeface="+mn-lt"/>
              </a:rPr>
              <a:t>, .fix, .out)</a:t>
            </a:r>
          </a:p>
          <a:p>
            <a:pPr lvl="1"/>
            <a:r>
              <a:rPr lang="en-US" dirty="0"/>
              <a:t>#N_WORKERS </a:t>
            </a:r>
            <a:r>
              <a:rPr lang="mr-IN" dirty="0"/>
              <a:t>–</a:t>
            </a:r>
            <a:r>
              <a:rPr lang="en-US" dirty="0"/>
              <a:t> Python pipe (w/ -audit)</a:t>
            </a:r>
          </a:p>
          <a:p>
            <a:pPr lvl="1"/>
            <a:r>
              <a:rPr lang="en-US" dirty="0">
                <a:latin typeface="+mn-lt"/>
              </a:rPr>
              <a:t>#N_WORKERS - .err file (only if worker generates errors)</a:t>
            </a:r>
          </a:p>
          <a:p>
            <a:pPr lvl="1"/>
            <a:r>
              <a:rPr lang="en-US" dirty="0"/>
              <a:t>#4*N_WORKERS </a:t>
            </a:r>
            <a:r>
              <a:rPr lang="mr-IN" dirty="0"/>
              <a:t>–</a:t>
            </a:r>
            <a:r>
              <a:rPr lang="en-US" dirty="0"/>
              <a:t> ACL outputs (including </a:t>
            </a:r>
            <a:r>
              <a:rPr lang="mr-IN" dirty="0"/>
              <a:t>–</a:t>
            </a:r>
            <a:r>
              <a:rPr lang="en-US" dirty="0" err="1"/>
              <a:t>wacls</a:t>
            </a:r>
            <a:r>
              <a:rPr lang="en-US" dirty="0"/>
              <a:t>= pipe)</a:t>
            </a:r>
            <a:endParaRPr lang="en-US" dirty="0">
              <a:latin typeface="+mn-lt"/>
            </a:endParaRPr>
          </a:p>
          <a:p>
            <a:r>
              <a:rPr lang="en-US" dirty="0"/>
              <a:t>Per-process (6 + N_SOURCE_PATHS + N_TARGET_PATHS)</a:t>
            </a:r>
            <a:endParaRPr lang="en-US" dirty="0">
              <a:latin typeface="+mn-lt"/>
            </a:endParaRPr>
          </a:p>
          <a:p>
            <a:pPr lvl="1"/>
            <a:r>
              <a:rPr lang="en-US" dirty="0"/>
              <a:t>#N_SOURCE_PATHS + #N_TARGET_PATHS - SOURCE and TARGET paths</a:t>
            </a:r>
          </a:p>
          <a:p>
            <a:pPr lvl="1"/>
            <a:r>
              <a:rPr lang="en-US" dirty="0">
                <a:latin typeface="+mn-lt"/>
              </a:rPr>
              <a:t>#1 - .log file</a:t>
            </a:r>
          </a:p>
          <a:p>
            <a:pPr lvl="1"/>
            <a:r>
              <a:rPr lang="en-US" dirty="0"/>
              <a:t>#2 - .</a:t>
            </a:r>
            <a:r>
              <a:rPr lang="en-US" dirty="0" err="1"/>
              <a:t>fifo</a:t>
            </a:r>
            <a:r>
              <a:rPr lang="en-US" dirty="0"/>
              <a:t> (push and pop handles)</a:t>
            </a:r>
            <a:endParaRPr lang="en-US" dirty="0">
              <a:latin typeface="+mn-lt"/>
            </a:endParaRPr>
          </a:p>
          <a:p>
            <a:pPr lvl="1"/>
            <a:r>
              <a:rPr lang="en-US" dirty="0"/>
              <a:t>#3 - </a:t>
            </a:r>
            <a:r>
              <a:rPr lang="en-US" dirty="0" err="1"/>
              <a:t>stdin</a:t>
            </a:r>
            <a:r>
              <a:rPr lang="en-US" dirty="0"/>
              <a:t>, </a:t>
            </a:r>
            <a:r>
              <a:rPr lang="en-US" dirty="0" err="1"/>
              <a:t>stdout</a:t>
            </a:r>
            <a:r>
              <a:rPr lang="en-US" dirty="0"/>
              <a:t>, </a:t>
            </a:r>
            <a:r>
              <a:rPr lang="en-US" dirty="0" err="1"/>
              <a:t>stderr</a:t>
            </a:r>
            <a:endParaRPr lang="en-US" dirty="0"/>
          </a:p>
          <a:p>
            <a:r>
              <a:rPr lang="en-US" dirty="0"/>
              <a:t>Transient</a:t>
            </a:r>
          </a:p>
          <a:p>
            <a:pPr lvl="1"/>
            <a:r>
              <a:rPr lang="en-US" dirty="0"/>
              <a:t>#1 – </a:t>
            </a:r>
            <a:r>
              <a:rPr lang="en-US" dirty="0" err="1"/>
              <a:t>pwalk_tally.csv</a:t>
            </a:r>
            <a:endParaRPr lang="en-US" dirty="0"/>
          </a:p>
          <a:p>
            <a:pPr lvl="1"/>
            <a:r>
              <a:rPr lang="en-US" dirty="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Platform-specific Limitations</a:t>
            </a:r>
          </a:p>
        </p:txBody>
      </p:sp>
      <p:sp>
        <p:nvSpPr>
          <p:cNvPr id="5" name="Content Placeholder 4"/>
          <p:cNvSpPr>
            <a:spLocks noGrp="1"/>
          </p:cNvSpPr>
          <p:nvPr>
            <p:ph sz="quarter" idx="10"/>
          </p:nvPr>
        </p:nvSpPr>
        <p:spPr/>
        <p:txBody>
          <a:bodyPr>
            <a:normAutofit/>
          </a:bodyPr>
          <a:lstStyle/>
          <a:p>
            <a:pPr>
              <a:buClr>
                <a:srgbClr val="000000"/>
              </a:buClr>
            </a:pPr>
            <a:r>
              <a:rPr lang="en-US" dirty="0">
                <a:latin typeface="+mn-lt"/>
              </a:rPr>
              <a:t>OSX</a:t>
            </a:r>
          </a:p>
          <a:p>
            <a:pPr lvl="1"/>
            <a:r>
              <a:rPr lang="en-US" dirty="0"/>
              <a:t>/dev/</a:t>
            </a:r>
            <a:r>
              <a:rPr lang="en-US" dirty="0" err="1"/>
              <a:t>fd</a:t>
            </a:r>
            <a:r>
              <a:rPr lang="en-US" dirty="0"/>
              <a:t>/&lt;n&gt; entries that look like directories cannot be opened with </a:t>
            </a:r>
            <a:r>
              <a:rPr lang="en-US" dirty="0" err="1"/>
              <a:t>opendir</a:t>
            </a:r>
            <a:r>
              <a:rPr lang="en-US" dirty="0"/>
              <a:t>(), and will therefore produce errors</a:t>
            </a:r>
          </a:p>
          <a:p>
            <a:pPr lvl="1"/>
            <a:r>
              <a:rPr lang="en-US" dirty="0"/>
              <a:t>The –</a:t>
            </a:r>
            <a:r>
              <a:rPr lang="en-US" dirty="0" err="1"/>
              <a:t>gz</a:t>
            </a:r>
            <a:r>
              <a:rPr lang="en-US"/>
              <a:t> option does not work</a:t>
            </a:r>
            <a:endParaRPr lang="en-US" dirty="0"/>
          </a:p>
          <a:p>
            <a:pPr lvl="1"/>
            <a:endParaRPr lang="en-US" dirty="0">
              <a:latin typeface="+mn-lt"/>
            </a:endParaRPr>
          </a:p>
        </p:txBody>
      </p:sp>
    </p:spTree>
    <p:extLst>
      <p:ext uri="{BB962C8B-B14F-4D97-AF65-F5344CB8AC3E}">
        <p14:creationId xmlns:p14="http://schemas.microsoft.com/office/powerpoint/2010/main" val="2650336005"/>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Footnotes</a:t>
            </a: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a:latin typeface="+mn-lt"/>
              </a:rPr>
              <a:t>Only directory pathnames are allowed on the command line</a:t>
            </a:r>
          </a:p>
          <a:p>
            <a:pPr>
              <a:buClrTx/>
            </a:pPr>
            <a:r>
              <a:rPr lang="en-US" sz="1600" dirty="0">
                <a:latin typeface="+mn-lt"/>
              </a:rPr>
              <a:t>Worker wakeups per run are non-deterministic, and may vary between runs</a:t>
            </a:r>
          </a:p>
          <a:p>
            <a:pPr>
              <a:buClrTx/>
            </a:pPr>
            <a:r>
              <a:rPr lang="en-US" sz="1600" dirty="0">
                <a:latin typeface="+mn-lt"/>
              </a:rPr>
              <a:t>Platform-specific summary statistics vary widely in content and accuracy; take them with a grain of salt</a:t>
            </a:r>
          </a:p>
          <a:p>
            <a:pPr>
              <a:buClrTx/>
            </a:pPr>
            <a:r>
              <a:rPr lang="en-US" sz="1600" dirty="0" err="1">
                <a:latin typeface="+mn-lt"/>
              </a:rPr>
              <a:t>pwalk’s</a:t>
            </a:r>
            <a:r>
              <a:rPr lang="en-US" sz="1600" dirty="0">
                <a:latin typeface="+mn-lt"/>
              </a:rPr>
              <a:t> space accounting is not precise …</a:t>
            </a:r>
          </a:p>
          <a:p>
            <a:pPr lvl="1">
              <a:buClrTx/>
            </a:pPr>
            <a:r>
              <a:rPr lang="en-US" sz="1400" dirty="0">
                <a:latin typeface="+mn-lt"/>
              </a:rPr>
              <a:t>Files with multiple hard links will have their space usage </a:t>
            </a:r>
            <a:br>
              <a:rPr lang="en-US" sz="1400" dirty="0">
                <a:latin typeface="+mn-lt"/>
              </a:rPr>
            </a:br>
            <a:r>
              <a:rPr lang="en-US" sz="1400" dirty="0">
                <a:latin typeface="+mn-lt"/>
              </a:rPr>
              <a:t>redundantly counted by </a:t>
            </a:r>
            <a:r>
              <a:rPr lang="en-US" sz="1400" dirty="0" err="1">
                <a:latin typeface="+mn-lt"/>
              </a:rPr>
              <a:t>pwalk</a:t>
            </a:r>
            <a:endParaRPr lang="en-US" sz="1400" dirty="0">
              <a:latin typeface="+mn-lt"/>
            </a:endParaRPr>
          </a:p>
          <a:p>
            <a:pPr lvl="1">
              <a:buClrTx/>
            </a:pPr>
            <a:r>
              <a:rPr lang="en-US" sz="1400" dirty="0" err="1">
                <a:latin typeface="+mn-lt"/>
              </a:rPr>
              <a:t>pwalk</a:t>
            </a:r>
            <a:r>
              <a:rPr lang="en-US" sz="1400" dirty="0">
                <a:latin typeface="+mn-lt"/>
              </a:rPr>
              <a:t> &lt;path&gt; entries include directory space usage, but &lt;file&gt;</a:t>
            </a:r>
            <a:br>
              <a:rPr lang="en-US" sz="1400" dirty="0">
                <a:latin typeface="+mn-lt"/>
              </a:rPr>
            </a:br>
            <a:r>
              <a:rPr lang="en-US" sz="1400" dirty="0">
                <a:latin typeface="+mn-lt"/>
              </a:rPr>
              <a:t>entries for all directories are shown as 0 bytes allocated and</a:t>
            </a:r>
            <a:br>
              <a:rPr lang="en-US" sz="1400" dirty="0">
                <a:latin typeface="+mn-lt"/>
              </a:rPr>
            </a:br>
            <a:r>
              <a:rPr lang="en-US" sz="1400" dirty="0">
                <a:latin typeface="+mn-lt"/>
              </a:rPr>
              <a:t>0 bytes used (to avoid double-counting)</a:t>
            </a:r>
          </a:p>
          <a:p>
            <a:pPr lvl="1">
              <a:buClrTx/>
            </a:pPr>
            <a:r>
              <a:rPr lang="en-US" sz="1400" dirty="0" err="1">
                <a:latin typeface="+mn-lt"/>
              </a:rPr>
              <a:t>pwalk</a:t>
            </a:r>
            <a:r>
              <a:rPr lang="en-US" sz="1400" dirty="0">
                <a:latin typeface="+mn-lt"/>
              </a:rPr>
              <a:t> &lt;file&gt; entries for </a:t>
            </a:r>
            <a:r>
              <a:rPr lang="en-US" sz="1400" dirty="0" err="1">
                <a:latin typeface="+mn-lt"/>
              </a:rPr>
              <a:t>symlinks</a:t>
            </a:r>
            <a:r>
              <a:rPr lang="en-US" sz="1400" dirty="0">
                <a:latin typeface="+mn-lt"/>
              </a:rPr>
              <a:t> will report zero-length space</a:t>
            </a:r>
            <a:br>
              <a:rPr lang="en-US" sz="1400" dirty="0">
                <a:latin typeface="+mn-lt"/>
              </a:rPr>
            </a:br>
            <a:r>
              <a:rPr lang="en-US" sz="1400" dirty="0">
                <a:latin typeface="+mn-lt"/>
              </a:rPr>
              <a:t>allocation (but should probably at least report the space required</a:t>
            </a:r>
            <a:br>
              <a:rPr lang="en-US" sz="1400" dirty="0">
                <a:latin typeface="+mn-lt"/>
              </a:rPr>
            </a:br>
            <a:r>
              <a:rPr lang="en-US" sz="1400" dirty="0">
                <a:latin typeface="+mn-lt"/>
              </a:rPr>
              <a:t>for their </a:t>
            </a:r>
            <a:r>
              <a:rPr lang="en-US" sz="1400" dirty="0" err="1">
                <a:latin typeface="+mn-lt"/>
              </a:rPr>
              <a:t>inode</a:t>
            </a:r>
            <a:r>
              <a:rPr lang="en-US" sz="1400" dirty="0">
                <a:latin typeface="+mn-lt"/>
              </a:rPr>
              <a:t> allocations)</a:t>
            </a:r>
          </a:p>
        </p:txBody>
      </p:sp>
    </p:spTree>
    <p:extLst>
      <p:ext uri="{BB962C8B-B14F-4D97-AF65-F5344CB8AC3E}">
        <p14:creationId xmlns:p14="http://schemas.microsoft.com/office/powerpoint/2010/main" val="245879715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Extensions </a:t>
            </a:r>
            <a:r>
              <a:rPr lang="en-US">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–find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FUTURE: Scalable subset of find(1)</a:t>
            </a:r>
          </a:p>
          <a:p>
            <a:endParaRPr lang="en-US" dirty="0"/>
          </a:p>
        </p:txBody>
      </p:sp>
    </p:spTree>
    <p:extLst>
      <p:ext uri="{BB962C8B-B14F-4D97-AF65-F5344CB8AC3E}">
        <p14:creationId xmlns:p14="http://schemas.microsoft.com/office/powerpoint/2010/main" val="40315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+verify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For files types whose validity can be determined by inspection, perform the requisite test</a:t>
            </a:r>
          </a:p>
          <a:p>
            <a:pPr lvl="1"/>
            <a:r>
              <a:rPr lang="en-US" dirty="0"/>
              <a:t>GZIP - .</a:t>
            </a:r>
            <a:r>
              <a:rPr lang="en-US" dirty="0" err="1"/>
              <a:t>gz</a:t>
            </a:r>
            <a:r>
              <a:rPr lang="en-US" dirty="0"/>
              <a:t>, .</a:t>
            </a:r>
            <a:r>
              <a:rPr lang="en-US" dirty="0" err="1"/>
              <a:t>tgz</a:t>
            </a:r>
            <a:r>
              <a:rPr lang="en-US" dirty="0"/>
              <a:t> – test with </a:t>
            </a:r>
            <a:r>
              <a:rPr lang="en-US" dirty="0" err="1"/>
              <a:t>gzip</a:t>
            </a:r>
            <a:r>
              <a:rPr lang="en-US" dirty="0"/>
              <a:t> –</a:t>
            </a:r>
            <a:r>
              <a:rPr lang="en-US" dirty="0" err="1"/>
              <a:t>tq</a:t>
            </a:r>
            <a:endParaRPr lang="en-US" dirty="0"/>
          </a:p>
          <a:p>
            <a:pPr lvl="1"/>
            <a:r>
              <a:rPr lang="en-US" dirty="0">
                <a:solidFill>
                  <a:schemeClr val="accent6"/>
                </a:solidFill>
              </a:rPr>
              <a:t>=== MORE TBD ===</a:t>
            </a:r>
          </a:p>
          <a:p>
            <a:pPr lvl="2"/>
            <a:r>
              <a:rPr lang="en-US" dirty="0">
                <a:solidFill>
                  <a:schemeClr val="accent6"/>
                </a:solidFill>
              </a:rPr>
              <a:t>.c, .txt, .</a:t>
            </a:r>
            <a:r>
              <a:rPr lang="en-US" dirty="0" err="1">
                <a:solidFill>
                  <a:schemeClr val="accent6"/>
                </a:solidFill>
              </a:rPr>
              <a:t>asc</a:t>
            </a:r>
            <a:r>
              <a:rPr lang="en-US" dirty="0">
                <a:solidFill>
                  <a:schemeClr val="accent6"/>
                </a:solidFill>
              </a:rPr>
              <a:t>, .info – check for all ASCII</a:t>
            </a:r>
          </a:p>
        </p:txBody>
      </p:sp>
    </p:spTree>
    <p:extLst>
      <p:ext uri="{BB962C8B-B14F-4D97-AF65-F5344CB8AC3E}">
        <p14:creationId xmlns:p14="http://schemas.microsoft.com/office/powerpoint/2010/main" val="373720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a:solidFill>
                  <a:srgbClr val="444444"/>
                </a:solidFill>
              </a:rPr>
              <a:t>pwalk.c</a:t>
            </a:r>
            <a:r>
              <a:rPr lang="en-US" dirty="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a:t>Simple FIFO-based scanning of directories</a:t>
            </a:r>
          </a:p>
          <a:p>
            <a:pPr lvl="1"/>
            <a:r>
              <a:rPr lang="en-US" dirty="0"/>
              <a:t>if the last directories that get popped are very large, their worker threads may end up being laggards</a:t>
            </a:r>
          </a:p>
          <a:p>
            <a:r>
              <a:rPr lang="en-US" dirty="0"/>
              <a:t>Optional load-balancing</a:t>
            </a:r>
          </a:p>
          <a:p>
            <a:pPr lvl="1"/>
            <a:r>
              <a:rPr lang="en-US" dirty="0"/>
              <a:t>‘-paths=&lt;</a:t>
            </a:r>
            <a:r>
              <a:rPr lang="en-US" dirty="0" err="1"/>
              <a:t>pathfile</a:t>
            </a:r>
            <a:r>
              <a:rPr lang="en-US" dirty="0"/>
              <a:t>&gt;’ – spread load across multiple mount points that point to the same directory hierarchy</a:t>
            </a:r>
          </a:p>
          <a:p>
            <a:pPr lvl="1"/>
            <a:r>
              <a:rPr lang="en-US" dirty="0"/>
              <a:t>Concurrent RDIRPLUS workloads can be quite compute-intensive for a OneFS initiator node</a:t>
            </a:r>
          </a:p>
          <a:p>
            <a:r>
              <a:rPr lang="en-US" dirty="0"/>
              <a:t>Portable code using </a:t>
            </a:r>
            <a:r>
              <a:rPr lang="en-US" dirty="0" err="1"/>
              <a:t>pThreads</a:t>
            </a:r>
            <a:r>
              <a:rPr lang="en-US" dirty="0"/>
              <a:t> library</a:t>
            </a:r>
          </a:p>
          <a:p>
            <a:pPr lvl="1"/>
            <a:r>
              <a:rPr lang="en-US" dirty="0"/>
              <a:t>worker threads do all the work</a:t>
            </a:r>
          </a:p>
          <a:p>
            <a:pPr lvl="1"/>
            <a:r>
              <a:rPr lang="en-US" dirty="0"/>
              <a:t>no exec/spawn overhead</a:t>
            </a:r>
          </a:p>
          <a:p>
            <a:pPr lvl="1"/>
            <a:r>
              <a:rPr lang="en-US" dirty="0"/>
              <a:t>coding strategy restricted by threaded worker context</a:t>
            </a:r>
          </a:p>
          <a:p>
            <a:pPr lvl="2"/>
            <a:r>
              <a:rPr lang="en-US" dirty="0"/>
              <a:t>for example, </a:t>
            </a:r>
            <a:r>
              <a:rPr lang="en-US" dirty="0" err="1"/>
              <a:t>chdir</a:t>
            </a:r>
            <a:r>
              <a:rPr lang="en-US" dirty="0"/>
              <a:t>(2) cannot be used, because it is process-global, and would effect all threads</a:t>
            </a:r>
          </a:p>
          <a:p>
            <a:endParaRPr lang="en-US" dirty="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a:t>What if the last directory scanned is unusually large and takes a long time to process?</a:t>
            </a:r>
          </a:p>
          <a:p>
            <a:pPr lvl="1">
              <a:buClr>
                <a:schemeClr val="bg2"/>
              </a:buClr>
            </a:pPr>
            <a:r>
              <a:rPr lang="en-US" dirty="0"/>
              <a:t>High percent of total elapsed time could be waiting on last worker</a:t>
            </a:r>
          </a:p>
          <a:p>
            <a:pPr lvl="1">
              <a:buClr>
                <a:schemeClr val="bg2"/>
              </a:buClr>
            </a:pPr>
            <a:r>
              <a:rPr lang="en-US" dirty="0"/>
              <a:t>Changing the FIFO to a heap and always popping the next biggest directory might mitigate this</a:t>
            </a:r>
          </a:p>
          <a:p>
            <a:pPr lvl="2">
              <a:buClr>
                <a:schemeClr val="bg2"/>
              </a:buClr>
            </a:pPr>
            <a:r>
              <a:rPr lang="en-US" dirty="0"/>
              <a:t>Heap approach is no guarantee though; largest directory might be encountered while scanning a very small directory</a:t>
            </a:r>
          </a:p>
          <a:p>
            <a:pPr lvl="1">
              <a:buClr>
                <a:schemeClr val="bg2"/>
              </a:buClr>
            </a:pPr>
            <a:r>
              <a:rPr lang="en-US" dirty="0"/>
              <a:t>Current code that logs worker wakeups allows observing, for example, if significant periods of time pass with less than all &lt;N&gt; workers being busy</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a:latin typeface="+mn-lt"/>
              </a:rPr>
              <a:t>pwalk</a:t>
            </a:r>
            <a:r>
              <a:rPr lang="en-US" dirty="0">
                <a:latin typeface="+mn-lt"/>
              </a:rPr>
              <a:t> </a:t>
            </a:r>
            <a:r>
              <a:rPr lang="en-US" u="sng" dirty="0">
                <a:latin typeface="+mn-lt"/>
              </a:rPr>
              <a:t>could</a:t>
            </a:r>
            <a:r>
              <a:rPr lang="en-US" dirty="0">
                <a:latin typeface="+mn-lt"/>
              </a:rPr>
              <a:t> log all files with a link count greater than one to correct for redundantly-counted space at the end of a run</a:t>
            </a:r>
            <a:endParaRPr lang="en-US" u="sng" dirty="0">
              <a:latin typeface="+mn-lt"/>
            </a:endParaRPr>
          </a:p>
          <a:p>
            <a:pPr lvl="1">
              <a:buClr>
                <a:schemeClr val="bg2"/>
              </a:buClr>
            </a:pPr>
            <a:r>
              <a:rPr lang="en-US" dirty="0">
                <a:latin typeface="+mn-lt"/>
              </a:rPr>
              <a:t>A file’s </a:t>
            </a:r>
            <a:r>
              <a:rPr lang="en-US" dirty="0" err="1">
                <a:latin typeface="+mn-lt"/>
              </a:rPr>
              <a:t>inode</a:t>
            </a:r>
            <a:r>
              <a:rPr lang="en-US" dirty="0">
                <a:latin typeface="+mn-lt"/>
              </a:rPr>
              <a:t> number uniquely maps to the space it uses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a:t>dd</a:t>
            </a:r>
            <a:r>
              <a:rPr lang="en-US" dirty="0"/>
              <a:t> if=&lt;</a:t>
            </a:r>
            <a:r>
              <a:rPr lang="en-US" dirty="0" err="1"/>
              <a:t>directory_name</a:t>
            </a:r>
            <a:r>
              <a:rPr lang="en-US" dirty="0"/>
              <a:t>&gt; </a:t>
            </a:r>
            <a:r>
              <a:rPr lang="en-US" dirty="0" err="1"/>
              <a:t>bs</a:t>
            </a:r>
            <a:r>
              <a:rPr lang="en-US" dirty="0"/>
              <a:t>=64k of=/</a:t>
            </a:r>
            <a:r>
              <a:rPr lang="en-US" dirty="0" err="1"/>
              <a:t>dev</a:t>
            </a:r>
            <a:r>
              <a:rPr lang="en-US" dirty="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latin typeface="+mj-lt"/>
              </a:rPr>
              <a:t>Motivations</a:t>
            </a:r>
          </a:p>
        </p:txBody>
      </p:sp>
      <p:sp>
        <p:nvSpPr>
          <p:cNvPr id="4" name="Content Placeholder 3"/>
          <p:cNvSpPr>
            <a:spLocks noGrp="1"/>
          </p:cNvSpPr>
          <p:nvPr>
            <p:ph sz="quarter" idx="10"/>
          </p:nvPr>
        </p:nvSpPr>
        <p:spPr/>
        <p:txBody>
          <a:bodyPr>
            <a:normAutofit fontScale="92500" lnSpcReduction="20000"/>
          </a:bodyPr>
          <a:lstStyle/>
          <a:p>
            <a:pPr>
              <a:buClr>
                <a:srgbClr val="000000"/>
              </a:buClr>
            </a:pPr>
            <a:r>
              <a:rPr lang="en-US" dirty="0">
                <a:latin typeface="+mn-lt"/>
              </a:rPr>
              <a:t>Performance</a:t>
            </a:r>
          </a:p>
          <a:p>
            <a:pPr lvl="1">
              <a:buClr>
                <a:srgbClr val="000000"/>
              </a:buClr>
            </a:pPr>
            <a:r>
              <a:rPr lang="en-US" sz="1600" dirty="0" err="1">
                <a:latin typeface="+mn-lt"/>
              </a:rPr>
              <a:t>Treewalk</a:t>
            </a:r>
            <a:r>
              <a:rPr lang="en-US" sz="1600" dirty="0">
                <a:latin typeface="+mn-lt"/>
              </a:rPr>
              <a:t> speed is governed by the latency of directory lookups and file attribute lookups</a:t>
            </a:r>
          </a:p>
          <a:p>
            <a:pPr lvl="1">
              <a:buClr>
                <a:srgbClr val="000000"/>
              </a:buClr>
            </a:pPr>
            <a:r>
              <a:rPr lang="en-US" sz="1600" dirty="0">
                <a:latin typeface="+mn-lt"/>
              </a:rPr>
              <a:t>In turn, those operations are governed by the </a:t>
            </a:r>
            <a:r>
              <a:rPr lang="en-US" sz="1600" u="sng" dirty="0">
                <a:latin typeface="+mn-lt"/>
              </a:rPr>
              <a:t>latency</a:t>
            </a:r>
            <a:r>
              <a:rPr lang="en-US" sz="1600" dirty="0">
                <a:latin typeface="+mn-lt"/>
              </a:rPr>
              <a:t> of NAS protocol (NFS or SMB) namespace RPCs (LOOKUP, READDIR, READIRPLUS, GETATTR, </a:t>
            </a:r>
            <a:r>
              <a:rPr lang="en-US" sz="1600" dirty="0" err="1">
                <a:latin typeface="+mn-lt"/>
              </a:rPr>
              <a:t>etc</a:t>
            </a:r>
            <a:r>
              <a:rPr lang="en-US" sz="1600" dirty="0">
                <a:latin typeface="+mn-lt"/>
              </a:rPr>
              <a:t>)</a:t>
            </a:r>
          </a:p>
          <a:p>
            <a:pPr lvl="1">
              <a:buClr>
                <a:srgbClr val="000000"/>
              </a:buClr>
            </a:pPr>
            <a:r>
              <a:rPr lang="en-US" sz="1600" dirty="0">
                <a:latin typeface="+mn-lt"/>
              </a:rPr>
              <a:t>All NAS operations inherit network latency</a:t>
            </a:r>
          </a:p>
          <a:p>
            <a:pPr lvl="1">
              <a:buClr>
                <a:srgbClr val="000000"/>
              </a:buClr>
            </a:pPr>
            <a:r>
              <a:rPr lang="en-US" sz="1600" dirty="0">
                <a:latin typeface="+mn-lt"/>
              </a:rPr>
              <a:t>OneFS NAS namespace and metadata operations are relatively slower without SSD metadata acceleration</a:t>
            </a:r>
          </a:p>
          <a:p>
            <a:pPr lvl="1">
              <a:buClr>
                <a:srgbClr val="000000"/>
              </a:buClr>
            </a:pPr>
            <a:r>
              <a:rPr lang="en-US" sz="1600" dirty="0">
                <a:latin typeface="+mn-lt"/>
              </a:rPr>
              <a:t>Little’s Law: X=N/R</a:t>
            </a:r>
          </a:p>
          <a:p>
            <a:pPr lvl="2">
              <a:buClr>
                <a:srgbClr val="000000"/>
              </a:buClr>
            </a:pPr>
            <a:r>
              <a:rPr lang="en-US" sz="1600" dirty="0">
                <a:latin typeface="+mn-lt"/>
              </a:rPr>
              <a:t>Throughput (X) = Concurrency (N) / Response Time (R)</a:t>
            </a:r>
          </a:p>
          <a:p>
            <a:pPr lvl="2">
              <a:buClr>
                <a:srgbClr val="000000"/>
              </a:buClr>
            </a:pPr>
            <a:r>
              <a:rPr lang="en-US" sz="1600" dirty="0">
                <a:latin typeface="+mn-lt"/>
              </a:rPr>
              <a:t>When R cannot be lowered, increase N to increase X</a:t>
            </a:r>
          </a:p>
          <a:p>
            <a:pPr>
              <a:buClr>
                <a:srgbClr val="000000"/>
              </a:buClr>
            </a:pPr>
            <a:r>
              <a:rPr lang="en-US" dirty="0">
                <a:latin typeface="+mn-lt"/>
              </a:rPr>
              <a:t>Portability</a:t>
            </a:r>
          </a:p>
          <a:p>
            <a:pPr lvl="1">
              <a:buClr>
                <a:srgbClr val="000000"/>
              </a:buClr>
            </a:pPr>
            <a:r>
              <a:rPr lang="en-US" sz="1600" dirty="0">
                <a:latin typeface="+mn-lt"/>
              </a:rPr>
              <a:t>Coded in relatively portable C for Linux, OSX, Solaris, or native OneFS deployment</a:t>
            </a:r>
          </a:p>
          <a:p>
            <a:pPr>
              <a:buClr>
                <a:srgbClr val="000000"/>
              </a:buClr>
            </a:pPr>
            <a:r>
              <a:rPr lang="en-US" dirty="0">
                <a:latin typeface="+mn-lt"/>
              </a:rPr>
              <a:t>Extensibility</a:t>
            </a:r>
          </a:p>
          <a:p>
            <a:pPr lvl="1">
              <a:buClr>
                <a:srgbClr val="000000"/>
              </a:buClr>
            </a:pPr>
            <a:r>
              <a:rPr lang="en-US" sz="1700" dirty="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Have Workers Do More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Uses cases abound …</a:t>
            </a:r>
          </a:p>
          <a:p>
            <a:pPr lvl="1">
              <a:buClr>
                <a:schemeClr val="bg2"/>
              </a:buClr>
            </a:pPr>
            <a:r>
              <a:rPr lang="en-US" dirty="0" err="1"/>
              <a:t>PowerCopy</a:t>
            </a:r>
            <a:endParaRPr lang="en-US" dirty="0"/>
          </a:p>
          <a:p>
            <a:pPr lvl="1">
              <a:buClr>
                <a:schemeClr val="bg2"/>
              </a:buClr>
            </a:pPr>
            <a:r>
              <a:rPr lang="en-US" dirty="0" err="1"/>
              <a:t>PowerChmod</a:t>
            </a:r>
            <a:endParaRPr lang="en-US" dirty="0"/>
          </a:p>
          <a:p>
            <a:pPr lvl="1">
              <a:buClr>
                <a:schemeClr val="bg2"/>
              </a:buClr>
            </a:pPr>
            <a:r>
              <a:rPr lang="en-US" dirty="0" err="1"/>
              <a:t>PowerGrep</a:t>
            </a:r>
            <a:endParaRPr lang="en-US" dirty="0"/>
          </a:p>
          <a:p>
            <a:pPr lvl="1">
              <a:buClr>
                <a:schemeClr val="bg2"/>
              </a:buClr>
            </a:pPr>
            <a:r>
              <a:rPr lang="en-US" dirty="0" err="1"/>
              <a:t>PowerPurge</a:t>
            </a:r>
            <a:r>
              <a:rPr lang="en-US" dirty="0"/>
              <a:t> </a:t>
            </a:r>
            <a:r>
              <a:rPr lang="mr-IN" dirty="0"/>
              <a:t>–</a:t>
            </a:r>
            <a:r>
              <a:rPr lang="en-US" dirty="0"/>
              <a:t> </a:t>
            </a:r>
            <a:r>
              <a:rPr lang="en-US" dirty="0" err="1"/>
              <a:t>pwalk</a:t>
            </a:r>
            <a:r>
              <a:rPr lang="en-US" dirty="0"/>
              <a:t> </a:t>
            </a:r>
            <a:r>
              <a:rPr lang="mr-IN" dirty="0"/>
              <a:t>–</a:t>
            </a:r>
            <a:r>
              <a:rPr lang="en-US" dirty="0" err="1"/>
              <a:t>rm</a:t>
            </a:r>
            <a:r>
              <a:rPr lang="en-US" dirty="0"/>
              <a:t> </a:t>
            </a:r>
            <a:r>
              <a:rPr lang="mr-IN" dirty="0"/>
              <a:t>–</a:t>
            </a:r>
            <a:r>
              <a:rPr lang="en-US" dirty="0"/>
              <a:t>select=&lt;</a:t>
            </a:r>
            <a:r>
              <a:rPr lang="mr-IN" dirty="0"/>
              <a:t>…</a:t>
            </a:r>
            <a:r>
              <a:rPr lang="en-US" dirty="0"/>
              <a:t>&gt;</a:t>
            </a:r>
          </a:p>
          <a:p>
            <a:pPr lvl="1">
              <a:buClr>
                <a:schemeClr val="bg2"/>
              </a:buClr>
            </a:pPr>
            <a:r>
              <a:rPr lang="en-US" dirty="0" err="1"/>
              <a:t>PowerScan</a:t>
            </a:r>
            <a:r>
              <a:rPr lang="en-US" dirty="0"/>
              <a:t> – </a:t>
            </a:r>
            <a:r>
              <a:rPr lang="en-US" dirty="0" err="1"/>
              <a:t>pwalk</a:t>
            </a:r>
            <a:r>
              <a:rPr lang="en-US" dirty="0"/>
              <a:t> -xml</a:t>
            </a:r>
          </a:p>
          <a:p>
            <a:pPr lvl="1">
              <a:buClr>
                <a:schemeClr val="bg2"/>
              </a:buClr>
            </a:pPr>
            <a:r>
              <a:rPr lang="en-US" dirty="0" err="1"/>
              <a:t>PowerCmp</a:t>
            </a:r>
            <a:r>
              <a:rPr lang="en-US" dirty="0"/>
              <a:t> – </a:t>
            </a:r>
            <a:r>
              <a:rPr lang="en-US" dirty="0" err="1"/>
              <a:t>pwalk</a:t>
            </a:r>
            <a:r>
              <a:rPr lang="en-US" dirty="0"/>
              <a:t> </a:t>
            </a:r>
            <a:r>
              <a:rPr lang="mr-IN" dirty="0"/>
              <a:t>–</a:t>
            </a:r>
            <a:r>
              <a:rPr lang="en-US" dirty="0" err="1"/>
              <a:t>cmp</a:t>
            </a:r>
            <a:r>
              <a:rPr lang="en-US" dirty="0"/>
              <a:t> </a:t>
            </a:r>
            <a:r>
              <a:rPr lang="mr-IN" dirty="0"/>
              <a:t>–</a:t>
            </a:r>
            <a:r>
              <a:rPr lang="en-US" dirty="0"/>
              <a:t>source=&lt;</a:t>
            </a:r>
            <a:r>
              <a:rPr lang="mr-IN" dirty="0"/>
              <a:t>…</a:t>
            </a:r>
            <a:r>
              <a:rPr lang="en-US" dirty="0"/>
              <a:t>&gt; -target=&lt;</a:t>
            </a:r>
            <a:r>
              <a:rPr lang="mr-IN" dirty="0"/>
              <a:t>…</a:t>
            </a:r>
            <a:r>
              <a:rPr lang="en-US" dirty="0"/>
              <a:t>&gt;</a:t>
            </a:r>
          </a:p>
          <a:p>
            <a:pPr lvl="1">
              <a:buClr>
                <a:schemeClr val="bg2"/>
              </a:buClr>
            </a:pPr>
            <a:r>
              <a:rPr lang="en-US" dirty="0" err="1"/>
              <a:t>PowerPermissionsRepair</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a:t>Possible Motivations …</a:t>
            </a:r>
          </a:p>
          <a:p>
            <a:pPr lvl="1">
              <a:buClr>
                <a:schemeClr val="bg2"/>
              </a:buClr>
            </a:pPr>
            <a:r>
              <a:rPr lang="en-US" dirty="0"/>
              <a:t>Cannot change working directory in a thread; current-working-directory is a process-global thing</a:t>
            </a:r>
          </a:p>
          <a:p>
            <a:pPr lvl="1">
              <a:buClr>
                <a:schemeClr val="bg2"/>
              </a:buClr>
            </a:pPr>
            <a:r>
              <a:rPr lang="en-US" dirty="0"/>
              <a:t>Optimal per-worker performance may require more memory per worker than will fit well in threaded model</a:t>
            </a:r>
          </a:p>
          <a:p>
            <a:pPr lvl="1">
              <a:buClr>
                <a:schemeClr val="bg2"/>
              </a:buClr>
            </a:pPr>
            <a:r>
              <a:rPr lang="en-US" dirty="0"/>
              <a:t>Per-process open file count or other limits could limit maximum thread count or the complexity of the work done by worker threads</a:t>
            </a:r>
          </a:p>
          <a:p>
            <a:pPr lvl="1">
              <a:buClr>
                <a:schemeClr val="bg2"/>
              </a:buClr>
            </a:pPr>
            <a:r>
              <a:rPr lang="en-US" dirty="0"/>
              <a:t>Might want to distribute work using </a:t>
            </a:r>
            <a:r>
              <a:rPr lang="en-US" dirty="0" err="1"/>
              <a:t>rsh</a:t>
            </a:r>
            <a:r>
              <a:rPr lang="en-US" dirty="0"/>
              <a:t> of some other means to leverage multiple clients</a:t>
            </a:r>
          </a:p>
          <a:p>
            <a:pPr>
              <a:buClr>
                <a:schemeClr val="bg2"/>
              </a:buClr>
            </a:pPr>
            <a:r>
              <a:rPr lang="en-US" dirty="0"/>
              <a:t>Implementation …</a:t>
            </a:r>
          </a:p>
          <a:p>
            <a:pPr lvl="1">
              <a:buClr>
                <a:schemeClr val="bg2"/>
              </a:buClr>
            </a:pPr>
            <a:r>
              <a:rPr lang="en-US" dirty="0"/>
              <a:t>Not too hard to </a:t>
            </a:r>
            <a:r>
              <a:rPr lang="en-US" dirty="0" err="1"/>
              <a:t>popen</a:t>
            </a:r>
            <a:r>
              <a:rPr lang="en-US" dirty="0"/>
              <a:t>() subordinate processes</a:t>
            </a:r>
          </a:p>
          <a:p>
            <a:pPr lvl="1">
              <a:buClr>
                <a:schemeClr val="bg2"/>
              </a:buClr>
            </a:pPr>
            <a:endParaRPr lang="en-US" dirty="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Implementation Notes</a:t>
            </a:r>
          </a:p>
        </p:txBody>
      </p:sp>
    </p:spTree>
    <p:extLst>
      <p:ext uri="{BB962C8B-B14F-4D97-AF65-F5344CB8AC3E}">
        <p14:creationId xmlns:p14="http://schemas.microsoft.com/office/powerpoint/2010/main" val="392333489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a:solidFill>
                  <a:srgbClr val="007DB8"/>
                </a:solidFill>
              </a:rPr>
              <a:t>Tools Matrix</a:t>
            </a: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extLst>
                    <a:ext uri="{9D8B030D-6E8A-4147-A177-3AD203B41FA5}">
                      <a16:colId xmlns:a16="http://schemas.microsoft.com/office/drawing/2014/main" val="20000"/>
                    </a:ext>
                  </a:extLst>
                </a:gridCol>
                <a:gridCol w="926086">
                  <a:extLst>
                    <a:ext uri="{9D8B030D-6E8A-4147-A177-3AD203B41FA5}">
                      <a16:colId xmlns:a16="http://schemas.microsoft.com/office/drawing/2014/main" val="20001"/>
                    </a:ext>
                  </a:extLst>
                </a:gridCol>
                <a:gridCol w="776149">
                  <a:extLst>
                    <a:ext uri="{9D8B030D-6E8A-4147-A177-3AD203B41FA5}">
                      <a16:colId xmlns:a16="http://schemas.microsoft.com/office/drawing/2014/main" val="20002"/>
                    </a:ext>
                  </a:extLst>
                </a:gridCol>
                <a:gridCol w="696770">
                  <a:extLst>
                    <a:ext uri="{9D8B030D-6E8A-4147-A177-3AD203B41FA5}">
                      <a16:colId xmlns:a16="http://schemas.microsoft.com/office/drawing/2014/main" val="20003"/>
                    </a:ext>
                  </a:extLst>
                </a:gridCol>
                <a:gridCol w="890807">
                  <a:extLst>
                    <a:ext uri="{9D8B030D-6E8A-4147-A177-3AD203B41FA5}">
                      <a16:colId xmlns:a16="http://schemas.microsoft.com/office/drawing/2014/main" val="20004"/>
                    </a:ext>
                  </a:extLst>
                </a:gridCol>
              </a:tblGrid>
              <a:tr h="326255">
                <a:tc>
                  <a:txBody>
                    <a:bodyPr/>
                    <a:lstStyle/>
                    <a:p>
                      <a:r>
                        <a:rPr lang="en-US" sz="1600" dirty="0"/>
                        <a:t>Program</a:t>
                      </a:r>
                    </a:p>
                  </a:txBody>
                  <a:tcPr>
                    <a:solidFill>
                      <a:schemeClr val="accent1">
                        <a:lumMod val="60000"/>
                        <a:lumOff val="40000"/>
                      </a:schemeClr>
                    </a:solidFill>
                  </a:tcPr>
                </a:tc>
                <a:tc>
                  <a:txBody>
                    <a:bodyPr/>
                    <a:lstStyle/>
                    <a:p>
                      <a:r>
                        <a:rPr lang="en-US" sz="1600" dirty="0"/>
                        <a:t>OneFS</a:t>
                      </a:r>
                    </a:p>
                  </a:txBody>
                  <a:tcPr>
                    <a:solidFill>
                      <a:schemeClr val="accent1">
                        <a:lumMod val="60000"/>
                        <a:lumOff val="40000"/>
                      </a:schemeClr>
                    </a:solidFill>
                  </a:tcPr>
                </a:tc>
                <a:tc>
                  <a:txBody>
                    <a:bodyPr/>
                    <a:lstStyle/>
                    <a:p>
                      <a:r>
                        <a:rPr lang="en-US" sz="1600" dirty="0"/>
                        <a:t>Linux</a:t>
                      </a:r>
                    </a:p>
                  </a:txBody>
                  <a:tcPr>
                    <a:solidFill>
                      <a:schemeClr val="accent1">
                        <a:lumMod val="60000"/>
                        <a:lumOff val="40000"/>
                      </a:schemeClr>
                    </a:solidFill>
                  </a:tcPr>
                </a:tc>
                <a:tc>
                  <a:txBody>
                    <a:bodyPr/>
                    <a:lstStyle/>
                    <a:p>
                      <a:r>
                        <a:rPr lang="en-US" sz="1600" dirty="0"/>
                        <a:t>OSX</a:t>
                      </a:r>
                    </a:p>
                  </a:txBody>
                  <a:tcPr>
                    <a:solidFill>
                      <a:schemeClr val="accent1">
                        <a:lumMod val="60000"/>
                        <a:lumOff val="40000"/>
                      </a:schemeClr>
                    </a:solidFill>
                  </a:tcPr>
                </a:tc>
                <a:tc>
                  <a:txBody>
                    <a:bodyPr/>
                    <a:lstStyle/>
                    <a:p>
                      <a:r>
                        <a:rPr lang="en-US" sz="1600" dirty="0"/>
                        <a:t>Solaris</a:t>
                      </a:r>
                    </a:p>
                  </a:txBody>
                  <a:tcPr>
                    <a:solidFill>
                      <a:schemeClr val="accent1">
                        <a:lumMod val="60000"/>
                        <a:lumOff val="40000"/>
                      </a:schemeClr>
                    </a:solidFill>
                  </a:tcPr>
                </a:tc>
                <a:extLst>
                  <a:ext uri="{0D108BD9-81ED-4DB2-BD59-A6C34878D82A}">
                    <a16:rowId xmlns:a16="http://schemas.microsoft.com/office/drawing/2014/main" val="10000"/>
                  </a:ext>
                </a:extLst>
              </a:tr>
              <a:tr h="296595">
                <a:tc>
                  <a:txBody>
                    <a:bodyPr/>
                    <a:lstStyle/>
                    <a:p>
                      <a:r>
                        <a:rPr lang="en-US" sz="1400" dirty="0" err="1"/>
                        <a:t>pwalk</a:t>
                      </a:r>
                      <a:r>
                        <a:rPr lang="en-US" sz="1400" dirty="0"/>
                        <a:t> </a:t>
                      </a:r>
                      <a:r>
                        <a:rPr lang="mr-IN" sz="1400" dirty="0"/>
                        <a:t>–</a:t>
                      </a:r>
                      <a:r>
                        <a:rPr lang="en-US" sz="1400" dirty="0"/>
                        <a:t> </a:t>
                      </a:r>
                      <a:r>
                        <a:rPr lang="en-US" sz="1400" dirty="0" err="1"/>
                        <a:t>PowerWalk</a:t>
                      </a:r>
                      <a:r>
                        <a:rPr lang="en-US" sz="1400" baseline="30000" dirty="0"/>
                        <a:t>[1]</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1"/>
                  </a:ext>
                </a:extLst>
              </a:tr>
              <a:tr h="313473">
                <a:tc>
                  <a:txBody>
                    <a:bodyPr/>
                    <a:lstStyle/>
                    <a:p>
                      <a:r>
                        <a:rPr lang="en-US" sz="1400" dirty="0"/>
                        <a:t>touch3 </a:t>
                      </a:r>
                      <a:r>
                        <a:rPr lang="mr-IN" sz="1400" dirty="0"/>
                        <a:t>–</a:t>
                      </a:r>
                      <a:r>
                        <a:rPr lang="en-US" sz="1400" dirty="0"/>
                        <a:t> Set </a:t>
                      </a:r>
                      <a:r>
                        <a:rPr lang="en-US" sz="1400" dirty="0" err="1"/>
                        <a:t>atime</a:t>
                      </a:r>
                      <a:r>
                        <a:rPr lang="en-US" sz="1400" dirty="0"/>
                        <a:t>, </a:t>
                      </a:r>
                      <a:r>
                        <a:rPr lang="en-US" sz="1400" dirty="0" err="1"/>
                        <a:t>mtime</a:t>
                      </a:r>
                      <a:r>
                        <a:rPr lang="en-US" sz="1400" dirty="0"/>
                        <a:t>, &amp;</a:t>
                      </a:r>
                      <a:r>
                        <a:rPr lang="en-US" sz="1400" baseline="0" dirty="0"/>
                        <a:t> </a:t>
                      </a:r>
                      <a:r>
                        <a:rPr lang="en-US" sz="1400" baseline="0" dirty="0" err="1"/>
                        <a:t>birthtime</a:t>
                      </a:r>
                      <a:r>
                        <a:rPr lang="en-US" sz="1400" baseline="30000" dirty="0"/>
                        <a:t>[2]</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2"/>
                  </a:ext>
                </a:extLst>
              </a:tr>
              <a:tr h="313473">
                <a:tc>
                  <a:txBody>
                    <a:bodyPr/>
                    <a:lstStyle/>
                    <a:p>
                      <a:r>
                        <a:rPr lang="en-US" sz="1400" dirty="0" err="1"/>
                        <a:t>mystat</a:t>
                      </a:r>
                      <a:r>
                        <a:rPr lang="en-US" sz="1400" dirty="0"/>
                        <a:t> </a:t>
                      </a:r>
                      <a:r>
                        <a:rPr lang="mr-IN" sz="1400" dirty="0"/>
                        <a:t>–</a:t>
                      </a:r>
                      <a:r>
                        <a:rPr lang="en-US" sz="1400" dirty="0"/>
                        <a:t> stat(1)++ w/ full</a:t>
                      </a:r>
                      <a:r>
                        <a:rPr lang="en-US" sz="1400" baseline="0" dirty="0"/>
                        <a:t> </a:t>
                      </a:r>
                      <a:r>
                        <a:rPr lang="en-US" sz="1400" dirty="0"/>
                        <a:t>precision</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3"/>
                  </a:ext>
                </a:extLst>
              </a:tr>
              <a:tr h="313473">
                <a:tc>
                  <a:txBody>
                    <a:bodyPr/>
                    <a:lstStyle/>
                    <a:p>
                      <a:r>
                        <a:rPr lang="en-US" sz="1400" dirty="0" err="1"/>
                        <a:t>hacls</a:t>
                      </a:r>
                      <a:r>
                        <a:rPr lang="en-US" sz="1400" dirty="0"/>
                        <a:t> </a:t>
                      </a:r>
                      <a:r>
                        <a:rPr lang="mr-IN" sz="1400" dirty="0"/>
                        <a:t>–</a:t>
                      </a:r>
                      <a:r>
                        <a:rPr lang="en-US" sz="1400" dirty="0"/>
                        <a:t> </a:t>
                      </a:r>
                      <a:r>
                        <a:rPr lang="en-US" sz="1400" dirty="0" err="1"/>
                        <a:t>Hexify</a:t>
                      </a:r>
                      <a:r>
                        <a:rPr lang="en-US" sz="1400" baseline="0" dirty="0"/>
                        <a:t> ACLs (produce CHEX format)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4"/>
                  </a:ext>
                </a:extLst>
              </a:tr>
              <a:tr h="313473">
                <a:tc>
                  <a:txBody>
                    <a:bodyPr/>
                    <a:lstStyle/>
                    <a:p>
                      <a:r>
                        <a:rPr lang="en-US" sz="1400" dirty="0" err="1"/>
                        <a:t>chexcmp</a:t>
                      </a:r>
                      <a:r>
                        <a:rPr lang="en-US" sz="1400" dirty="0"/>
                        <a:t> </a:t>
                      </a:r>
                      <a:r>
                        <a:rPr lang="mr-IN" sz="1400" dirty="0"/>
                        <a:t>–</a:t>
                      </a:r>
                      <a:r>
                        <a:rPr lang="en-US" sz="1400" dirty="0"/>
                        <a:t> Compare</a:t>
                      </a:r>
                      <a:r>
                        <a:rPr lang="en-US" sz="1400" baseline="0" dirty="0"/>
                        <a:t> CHEX-formatted ACEs</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5"/>
                  </a:ext>
                </a:extLst>
              </a:tr>
              <a:tr h="313473">
                <a:tc>
                  <a:txBody>
                    <a:bodyPr/>
                    <a:lstStyle/>
                    <a:p>
                      <a:r>
                        <a:rPr lang="en-US" sz="1400" dirty="0" err="1"/>
                        <a:t>wstat</a:t>
                      </a:r>
                      <a:r>
                        <a:rPr lang="en-US" sz="1400" dirty="0"/>
                        <a:t> </a:t>
                      </a:r>
                      <a:r>
                        <a:rPr lang="mr-IN" sz="1400" dirty="0"/>
                        <a:t>–</a:t>
                      </a:r>
                      <a:r>
                        <a:rPr lang="en-US" sz="1400" dirty="0"/>
                        <a:t> WORM stat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0006"/>
                  </a:ext>
                </a:extLst>
              </a:tr>
              <a:tr h="313473">
                <a:tc>
                  <a:txBody>
                    <a:bodyPr/>
                    <a:lstStyle/>
                    <a:p>
                      <a:r>
                        <a:rPr lang="en-US" sz="1400" dirty="0" err="1"/>
                        <a:t>wacls</a:t>
                      </a:r>
                      <a:r>
                        <a:rPr lang="en-US" sz="1400" dirty="0"/>
                        <a:t> </a:t>
                      </a:r>
                      <a:r>
                        <a:rPr lang="mr-IN" sz="1400" dirty="0"/>
                        <a:t>–</a:t>
                      </a:r>
                      <a:r>
                        <a:rPr lang="en-US" sz="1400" dirty="0"/>
                        <a:t> Write</a:t>
                      </a:r>
                      <a:r>
                        <a:rPr lang="en-US" sz="1400" baseline="0" dirty="0"/>
                        <a:t> ACLs (</a:t>
                      </a:r>
                      <a:r>
                        <a:rPr lang="en-US" sz="1400" baseline="0" dirty="0" err="1"/>
                        <a:t>setuid</a:t>
                      </a:r>
                      <a:r>
                        <a:rPr lang="en-US" sz="1400" baseline="0" dirty="0"/>
                        <a:t> root)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13473">
                <a:tc>
                  <a:txBody>
                    <a:bodyPr/>
                    <a:lstStyle/>
                    <a:p>
                      <a:r>
                        <a:rPr lang="en-US" sz="1400" dirty="0" err="1"/>
                        <a:t>pwalk_python.py</a:t>
                      </a:r>
                      <a:r>
                        <a:rPr lang="en-US" sz="1400" dirty="0"/>
                        <a:t> </a:t>
                      </a:r>
                      <a:r>
                        <a:rPr lang="mr-IN" sz="1400" dirty="0"/>
                        <a:t>–</a:t>
                      </a:r>
                      <a:r>
                        <a:rPr lang="en-US" sz="1400" dirty="0"/>
                        <a:t> Co-process</a:t>
                      </a:r>
                      <a:r>
                        <a:rPr lang="en-US" sz="1400" baseline="0" dirty="0"/>
                        <a:t> for -audit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13473">
                <a:tc>
                  <a:txBody>
                    <a:bodyPr/>
                    <a:lstStyle/>
                    <a:p>
                      <a:r>
                        <a:rPr lang="en-US" sz="1400" dirty="0" err="1"/>
                        <a:t>xacls</a:t>
                      </a:r>
                      <a:r>
                        <a:rPr lang="en-US" sz="1400" dirty="0"/>
                        <a:t> </a:t>
                      </a:r>
                      <a:r>
                        <a:rPr lang="mr-IN" sz="1400" dirty="0"/>
                        <a:t>–</a:t>
                      </a:r>
                      <a:r>
                        <a:rPr lang="en-US" sz="1400" dirty="0"/>
                        <a:t> </a:t>
                      </a:r>
                      <a:r>
                        <a:rPr lang="en-US" sz="1400" dirty="0" err="1"/>
                        <a:t>eXtract</a:t>
                      </a:r>
                      <a:r>
                        <a:rPr lang="en-US" sz="1400" dirty="0"/>
                        <a:t> &amp;</a:t>
                      </a:r>
                      <a:r>
                        <a:rPr lang="en-US" sz="1400" baseline="0" dirty="0"/>
                        <a:t> translate </a:t>
                      </a:r>
                      <a:r>
                        <a:rPr lang="en-US" sz="1400" dirty="0"/>
                        <a:t>POSIX ACLs</a:t>
                      </a:r>
                    </a:p>
                  </a:txBody>
                  <a:tcPr/>
                </a:tc>
                <a:tc>
                  <a:txBody>
                    <a:bodyPr/>
                    <a:lstStyle/>
                    <a:p>
                      <a:pPr algn="ct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a:solidFill>
                  <a:schemeClr val="bg2"/>
                </a:solidFill>
                <a:latin typeface="+mn-lt"/>
              </a:rPr>
              <a:t>[1] Features vary by platform</a:t>
            </a:r>
          </a:p>
          <a:p>
            <a:pPr>
              <a:spcBef>
                <a:spcPts val="0"/>
              </a:spcBef>
              <a:spcAft>
                <a:spcPts val="0"/>
              </a:spcAft>
              <a:buClr>
                <a:schemeClr val="bg1"/>
              </a:buClr>
            </a:pPr>
            <a:r>
              <a:rPr lang="en-US" sz="1200" dirty="0">
                <a:solidFill>
                  <a:schemeClr val="bg2"/>
                </a:solidFill>
                <a:latin typeface="+mn-lt"/>
              </a:rPr>
              <a:t>[2] </a:t>
            </a:r>
            <a:r>
              <a:rPr lang="en-US" sz="1200" dirty="0" err="1">
                <a:solidFill>
                  <a:schemeClr val="bg2"/>
                </a:solidFill>
                <a:latin typeface="+mn-lt"/>
              </a:rPr>
              <a:t>birthtime</a:t>
            </a:r>
            <a:r>
              <a:rPr lang="en-US" sz="1200" dirty="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latin typeface="+mn-lt"/>
              </a:rPr>
              <a:t>stat(2) – </a:t>
            </a:r>
            <a:r>
              <a:rPr lang="en-US" sz="2800" dirty="0" err="1">
                <a:solidFill>
                  <a:srgbClr val="007DB8"/>
                </a:solidFill>
                <a:latin typeface="+mn-lt"/>
              </a:rPr>
              <a:t>syscall</a:t>
            </a:r>
            <a:r>
              <a:rPr lang="en-US" sz="2800" dirty="0">
                <a:solidFill>
                  <a:srgbClr val="007DB8"/>
                </a:solidFill>
                <a:latin typeface="+mn-lt"/>
              </a:rPr>
              <a:t> - per-file metadata</a:t>
            </a: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a:t>fstat</a:t>
            </a:r>
            <a:r>
              <a:rPr lang="en-US" sz="1600" b="1" dirty="0"/>
              <a:t>(), </a:t>
            </a:r>
            <a:r>
              <a:rPr lang="en-US" sz="1600" b="1" dirty="0" err="1"/>
              <a:t>lstat</a:t>
            </a:r>
            <a:r>
              <a:rPr lang="en-US" sz="1600" b="1" dirty="0"/>
              <a:t>(), stat(), </a:t>
            </a:r>
            <a:r>
              <a:rPr lang="en-US" sz="1600" b="1" dirty="0" err="1"/>
              <a:t>fstatat</a:t>
            </a:r>
            <a:r>
              <a:rPr lang="en-US" sz="1600" b="1" dirty="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a:latin typeface="Calibri"/>
                <a:cs typeface="Calibri"/>
              </a:rPr>
              <a:t>struct</a:t>
            </a:r>
            <a:r>
              <a:rPr lang="en-US" sz="1600" b="1" dirty="0">
                <a:latin typeface="Calibri"/>
                <a:cs typeface="Calibri"/>
              </a:rPr>
              <a:t> stat { /* when _DARWIN_FEATURE_64_BIT_INODE is defined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st_dev</a:t>
            </a:r>
            <a:r>
              <a:rPr lang="en-US" sz="1600" b="1" dirty="0">
                <a:latin typeface="Calibri"/>
                <a:cs typeface="Calibri"/>
              </a:rPr>
              <a:t>;		/* ID of device containing file */</a:t>
            </a:r>
          </a:p>
          <a:p>
            <a:pPr marL="0" indent="0">
              <a:spcBef>
                <a:spcPts val="0"/>
              </a:spcBef>
              <a:buNone/>
            </a:pPr>
            <a:r>
              <a:rPr lang="en-US" sz="1600" b="1" dirty="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err="1">
                <a:latin typeface="Calibri"/>
                <a:cs typeface="Calibri"/>
              </a:rPr>
              <a:t>st_mode</a:t>
            </a:r>
            <a:r>
              <a:rPr lang="en-US" sz="1600" b="1" dirty="0">
                <a:latin typeface="Calibri"/>
                <a:cs typeface="Calibri"/>
              </a:rPr>
              <a:t>;		/* Mode of file (see below) */		</a:t>
            </a:r>
            <a:r>
              <a:rPr lang="en-US" sz="1600" b="1" dirty="0">
                <a:solidFill>
                  <a:srgbClr val="FF0000"/>
                </a:solidFill>
                <a:latin typeface="Calibri"/>
                <a:cs typeface="Calibri"/>
              </a:rPr>
              <a:t>[1] e.g.: </a:t>
            </a:r>
            <a:r>
              <a:rPr lang="en-US" sz="1600" b="1" dirty="0" err="1">
                <a:solidFill>
                  <a:srgbClr val="FF0000"/>
                </a:solidFill>
                <a:latin typeface="Calibri"/>
                <a:cs typeface="Calibri"/>
              </a:rPr>
              <a:t>rwxr</a:t>
            </a:r>
            <a:r>
              <a:rPr lang="en-US" sz="1600" b="1" dirty="0">
                <a:solidFill>
                  <a:srgbClr val="FF0000"/>
                </a:solidFill>
                <a:latin typeface="Calibri"/>
                <a:cs typeface="Calibri"/>
              </a:rPr>
              <a:t>-</a:t>
            </a:r>
            <a:r>
              <a:rPr lang="en-US" sz="1600" b="1" dirty="0" err="1">
                <a:solidFill>
                  <a:srgbClr val="FF0000"/>
                </a:solidFill>
                <a:latin typeface="Calibri"/>
                <a:cs typeface="Calibri"/>
              </a:rPr>
              <a:t>xr</a:t>
            </a:r>
            <a:r>
              <a:rPr lang="en-US" sz="1600" b="1" dirty="0">
                <a:solidFill>
                  <a:srgbClr val="FF0000"/>
                </a:solidFill>
                <a:latin typeface="Calibri"/>
                <a:cs typeface="Calibri"/>
              </a:rPr>
              <a:t>--</a:t>
            </a:r>
          </a:p>
          <a:p>
            <a:pPr marL="0" indent="0">
              <a:spcBef>
                <a:spcPts val="0"/>
              </a:spcBef>
              <a:buNone/>
            </a:pPr>
            <a:r>
              <a:rPr lang="en-US" sz="1600" b="1" dirty="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err="1">
                <a:latin typeface="Calibri"/>
                <a:cs typeface="Calibri"/>
              </a:rPr>
              <a:t>st_nlink</a:t>
            </a:r>
            <a:r>
              <a:rPr lang="en-US" sz="1600" b="1" dirty="0">
                <a:latin typeface="Calibri"/>
                <a:cs typeface="Calibri"/>
              </a:rPr>
              <a:t>;		/* Number of hard links */</a:t>
            </a:r>
          </a:p>
          <a:p>
            <a:pPr marL="0" indent="0">
              <a:spcBef>
                <a:spcPts val="0"/>
              </a:spcBef>
              <a:buNone/>
            </a:pPr>
            <a:r>
              <a:rPr lang="en-US" sz="1600" b="1" dirty="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a:latin typeface="Calibri"/>
                <a:cs typeface="Calibri"/>
              </a:rPr>
              <a:t>st_ino</a:t>
            </a:r>
            <a:r>
              <a:rPr lang="en-US" sz="1600" b="1" dirty="0">
                <a:latin typeface="Calibri"/>
                <a:cs typeface="Calibri"/>
              </a:rPr>
              <a:t>  		/* File serial number */		</a:t>
            </a:r>
            <a:r>
              <a:rPr lang="en-US" sz="1600" b="1" dirty="0">
                <a:solidFill>
                  <a:srgbClr val="FF6600"/>
                </a:solidFill>
                <a:latin typeface="Calibri"/>
                <a:cs typeface="Calibri"/>
              </a:rPr>
              <a:t>i.e.: </a:t>
            </a:r>
            <a:r>
              <a:rPr lang="en-US" sz="1600" b="1" dirty="0" err="1">
                <a:solidFill>
                  <a:srgbClr val="FF6600"/>
                </a:solidFill>
                <a:latin typeface="Calibri"/>
                <a:cs typeface="Calibri"/>
              </a:rPr>
              <a:t>i</a:t>
            </a:r>
            <a:r>
              <a:rPr lang="en-US" sz="1600" b="1" dirty="0" err="1">
                <a:solidFill>
                  <a:srgbClr val="FF0000"/>
                </a:solidFill>
                <a:latin typeface="Calibri"/>
                <a:cs typeface="Calibri"/>
              </a:rPr>
              <a:t>node</a:t>
            </a:r>
            <a:r>
              <a:rPr lang="en-US" sz="1600" b="1" dirty="0">
                <a:solidFill>
                  <a:srgbClr val="FF0000"/>
                </a:solidFill>
                <a:latin typeface="Calibri"/>
                <a:cs typeface="Calibri"/>
              </a:rPr>
              <a:t> #</a:t>
            </a:r>
          </a:p>
          <a:p>
            <a:pPr marL="0" indent="0">
              <a:spcBef>
                <a:spcPts val="0"/>
              </a:spcBef>
              <a:buNone/>
            </a:pPr>
            <a:r>
              <a:rPr lang="en-US" sz="1600" b="1" dirty="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a:latin typeface="Calibri"/>
                <a:cs typeface="Calibri"/>
              </a:rPr>
              <a:t>;		/* User ID of the file */</a:t>
            </a:r>
          </a:p>
          <a:p>
            <a:pPr marL="0" indent="0">
              <a:spcBef>
                <a:spcPts val="0"/>
              </a:spcBef>
              <a:buNone/>
            </a:pPr>
            <a:r>
              <a:rPr lang="en-US" sz="1600" b="1" dirty="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a:latin typeface="Calibri"/>
                <a:cs typeface="Calibri"/>
              </a:rPr>
              <a:t>;		/* Group ID of the file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st_rdev</a:t>
            </a:r>
            <a:r>
              <a:rPr lang="en-US" sz="1600" b="1" dirty="0">
                <a:latin typeface="Calibri"/>
                <a:cs typeface="Calibri"/>
              </a:rPr>
              <a:t>;		/* Device ID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a:latin typeface="Calibri"/>
                <a:cs typeface="Calibri"/>
              </a:rPr>
              <a:t>;	/* time of last access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a:latin typeface="Calibri"/>
                <a:cs typeface="Calibri"/>
              </a:rPr>
              <a:t>;	/* time of last data modification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a:latin typeface="Calibri"/>
                <a:cs typeface="Calibri"/>
              </a:rPr>
              <a:t>;	/* time of last status change */</a:t>
            </a:r>
          </a:p>
          <a:p>
            <a:pPr marL="0" indent="0">
              <a:spcBef>
                <a:spcPts val="0"/>
              </a:spcBef>
              <a:buNone/>
            </a:pPr>
            <a:r>
              <a:rPr lang="en-US" sz="1600" b="1" dirty="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a:solidFill>
                  <a:srgbClr val="444444"/>
                </a:solidFill>
                <a:latin typeface="Calibri"/>
                <a:cs typeface="Calibri"/>
              </a:rPr>
              <a:t>;	/* time of file creation(birth) */	</a:t>
            </a:r>
            <a:r>
              <a:rPr lang="en-US" sz="1600" b="1" dirty="0">
                <a:solidFill>
                  <a:schemeClr val="accent4"/>
                </a:solidFill>
                <a:latin typeface="Calibri"/>
                <a:cs typeface="Calibri"/>
              </a:rPr>
              <a:t>[2]</a:t>
            </a:r>
          </a:p>
          <a:p>
            <a:pPr marL="0" indent="0">
              <a:spcBef>
                <a:spcPts val="0"/>
              </a:spcBef>
              <a:buNone/>
            </a:pPr>
            <a:r>
              <a:rPr lang="en-US" sz="1600" b="1" dirty="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err="1">
                <a:latin typeface="Calibri"/>
                <a:cs typeface="Calibri"/>
              </a:rPr>
              <a:t>st_size</a:t>
            </a:r>
            <a:r>
              <a:rPr lang="en-US" sz="1600" b="1" dirty="0">
                <a:latin typeface="Calibri"/>
                <a:cs typeface="Calibri"/>
              </a:rPr>
              <a:t>;		/* file size, in bytes */		</a:t>
            </a:r>
            <a:r>
              <a:rPr lang="en-US" sz="1600" b="1" dirty="0">
                <a:solidFill>
                  <a:srgbClr val="FF0000"/>
                </a:solidFill>
                <a:latin typeface="Calibri"/>
                <a:cs typeface="Calibri"/>
              </a:rPr>
              <a:t>‘nominal’ size (bytes)</a:t>
            </a:r>
          </a:p>
          <a:p>
            <a:pPr marL="0" indent="0">
              <a:spcBef>
                <a:spcPts val="0"/>
              </a:spcBef>
              <a:buNone/>
            </a:pPr>
            <a:r>
              <a:rPr lang="en-US" sz="1600" b="1" dirty="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err="1">
                <a:latin typeface="Calibri"/>
                <a:cs typeface="Calibri"/>
              </a:rPr>
              <a:t>st_blocks</a:t>
            </a:r>
            <a:r>
              <a:rPr lang="en-US" sz="1600" b="1" dirty="0">
                <a:latin typeface="Calibri"/>
                <a:cs typeface="Calibri"/>
              </a:rPr>
              <a:t>;		/* blocks allocated for file */</a:t>
            </a:r>
            <a:r>
              <a:rPr lang="en-US" sz="1600" b="1" dirty="0">
                <a:solidFill>
                  <a:srgbClr val="FF0000"/>
                </a:solidFill>
                <a:latin typeface="Calibri"/>
                <a:cs typeface="Calibri"/>
              </a:rPr>
              <a:t>	 	[3] ‘allocated’ (~raw) size (</a:t>
            </a:r>
            <a:r>
              <a:rPr lang="en-US" sz="1600" b="1" dirty="0" err="1">
                <a:solidFill>
                  <a:srgbClr val="FF0000"/>
                </a:solidFill>
                <a:latin typeface="Calibri"/>
                <a:cs typeface="Calibri"/>
              </a:rPr>
              <a:t>sectors|kb</a:t>
            </a:r>
            <a:r>
              <a:rPr lang="en-US" sz="1600" b="1" dirty="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uint32_t      </a:t>
            </a:r>
            <a:r>
              <a:rPr lang="en-US" sz="1600" b="1" dirty="0" err="1">
                <a:latin typeface="Calibri"/>
                <a:cs typeface="Calibri"/>
              </a:rPr>
              <a:t>st_flags</a:t>
            </a:r>
            <a:r>
              <a:rPr lang="en-US" sz="1600" b="1" dirty="0">
                <a:latin typeface="Calibri"/>
                <a:cs typeface="Calibri"/>
              </a:rPr>
              <a:t>;		/* user defined flags for file */</a:t>
            </a:r>
          </a:p>
          <a:p>
            <a:pPr marL="0" indent="0">
              <a:spcBef>
                <a:spcPts val="0"/>
              </a:spcBef>
              <a:buNone/>
            </a:pPr>
            <a:r>
              <a:rPr lang="en-US" sz="1600" b="1" dirty="0">
                <a:latin typeface="Calibri"/>
                <a:cs typeface="Calibri"/>
              </a:rPr>
              <a:t>        uint32_t      </a:t>
            </a:r>
            <a:r>
              <a:rPr lang="en-US" sz="1600" b="1" dirty="0" err="1">
                <a:latin typeface="Calibri"/>
                <a:cs typeface="Calibri"/>
              </a:rPr>
              <a:t>st_gen</a:t>
            </a:r>
            <a:r>
              <a:rPr lang="en-US" sz="1600" b="1" dirty="0">
                <a:latin typeface="Calibri"/>
                <a:cs typeface="Calibri"/>
              </a:rPr>
              <a:t>;		/* file generation number */</a:t>
            </a:r>
          </a:p>
          <a:p>
            <a:pPr marL="0" indent="0">
              <a:spcBef>
                <a:spcPts val="0"/>
              </a:spcBef>
              <a:buNone/>
            </a:pPr>
            <a:r>
              <a:rPr lang="en-US" sz="1600" b="1" dirty="0">
                <a:latin typeface="Calibri"/>
                <a:cs typeface="Calibri"/>
              </a:rPr>
              <a:t>        int32_t        </a:t>
            </a:r>
            <a:r>
              <a:rPr lang="en-US" sz="1600" b="1" dirty="0" err="1">
                <a:latin typeface="Calibri"/>
                <a:cs typeface="Calibri"/>
              </a:rPr>
              <a:t>st_lspare</a:t>
            </a:r>
            <a:r>
              <a:rPr lang="en-US" sz="1600" b="1" dirty="0">
                <a:latin typeface="Calibri"/>
                <a:cs typeface="Calibri"/>
              </a:rPr>
              <a:t>;	/* RESERVED: DO NOT USE! */</a:t>
            </a:r>
          </a:p>
          <a:p>
            <a:pPr marL="0" indent="0">
              <a:spcBef>
                <a:spcPts val="0"/>
              </a:spcBef>
              <a:buNone/>
            </a:pPr>
            <a:r>
              <a:rPr lang="en-US" sz="1600" b="1" dirty="0">
                <a:latin typeface="Calibri"/>
                <a:cs typeface="Calibri"/>
              </a:rPr>
              <a:t>        int64_t        </a:t>
            </a:r>
            <a:r>
              <a:rPr lang="en-US" sz="1600" b="1" dirty="0" err="1">
                <a:latin typeface="Calibri"/>
                <a:cs typeface="Calibri"/>
              </a:rPr>
              <a:t>st_qspare</a:t>
            </a:r>
            <a:r>
              <a:rPr lang="en-US" sz="1600" b="1" dirty="0">
                <a:latin typeface="Calibri"/>
                <a:cs typeface="Calibri"/>
              </a:rPr>
              <a:t>[2];	/* RESERVED: DO NOT USE! */</a:t>
            </a:r>
          </a:p>
          <a:p>
            <a:pPr marL="0" indent="0">
              <a:spcBef>
                <a:spcPts val="0"/>
              </a:spcBef>
              <a:buNone/>
            </a:pPr>
            <a:r>
              <a:rPr lang="en-US" sz="1600" b="1" dirty="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a:solidFill>
                  <a:srgbClr val="FF0000"/>
                </a:solidFill>
                <a:latin typeface="Calibri"/>
                <a:cs typeface="Calibri"/>
              </a:rPr>
              <a:t>[2] Not all filesystems store ‘birth time’ or provide for it in their stat(2) implementation;  NFSv3 </a:t>
            </a:r>
            <a:r>
              <a:rPr lang="en-US" sz="1600" b="1" u="sng" dirty="0">
                <a:solidFill>
                  <a:srgbClr val="FF0000"/>
                </a:solidFill>
                <a:latin typeface="Calibri"/>
                <a:cs typeface="Calibri"/>
              </a:rPr>
              <a:t>cannot</a:t>
            </a:r>
            <a:r>
              <a:rPr lang="en-US" sz="1600" b="1" dirty="0">
                <a:solidFill>
                  <a:srgbClr val="FF0000"/>
                </a:solidFill>
                <a:latin typeface="Calibri"/>
                <a:cs typeface="Calibri"/>
              </a:rPr>
              <a:t> convey it, and not all NFSv4 clients handle it correctly; it may be presented as either ‘not available’ or as a blind copy of the </a:t>
            </a:r>
            <a:r>
              <a:rPr lang="en-US" sz="1600" b="1" dirty="0" err="1">
                <a:solidFill>
                  <a:srgbClr val="FF0000"/>
                </a:solidFill>
                <a:latin typeface="Calibri"/>
                <a:cs typeface="Calibri"/>
              </a:rPr>
              <a:t>ctime</a:t>
            </a:r>
            <a:r>
              <a:rPr lang="en-US" sz="1600" b="1" dirty="0">
                <a:solidFill>
                  <a:srgbClr val="FF0000"/>
                </a:solidFill>
                <a:latin typeface="Calibri"/>
                <a:cs typeface="Calibri"/>
              </a:rPr>
              <a:t>.</a:t>
            </a:r>
          </a:p>
          <a:p>
            <a:pPr marL="0" indent="-182880">
              <a:spcBef>
                <a:spcPts val="0"/>
              </a:spcBef>
              <a:buNone/>
            </a:pPr>
            <a:r>
              <a:rPr lang="en-US" sz="1600" b="1" dirty="0">
                <a:solidFill>
                  <a:srgbClr val="FF0000"/>
                </a:solidFill>
                <a:latin typeface="Calibri"/>
                <a:cs typeface="Calibri"/>
              </a:rPr>
              <a:t>[3] Modern NFS servers may return a number of 1024-byte units rather than 512-byte units.  From OneFS, this value includes the data protection overhead of a file.  The ratio of </a:t>
            </a:r>
            <a:r>
              <a:rPr lang="en-US" sz="1600" b="1" dirty="0" err="1">
                <a:solidFill>
                  <a:srgbClr val="FF0000"/>
                </a:solidFill>
                <a:latin typeface="Calibri"/>
                <a:cs typeface="Calibri"/>
              </a:rPr>
              <a:t>st_blocks</a:t>
            </a:r>
            <a:r>
              <a:rPr lang="en-US" sz="1600" b="1" dirty="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and  may vary with the size of the OneFS node pool containing the file.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directory_scan</a:t>
            </a:r>
            <a:r>
              <a:rPr lang="en-US" dirty="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a:latin typeface="Consolas"/>
                <a:cs typeface="Consolas"/>
              </a:rPr>
              <a:t>opendir</a:t>
            </a:r>
            <a:r>
              <a:rPr lang="en-US" sz="1600" b="1" dirty="0">
                <a:latin typeface="Consolas"/>
                <a:cs typeface="Consolas"/>
              </a:rPr>
              <a:t>(directory)</a:t>
            </a:r>
          </a:p>
          <a:p>
            <a:pPr marL="0" indent="0">
              <a:spcBef>
                <a:spcPts val="0"/>
              </a:spcBef>
              <a:buNone/>
            </a:pPr>
            <a:r>
              <a:rPr lang="en-US" sz="1600" b="1" dirty="0">
                <a:latin typeface="Consolas"/>
                <a:cs typeface="Consolas"/>
              </a:rPr>
              <a:t>stat(directory)</a:t>
            </a:r>
          </a:p>
          <a:p>
            <a:pPr marL="0" indent="0">
              <a:spcBef>
                <a:spcPts val="0"/>
              </a:spcBef>
              <a:buNone/>
            </a:pPr>
            <a:r>
              <a:rPr lang="en-US" sz="1600" b="1" dirty="0" err="1">
                <a:latin typeface="Consolas"/>
                <a:cs typeface="Consolas"/>
              </a:rPr>
              <a:t>process_entry</a:t>
            </a:r>
            <a:r>
              <a:rPr lang="en-US" sz="1600" b="1" dirty="0">
                <a:latin typeface="Consolas"/>
                <a:cs typeface="Consolas"/>
              </a:rPr>
              <a:t>(‘start’, directory)</a:t>
            </a:r>
          </a:p>
          <a:p>
            <a:pPr marL="0" indent="0">
              <a:spcBef>
                <a:spcPts val="0"/>
              </a:spcBef>
              <a:buNone/>
            </a:pPr>
            <a:r>
              <a:rPr lang="en-US" sz="1600" b="1" dirty="0">
                <a:latin typeface="Consolas"/>
                <a:cs typeface="Consolas"/>
              </a:rPr>
              <a:t>while (</a:t>
            </a:r>
            <a:r>
              <a:rPr lang="en-US" sz="1600" b="1" dirty="0" err="1">
                <a:latin typeface="Consolas"/>
                <a:cs typeface="Consolas"/>
              </a:rPr>
              <a:t>readdir_r</a:t>
            </a:r>
            <a:r>
              <a:rPr lang="en-US" sz="1600" b="1" dirty="0">
                <a:latin typeface="Consolas"/>
                <a:cs typeface="Consolas"/>
              </a:rPr>
              <a:t>(...)) {</a:t>
            </a:r>
          </a:p>
          <a:p>
            <a:pPr marL="0" indent="0">
              <a:spcBef>
                <a:spcPts val="0"/>
              </a:spcBef>
              <a:buNone/>
            </a:pPr>
            <a:r>
              <a:rPr lang="en-US" sz="1600" b="1" dirty="0">
                <a:latin typeface="Consolas"/>
                <a:cs typeface="Consolas"/>
              </a:rPr>
              <a:t>   stat(entry)</a:t>
            </a:r>
          </a:p>
          <a:p>
            <a:pPr marL="0" indent="0">
              <a:spcBef>
                <a:spcPts val="0"/>
              </a:spcBef>
              <a:buNone/>
            </a:pPr>
            <a:r>
              <a:rPr lang="en-US" sz="1600" b="1" dirty="0">
                <a:latin typeface="Consolas"/>
                <a:cs typeface="Consolas"/>
              </a:rPr>
              <a:t>   if (S_IFDIR(entry)) </a:t>
            </a:r>
            <a:r>
              <a:rPr lang="en-US" sz="1600" b="1" dirty="0" err="1">
                <a:latin typeface="Consolas"/>
                <a:cs typeface="Consolas"/>
              </a:rPr>
              <a:t>fifo_push</a:t>
            </a:r>
            <a:r>
              <a:rPr lang="en-US" sz="1600" b="1" dirty="0">
                <a:latin typeface="Consolas"/>
                <a:cs typeface="Consolas"/>
              </a:rPr>
              <a:t>(entry)</a:t>
            </a:r>
          </a:p>
          <a:p>
            <a:pPr marL="0" indent="0">
              <a:spcBef>
                <a:spcPts val="0"/>
              </a:spcBef>
              <a:buNone/>
            </a:pPr>
            <a:r>
              <a:rPr lang="en-US" sz="1600" b="1" dirty="0">
                <a:latin typeface="Consolas"/>
                <a:cs typeface="Consolas"/>
              </a:rPr>
              <a:t>   else </a:t>
            </a:r>
            <a:r>
              <a:rPr lang="en-US" sz="1600" b="1" dirty="0" err="1">
                <a:latin typeface="Consolas"/>
                <a:cs typeface="Consolas"/>
              </a:rPr>
              <a:t>collect_statistics</a:t>
            </a:r>
            <a:r>
              <a:rPr lang="en-US" sz="1600" b="1" dirty="0">
                <a:latin typeface="Consolas"/>
                <a:cs typeface="Consolas"/>
              </a:rPr>
              <a:t>(entry)</a:t>
            </a:r>
          </a:p>
          <a:p>
            <a:pPr marL="0" indent="0">
              <a:spcBef>
                <a:spcPts val="0"/>
              </a:spcBef>
              <a:buNone/>
            </a:pPr>
            <a:r>
              <a:rPr lang="en-US" sz="1600" b="1" dirty="0">
                <a:latin typeface="Consolas"/>
                <a:cs typeface="Consolas"/>
              </a:rPr>
              <a:t>   </a:t>
            </a:r>
            <a:r>
              <a:rPr lang="en-US" sz="1600" b="1" dirty="0" err="1">
                <a:latin typeface="Consolas"/>
                <a:cs typeface="Consolas"/>
              </a:rPr>
              <a:t>process_entry</a:t>
            </a:r>
            <a:r>
              <a:rPr lang="en-US" sz="1600" b="1" dirty="0">
                <a:latin typeface="Consolas"/>
                <a:cs typeface="Consolas"/>
              </a:rPr>
              <a:t>(‘entry’, entry)</a:t>
            </a:r>
          </a:p>
          <a:p>
            <a:pPr marL="0" indent="0">
              <a:spcBef>
                <a:spcPts val="0"/>
              </a:spcBef>
              <a:buNone/>
            </a:pPr>
            <a:r>
              <a:rPr lang="en-US" sz="1600" b="1" dirty="0">
                <a:latin typeface="Consolas"/>
                <a:cs typeface="Consolas"/>
              </a:rPr>
              <a:t>}</a:t>
            </a:r>
          </a:p>
          <a:p>
            <a:pPr marL="0" indent="0">
              <a:spcBef>
                <a:spcPts val="0"/>
              </a:spcBef>
              <a:buNone/>
            </a:pPr>
            <a:r>
              <a:rPr lang="en-US" sz="1600" b="1" dirty="0" err="1">
                <a:latin typeface="Consolas"/>
                <a:cs typeface="Consolas"/>
              </a:rPr>
              <a:t>process_entry</a:t>
            </a:r>
            <a:r>
              <a:rPr lang="en-US" sz="1600" b="1" dirty="0">
                <a:latin typeface="Consolas"/>
                <a:cs typeface="Consolas"/>
              </a:rPr>
              <a:t>(‘end’, directory)</a:t>
            </a:r>
          </a:p>
          <a:p>
            <a:pPr marL="0" indent="0">
              <a:spcBef>
                <a:spcPts val="0"/>
              </a:spcBef>
              <a:buNone/>
            </a:pPr>
            <a:r>
              <a:rPr lang="en-US" sz="1600" b="1" dirty="0" err="1">
                <a:latin typeface="Consolas"/>
                <a:cs typeface="Consolas"/>
              </a:rPr>
              <a:t>closedir</a:t>
            </a:r>
            <a:r>
              <a:rPr lang="en-US" sz="1600" b="1" dirty="0">
                <a:latin typeface="Consolas"/>
                <a:cs typeface="Consolas"/>
              </a:rPr>
              <a:t>(directory)</a:t>
            </a: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solidFill>
                  <a:srgbClr val="444444"/>
                </a:solidFill>
                <a:ea typeface="ＭＳ Ｐゴシック" charset="-128"/>
                <a:cs typeface="ＭＳ Ｐゴシック" charset="-128"/>
              </a:rPr>
              <a:t>Threads vs. Processes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extLst>
                    <a:ext uri="{9D8B030D-6E8A-4147-A177-3AD203B41FA5}">
                      <a16:colId xmlns:a16="http://schemas.microsoft.com/office/drawing/2014/main" val="20000"/>
                    </a:ext>
                  </a:extLst>
                </a:gridCol>
                <a:gridCol w="2882035">
                  <a:extLst>
                    <a:ext uri="{9D8B030D-6E8A-4147-A177-3AD203B41FA5}">
                      <a16:colId xmlns:a16="http://schemas.microsoft.com/office/drawing/2014/main" val="20001"/>
                    </a:ext>
                  </a:extLst>
                </a:gridCol>
                <a:gridCol w="3228398">
                  <a:extLst>
                    <a:ext uri="{9D8B030D-6E8A-4147-A177-3AD203B41FA5}">
                      <a16:colId xmlns:a16="http://schemas.microsoft.com/office/drawing/2014/main" val="20002"/>
                    </a:ext>
                  </a:extLst>
                </a:gridCol>
              </a:tblGrid>
              <a:tr h="352985">
                <a:tc>
                  <a:txBody>
                    <a:bodyPr/>
                    <a:lstStyle/>
                    <a:p>
                      <a:endParaRPr lang="en-US" sz="1200" dirty="0"/>
                    </a:p>
                  </a:txBody>
                  <a:tcPr marL="83127" marR="83127" marT="30256" marB="30256">
                    <a:solidFill>
                      <a:schemeClr val="bg1"/>
                    </a:solidFill>
                  </a:tcPr>
                </a:tc>
                <a:tc>
                  <a:txBody>
                    <a:bodyPr/>
                    <a:lstStyle/>
                    <a:p>
                      <a:r>
                        <a:rPr lang="en-US" sz="1200" dirty="0"/>
                        <a:t>Processes</a:t>
                      </a:r>
                    </a:p>
                  </a:txBody>
                  <a:tcPr marL="83127" marR="83127" marT="30256" marB="30256"/>
                </a:tc>
                <a:tc>
                  <a:txBody>
                    <a:bodyPr/>
                    <a:lstStyle/>
                    <a:p>
                      <a:r>
                        <a:rPr lang="en-US" sz="1200" dirty="0"/>
                        <a:t>Threads</a:t>
                      </a:r>
                    </a:p>
                  </a:txBody>
                  <a:tcPr marL="83127" marR="83127" marT="30256" marB="30256"/>
                </a:tc>
                <a:extLst>
                  <a:ext uri="{0D108BD9-81ED-4DB2-BD59-A6C34878D82A}">
                    <a16:rowId xmlns:a16="http://schemas.microsoft.com/office/drawing/2014/main" val="10000"/>
                  </a:ext>
                </a:extLst>
              </a:tr>
              <a:tr h="697906">
                <a:tc>
                  <a:txBody>
                    <a:bodyPr/>
                    <a:lstStyle/>
                    <a:p>
                      <a:r>
                        <a:rPr lang="en-US" sz="1200" dirty="0"/>
                        <a:t>Control</a:t>
                      </a:r>
                    </a:p>
                  </a:txBody>
                  <a:tcPr marL="83127" marR="83127" marT="30256" marB="30256">
                    <a:solidFill>
                      <a:schemeClr val="accent2"/>
                    </a:solidFill>
                  </a:tcPr>
                </a:tc>
                <a:tc>
                  <a:txBody>
                    <a:bodyPr/>
                    <a:lstStyle/>
                    <a:p>
                      <a:r>
                        <a:rPr lang="en-US" sz="1200" dirty="0"/>
                        <a:t>Shells &amp; shell scripts</a:t>
                      </a:r>
                    </a:p>
                    <a:p>
                      <a:r>
                        <a:rPr lang="en-US" sz="1200" dirty="0"/>
                        <a:t>Dispatchers/Listeners</a:t>
                      </a:r>
                    </a:p>
                    <a:p>
                      <a:r>
                        <a:rPr lang="en-US" sz="1200" dirty="0"/>
                        <a:t>Any program (system())</a:t>
                      </a:r>
                    </a:p>
                  </a:txBody>
                  <a:tcPr marL="83127" marR="83127" marT="30256" marB="30256"/>
                </a:tc>
                <a:tc>
                  <a:txBody>
                    <a:bodyPr/>
                    <a:lstStyle/>
                    <a:p>
                      <a:r>
                        <a:rPr lang="en-US" sz="1200" dirty="0"/>
                        <a:t>Compiled</a:t>
                      </a:r>
                      <a:r>
                        <a:rPr lang="en-US" sz="1200" baseline="0" dirty="0"/>
                        <a:t> code (usually)</a:t>
                      </a:r>
                      <a:endParaRPr lang="en-US" sz="1200" dirty="0"/>
                    </a:p>
                  </a:txBody>
                  <a:tcPr marL="83127" marR="83127" marT="30256" marB="30256"/>
                </a:tc>
                <a:extLst>
                  <a:ext uri="{0D108BD9-81ED-4DB2-BD59-A6C34878D82A}">
                    <a16:rowId xmlns:a16="http://schemas.microsoft.com/office/drawing/2014/main" val="10001"/>
                  </a:ext>
                </a:extLst>
              </a:tr>
              <a:tr h="958103">
                <a:tc>
                  <a:txBody>
                    <a:bodyPr/>
                    <a:lstStyle/>
                    <a:p>
                      <a:r>
                        <a:rPr lang="en-US" sz="1200" dirty="0"/>
                        <a:t>Synchronization</a:t>
                      </a:r>
                    </a:p>
                  </a:txBody>
                  <a:tcPr marL="83127" marR="83127" marT="30256" marB="30256">
                    <a:solidFill>
                      <a:schemeClr val="accent2"/>
                    </a:solidFill>
                  </a:tcPr>
                </a:tc>
                <a:tc>
                  <a:txBody>
                    <a:bodyPr/>
                    <a:lstStyle/>
                    <a:p>
                      <a:pPr marL="0" indent="0" algn="l">
                        <a:buFont typeface="Arial"/>
                        <a:buNone/>
                      </a:pPr>
                      <a:r>
                        <a:rPr lang="en-US" sz="1200" dirty="0" err="1"/>
                        <a:t>Filesystem</a:t>
                      </a:r>
                      <a:r>
                        <a:rPr lang="en-US" sz="1200" dirty="0"/>
                        <a:t> objects</a:t>
                      </a:r>
                    </a:p>
                    <a:p>
                      <a:r>
                        <a:rPr lang="en-US" sz="1200" dirty="0"/>
                        <a:t>Inter-Process Communication (IPC)</a:t>
                      </a:r>
                    </a:p>
                  </a:txBody>
                  <a:tcPr marL="83127" marR="83127" marT="30256" marB="30256"/>
                </a:tc>
                <a:tc>
                  <a:txBody>
                    <a:bodyPr/>
                    <a:lstStyle/>
                    <a:p>
                      <a:r>
                        <a:rPr lang="en-US" sz="1200" dirty="0"/>
                        <a:t>Lock-protected memory in the containing process’s address space</a:t>
                      </a:r>
                    </a:p>
                  </a:txBody>
                  <a:tcPr marL="83127" marR="83127" marT="30256" marB="30256"/>
                </a:tc>
                <a:extLst>
                  <a:ext uri="{0D108BD9-81ED-4DB2-BD59-A6C34878D82A}">
                    <a16:rowId xmlns:a16="http://schemas.microsoft.com/office/drawing/2014/main" val="10002"/>
                  </a:ext>
                </a:extLst>
              </a:tr>
              <a:tr h="609152">
                <a:tc>
                  <a:txBody>
                    <a:bodyPr/>
                    <a:lstStyle/>
                    <a:p>
                      <a:r>
                        <a:rPr lang="en-US" sz="1200" dirty="0"/>
                        <a:t>Complexity &amp; Versatility</a:t>
                      </a:r>
                    </a:p>
                  </a:txBody>
                  <a:tcPr marL="83127" marR="83127" marT="30256" marB="30256">
                    <a:solidFill>
                      <a:schemeClr val="accent2"/>
                    </a:solidFill>
                  </a:tcPr>
                </a:tc>
                <a:tc>
                  <a:txBody>
                    <a:bodyPr/>
                    <a:lstStyle/>
                    <a:p>
                      <a:r>
                        <a:rPr lang="en-US" sz="1200" dirty="0"/>
                        <a:t>Awkward or expensive to implement</a:t>
                      </a:r>
                      <a:r>
                        <a:rPr lang="en-US" sz="1200" baseline="0" dirty="0"/>
                        <a:t> complex logic</a:t>
                      </a:r>
                      <a:endParaRPr lang="en-US" sz="1200" dirty="0"/>
                    </a:p>
                  </a:txBody>
                  <a:tcPr marL="83127" marR="83127" marT="30256" marB="30256"/>
                </a:tc>
                <a:tc>
                  <a:txBody>
                    <a:bodyPr/>
                    <a:lstStyle/>
                    <a:p>
                      <a:r>
                        <a:rPr lang="en-US" sz="1200" dirty="0"/>
                        <a:t>Extreme versatility and access to OS, but requires skills and compile</a:t>
                      </a:r>
                      <a:r>
                        <a:rPr lang="en-US" sz="1200" baseline="0" dirty="0"/>
                        <a:t>r step</a:t>
                      </a:r>
                      <a:endParaRPr lang="en-US" sz="1200" dirty="0"/>
                    </a:p>
                  </a:txBody>
                  <a:tcPr marL="83127" marR="83127" marT="30256" marB="30256"/>
                </a:tc>
                <a:extLst>
                  <a:ext uri="{0D108BD9-81ED-4DB2-BD59-A6C34878D82A}">
                    <a16:rowId xmlns:a16="http://schemas.microsoft.com/office/drawing/2014/main" val="10003"/>
                  </a:ext>
                </a:extLst>
              </a:tr>
              <a:tr h="453839">
                <a:tc>
                  <a:txBody>
                    <a:bodyPr/>
                    <a:lstStyle/>
                    <a:p>
                      <a:r>
                        <a:rPr lang="en-US" sz="1200" dirty="0"/>
                        <a:t>Monitoring (Solaris)</a:t>
                      </a:r>
                    </a:p>
                  </a:txBody>
                  <a:tcPr marL="83127" marR="83127" marT="30256" marB="30256">
                    <a:solidFill>
                      <a:schemeClr val="accent2"/>
                    </a:solidFill>
                  </a:tcPr>
                </a:tc>
                <a:tc>
                  <a:txBody>
                    <a:bodyPr/>
                    <a:lstStyle/>
                    <a:p>
                      <a:r>
                        <a:rPr lang="en-US" sz="1200" dirty="0"/>
                        <a:t>PID (</a:t>
                      </a:r>
                      <a:r>
                        <a:rPr lang="en-US" sz="1200" dirty="0" err="1"/>
                        <a:t>prstat</a:t>
                      </a:r>
                      <a:r>
                        <a:rPr lang="en-US" sz="1200" dirty="0"/>
                        <a:t> –m)</a:t>
                      </a:r>
                    </a:p>
                  </a:txBody>
                  <a:tcPr marL="83127" marR="83127" marT="30256" marB="30256"/>
                </a:tc>
                <a:tc>
                  <a:txBody>
                    <a:bodyPr/>
                    <a:lstStyle/>
                    <a:p>
                      <a:r>
                        <a:rPr lang="en-US" sz="1200" dirty="0"/>
                        <a:t>LWPID (</a:t>
                      </a:r>
                      <a:r>
                        <a:rPr lang="en-US" sz="1200" dirty="0" err="1"/>
                        <a:t>prstat</a:t>
                      </a:r>
                      <a:r>
                        <a:rPr lang="en-US" sz="1200" baseline="0" dirty="0"/>
                        <a:t> –mL)</a:t>
                      </a:r>
                      <a:endParaRPr lang="en-US" sz="1200" dirty="0"/>
                    </a:p>
                  </a:txBody>
                  <a:tcPr marL="83127" marR="83127" marT="30256" marB="3025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559560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70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8130">
                <a:tc>
                  <a:txBody>
                    <a:bodyPr/>
                    <a:lstStyle/>
                    <a:p>
                      <a:r>
                        <a:rPr lang="en-US" sz="1400" dirty="0"/>
                        <a:t>Usage</a:t>
                      </a:r>
                    </a:p>
                  </a:txBody>
                  <a:tcPr marT="34290" marB="34290"/>
                </a:tc>
                <a:tc>
                  <a:txBody>
                    <a:bodyPr/>
                    <a:lstStyle/>
                    <a:p>
                      <a:r>
                        <a:rPr lang="en-US" sz="1400" dirty="0"/>
                        <a:t>Space (KB)</a:t>
                      </a:r>
                    </a:p>
                  </a:txBody>
                  <a:tcPr marT="34290" marB="34290"/>
                </a:tc>
                <a:extLst>
                  <a:ext uri="{0D108BD9-81ED-4DB2-BD59-A6C34878D82A}">
                    <a16:rowId xmlns:a16="http://schemas.microsoft.com/office/drawing/2014/main" val="10000"/>
                  </a:ext>
                </a:extLst>
              </a:tr>
              <a:tr h="278130">
                <a:tc>
                  <a:txBody>
                    <a:bodyPr/>
                    <a:lstStyle/>
                    <a:p>
                      <a:r>
                        <a:rPr lang="en-US" sz="1400" dirty="0" err="1"/>
                        <a:t>Wlog</a:t>
                      </a:r>
                      <a:r>
                        <a:rPr lang="en-US" sz="1400" dirty="0"/>
                        <a:t> output buffer</a:t>
                      </a:r>
                    </a:p>
                  </a:txBody>
                  <a:tcPr marT="34290" marB="34290"/>
                </a:tc>
                <a:tc>
                  <a:txBody>
                    <a:bodyPr/>
                    <a:lstStyle/>
                    <a:p>
                      <a:r>
                        <a:rPr lang="en-US" sz="1400" dirty="0"/>
                        <a:t>32</a:t>
                      </a:r>
                    </a:p>
                  </a:txBody>
                  <a:tcPr marT="34290" marB="34290"/>
                </a:tc>
                <a:extLst>
                  <a:ext uri="{0D108BD9-81ED-4DB2-BD59-A6C34878D82A}">
                    <a16:rowId xmlns:a16="http://schemas.microsoft.com/office/drawing/2014/main" val="10001"/>
                  </a:ext>
                </a:extLst>
              </a:tr>
              <a:tr h="278130">
                <a:tc>
                  <a:txBody>
                    <a:bodyPr/>
                    <a:lstStyle/>
                    <a:p>
                      <a:r>
                        <a:rPr lang="en-US" sz="1400" dirty="0"/>
                        <a:t>Filename scratch space</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2"/>
                  </a:ext>
                </a:extLst>
              </a:tr>
              <a:tr h="278130">
                <a:tc>
                  <a:txBody>
                    <a:bodyPr/>
                    <a:lstStyle/>
                    <a:p>
                      <a:r>
                        <a:rPr lang="en-US" sz="1400" dirty="0"/>
                        <a:t>stat() buffer</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3"/>
                  </a:ext>
                </a:extLst>
              </a:tr>
              <a:tr h="278130">
                <a:tc>
                  <a:txBody>
                    <a:bodyPr/>
                    <a:lstStyle/>
                    <a:p>
                      <a:r>
                        <a:rPr lang="en-US" sz="1400" dirty="0"/>
                        <a:t>…</a:t>
                      </a:r>
                    </a:p>
                  </a:txBody>
                  <a:tcPr marT="34290" marB="34290"/>
                </a:tc>
                <a:tc>
                  <a:txBody>
                    <a:bodyPr/>
                    <a:lstStyle/>
                    <a:p>
                      <a:r>
                        <a:rPr lang="en-US" sz="1400" dirty="0"/>
                        <a:t>…</a:t>
                      </a:r>
                    </a:p>
                  </a:txBody>
                  <a:tcPr marT="34290" marB="34290"/>
                </a:tc>
                <a:extLst>
                  <a:ext uri="{0D108BD9-81ED-4DB2-BD59-A6C34878D82A}">
                    <a16:rowId xmlns:a16="http://schemas.microsoft.com/office/drawing/2014/main" val="10004"/>
                  </a:ext>
                </a:extLst>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a:t>It adds up at high worker count …</a:t>
            </a:r>
          </a:p>
          <a:p>
            <a:pPr marL="285750" indent="-285750">
              <a:buFont typeface="Arial"/>
              <a:buChar char="•"/>
            </a:pPr>
            <a:r>
              <a:rPr lang="en-US" dirty="0"/>
              <a:t>Summary stats in </a:t>
            </a:r>
            <a:r>
              <a:rPr lang="en-US" dirty="0" err="1"/>
              <a:t>pwalk.log</a:t>
            </a:r>
            <a:r>
              <a:rPr lang="en-US" dirty="0"/>
              <a:t> give actual usage</a:t>
            </a:r>
          </a:p>
        </p:txBody>
      </p:sp>
    </p:spTree>
    <p:extLst>
      <p:ext uri="{BB962C8B-B14F-4D97-AF65-F5344CB8AC3E}">
        <p14:creationId xmlns:p14="http://schemas.microsoft.com/office/powerpoint/2010/main" val="111636131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a:solidFill>
                  <a:schemeClr val="tx2"/>
                </a:solidFill>
                <a:latin typeface="Geneva"/>
                <a:cs typeface="Geneva"/>
              </a:rPr>
              <a:t>Q &amp; A?</a:t>
            </a:r>
          </a:p>
        </p:txBody>
      </p:sp>
    </p:spTree>
    <p:extLst>
      <p:ext uri="{BB962C8B-B14F-4D97-AF65-F5344CB8AC3E}">
        <p14:creationId xmlns:p14="http://schemas.microsoft.com/office/powerpoint/2010/main" val="768085596"/>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85C3"/>
                </a:solidFill>
                <a:latin typeface="+mj-lt"/>
              </a:rPr>
              <a:t>Git</a:t>
            </a:r>
            <a:r>
              <a:rPr lang="en-US" dirty="0">
                <a:solidFill>
                  <a:srgbClr val="0085C3"/>
                </a:solidFill>
                <a:latin typeface="+mj-lt"/>
              </a:rPr>
              <a:t> it here </a:t>
            </a:r>
            <a:r>
              <a:rPr lang="mr-IN" dirty="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https://github.com/WhizBob/pwalk</a:t>
            </a:r>
            <a:endParaRPr lang="en-US" dirty="0">
              <a:latin typeface="+mn-lt"/>
            </a:endParaRPr>
          </a:p>
          <a:p>
            <a:pPr lvl="1">
              <a:buClr>
                <a:srgbClr val="000000"/>
              </a:buClr>
            </a:pPr>
            <a:r>
              <a:rPr lang="en-US" dirty="0" err="1">
                <a:latin typeface="+mn-lt"/>
              </a:rPr>
              <a:t>src</a:t>
            </a:r>
            <a:r>
              <a:rPr lang="en-US" dirty="0">
                <a:latin typeface="+mn-lt"/>
              </a:rPr>
              <a:t>/ - Mostly-portable C code (OneFS, Linux, Mac OS, Solaris) plus </a:t>
            </a:r>
            <a:r>
              <a:rPr lang="en-US" dirty="0"/>
              <a:t>v</a:t>
            </a:r>
            <a:r>
              <a:rPr lang="en-US" dirty="0">
                <a:latin typeface="+mn-lt"/>
              </a:rPr>
              <a:t>arious platform-dependent </a:t>
            </a:r>
            <a:r>
              <a:rPr lang="en-US" dirty="0" err="1">
                <a:latin typeface="+mn-lt"/>
              </a:rPr>
              <a:t>Makefiles</a:t>
            </a:r>
            <a:endParaRPr lang="en-US" dirty="0">
              <a:latin typeface="+mn-lt"/>
            </a:endParaRPr>
          </a:p>
          <a:p>
            <a:pPr lvl="1">
              <a:buClr>
                <a:srgbClr val="000000"/>
              </a:buClr>
            </a:pPr>
            <a:r>
              <a:rPr lang="en-US" dirty="0">
                <a:latin typeface="+mn-lt"/>
              </a:rPr>
              <a:t>doc/ - Word &amp; </a:t>
            </a:r>
            <a:r>
              <a:rPr lang="en-US" dirty="0" err="1">
                <a:latin typeface="+mn-lt"/>
              </a:rPr>
              <a:t>Powerpoint</a:t>
            </a:r>
            <a:r>
              <a:rPr lang="en-US" dirty="0">
                <a:latin typeface="+mn-lt"/>
              </a:rPr>
              <a:t> documentation, plus Excel permissions spreadsheet</a:t>
            </a:r>
          </a:p>
          <a:p>
            <a:pPr lvl="1"/>
            <a:r>
              <a:rPr lang="en-US" dirty="0"/>
              <a:t>bin/ - Prebuilt binaries (bin/&lt;platform&gt;) -  </a:t>
            </a:r>
            <a:r>
              <a:rPr lang="en-US" u="sng" dirty="0"/>
              <a:t>not</a:t>
            </a:r>
            <a:r>
              <a:rPr lang="en-US" dirty="0"/>
              <a:t> guaranteed to match the 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a:solidFill>
                  <a:srgbClr val="007DB8"/>
                </a:solidFill>
              </a:rPr>
              <a:t>Compile and Build</a:t>
            </a: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a:t>Mostly portable C code</a:t>
            </a:r>
          </a:p>
          <a:p>
            <a:pPr lvl="1"/>
            <a:r>
              <a:rPr lang="en-US" sz="1600" dirty="0"/>
              <a:t>80% monolithic </a:t>
            </a:r>
            <a:r>
              <a:rPr lang="en-US" sz="1600" dirty="0" err="1"/>
              <a:t>pwalk.c</a:t>
            </a:r>
            <a:r>
              <a:rPr lang="en-US" sz="1600" dirty="0"/>
              <a:t> C code</a:t>
            </a:r>
          </a:p>
          <a:p>
            <a:pPr lvl="1"/>
            <a:r>
              <a:rPr lang="en-US" sz="1600" dirty="0"/>
              <a:t>Uses POSIX </a:t>
            </a:r>
            <a:r>
              <a:rPr lang="en-US" sz="1600" dirty="0" err="1"/>
              <a:t>pThreads</a:t>
            </a:r>
            <a:r>
              <a:rPr lang="en-US" sz="1600" dirty="0"/>
              <a:t> for concurrency</a:t>
            </a:r>
          </a:p>
          <a:p>
            <a:pPr lvl="1"/>
            <a:r>
              <a:rPr lang="en-US" sz="1600" dirty="0" err="1"/>
              <a:t>pwalk_acls</a:t>
            </a:r>
            <a:r>
              <a:rPr lang="en-US" sz="1600" dirty="0"/>
              <a:t>.[</a:t>
            </a:r>
            <a:r>
              <a:rPr lang="en-US" sz="1600" dirty="0" err="1"/>
              <a:t>ch</a:t>
            </a:r>
            <a:r>
              <a:rPr lang="en-US" sz="1600" dirty="0"/>
              <a:t>] for ACL-handling (Linux only)</a:t>
            </a:r>
          </a:p>
          <a:p>
            <a:pPr lvl="1"/>
            <a:r>
              <a:rPr lang="en-US" sz="1600" dirty="0"/>
              <a:t>Uses Python </a:t>
            </a:r>
            <a:r>
              <a:rPr lang="en-US" sz="1600" dirty="0" err="1"/>
              <a:t>symbiont</a:t>
            </a:r>
            <a:r>
              <a:rPr lang="en-US" sz="1600" dirty="0"/>
              <a:t> code for –audit (OneFS only)</a:t>
            </a:r>
            <a:endParaRPr lang="en-US" sz="1100" dirty="0"/>
          </a:p>
          <a:p>
            <a:r>
              <a:rPr lang="en-US" sz="2000" dirty="0"/>
              <a:t>Simple compile &amp; link</a:t>
            </a:r>
          </a:p>
          <a:p>
            <a:pPr lvl="1"/>
            <a:r>
              <a:rPr lang="en-US" sz="1400" dirty="0"/>
              <a:t>OSX:         </a:t>
            </a:r>
            <a:r>
              <a:rPr lang="en-US" sz="1400" dirty="0" err="1"/>
              <a:t>Makefile.osx</a:t>
            </a:r>
            <a:endParaRPr lang="en-US" sz="1400" dirty="0"/>
          </a:p>
          <a:p>
            <a:pPr lvl="1"/>
            <a:r>
              <a:rPr lang="en-US" sz="1400" dirty="0"/>
              <a:t>Linux:        </a:t>
            </a:r>
            <a:r>
              <a:rPr lang="en-US" sz="1400" dirty="0" err="1"/>
              <a:t>Makefile.linux</a:t>
            </a:r>
            <a:endParaRPr lang="en-US" sz="1400" dirty="0"/>
          </a:p>
          <a:p>
            <a:pPr lvl="1"/>
            <a:r>
              <a:rPr lang="en-US" sz="1400" dirty="0"/>
              <a:t>OneFS:     Makefile.onefs7 | Makefile.onefs8</a:t>
            </a:r>
          </a:p>
          <a:p>
            <a:pPr lvl="1"/>
            <a:r>
              <a:rPr lang="en-US" sz="1400" dirty="0"/>
              <a:t>Solaris:     </a:t>
            </a:r>
            <a:r>
              <a:rPr lang="en-US" sz="1400" dirty="0" err="1"/>
              <a:t>Makefile.solaris</a:t>
            </a:r>
            <a:endParaRPr lang="en-US" sz="1400" dirty="0"/>
          </a:p>
          <a:p>
            <a:pPr lvl="1"/>
            <a:r>
              <a:rPr lang="en-US" sz="1400" dirty="0"/>
              <a:t>Windows:  Theoretically possible </a:t>
            </a:r>
            <a:r>
              <a:rPr lang="mr-IN" sz="1400" dirty="0"/>
              <a:t>…</a:t>
            </a:r>
            <a:endParaRPr lang="en-US" sz="1400" dirty="0"/>
          </a:p>
          <a:p>
            <a:pPr lvl="2"/>
            <a:r>
              <a:rPr lang="en-US" sz="1400" dirty="0"/>
              <a:t>See also: </a:t>
            </a:r>
            <a:r>
              <a:rPr lang="en-US" sz="1400" dirty="0">
                <a:hlinkClick r:id="rId3"/>
              </a:rPr>
              <a:t>https://sourceware.org/pthreads-win32/</a:t>
            </a:r>
            <a:endParaRPr lang="en-US" sz="1400" dirty="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a:solidFill>
                  <a:srgbClr val="007DB8"/>
                </a:solidFill>
              </a:rPr>
              <a:t>pwalk</a:t>
            </a:r>
            <a:r>
              <a:rPr lang="en-US" sz="2800" dirty="0">
                <a:solidFill>
                  <a:srgbClr val="007DB8"/>
                </a:solidFill>
              </a:rPr>
              <a:t> Design</a:t>
            </a: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1180652">
                <a:tc>
                  <a:txBody>
                    <a:bodyPr/>
                    <a:lstStyle/>
                    <a:p>
                      <a:pPr marL="0" indent="0" algn="ctr">
                        <a:buFont typeface="Wingdings" charset="2"/>
                        <a:buNone/>
                      </a:pPr>
                      <a:r>
                        <a:rPr lang="en-US" sz="1400" b="1" i="0" dirty="0">
                          <a:solidFill>
                            <a:schemeClr val="tx1"/>
                          </a:solidFill>
                          <a:latin typeface="Arial"/>
                          <a:cs typeface="Arial"/>
                        </a:rPr>
                        <a:t>Main control</a:t>
                      </a:r>
                      <a:r>
                        <a:rPr lang="en-US" sz="1400" b="1" i="0" baseline="0" dirty="0">
                          <a:solidFill>
                            <a:schemeClr val="tx1"/>
                          </a:solidFill>
                          <a:latin typeface="Arial"/>
                          <a:cs typeface="Arial"/>
                        </a:rPr>
                        <a:t> thread</a:t>
                      </a:r>
                    </a:p>
                    <a:p>
                      <a:pPr marL="0" indent="0">
                        <a:buFont typeface="Wingdings" charset="2"/>
                        <a:buNone/>
                      </a:pPr>
                      <a:endParaRPr lang="en-US" sz="900" b="1" i="0" baseline="0" dirty="0">
                        <a:solidFill>
                          <a:schemeClr val="tx1"/>
                        </a:solidFill>
                        <a:latin typeface="Arial"/>
                        <a:cs typeface="Arial"/>
                      </a:endParaRPr>
                    </a:p>
                    <a:p>
                      <a:pPr marL="285750" indent="-182880">
                        <a:spcBef>
                          <a:spcPts val="0"/>
                        </a:spcBef>
                        <a:buFont typeface="Wingdings" charset="2"/>
                        <a:buChar char="§"/>
                      </a:pPr>
                      <a:r>
                        <a:rPr lang="en-US" sz="1100" b="0" i="0" dirty="0">
                          <a:solidFill>
                            <a:schemeClr val="tx1"/>
                          </a:solidFill>
                          <a:latin typeface="Arial"/>
                          <a:cs typeface="Arial"/>
                        </a:rPr>
                        <a:t>Argument processing</a:t>
                      </a:r>
                    </a:p>
                    <a:p>
                      <a:pPr marL="285750" indent="-182880">
                        <a:spcBef>
                          <a:spcPts val="0"/>
                        </a:spcBef>
                        <a:buFont typeface="Wingdings" charset="2"/>
                        <a:buChar char="§"/>
                      </a:pPr>
                      <a:r>
                        <a:rPr lang="en-US" sz="1100" b="0" i="0" dirty="0">
                          <a:solidFill>
                            <a:schemeClr val="tx1"/>
                          </a:solidFill>
                          <a:latin typeface="Arial"/>
                          <a:cs typeface="Arial"/>
                        </a:rPr>
                        <a:t>Thread Management</a:t>
                      </a:r>
                    </a:p>
                    <a:p>
                      <a:pPr marL="285750" indent="-182880">
                        <a:spcBef>
                          <a:spcPts val="0"/>
                        </a:spcBef>
                        <a:buFont typeface="Wingdings" charset="2"/>
                        <a:buChar char="§"/>
                      </a:pPr>
                      <a:r>
                        <a:rPr lang="en-US" sz="1100" b="0" i="0" dirty="0">
                          <a:solidFill>
                            <a:schemeClr val="tx1"/>
                          </a:solidFill>
                          <a:latin typeface="Arial"/>
                          <a:cs typeface="Arial"/>
                        </a:rPr>
                        <a:t>Event Logging</a:t>
                      </a:r>
                    </a:p>
                    <a:p>
                      <a:pPr marL="285750" indent="-182880">
                        <a:spcBef>
                          <a:spcPts val="0"/>
                        </a:spcBef>
                        <a:buFont typeface="Wingdings" charset="2"/>
                        <a:buChar char="§"/>
                      </a:pPr>
                      <a:r>
                        <a:rPr lang="en-US" sz="1100" b="0" i="0" dirty="0">
                          <a:solidFill>
                            <a:schemeClr val="tx1"/>
                          </a:solidFill>
                          <a:latin typeface="Arial"/>
                          <a:cs typeface="Arial"/>
                        </a:rPr>
                        <a:t>Statistics</a:t>
                      </a:r>
                      <a:r>
                        <a:rPr lang="en-US" sz="1100" b="0" i="0" baseline="0" dirty="0">
                          <a:solidFill>
                            <a:schemeClr val="tx1"/>
                          </a:solidFill>
                          <a:latin typeface="Arial"/>
                          <a:cs typeface="Arial"/>
                        </a:rPr>
                        <a:t> Aggregation &amp; Reporting</a:t>
                      </a:r>
                      <a:endParaRPr lang="en-US" sz="1100" b="0" i="0" dirty="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64968">
                <a:tc>
                  <a:txBody>
                    <a:bodyPr/>
                    <a:lstStyle/>
                    <a:p>
                      <a:pPr algn="ctr"/>
                      <a:r>
                        <a:rPr lang="en-US" sz="1100" b="0" i="0" dirty="0">
                          <a:solidFill>
                            <a:schemeClr val="tx1"/>
                          </a:solidFill>
                          <a:latin typeface="Arial"/>
                          <a:cs typeface="Arial"/>
                        </a:rPr>
                        <a:t>Worker thread #1</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264968">
                <a:tc>
                  <a:txBody>
                    <a:bodyPr/>
                    <a:lstStyle/>
                    <a:p>
                      <a:pPr algn="ctr"/>
                      <a:r>
                        <a:rPr lang="en-US" sz="1100" b="0" i="0" dirty="0">
                          <a:solidFill>
                            <a:schemeClr val="tx1"/>
                          </a:solidFill>
                          <a:latin typeface="Arial"/>
                          <a:cs typeface="Arial"/>
                        </a:rPr>
                        <a:t>…</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a:t>
                      </a:r>
                      <a:r>
                        <a:rPr lang="en-US" sz="1100" b="0" i="0" baseline="0" dirty="0">
                          <a:solidFill>
                            <a:schemeClr val="tx1"/>
                          </a:solidFill>
                          <a:latin typeface="Arial"/>
                          <a:cs typeface="Arial"/>
                        </a:rPr>
                        <a:t> #N</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a:t>Stay in Lane</a:t>
              </a:r>
            </a:p>
            <a:p>
              <a:pPr algn="ctr"/>
              <a:r>
                <a:rPr lang="en-US" sz="1600" b="1" dirty="0"/>
                <a:t>Maintain Speed</a:t>
              </a:r>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a:t>Single multi-threaded process</a:t>
            </a:r>
          </a:p>
          <a:p>
            <a:pPr marL="285750" indent="-192024">
              <a:buFont typeface="Arial"/>
              <a:buChar char="•"/>
            </a:pPr>
            <a:r>
              <a:rPr lang="en-US" sz="1800" b="1" dirty="0"/>
              <a:t>One main control thread</a:t>
            </a:r>
          </a:p>
          <a:p>
            <a:pPr marL="285750" indent="-192024">
              <a:buFont typeface="Arial"/>
              <a:buChar char="•"/>
            </a:pPr>
            <a:r>
              <a:rPr lang="en-US" sz="1800" b="1" dirty="0"/>
              <a:t>N concurrent worker threads (-</a:t>
            </a:r>
            <a:r>
              <a:rPr lang="en-US" sz="1800" b="1" dirty="0" err="1"/>
              <a:t>dop</a:t>
            </a:r>
            <a:r>
              <a:rPr lang="en-US" sz="1800" b="1" dirty="0"/>
              <a:t>=N)</a:t>
            </a:r>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worker threads scans a single directory at a time which it pops from the FIFO. Discovered directories are pushed to the FIFO as they are encountered</a:t>
            </a: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worker_N</a:t>
            </a:r>
            <a:r>
              <a:rPr lang="en-US" sz="1400" dirty="0">
                <a:solidFill>
                  <a:srgbClr val="000000"/>
                </a:solidFill>
              </a:rPr>
              <a:t>.&lt;type&gt;</a:t>
            </a: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Functionality Overview</a:t>
            </a:r>
          </a:p>
        </p:txBody>
      </p:sp>
      <p:sp>
        <p:nvSpPr>
          <p:cNvPr id="4" name="Content Placeholder 3"/>
          <p:cNvSpPr>
            <a:spLocks noGrp="1"/>
          </p:cNvSpPr>
          <p:nvPr>
            <p:ph sz="quarter" idx="10"/>
          </p:nvPr>
        </p:nvSpPr>
        <p:spPr>
          <a:xfrm>
            <a:off x="366714" y="914399"/>
            <a:ext cx="8410575" cy="3798699"/>
          </a:xfrm>
        </p:spPr>
        <p:txBody>
          <a:bodyPr>
            <a:normAutofit fontScale="85000" lnSpcReduction="20000"/>
          </a:bodyPr>
          <a:lstStyle/>
          <a:p>
            <a:r>
              <a:rPr lang="en-US" sz="1700" dirty="0"/>
              <a:t>Generic: (all platforms)</a:t>
            </a:r>
          </a:p>
          <a:p>
            <a:pPr lvl="1"/>
            <a:r>
              <a:rPr lang="en-US" sz="1300" dirty="0"/>
              <a:t>-</a:t>
            </a:r>
            <a:r>
              <a:rPr lang="en-US" sz="1300" dirty="0" err="1"/>
              <a:t>ls</a:t>
            </a:r>
            <a:r>
              <a:rPr lang="en-US" sz="1300" dirty="0"/>
              <a:t> – list files, much like ‘</a:t>
            </a:r>
            <a:r>
              <a:rPr lang="en-US" sz="1300" dirty="0" err="1"/>
              <a:t>ls</a:t>
            </a:r>
            <a:r>
              <a:rPr lang="en-US" sz="1300" dirty="0"/>
              <a:t> </a:t>
            </a:r>
            <a:r>
              <a:rPr lang="mr-IN" sz="1300" dirty="0"/>
              <a:t>–</a:t>
            </a:r>
            <a:r>
              <a:rPr lang="en-US" sz="1300" dirty="0" err="1"/>
              <a:t>lR</a:t>
            </a:r>
            <a:r>
              <a:rPr lang="en-US" sz="1300" dirty="0"/>
              <a:t>’</a:t>
            </a:r>
          </a:p>
          <a:p>
            <a:pPr lvl="1"/>
            <a:r>
              <a:rPr lang="en-US" sz="1300" dirty="0"/>
              <a:t>-</a:t>
            </a:r>
            <a:r>
              <a:rPr lang="en-US" sz="1300" dirty="0" err="1"/>
              <a:t>lsd</a:t>
            </a:r>
            <a:r>
              <a:rPr lang="en-US" sz="1300" dirty="0"/>
              <a:t> </a:t>
            </a:r>
            <a:r>
              <a:rPr lang="mr-IN" sz="1300" dirty="0"/>
              <a:t>–</a:t>
            </a:r>
            <a:r>
              <a:rPr lang="en-US" sz="1300" dirty="0"/>
              <a:t> list directory summaries only</a:t>
            </a:r>
          </a:p>
          <a:p>
            <a:pPr lvl="1"/>
            <a:r>
              <a:rPr lang="en-US" sz="1300" dirty="0">
                <a:solidFill>
                  <a:schemeClr val="tx1"/>
                </a:solidFill>
              </a:rPr>
              <a:t>-</a:t>
            </a:r>
            <a:r>
              <a:rPr lang="en-US" sz="1300" dirty="0" err="1">
                <a:solidFill>
                  <a:schemeClr val="tx1"/>
                </a:solidFill>
              </a:rPr>
              <a:t>lsc</a:t>
            </a:r>
            <a:r>
              <a:rPr lang="en-US" sz="1300" dirty="0">
                <a:solidFill>
                  <a:schemeClr val="tx1"/>
                </a:solidFill>
              </a:rPr>
              <a:t> </a:t>
            </a:r>
            <a:r>
              <a:rPr lang="mr-IN" sz="1300" dirty="0">
                <a:solidFill>
                  <a:schemeClr val="tx1"/>
                </a:solidFill>
              </a:rPr>
              <a:t>–</a:t>
            </a:r>
            <a:r>
              <a:rPr lang="en-US" sz="1300" dirty="0">
                <a:solidFill>
                  <a:schemeClr val="tx1"/>
                </a:solidFill>
              </a:rPr>
              <a:t> list files, compact, names only</a:t>
            </a:r>
          </a:p>
          <a:p>
            <a:pPr lvl="1"/>
            <a:r>
              <a:rPr lang="en-US" sz="1300" dirty="0"/>
              <a:t>-xml – list files in XML format</a:t>
            </a:r>
          </a:p>
          <a:p>
            <a:pPr lvl="1"/>
            <a:r>
              <a:rPr lang="en-US" sz="1300" dirty="0">
                <a:solidFill>
                  <a:srgbClr val="444444"/>
                </a:solidFill>
              </a:rPr>
              <a:t>-</a:t>
            </a:r>
            <a:r>
              <a:rPr lang="en-US" sz="1300" dirty="0" err="1">
                <a:solidFill>
                  <a:srgbClr val="444444"/>
                </a:solidFill>
              </a:rPr>
              <a:t>rm</a:t>
            </a:r>
            <a:r>
              <a:rPr lang="en-US" sz="1300" dirty="0">
                <a:solidFill>
                  <a:srgbClr val="444444"/>
                </a:solidFill>
              </a:rPr>
              <a:t> </a:t>
            </a:r>
            <a:r>
              <a:rPr lang="mr-IN" sz="1300" dirty="0">
                <a:solidFill>
                  <a:srgbClr val="444444"/>
                </a:solidFill>
              </a:rPr>
              <a:t>–</a:t>
            </a:r>
            <a:r>
              <a:rPr lang="en-US" sz="1300" dirty="0">
                <a:solidFill>
                  <a:srgbClr val="444444"/>
                </a:solidFill>
              </a:rPr>
              <a:t> remove files, with optional ‘-</a:t>
            </a:r>
            <a:r>
              <a:rPr lang="en-US" sz="1300" dirty="0" err="1">
                <a:solidFill>
                  <a:srgbClr val="444444"/>
                </a:solidFill>
              </a:rPr>
              <a:t>dryrun</a:t>
            </a:r>
            <a:r>
              <a:rPr lang="en-US" sz="1300" dirty="0">
                <a:solidFill>
                  <a:srgbClr val="444444"/>
                </a:solidFill>
              </a:rPr>
              <a:t>’ option and </a:t>
            </a:r>
            <a:r>
              <a:rPr lang="mr-IN" sz="1300" dirty="0">
                <a:solidFill>
                  <a:srgbClr val="444444"/>
                </a:solidFill>
              </a:rPr>
              <a:t>–</a:t>
            </a:r>
            <a:r>
              <a:rPr lang="en-US" sz="1300" dirty="0">
                <a:solidFill>
                  <a:srgbClr val="444444"/>
                </a:solidFill>
              </a:rPr>
              <a:t>select logic</a:t>
            </a:r>
          </a:p>
          <a:p>
            <a:pPr lvl="1"/>
            <a:r>
              <a:rPr lang="en-US" sz="1300" dirty="0">
                <a:solidFill>
                  <a:srgbClr val="FF0000"/>
                </a:solidFill>
              </a:rPr>
              <a:t>-csv </a:t>
            </a:r>
            <a:r>
              <a:rPr lang="mr-IN" sz="1300" dirty="0">
                <a:solidFill>
                  <a:srgbClr val="FF0000"/>
                </a:solidFill>
              </a:rPr>
              <a:t>–</a:t>
            </a:r>
            <a:r>
              <a:rPr lang="en-US" sz="1300" dirty="0">
                <a:solidFill>
                  <a:srgbClr val="FF0000"/>
                </a:solidFill>
              </a:rPr>
              <a:t> extract specific metadata fields into a .csv file</a:t>
            </a:r>
          </a:p>
          <a:p>
            <a:pPr lvl="1"/>
            <a:r>
              <a:rPr lang="en-US" sz="1300" dirty="0">
                <a:solidFill>
                  <a:schemeClr val="tx1"/>
                </a:solidFill>
              </a:rPr>
              <a:t>-</a:t>
            </a:r>
            <a:r>
              <a:rPr lang="en-US" sz="1300" dirty="0" err="1">
                <a:solidFill>
                  <a:schemeClr val="tx1"/>
                </a:solidFill>
              </a:rPr>
              <a:t>cmp</a:t>
            </a:r>
            <a:r>
              <a:rPr lang="en-US" sz="1300" dirty="0">
                <a:solidFill>
                  <a:schemeClr val="tx1"/>
                </a:solidFill>
              </a:rPr>
              <a:t>= – compare similar file hierarchies</a:t>
            </a:r>
          </a:p>
          <a:p>
            <a:pPr lvl="1"/>
            <a:r>
              <a:rPr lang="en-US" sz="1300" dirty="0"/>
              <a:t>+tally – create CSV-formatted tally of files by age buckets</a:t>
            </a:r>
          </a:p>
          <a:p>
            <a:r>
              <a:rPr lang="en-US" sz="1700" dirty="0"/>
              <a:t>Platform-dependent: OneFS</a:t>
            </a:r>
          </a:p>
          <a:p>
            <a:pPr lvl="1"/>
            <a:r>
              <a:rPr lang="en-US" sz="1300" dirty="0"/>
              <a:t>-audit – report OneFS </a:t>
            </a:r>
            <a:r>
              <a:rPr lang="en-US" sz="1300" dirty="0" err="1"/>
              <a:t>SmartLock</a:t>
            </a:r>
            <a:r>
              <a:rPr lang="en-US" sz="1300" dirty="0"/>
              <a:t> file states</a:t>
            </a:r>
          </a:p>
          <a:p>
            <a:pPr lvl="1"/>
            <a:r>
              <a:rPr lang="en-US" sz="1300" dirty="0"/>
              <a:t>-</a:t>
            </a:r>
            <a:r>
              <a:rPr lang="en-US" sz="1300" dirty="0" err="1"/>
              <a:t>fix_dates</a:t>
            </a:r>
            <a:r>
              <a:rPr lang="en-US" sz="1300" dirty="0"/>
              <a:t> – algorithmically auto-correct damaged timestamps (with optional ‘-</a:t>
            </a:r>
            <a:r>
              <a:rPr lang="en-US" sz="1300" dirty="0" err="1"/>
              <a:t>dryrun</a:t>
            </a:r>
            <a:r>
              <a:rPr lang="en-US" sz="1300" dirty="0"/>
              <a:t>’ option)</a:t>
            </a:r>
          </a:p>
          <a:p>
            <a:r>
              <a:rPr lang="en-US" sz="1700" dirty="0"/>
              <a:t>Platform-dependent: Linux</a:t>
            </a:r>
          </a:p>
          <a:p>
            <a:pPr lvl="1"/>
            <a:r>
              <a:rPr lang="en-US" sz="1300" dirty="0"/>
              <a:t>+</a:t>
            </a:r>
            <a:r>
              <a:rPr lang="en-US" sz="1300" dirty="0" err="1"/>
              <a:t>wacls</a:t>
            </a:r>
            <a:r>
              <a:rPr lang="en-US" sz="1300" dirty="0"/>
              <a:t> – (‘Write ACLs’) translates POSIX ACLs to NFS4 ACLs and writes them to a pipe</a:t>
            </a:r>
          </a:p>
          <a:p>
            <a:pPr lvl="1"/>
            <a:r>
              <a:rPr lang="en-US" sz="1300" dirty="0"/>
              <a:t>+</a:t>
            </a:r>
            <a:r>
              <a:rPr lang="en-US" sz="1300" dirty="0" err="1"/>
              <a:t>xacls</a:t>
            </a:r>
            <a:r>
              <a:rPr lang="en-US" sz="1300" dirty="0"/>
              <a:t> – (‘</a:t>
            </a:r>
            <a:r>
              <a:rPr lang="en-US" sz="1300" dirty="0" err="1"/>
              <a:t>eXtract</a:t>
            </a:r>
            <a:r>
              <a:rPr lang="en-US" sz="1300" dirty="0"/>
              <a:t> ACLs’) translates POSIX ACLs to NFS4 ACLs and logs them to a file</a:t>
            </a:r>
          </a:p>
          <a:p>
            <a:r>
              <a:rPr lang="en-US" sz="1700" dirty="0">
                <a:solidFill>
                  <a:srgbClr val="FF0000"/>
                </a:solidFill>
              </a:rPr>
              <a:t>Future</a:t>
            </a:r>
          </a:p>
          <a:p>
            <a:pPr lvl="1"/>
            <a:r>
              <a:rPr lang="en-US" sz="1300" dirty="0">
                <a:solidFill>
                  <a:srgbClr val="FF0000"/>
                </a:solidFill>
              </a:rPr>
              <a:t>-find – some subset of standard *nix ‘find’ functionality</a:t>
            </a:r>
          </a:p>
          <a:p>
            <a:pPr lvl="1"/>
            <a:r>
              <a:rPr lang="en-US" sz="1300" dirty="0">
                <a:solidFill>
                  <a:srgbClr val="FF0000"/>
                </a:solidFill>
              </a:rPr>
              <a:t>-select </a:t>
            </a:r>
            <a:r>
              <a:rPr lang="mr-IN" sz="1300" dirty="0">
                <a:solidFill>
                  <a:srgbClr val="FF0000"/>
                </a:solidFill>
              </a:rPr>
              <a:t>–</a:t>
            </a:r>
            <a:r>
              <a:rPr lang="en-US" sz="1300" dirty="0">
                <a:solidFill>
                  <a:srgbClr val="FF0000"/>
                </a:solidFill>
              </a:rPr>
              <a:t> filters for selecting files to be reported or acted on </a:t>
            </a:r>
            <a:r>
              <a:rPr lang="mr-IN" sz="1300" dirty="0">
                <a:solidFill>
                  <a:srgbClr val="FF0000"/>
                </a:solidFill>
              </a:rPr>
              <a:t>–</a:t>
            </a:r>
            <a:r>
              <a:rPr lang="en-US" sz="1300" dirty="0">
                <a:solidFill>
                  <a:srgbClr val="FF0000"/>
                </a:solidFill>
              </a:rPr>
              <a:t> enabled hard-coded selection criteria in selected()</a:t>
            </a:r>
          </a:p>
          <a:p>
            <a:pPr lvl="1"/>
            <a:r>
              <a:rPr lang="en-US" sz="1300" dirty="0">
                <a:solidFill>
                  <a:srgbClr val="FF0000"/>
                </a:solidFill>
              </a:rPr>
              <a:t>+verify – validate files which can be verified by inspection</a:t>
            </a:r>
          </a:p>
          <a:p>
            <a:pPr marL="341312" lvl="1" indent="0">
              <a:buNone/>
            </a:pPr>
            <a:endParaRPr lang="en-US" sz="1300" dirty="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customXml/itemProps2.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3.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153524</TotalTime>
  <Words>6373</Words>
  <Application>Microsoft Macintosh PowerPoint</Application>
  <PresentationFormat>On-screen Show (16:9)</PresentationFormat>
  <Paragraphs>842</Paragraphs>
  <Slides>58</Slides>
  <Notes>52</Notes>
  <HiddenSlides>9</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3" baseType="lpstr">
      <vt:lpstr>Arial</vt:lpstr>
      <vt:lpstr>Arial Black</vt:lpstr>
      <vt:lpstr>Calibri</vt:lpstr>
      <vt:lpstr>Consolas</vt:lpstr>
      <vt:lpstr>Courier New</vt:lpstr>
      <vt:lpstr>Geneva</vt:lpstr>
      <vt:lpstr>Lucida Grande</vt:lpstr>
      <vt:lpstr>MetaNormalLF-Roman</vt:lpstr>
      <vt:lpstr>Museo For Dell 300</vt:lpstr>
      <vt:lpstr>Museo Sans For Dell</vt:lpstr>
      <vt:lpstr>Verdana</vt:lpstr>
      <vt:lpstr>Wingdings</vt:lpstr>
      <vt:lpstr>Zapf Dingbats</vt:lpstr>
      <vt:lpstr>DellEMC_external_template</vt:lpstr>
      <vt:lpstr>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pwalk Design</vt:lpstr>
      <vt:lpstr>Functionality Overview</vt:lpstr>
      <vt:lpstr>pwalk Usage - Intro</vt:lpstr>
      <vt:lpstr>&lt;directory&gt; Arguments</vt:lpstr>
      <vt:lpstr>Path Arguments</vt:lpstr>
      <vt:lpstr>pwalk Output Directory</vt:lpstr>
      <vt:lpstr>pwalk Primary Modes</vt:lpstr>
      <vt:lpstr>pwalk Secondary Modes</vt:lpstr>
      <vt:lpstr>pwalk Options</vt:lpstr>
      <vt:lpstr>Multipathing with Multiple Equivalent Paths</vt:lpstr>
      <vt:lpstr>Multipathing – Source Example</vt:lpstr>
      <vt:lpstr>Multipathing – Source &amp; Target Example</vt:lpstr>
      <vt:lpstr>+.snapshot Option</vt:lpstr>
      <vt:lpstr>pwalk Generic Modes</vt:lpstr>
      <vt:lpstr>-ls, -lsd, &amp; -lsc modes (primary)</vt:lpstr>
      <vt:lpstr>-cmp[=] mode (primary)</vt:lpstr>
      <vt:lpstr>-cmp= Examples </vt:lpstr>
      <vt:lpstr>-cmp= Keywords &amp; Codes</vt:lpstr>
      <vt:lpstr>-rm mode (primary) – data destructive!</vt:lpstr>
      <vt:lpstr>+tally mode (secondary)</vt:lpstr>
      <vt:lpstr>pwalk Platform-Specific Modes</vt:lpstr>
      <vt:lpstr>–audit mode (primary, OneFS-only)</vt:lpstr>
      <vt:lpstr>–audit mode (primary, OneFS-only)</vt:lpstr>
      <vt:lpstr>-fix_times mode (primary, OneFS-only)</vt:lpstr>
      <vt:lpstr>POSIX ACL Migration: Linux-to-OneFS </vt:lpstr>
      <vt:lpstr>POSIX ACL Migration: OneFS</vt:lpstr>
      <vt:lpstr>Operational Notes</vt:lpstr>
      <vt:lpstr>pwalk Usage Notes</vt:lpstr>
      <vt:lpstr>About NFS READDIRPLUS</vt:lpstr>
      <vt:lpstr>Size Matters!  Budget Output Space!</vt:lpstr>
      <vt:lpstr>Performance: YMMV</vt:lpstr>
      <vt:lpstr>Performance Factors</vt:lpstr>
      <vt:lpstr>Open Files Limit</vt:lpstr>
      <vt:lpstr>Platform-specific Limitations</vt:lpstr>
      <vt:lpstr>Footnotes</vt:lpstr>
      <vt:lpstr>Extensions and Refinements</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Implementation Notes</vt:lpstr>
      <vt:lpstr>Tools Matrix</vt:lpstr>
      <vt:lpstr>stat(2) – syscall - per-file metadata</vt:lpstr>
      <vt:lpstr>directory_scan() Pseudo-code</vt:lpstr>
      <vt:lpstr>Threads vs. Processes</vt:lpstr>
      <vt:lpstr>Per-Worker Memory Usage</vt:lpstr>
      <vt:lpstr>PowerPoint Presentation</vt:lpstr>
    </vt:vector>
  </TitlesOfParts>
  <Manager/>
  <Company>Dell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Sneed, Bob</cp:lastModifiedBy>
  <cp:revision>246</cp:revision>
  <cp:lastPrinted>2014-02-14T16:26:12Z</cp:lastPrinted>
  <dcterms:created xsi:type="dcterms:W3CDTF">2016-06-03T20:29:09Z</dcterms:created>
  <dcterms:modified xsi:type="dcterms:W3CDTF">2018-11-14T17:38:26Z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