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9"/>
  </p:notesMasterIdLst>
  <p:handoutMasterIdLst>
    <p:handoutMasterId r:id="rId70"/>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14" r:id="rId20"/>
    <p:sldId id="322" r:id="rId21"/>
    <p:sldId id="370" r:id="rId22"/>
    <p:sldId id="369" r:id="rId23"/>
    <p:sldId id="354" r:id="rId24"/>
    <p:sldId id="356" r:id="rId25"/>
    <p:sldId id="373" r:id="rId26"/>
    <p:sldId id="324" r:id="rId27"/>
    <p:sldId id="368" r:id="rId28"/>
    <p:sldId id="359" r:id="rId29"/>
    <p:sldId id="360" r:id="rId30"/>
    <p:sldId id="366" r:id="rId31"/>
    <p:sldId id="378" r:id="rId32"/>
    <p:sldId id="349" r:id="rId33"/>
    <p:sldId id="375" r:id="rId34"/>
    <p:sldId id="372" r:id="rId35"/>
    <p:sldId id="318" r:id="rId36"/>
    <p:sldId id="317" r:id="rId37"/>
    <p:sldId id="355" r:id="rId38"/>
    <p:sldId id="319" r:id="rId39"/>
    <p:sldId id="374" r:id="rId40"/>
    <p:sldId id="365" r:id="rId41"/>
    <p:sldId id="376" r:id="rId42"/>
    <p:sldId id="347" r:id="rId43"/>
    <p:sldId id="327" r:id="rId44"/>
    <p:sldId id="328" r:id="rId45"/>
    <p:sldId id="329" r:id="rId46"/>
    <p:sldId id="330" r:id="rId47"/>
    <p:sldId id="331" r:id="rId48"/>
    <p:sldId id="363" r:id="rId49"/>
    <p:sldId id="371" r:id="rId50"/>
    <p:sldId id="332" r:id="rId51"/>
    <p:sldId id="346" r:id="rId52"/>
    <p:sldId id="333" r:id="rId53"/>
    <p:sldId id="321" r:id="rId54"/>
    <p:sldId id="377" r:id="rId55"/>
    <p:sldId id="323" r:id="rId56"/>
    <p:sldId id="334" r:id="rId57"/>
    <p:sldId id="335" r:id="rId58"/>
    <p:sldId id="336" r:id="rId59"/>
    <p:sldId id="337" r:id="rId60"/>
    <p:sldId id="338" r:id="rId61"/>
    <p:sldId id="339" r:id="rId62"/>
    <p:sldId id="340" r:id="rId63"/>
    <p:sldId id="353" r:id="rId64"/>
    <p:sldId id="352" r:id="rId65"/>
    <p:sldId id="342" r:id="rId66"/>
    <p:sldId id="344" r:id="rId67"/>
    <p:sldId id="345" r:id="rId68"/>
  </p:sldIdLst>
  <p:sldSz cx="9144000" cy="5143500" type="screen16x9"/>
  <p:notesSz cx="7010400" cy="9296400"/>
  <p:custDataLst>
    <p:tags r:id="rId71"/>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14"/>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7219" autoAdjust="0"/>
  </p:normalViewPr>
  <p:slideViewPr>
    <p:cSldViewPr snapToGrid="0">
      <p:cViewPr varScale="1">
        <p:scale>
          <a:sx n="143" d="100"/>
          <a:sy n="143" d="100"/>
        </p:scale>
        <p:origin x="768" y="18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For selection options using a &lt;</a:t>
            </a:r>
            <a:r>
              <a:rPr lang="en-US" baseline="0" dirty="0" err="1"/>
              <a:t>ref_time</a:t>
            </a:r>
            <a:r>
              <a:rPr lang="en-US" baseline="0" dirty="0"/>
              <a:t>&gt;;</a:t>
            </a:r>
          </a:p>
          <a:p>
            <a:r>
              <a:rPr lang="en-US" baseline="0" dirty="0"/>
              <a:t>	- integer values will be assumed to be Unix epoch-valued times, and non-integer values will be interpreted as an existing file from which the pertinent timestamp is to be taken.</a:t>
            </a:r>
          </a:p>
          <a:p>
            <a:r>
              <a:rPr lang="en-US" baseline="0" dirty="0"/>
              <a:t>	- use ‘date –r’ and other date(1) options to convert to and from Unix epoch times</a:t>
            </a:r>
          </a:p>
          <a:p>
            <a:r>
              <a:rPr lang="en-US" baseline="0" dirty="0"/>
              <a:t>	- NOTE: </a:t>
            </a:r>
            <a:r>
              <a:rPr lang="en-US" baseline="0" dirty="0" err="1"/>
              <a:t>pwalk</a:t>
            </a:r>
            <a:r>
              <a:rPr lang="en-US" baseline="0" dirty="0"/>
              <a:t> adjunct utility ‘</a:t>
            </a:r>
            <a:r>
              <a:rPr lang="en-US" baseline="0" dirty="0" err="1"/>
              <a:t>mytimes</a:t>
            </a:r>
            <a:r>
              <a:rPr lang="en-US" baseline="0" dirty="0"/>
              <a:t>’ shows all timestamps and file flags in full detail</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a:p>
            <a:endParaRPr lang="en-US" baseline="0" dirty="0"/>
          </a:p>
          <a:p>
            <a:r>
              <a:rPr lang="en-US" baseline="0" dirty="0"/>
              <a:t>[*] *.</a:t>
            </a:r>
            <a:r>
              <a:rPr lang="en-US" baseline="0" dirty="0" err="1"/>
              <a:t>sh</a:t>
            </a:r>
            <a:r>
              <a:rPr lang="en-US" baseline="0" dirty="0"/>
              <a:t> files with mv or rm/</a:t>
            </a:r>
            <a:r>
              <a:rPr lang="en-US" baseline="0" dirty="0" err="1"/>
              <a:t>rmdir</a:t>
            </a:r>
            <a:r>
              <a:rPr lang="en-US" baseline="0" dirty="0"/>
              <a:t> commands from –rm and –trash modes are not directory executable, but merely convey what </a:t>
            </a:r>
            <a:r>
              <a:rPr lang="en-US" baseline="0" dirty="0" err="1"/>
              <a:t>pwalk</a:t>
            </a:r>
            <a:r>
              <a:rPr lang="en-US" baseline="0" dirty="0"/>
              <a:t> did (or would do with –</a:t>
            </a:r>
            <a:r>
              <a:rPr lang="en-US" baseline="0" dirty="0" err="1"/>
              <a:t>dryrun</a:t>
            </a:r>
            <a:r>
              <a:rPr lang="en-US" baseline="0" dirty="0"/>
              <a:t>)</a:t>
            </a:r>
          </a:p>
          <a:p>
            <a:r>
              <a:rPr lang="en-US" baseline="0" dirty="0"/>
              <a:t>[2] with –</a:t>
            </a:r>
            <a:r>
              <a:rPr lang="en-US" baseline="0" dirty="0" err="1"/>
              <a:t>dryrun</a:t>
            </a:r>
            <a:r>
              <a:rPr lang="en-US" baseline="0" dirty="0"/>
              <a:t> option, no filesystem changes will be made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11/15/19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11/15/19</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2.08 </a:t>
            </a:r>
            <a:r>
              <a:rPr lang="en-US">
                <a:solidFill>
                  <a:srgbClr val="FFFFFF"/>
                </a:solidFill>
              </a:rPr>
              <a:t>– November, </a:t>
            </a:r>
            <a:r>
              <a:rPr lang="en-US" dirty="0">
                <a:solidFill>
                  <a:srgbClr val="FFFFFF"/>
                </a:solidFill>
              </a:rPr>
              <a:t>2019</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(1/3 - modes)</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u="sng" dirty="0"/>
              <a:t>Primary</a:t>
            </a:r>
            <a:r>
              <a:rPr lang="en-US" sz="1500" dirty="0"/>
              <a:t> modes (at most one of these may be specified) ...</a:t>
            </a:r>
          </a:p>
          <a:p>
            <a:pPr marL="341312" lvl="1" indent="0">
              <a:spcBef>
                <a:spcPts val="200"/>
              </a:spcBef>
              <a:buNone/>
            </a:pPr>
            <a:r>
              <a:rPr lang="en-US" sz="1200" dirty="0"/>
              <a:t>-ls			// </a:t>
            </a:r>
            <a:r>
              <a:rPr lang="en-US" sz="1200" dirty="0">
                <a:solidFill>
                  <a:schemeClr val="tx1"/>
                </a:solidFill>
              </a:rPr>
              <a:t>(*.ls) outputs </a:t>
            </a:r>
            <a:r>
              <a:rPr lang="en-US" sz="1200" u="sng" dirty="0"/>
              <a:t>list</a:t>
            </a:r>
            <a:r>
              <a:rPr lang="en-US" sz="1200" dirty="0"/>
              <a: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(*.ls) outputs list files, </a:t>
            </a:r>
            <a:r>
              <a:rPr lang="en-US" sz="1200" u="sng" dirty="0">
                <a:solidFill>
                  <a:schemeClr val="tx1"/>
                </a:solidFill>
              </a:rPr>
              <a:t>compact</a:t>
            </a:r>
            <a:r>
              <a:rPr lang="en-US" sz="1200" dirty="0">
                <a:solidFill>
                  <a:schemeClr val="tx1"/>
                </a:solidFill>
              </a:rPr>
              <a: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a:t>
            </a:r>
            <a:r>
              <a:rPr lang="en-US" sz="1200" dirty="0">
                <a:solidFill>
                  <a:schemeClr val="tx1"/>
                </a:solidFill>
              </a:rPr>
              <a:t>(*.ls) outputs </a:t>
            </a:r>
            <a:r>
              <a:rPr lang="en-US" sz="1200" dirty="0"/>
              <a:t>list </a:t>
            </a:r>
            <a:r>
              <a:rPr lang="en-US" sz="1200" u="sng" dirty="0"/>
              <a:t>directory</a:t>
            </a:r>
            <a:r>
              <a:rPr lang="en-US" sz="1200" dirty="0"/>
              <a:t>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(*.ls) outputs list files with </a:t>
            </a:r>
            <a:r>
              <a:rPr lang="en-US" sz="1200" u="sng" dirty="0">
                <a:solidFill>
                  <a:schemeClr val="tx1"/>
                </a:solidFill>
              </a:rPr>
              <a:t>full</a:t>
            </a:r>
            <a:r>
              <a:rPr lang="en-US" sz="1200" dirty="0">
                <a:solidFill>
                  <a:schemeClr val="tx1"/>
                </a:solidFill>
              </a:rPr>
              <a:t> pathnames</a:t>
            </a:r>
          </a:p>
          <a:p>
            <a:pPr marL="341312" lvl="1" indent="0">
              <a:spcBef>
                <a:spcPts val="200"/>
              </a:spcBef>
              <a:buNone/>
            </a:pPr>
            <a:r>
              <a:rPr lang="en-US" sz="1200" dirty="0"/>
              <a:t>-xml			// (*.xml) outputs list files in XML format</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a:t>
            </a:r>
            <a:r>
              <a:rPr lang="en-US" sz="1200" dirty="0" err="1">
                <a:solidFill>
                  <a:schemeClr val="tx1"/>
                </a:solidFill>
              </a:rPr>
              <a:t>cmp</a:t>
            </a:r>
            <a:r>
              <a:rPr lang="en-US" sz="1200" dirty="0">
                <a:solidFill>
                  <a:schemeClr val="tx1"/>
                </a:solidFill>
              </a:rPr>
              <a:t>) compare two presumably-similar file hierarchies</a:t>
            </a:r>
          </a:p>
          <a:p>
            <a:pPr marL="341312" lvl="1" indent="0">
              <a:spcBef>
                <a:spcPts val="200"/>
              </a:spcBef>
              <a:buNone/>
            </a:pPr>
            <a:r>
              <a:rPr lang="en-US" sz="1200" dirty="0">
                <a:solidFill>
                  <a:schemeClr val="tx1"/>
                </a:solidFill>
              </a:rPr>
              <a:t>-rm			// (*.</a:t>
            </a:r>
            <a:r>
              <a:rPr lang="en-US" sz="1200" dirty="0" err="1">
                <a:solidFill>
                  <a:schemeClr val="tx1"/>
                </a:solidFill>
              </a:rPr>
              <a:t>sh</a:t>
            </a:r>
            <a:r>
              <a:rPr lang="en-US" sz="1200" dirty="0">
                <a:solidFill>
                  <a:schemeClr val="tx1"/>
                </a:solidFill>
              </a:rPr>
              <a:t>) outputs contain cd and rm commands</a:t>
            </a:r>
            <a:r>
              <a:rPr lang="en-US" sz="1200" baseline="30000" dirty="0">
                <a:solidFill>
                  <a:schemeClr val="tx1"/>
                </a:solidFill>
              </a:rPr>
              <a:t>[1][2]</a:t>
            </a:r>
          </a:p>
          <a:p>
            <a:pPr marL="346075" lvl="1" indent="0">
              <a:spcBef>
                <a:spcPts val="0"/>
              </a:spcBef>
              <a:buNone/>
            </a:pPr>
            <a:r>
              <a:rPr lang="en-US" sz="1200" dirty="0">
                <a:solidFill>
                  <a:srgbClr val="FF0000"/>
                </a:solidFill>
              </a:rPr>
              <a:t>-trash			// (*.</a:t>
            </a:r>
            <a:r>
              <a:rPr lang="en-US" sz="1200" dirty="0" err="1">
                <a:solidFill>
                  <a:srgbClr val="FF0000"/>
                </a:solidFill>
              </a:rPr>
              <a:t>sh</a:t>
            </a:r>
            <a:r>
              <a:rPr lang="en-US" sz="1200" dirty="0">
                <a:solidFill>
                  <a:srgbClr val="FF0000"/>
                </a:solidFill>
              </a:rPr>
              <a:t>) outputs contain cd and mv commands</a:t>
            </a:r>
            <a:r>
              <a:rPr lang="en-US" sz="1200" baseline="30000" dirty="0">
                <a:solidFill>
                  <a:srgbClr val="FF0000"/>
                </a:solidFill>
              </a:rPr>
              <a:t>[1][2]</a:t>
            </a:r>
            <a:r>
              <a:rPr lang="en-US" sz="1200" dirty="0">
                <a:solidFill>
                  <a:srgbClr val="FF0000"/>
                </a:solidFill>
              </a:rPr>
              <a:t> [DEVELOPMENTAL]</a:t>
            </a:r>
            <a:endParaRPr lang="en-US" sz="1200" dirty="0">
              <a:solidFill>
                <a:srgbClr val="444444"/>
              </a:solidFill>
            </a:endParaRP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(*.csv) extract specific metadata fields into a .csv file [DEVELOPMENTAL]</a:t>
            </a:r>
            <a:endParaRPr lang="en-US" sz="1200" dirty="0">
              <a:solidFill>
                <a:schemeClr val="tx1"/>
              </a:solidFill>
            </a:endParaRPr>
          </a:p>
          <a:p>
            <a:pPr marL="341312" lvl="1" indent="0">
              <a:spcBef>
                <a:spcPts val="200"/>
              </a:spcBef>
              <a:buNone/>
            </a:pPr>
            <a:r>
              <a:rPr lang="en-US" sz="1200" dirty="0"/>
              <a:t>-audit	       (</a:t>
            </a:r>
            <a:r>
              <a:rPr lang="en-US" sz="1200" dirty="0" err="1">
                <a:highlight>
                  <a:srgbClr val="FFFF00"/>
                </a:highlight>
              </a:rPr>
              <a:t>OneFS</a:t>
            </a:r>
            <a:r>
              <a:rPr lang="en-US" sz="1200" dirty="0">
                <a:highlight>
                  <a:srgbClr val="FFFF00"/>
                </a:highlight>
              </a:rPr>
              <a:t> only)</a:t>
            </a:r>
            <a:r>
              <a:rPr lang="en-US" sz="1200" dirty="0"/>
              <a:t> 	// (*.audit) report </a:t>
            </a:r>
            <a:r>
              <a:rPr lang="en-US" sz="1200" dirty="0" err="1"/>
              <a:t>OneFS</a:t>
            </a:r>
            <a:r>
              <a:rPr lang="en-US" sz="1200" dirty="0"/>
              <a:t> </a:t>
            </a:r>
            <a:r>
              <a:rPr lang="en-US" sz="1200" dirty="0" err="1"/>
              <a:t>SmartLock</a:t>
            </a:r>
            <a:r>
              <a:rPr lang="en-US" sz="1200" dirty="0"/>
              <a:t> file states in CSV format</a:t>
            </a:r>
          </a:p>
          <a:p>
            <a:pPr marL="341312" lvl="1" indent="0">
              <a:spcBef>
                <a:spcPts val="200"/>
              </a:spcBef>
              <a:buNone/>
            </a:pPr>
            <a:r>
              <a:rPr lang="en-US" sz="1200" dirty="0"/>
              <a:t>-</a:t>
            </a:r>
            <a:r>
              <a:rPr lang="en-US" sz="1200" dirty="0" err="1"/>
              <a:t>fix_dates</a:t>
            </a:r>
            <a:r>
              <a:rPr lang="en-US" sz="1200" dirty="0"/>
              <a:t>     (</a:t>
            </a:r>
            <a:r>
              <a:rPr lang="en-US" sz="1200" dirty="0" err="1">
                <a:highlight>
                  <a:srgbClr val="FFFF00"/>
                </a:highlight>
              </a:rPr>
              <a:t>OneFS</a:t>
            </a:r>
            <a:r>
              <a:rPr lang="en-US" sz="1200" dirty="0">
                <a:highlight>
                  <a:srgbClr val="FFFF00"/>
                </a:highlight>
              </a:rPr>
              <a:t> only)</a:t>
            </a:r>
            <a:r>
              <a:rPr lang="en-US" sz="1200" dirty="0"/>
              <a:t>	// (*.fix) auto-correct damaged timestamps (with optional ‘-</a:t>
            </a:r>
            <a:r>
              <a:rPr lang="en-US" sz="1200" dirty="0" err="1"/>
              <a:t>dryrun</a:t>
            </a:r>
            <a:r>
              <a:rPr lang="en-US" sz="1200" dirty="0"/>
              <a:t>’ option)</a:t>
            </a:r>
            <a:endParaRPr lang="en-US" sz="1200" dirty="0">
              <a:solidFill>
                <a:srgbClr val="FF0000"/>
              </a:solidFill>
            </a:endParaRPr>
          </a:p>
          <a:p>
            <a:r>
              <a:rPr lang="en-US" sz="1500" u="sng" dirty="0"/>
              <a:t>Secondary</a:t>
            </a:r>
            <a:r>
              <a:rPr lang="en-US" sz="1500" dirty="0"/>
              <a:t> modes (zero or more may be specified) ...</a:t>
            </a:r>
          </a:p>
          <a:p>
            <a:pPr marL="341312" lvl="1" indent="0">
              <a:spcBef>
                <a:spcPts val="200"/>
              </a:spcBef>
              <a:buNone/>
            </a:pPr>
            <a:r>
              <a:rPr lang="en-US" sz="1200" dirty="0"/>
              <a:t>+</a:t>
            </a:r>
            <a:r>
              <a:rPr lang="en-US" sz="1200" dirty="0" err="1"/>
              <a:t>denist</a:t>
            </a:r>
            <a:r>
              <a:rPr lang="en-US" sz="1200" dirty="0"/>
              <a:t>			// Micro-benchmark: read first 128 bytes of every file encountered</a:t>
            </a:r>
          </a:p>
          <a:p>
            <a:pPr marL="341312" lvl="1" indent="0">
              <a:spcBef>
                <a:spcPts val="200"/>
              </a:spcBef>
              <a:buNone/>
            </a:pPr>
            <a:r>
              <a:rPr lang="en-US" sz="1200" dirty="0"/>
              <a:t>+tally			// (</a:t>
            </a:r>
            <a:r>
              <a:rPr lang="en-US" sz="1200" dirty="0" err="1"/>
              <a:t>pwalk_tally.csv</a:t>
            </a:r>
            <a:r>
              <a:rPr lang="en-US" sz="1200" dirty="0"/>
              <a:t>) create CSV-formatted tally of files by age buckets</a:t>
            </a:r>
          </a:p>
          <a:p>
            <a:pPr marL="341312" lvl="1" indent="0">
              <a:spcBef>
                <a:spcPts val="200"/>
              </a:spcBef>
              <a:buNone/>
            </a:pPr>
            <a:r>
              <a:rPr lang="en-US" sz="1200" dirty="0"/>
              <a:t>+</a:t>
            </a:r>
            <a:r>
              <a:rPr lang="en-US" sz="1200" dirty="0" err="1"/>
              <a:t>wacls</a:t>
            </a:r>
            <a:r>
              <a:rPr lang="en-US" sz="1200" dirty="0"/>
              <a:t>	       </a:t>
            </a:r>
            <a:r>
              <a:rPr lang="en-US" sz="1200" dirty="0">
                <a:highlight>
                  <a:srgbClr val="FFFF00"/>
                </a:highlight>
              </a:rPr>
              <a:t>(Linux only)</a:t>
            </a:r>
            <a:r>
              <a:rPr lang="en-US" sz="1200" dirty="0"/>
              <a:t>	// (‘Write ACLs’) convert POSIX ACLs to NFS4 ACLs and write to a pipe</a:t>
            </a:r>
            <a:endParaRPr lang="en-US" sz="1200" dirty="0">
              <a:highlight>
                <a:srgbClr val="FFFF00"/>
              </a:highlight>
            </a:endParaRPr>
          </a:p>
          <a:p>
            <a:pPr marL="341312" lvl="1" indent="0">
              <a:spcBef>
                <a:spcPts val="200"/>
              </a:spcBef>
              <a:buNone/>
            </a:pPr>
            <a:r>
              <a:rPr lang="en-US" sz="1200" dirty="0"/>
              <a:t>+</a:t>
            </a:r>
            <a:r>
              <a:rPr lang="en-US" sz="1200" dirty="0" err="1"/>
              <a:t>xacls</a:t>
            </a:r>
            <a:r>
              <a:rPr lang="en-US" sz="1200" dirty="0"/>
              <a:t>	       </a:t>
            </a:r>
            <a:r>
              <a:rPr lang="en-US" sz="1200" dirty="0">
                <a:highlight>
                  <a:srgbClr val="FFFF00"/>
                </a:highlight>
              </a:rPr>
              <a:t>(Linux only)</a:t>
            </a:r>
            <a:r>
              <a:rPr lang="en-US" sz="1200" dirty="0"/>
              <a:t>	// (‘</a:t>
            </a:r>
            <a:r>
              <a:rPr lang="en-US" sz="1200" dirty="0" err="1"/>
              <a:t>eXtract</a:t>
            </a:r>
            <a:r>
              <a:rPr lang="en-US" sz="1200" dirty="0"/>
              <a:t> ACLs’) convert POSIX ACLs to NFS4 ACLs and write to a file</a:t>
            </a:r>
            <a:endParaRPr lang="en-US" sz="1200" dirty="0">
              <a:highlight>
                <a:srgbClr val="FFFF00"/>
              </a:highlight>
            </a:endParaRP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 – assorted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1312" lvl="1" indent="0">
              <a:spcBef>
                <a:spcPts val="200"/>
              </a:spcBef>
              <a:buNone/>
            </a:pPr>
            <a:r>
              <a:rPr lang="en-US" sz="1200" dirty="0"/>
              <a:t>+</a:t>
            </a:r>
            <a:r>
              <a:rPr lang="en-US" sz="1200" dirty="0" err="1"/>
              <a:t>tstat</a:t>
            </a:r>
            <a:r>
              <a:rPr lang="en-US" sz="1200" dirty="0"/>
              <a:t>			// Include timing of stat() calls (for -ls, -xml)</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 – file selection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File selection options ...</a:t>
            </a:r>
          </a:p>
          <a:p>
            <a:pPr marL="341312" lvl="1" indent="0">
              <a:spcBef>
                <a:spcPts val="200"/>
              </a:spcBef>
              <a:buNone/>
            </a:pPr>
            <a:r>
              <a:rPr lang="en-US" sz="1200" dirty="0"/>
              <a:t>+span			// Include directories that span filesystems (OFF by default)</a:t>
            </a:r>
          </a:p>
          <a:p>
            <a:pPr marL="341312" lvl="1" indent="0">
              <a:spcBef>
                <a:spcPts val="200"/>
              </a:spcBef>
              <a:buNone/>
            </a:pPr>
            <a:r>
              <a:rPr lang="en-US" sz="1200" dirty="0"/>
              <a:t>+.</a:t>
            </a:r>
            <a:r>
              <a:rPr lang="en-US" sz="1200" dirty="0" err="1"/>
              <a:t>ifsvar</a:t>
            </a:r>
            <a:r>
              <a:rPr lang="en-US" sz="1200" dirty="0"/>
              <a:t>			// Include .</a:t>
            </a:r>
            <a:r>
              <a:rPr lang="en-US" sz="1200" dirty="0" err="1"/>
              <a:t>ifsvar</a:t>
            </a:r>
            <a:r>
              <a:rPr lang="en-US" sz="1200" dirty="0"/>
              <a:t> directories (OFF by default)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-select			// Select files with hardcoded selection criteria</a:t>
            </a:r>
          </a:p>
          <a:p>
            <a:pPr marL="341312" lvl="1" indent="0">
              <a:spcBef>
                <a:spcPts val="200"/>
              </a:spcBef>
              <a:buNone/>
            </a:pPr>
            <a:r>
              <a:rPr lang="en-US" sz="1200" dirty="0"/>
              <a:t>-since=&lt;</a:t>
            </a:r>
            <a:r>
              <a:rPr lang="en-US" sz="1200" dirty="0" err="1"/>
              <a:t>ref_time</a:t>
            </a:r>
            <a:r>
              <a:rPr lang="en-US" sz="1200" dirty="0"/>
              <a:t>&gt;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a:t>
            </a:r>
            <a:r>
              <a:rPr lang="en-US" sz="1200" dirty="0" err="1"/>
              <a:t>since_birth</a:t>
            </a:r>
            <a:r>
              <a:rPr lang="en-US" sz="1200" dirty="0"/>
              <a:t>=&lt;</a:t>
            </a:r>
            <a:r>
              <a:rPr lang="en-US" sz="1200" dirty="0" err="1"/>
              <a:t>ref_time</a:t>
            </a:r>
            <a:r>
              <a:rPr lang="en-US" sz="1200" dirty="0"/>
              <a:t>&gt;	// Select files with birthtime &gt; birthtime(&lt;</a:t>
            </a:r>
            <a:r>
              <a:rPr lang="en-US" sz="1200" dirty="0" err="1"/>
              <a:t>ref_time</a:t>
            </a:r>
            <a:r>
              <a:rPr lang="en-US" sz="1200" dirty="0"/>
              <a:t>&gt;)</a:t>
            </a:r>
          </a:p>
          <a:p>
            <a:pPr marL="341312" lvl="1" indent="0">
              <a:spcBef>
                <a:spcPts val="200"/>
              </a:spcBef>
              <a:buNone/>
            </a:pPr>
            <a:r>
              <a:rPr lang="en-US" sz="1200" dirty="0">
                <a:solidFill>
                  <a:srgbClr val="FF0000"/>
                </a:solidFill>
              </a:rPr>
              <a:t>-select=fake          </a:t>
            </a:r>
            <a:r>
              <a:rPr lang="en-US" sz="1200" dirty="0">
                <a:solidFill>
                  <a:srgbClr val="FF0000"/>
                </a:solidFill>
                <a:highlight>
                  <a:srgbClr val="FFFF00"/>
                </a:highlight>
              </a:rPr>
              <a:t>(</a:t>
            </a:r>
            <a:r>
              <a:rPr lang="en-US" sz="1200" dirty="0" err="1">
                <a:solidFill>
                  <a:srgbClr val="FF0000"/>
                </a:solidFill>
                <a:highlight>
                  <a:srgbClr val="FFFF00"/>
                </a:highlight>
              </a:rPr>
              <a:t>OneFS</a:t>
            </a:r>
            <a:r>
              <a:rPr lang="en-US" sz="1200" dirty="0">
                <a:solidFill>
                  <a:srgbClr val="FF0000"/>
                </a:solidFill>
                <a:highlight>
                  <a:srgbClr val="FFFF00"/>
                </a:highlight>
              </a:rPr>
              <a:t> only)</a:t>
            </a:r>
            <a:r>
              <a:rPr lang="en-US" sz="1200" dirty="0">
                <a:solidFill>
                  <a:srgbClr val="FF0000"/>
                </a:solidFill>
              </a:rPr>
              <a:t>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a:t>
            </a:r>
            <a:r>
              <a:rPr lang="en-US" sz="1200" dirty="0">
                <a:highlight>
                  <a:srgbClr val="FFFF00"/>
                </a:highlight>
              </a:rPr>
              <a:t>(</a:t>
            </a:r>
            <a:r>
              <a:rPr lang="en-US" sz="1200" dirty="0" err="1">
                <a:highlight>
                  <a:srgbClr val="FFFF00"/>
                </a:highlight>
              </a:rPr>
              <a:t>OneFS</a:t>
            </a:r>
            <a:r>
              <a:rPr lang="en-US" sz="1200" dirty="0">
                <a:highlight>
                  <a:srgbClr val="FFFF00"/>
                </a:highlight>
              </a:rPr>
              <a:t> only)</a:t>
            </a:r>
            <a:r>
              <a:rPr lang="en-US" sz="1200" dirty="0"/>
              <a:t>	// select only files which are -- or are not -- stubbed</a:t>
            </a:r>
            <a:endParaRPr lang="en-US" sz="1200" dirty="0">
              <a:solidFill>
                <a:srgbClr val="FF0000"/>
              </a:solidFill>
            </a:endParaRPr>
          </a:p>
          <a:p>
            <a:pPr marL="0" indent="0">
              <a:buNone/>
            </a:pPr>
            <a:r>
              <a:rPr lang="en-US" sz="1200" b="1" dirty="0"/>
              <a:t>NOTE</a:t>
            </a:r>
            <a:r>
              <a:rPr lang="en-US" sz="1200" dirty="0"/>
              <a:t>: &lt;</a:t>
            </a:r>
            <a:r>
              <a:rPr lang="en-US" sz="1200" dirty="0" err="1"/>
              <a:t>ref_time</a:t>
            </a:r>
            <a:r>
              <a:rPr lang="en-US" sz="1200" dirty="0"/>
              <a:t>&gt; is either a filename from which the timestamp will be taken, or an integer which will be </a:t>
            </a:r>
            <a:r>
              <a:rPr lang="en-US" sz="1200" dirty="0" err="1"/>
              <a:t>inerpreted</a:t>
            </a:r>
            <a:r>
              <a:rPr lang="en-US" sz="1200" dirty="0"/>
              <a:t> as a ‘Unix epoch time’ value. (Ergo, numerically-named filenames cannot be referenced.)</a:t>
            </a:r>
          </a:p>
          <a:p>
            <a:pPr marL="0" indent="0">
              <a:buNone/>
            </a:pPr>
            <a:r>
              <a:rPr lang="en-US" sz="1200" b="1" dirty="0"/>
              <a:t>NOTE</a:t>
            </a:r>
            <a:r>
              <a:rPr lang="en-US" sz="1200" dirty="0"/>
              <a:t>: With +.snapshot – note that .snapshot[s] directories are not necessarily visible over SMB or NFS.</a:t>
            </a:r>
          </a:p>
          <a:p>
            <a:pPr marL="0" indent="0">
              <a:buNone/>
            </a:pPr>
            <a:endParaRPr lang="en-US" sz="1200" dirty="0"/>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hierarchy</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tstat</a:t>
            </a:r>
            <a:r>
              <a:rPr lang="en-US" sz="1400" dirty="0"/>
              <a:t>		// Include timing for stat() calls (for -ls, -xml)</a:t>
            </a: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symlinks</a:t>
            </a:r>
            <a:r>
              <a:rPr lang="en-US" sz="1400" dirty="0">
                <a:latin typeface="+mn-lt"/>
              </a:rPr>
              <a:t>, and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solidFill>
                  <a:srgbClr val="FF0000"/>
                </a:solidFill>
              </a:rPr>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the error code from trying to remove the file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NOTE</a:t>
            </a:r>
            <a:r>
              <a:rPr lang="en-US" sz="1400" dirty="0"/>
              <a:t>: These .</a:t>
            </a:r>
            <a:r>
              <a:rPr lang="en-US" sz="1400" dirty="0" err="1"/>
              <a:t>sh</a:t>
            </a:r>
            <a:r>
              <a:rPr lang="en-US" sz="1400" dirty="0"/>
              <a:t> outputs are just a record of what </a:t>
            </a:r>
            <a:r>
              <a:rPr lang="en-US" sz="1400" dirty="0" err="1"/>
              <a:t>pwalk</a:t>
            </a:r>
            <a:r>
              <a:rPr lang="en-US" sz="1400" dirty="0"/>
              <a:t> </a:t>
            </a:r>
            <a:r>
              <a:rPr lang="en-US" sz="1400" u="sng" dirty="0"/>
              <a:t>did</a:t>
            </a:r>
            <a:r>
              <a:rPr lang="en-US" sz="1400" dirty="0"/>
              <a:t>; they are </a:t>
            </a:r>
            <a:r>
              <a:rPr lang="en-US" sz="1400" u="sng" dirty="0"/>
              <a:t>not</a:t>
            </a:r>
            <a:r>
              <a:rPr lang="en-US" sz="1400" dirty="0"/>
              <a:t> directly executable!</a:t>
            </a:r>
          </a:p>
          <a:p>
            <a:pPr>
              <a:spcBef>
                <a:spcPts val="0"/>
              </a:spcBef>
              <a:buClr>
                <a:srgbClr val="000000"/>
              </a:buClr>
            </a:pPr>
            <a:r>
              <a:rPr lang="en-US" sz="1800" b="1" dirty="0">
                <a:solidFill>
                  <a:srgbClr val="FF0000"/>
                </a:solidFill>
              </a:rPr>
              <a:t>WARNING</a:t>
            </a:r>
            <a:r>
              <a:rPr lang="en-US" sz="1800" dirty="0"/>
              <a:t>: Make sure that </a:t>
            </a:r>
            <a:r>
              <a:rPr lang="en-US" sz="1800" dirty="0" err="1"/>
              <a:t>pwalk’s</a:t>
            </a:r>
            <a:r>
              <a:rPr lang="en-US" sz="1800" dirty="0"/>
              <a:t> output files do not get deleted!</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 to place the outputs out of harm’s way!</a:t>
            </a:r>
          </a:p>
          <a:p>
            <a:pPr lvl="1">
              <a:spcBef>
                <a:spcPts val="0"/>
              </a:spcBef>
              <a:buClr>
                <a:srgbClr val="000000"/>
              </a:buClr>
            </a:pPr>
            <a:endParaRPr lang="en-US" sz="1400" dirty="0"/>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528480435"/>
              </p:ext>
            </p:extLst>
          </p:nvPr>
        </p:nvGraphicFramePr>
        <p:xfrm>
          <a:off x="444500" y="874713"/>
          <a:ext cx="7724775" cy="3919537"/>
        </p:xfrm>
        <a:graphic>
          <a:graphicData uri="http://schemas.openxmlformats.org/presentationml/2006/ole">
            <mc:AlternateContent xmlns:mc="http://schemas.openxmlformats.org/markup-compatibility/2006">
              <mc:Choice xmlns:v="urn:schemas-microsoft-com:vml" Requires="v">
                <p:oleObj spid="_x0000_s2225" name="Worksheet" r:id="rId5" imgW="11417300" imgH="5791200" progId="Excel.Sheet.12">
                  <p:embed/>
                </p:oleObj>
              </mc:Choice>
              <mc:Fallback>
                <p:oleObj name="Worksheet" r:id="rId5" imgW="11417300" imgH="5791200" progId="Excel.Sheet.12">
                  <p:embed/>
                  <p:pic>
                    <p:nvPicPr>
                      <p:cNvPr id="0" name=""/>
                      <p:cNvPicPr/>
                      <p:nvPr/>
                    </p:nvPicPr>
                    <p:blipFill>
                      <a:blip r:embed="rId6"/>
                      <a:stretch>
                        <a:fillRect/>
                      </a:stretch>
                    </p:blipFill>
                    <p:spPr>
                      <a:xfrm>
                        <a:off x="444500" y="874713"/>
                        <a:ext cx="7724775" cy="39195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a:t>
            </a:r>
            <a:r>
              <a:rPr lang="en-US"/>
              <a:t>is 128.</a:t>
            </a:r>
            <a:endParaRPr lang="en-US" dirty="0"/>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 / macOS</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a:t>
            </a:r>
            <a:r>
              <a:rPr lang="en-US" sz="1600">
                <a:latin typeface="+mn-lt"/>
              </a:rPr>
              <a:t>scaling with concurrency</a:t>
            </a:r>
            <a:endParaRPr lang="en-US" sz="1600" dirty="0">
              <a:latin typeface="+mn-lt"/>
            </a:endParaRP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3.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189927</TotalTime>
  <Words>9210</Words>
  <Application>Microsoft Macintosh PowerPoint</Application>
  <PresentationFormat>On-screen Show (16:9)</PresentationFormat>
  <Paragraphs>876</Paragraphs>
  <Slides>64</Slides>
  <Notes>58</Notes>
  <HiddenSlides>17</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8"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(1/3 - modes)</vt:lpstr>
      <vt:lpstr>pwalk Usage (2/3 – assorted options)</vt:lpstr>
      <vt:lpstr>pwalk Usage (3/3 – file selection options)</vt:lpstr>
      <vt:lpstr>pwalk Output Directory</vt:lpstr>
      <vt:lpstr>Path Arguments</vt:lpstr>
      <vt:lpstr>&lt;directory&gt; Arguments</vt:lpstr>
      <vt:lpstr>pwalk Options</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Robert Sneed</cp:lastModifiedBy>
  <cp:revision>293</cp:revision>
  <cp:lastPrinted>2014-02-14T16:26:12Z</cp:lastPrinted>
  <dcterms:created xsi:type="dcterms:W3CDTF">2016-06-03T20:29:09Z</dcterms:created>
  <dcterms:modified xsi:type="dcterms:W3CDTF">2019-11-15T21:26:59Z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