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71"/>
  </p:notesMasterIdLst>
  <p:handoutMasterIdLst>
    <p:handoutMasterId r:id="rId72"/>
  </p:handoutMasterIdLst>
  <p:sldIdLst>
    <p:sldId id="306" r:id="rId5"/>
    <p:sldId id="307" r:id="rId6"/>
    <p:sldId id="308" r:id="rId7"/>
    <p:sldId id="309" r:id="rId8"/>
    <p:sldId id="310" r:id="rId9"/>
    <p:sldId id="364" r:id="rId10"/>
    <p:sldId id="341" r:id="rId11"/>
    <p:sldId id="311" r:id="rId12"/>
    <p:sldId id="312" r:id="rId13"/>
    <p:sldId id="379" r:id="rId14"/>
    <p:sldId id="313" r:id="rId15"/>
    <p:sldId id="362" r:id="rId16"/>
    <p:sldId id="367" r:id="rId17"/>
    <p:sldId id="315" r:id="rId18"/>
    <p:sldId id="350" r:id="rId19"/>
    <p:sldId id="351" r:id="rId20"/>
    <p:sldId id="314" r:id="rId21"/>
    <p:sldId id="322" r:id="rId22"/>
    <p:sldId id="370" r:id="rId23"/>
    <p:sldId id="369" r:id="rId24"/>
    <p:sldId id="325" r:id="rId25"/>
    <p:sldId id="354" r:id="rId26"/>
    <p:sldId id="356" r:id="rId27"/>
    <p:sldId id="373" r:id="rId28"/>
    <p:sldId id="324" r:id="rId29"/>
    <p:sldId id="368" r:id="rId30"/>
    <p:sldId id="359" r:id="rId31"/>
    <p:sldId id="360" r:id="rId32"/>
    <p:sldId id="366" r:id="rId33"/>
    <p:sldId id="378" r:id="rId34"/>
    <p:sldId id="349" r:id="rId35"/>
    <p:sldId id="375" r:id="rId36"/>
    <p:sldId id="372" r:id="rId37"/>
    <p:sldId id="318" r:id="rId38"/>
    <p:sldId id="317" r:id="rId39"/>
    <p:sldId id="355" r:id="rId40"/>
    <p:sldId id="319" r:id="rId41"/>
    <p:sldId id="374" r:id="rId42"/>
    <p:sldId id="365" r:id="rId43"/>
    <p:sldId id="376" r:id="rId44"/>
    <p:sldId id="347" r:id="rId45"/>
    <p:sldId id="327" r:id="rId46"/>
    <p:sldId id="328" r:id="rId47"/>
    <p:sldId id="329" r:id="rId48"/>
    <p:sldId id="330" r:id="rId49"/>
    <p:sldId id="331" r:id="rId50"/>
    <p:sldId id="363" r:id="rId51"/>
    <p:sldId id="371" r:id="rId52"/>
    <p:sldId id="332" r:id="rId53"/>
    <p:sldId id="333" r:id="rId54"/>
    <p:sldId id="321" r:id="rId55"/>
    <p:sldId id="377" r:id="rId56"/>
    <p:sldId id="323" r:id="rId57"/>
    <p:sldId id="334" r:id="rId58"/>
    <p:sldId id="335" r:id="rId59"/>
    <p:sldId id="336" r:id="rId60"/>
    <p:sldId id="337" r:id="rId61"/>
    <p:sldId id="338" r:id="rId62"/>
    <p:sldId id="339" r:id="rId63"/>
    <p:sldId id="346" r:id="rId64"/>
    <p:sldId id="340" r:id="rId65"/>
    <p:sldId id="353" r:id="rId66"/>
    <p:sldId id="352" r:id="rId67"/>
    <p:sldId id="342" r:id="rId68"/>
    <p:sldId id="344" r:id="rId69"/>
    <p:sldId id="345" r:id="rId70"/>
  </p:sldIdLst>
  <p:sldSz cx="9144000" cy="5143500" type="screen16x9"/>
  <p:notesSz cx="7010400" cy="9296400"/>
  <p:custDataLst>
    <p:tags r:id="rId7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79"/>
            <p14:sldId id="313"/>
            <p14:sldId id="362"/>
            <p14:sldId id="367"/>
            <p14:sldId id="315"/>
            <p14:sldId id="350"/>
            <p14:sldId id="351"/>
            <p14:sldId id="314"/>
            <p14:sldId id="322"/>
            <p14:sldId id="370"/>
            <p14:sldId id="369"/>
            <p14:sldId id="325"/>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Extensions and Refinements" id="{9AFCFFE0-830E-904D-ADCF-BA6FE9F07109}">
          <p14:sldIdLst>
            <p14:sldId id="333"/>
            <p14:sldId id="321"/>
            <p14:sldId id="377"/>
            <p14:sldId id="323"/>
            <p14:sldId id="334"/>
            <p14:sldId id="335"/>
            <p14:sldId id="336"/>
            <p14:sldId id="337"/>
            <p14:sldId id="338"/>
            <p14:sldId id="339"/>
            <p14:sldId id="346"/>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89379" autoAdjust="0"/>
  </p:normalViewPr>
  <p:slideViewPr>
    <p:cSldViewPr snapToGrid="0">
      <p:cViewPr varScale="1">
        <p:scale>
          <a:sx n="147" d="100"/>
          <a:sy n="147" d="100"/>
        </p:scale>
        <p:origin x="744"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137" d="100"/>
        <a:sy n="137"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48</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62</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65</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320566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691540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2.07 – July, 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                  (2/2)</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dirty="0"/>
              <a:t>Platform-dependent modes: </a:t>
            </a:r>
            <a:r>
              <a:rPr lang="en-US" sz="1500" dirty="0" err="1"/>
              <a:t>OneFS</a:t>
            </a:r>
            <a:r>
              <a:rPr lang="en-US" sz="1500" dirty="0"/>
              <a:t>-only ...</a:t>
            </a:r>
          </a:p>
          <a:p>
            <a:pPr lvl="1"/>
            <a:r>
              <a:rPr lang="en-US" sz="1300" dirty="0"/>
              <a:t>-audit – report OneFS </a:t>
            </a:r>
            <a:r>
              <a:rPr lang="en-US" sz="1300" dirty="0" err="1"/>
              <a:t>SmartLock</a:t>
            </a:r>
            <a:r>
              <a:rPr lang="en-US" sz="1300" dirty="0"/>
              <a:t> file states</a:t>
            </a:r>
          </a:p>
          <a:p>
            <a:pPr lvl="1"/>
            <a:r>
              <a:rPr lang="en-US" sz="1300" dirty="0"/>
              <a:t>-</a:t>
            </a:r>
            <a:r>
              <a:rPr lang="en-US" sz="1300" dirty="0" err="1"/>
              <a:t>fix_dates</a:t>
            </a:r>
            <a:r>
              <a:rPr lang="en-US" sz="1300" dirty="0"/>
              <a:t> – algorithmically auto-correct damaged timestamps (with optional ‘-</a:t>
            </a:r>
            <a:r>
              <a:rPr lang="en-US" sz="1300" dirty="0" err="1"/>
              <a:t>dryrun</a:t>
            </a:r>
            <a:r>
              <a:rPr lang="en-US" sz="1300" dirty="0"/>
              <a:t>’ option)</a:t>
            </a:r>
          </a:p>
          <a:p>
            <a:r>
              <a:rPr lang="en-US" sz="1500" dirty="0"/>
              <a:t>Platform-dependent modes: Linux-only ...</a:t>
            </a:r>
          </a:p>
          <a:p>
            <a:pPr lvl="1"/>
            <a:r>
              <a:rPr lang="en-US" sz="1300" dirty="0"/>
              <a:t>+</a:t>
            </a:r>
            <a:r>
              <a:rPr lang="en-US" sz="1300" dirty="0" err="1"/>
              <a:t>wacls</a:t>
            </a:r>
            <a:r>
              <a:rPr lang="en-US" sz="1300" dirty="0"/>
              <a:t> – (‘Write ACLs’) translates POSIX ACLs to NFS4 ACLs and writes them to a pipe</a:t>
            </a:r>
          </a:p>
          <a:p>
            <a:pPr lvl="1"/>
            <a:r>
              <a:rPr lang="en-US" sz="1300" dirty="0"/>
              <a:t>+</a:t>
            </a:r>
            <a:r>
              <a:rPr lang="en-US" sz="1300" dirty="0" err="1"/>
              <a:t>xacls</a:t>
            </a:r>
            <a:r>
              <a:rPr lang="en-US" sz="1300" dirty="0"/>
              <a:t> – (‘</a:t>
            </a:r>
            <a:r>
              <a:rPr lang="en-US" sz="1300" dirty="0" err="1"/>
              <a:t>eXtract</a:t>
            </a:r>
            <a:r>
              <a:rPr lang="en-US" sz="1300" dirty="0"/>
              <a:t> ACLs’) translates POSIX ACLs to NFS4 ACLs and logs them to a file</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All &lt;directory&gt; arguments must consistently be either all-</a:t>
            </a:r>
            <a:r>
              <a:rPr lang="en-US" u="sng" dirty="0"/>
              <a:t>absolute</a:t>
            </a:r>
            <a:r>
              <a:rPr lang="en-US" dirty="0"/>
              <a:t> or all-</a:t>
            </a:r>
            <a:r>
              <a:rPr lang="en-US" u="sng" dirty="0"/>
              <a:t>relative</a:t>
            </a:r>
            <a:r>
              <a:rPr lang="en-US" dirty="0"/>
              <a:t> directory paths</a:t>
            </a:r>
          </a:p>
          <a:p>
            <a:r>
              <a:rPr lang="en-US" u="sng" dirty="0"/>
              <a:t>relative</a:t>
            </a:r>
            <a:r>
              <a:rPr lang="en-US" dirty="0"/>
              <a:t> directory paths …</a:t>
            </a:r>
          </a:p>
          <a:p>
            <a:pPr lvl="1"/>
            <a:r>
              <a:rPr lang="en-US" u="sng" dirty="0"/>
              <a:t>must</a:t>
            </a:r>
            <a:r>
              <a:rPr lang="en-US" dirty="0"/>
              <a:t> be used whenever </a:t>
            </a:r>
            <a:r>
              <a:rPr lang="mr-IN" b="1" dirty="0"/>
              <a:t>–</a:t>
            </a:r>
            <a:r>
              <a:rPr lang="en-US" b="1" dirty="0"/>
              <a:t>source=</a:t>
            </a:r>
            <a:r>
              <a:rPr lang="en-US" dirty="0"/>
              <a:t> or </a:t>
            </a:r>
            <a:r>
              <a:rPr lang="en-US" b="1" dirty="0"/>
              <a:t>-target=</a:t>
            </a:r>
            <a:r>
              <a:rPr lang="en-US" dirty="0"/>
              <a:t>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a:t>&lt;file&gt;</a:t>
            </a:r>
            <a:endParaRPr lang="en-US" dirty="0"/>
          </a:p>
          <a:p>
            <a:pPr lvl="1"/>
            <a:r>
              <a:rPr lang="en-US" dirty="0"/>
              <a:t>default to being relative to the user’s current working directory (CWD), but that can be overridden by the </a:t>
            </a:r>
            <a:r>
              <a:rPr lang="en-US" b="1" dirty="0"/>
              <a:t>-source=</a:t>
            </a:r>
            <a:r>
              <a:rPr lang="en-US" dirty="0"/>
              <a:t> option or </a:t>
            </a:r>
            <a:r>
              <a:rPr lang="en-US" b="1" dirty="0"/>
              <a:t>[source]</a:t>
            </a:r>
            <a:r>
              <a:rPr lang="en-US" dirty="0"/>
              <a:t> directories specified via </a:t>
            </a:r>
            <a:r>
              <a:rPr lang="en-US" b="1" dirty="0"/>
              <a:t>–</a:t>
            </a:r>
            <a:r>
              <a:rPr lang="en-US" b="1" dirty="0" err="1"/>
              <a:t>ipaths</a:t>
            </a:r>
            <a:r>
              <a:rPr lang="en-US" b="1" dirty="0"/>
              <a:t>&lt;file&gt;</a:t>
            </a:r>
            <a:endParaRPr lang="en-US" dirty="0"/>
          </a:p>
          <a:p>
            <a:r>
              <a:rPr lang="en-US" u="sng" dirty="0"/>
              <a:t>absolute</a:t>
            </a:r>
            <a:r>
              <a:rPr lang="en-US" dirty="0"/>
              <a:t> directory paths …</a:t>
            </a:r>
          </a:p>
          <a:p>
            <a:pPr lvl="1"/>
            <a:r>
              <a:rPr lang="en-US" dirty="0"/>
              <a:t>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a:t>Source</a:t>
            </a:r>
            <a:r>
              <a:rPr lang="en-US" sz="1600" dirty="0"/>
              <a:t> - relative root for &lt;directory&gt; arguments</a:t>
            </a:r>
          </a:p>
          <a:p>
            <a:pPr lvl="1">
              <a:spcBef>
                <a:spcPts val="0"/>
              </a:spcBef>
            </a:pPr>
            <a:r>
              <a:rPr lang="en-US" sz="1200" dirty="0"/>
              <a:t>Default: </a:t>
            </a:r>
            <a:r>
              <a:rPr lang="en-US" sz="1200" b="1" dirty="0"/>
              <a:t>$CWD-relative</a:t>
            </a:r>
          </a:p>
          <a:p>
            <a:pPr lvl="1">
              <a:spcBef>
                <a:spcPts val="0"/>
              </a:spcBef>
            </a:pPr>
            <a:r>
              <a:rPr lang="en-US" sz="1200" dirty="0"/>
              <a:t>Non-default: Specify the relative root for source &lt;directory&gt; arguments using the  </a:t>
            </a:r>
            <a:r>
              <a:rPr lang="mr-IN" sz="1200" dirty="0"/>
              <a:t>–</a:t>
            </a:r>
            <a:r>
              <a:rPr lang="en-US" sz="1200" dirty="0"/>
              <a:t>source= option or by using the [source] section of the </a:t>
            </a:r>
            <a:r>
              <a:rPr lang="mr-IN" sz="1200" dirty="0"/>
              <a:t>–</a:t>
            </a:r>
            <a:r>
              <a:rPr lang="en-US" sz="1200" dirty="0" err="1"/>
              <a:t>pfile</a:t>
            </a:r>
            <a:r>
              <a:rPr lang="en-US" sz="1200" dirty="0"/>
              <a:t>=&lt;file&gt;</a:t>
            </a:r>
          </a:p>
          <a:p>
            <a:pPr lvl="1">
              <a:spcBef>
                <a:spcPts val="0"/>
              </a:spcBef>
            </a:pPr>
            <a:r>
              <a:rPr lang="en-US" sz="1200" b="1" dirty="0"/>
              <a:t>CAUTION</a:t>
            </a:r>
            <a:r>
              <a:rPr lang="en-US" sz="1200" dirty="0"/>
              <a:t>: When set to a non-default value, &lt;directory&gt; arguments </a:t>
            </a:r>
            <a:r>
              <a:rPr lang="en-US" sz="1200" u="sng" dirty="0"/>
              <a:t>must</a:t>
            </a:r>
            <a:r>
              <a:rPr lang="en-US" sz="1200" dirty="0"/>
              <a:t> be relative to the specified directory!</a:t>
            </a:r>
          </a:p>
          <a:p>
            <a:pPr>
              <a:spcBef>
                <a:spcPts val="0"/>
              </a:spcBef>
            </a:pPr>
            <a:r>
              <a:rPr lang="en-US" sz="1600" u="sng" dirty="0"/>
              <a:t>Target</a:t>
            </a:r>
            <a:r>
              <a:rPr lang="en-US" sz="1600" dirty="0"/>
              <a:t> - relative root for </a:t>
            </a:r>
            <a:r>
              <a:rPr lang="mr-IN" sz="1600" dirty="0"/>
              <a:t>–</a:t>
            </a:r>
            <a:r>
              <a:rPr lang="en-US" sz="1600" dirty="0" err="1"/>
              <a:t>cmp</a:t>
            </a:r>
            <a:r>
              <a:rPr lang="en-US" sz="1600" dirty="0"/>
              <a:t>= target hierarchy</a:t>
            </a:r>
          </a:p>
          <a:p>
            <a:pPr lvl="1">
              <a:spcBef>
                <a:spcPts val="0"/>
              </a:spcBef>
            </a:pPr>
            <a:r>
              <a:rPr lang="en-US" sz="1200" dirty="0"/>
              <a:t>Default: </a:t>
            </a:r>
            <a:r>
              <a:rPr lang="en-US" sz="1200" b="1" dirty="0"/>
              <a:t>N/A</a:t>
            </a:r>
          </a:p>
          <a:p>
            <a:pPr lvl="1">
              <a:spcBef>
                <a:spcPts val="0"/>
              </a:spcBef>
            </a:pPr>
            <a:r>
              <a:rPr lang="en-US" sz="1200" dirty="0"/>
              <a:t>Non-default: Specify the relative root for the target file hierarchy using the  </a:t>
            </a:r>
            <a:r>
              <a:rPr lang="mr-IN" sz="1200" dirty="0"/>
              <a:t>–</a:t>
            </a:r>
            <a:r>
              <a:rPr lang="en-US" sz="1200" dirty="0"/>
              <a:t>target= option or by using the [target] section of the </a:t>
            </a:r>
            <a:r>
              <a:rPr lang="mr-IN" sz="1200" dirty="0"/>
              <a:t>–</a:t>
            </a:r>
            <a:r>
              <a:rPr lang="en-US" sz="1200" dirty="0" err="1"/>
              <a:t>pfile</a:t>
            </a:r>
            <a:r>
              <a:rPr lang="en-US" sz="1200" dirty="0"/>
              <a:t>=&lt;file&gt;</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err="1"/>
              <a:t>pfile</a:t>
            </a:r>
            <a:r>
              <a:rPr lang="en-US" sz="12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lsd</a:t>
            </a:r>
            <a:r>
              <a:rPr lang="en-US" sz="1200" dirty="0"/>
              <a:t>, or -</a:t>
            </a:r>
            <a:r>
              <a:rPr lang="en-US" sz="1200" dirty="0" err="1"/>
              <a:t>lsc</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a:t>
            </a:r>
            <a:r>
              <a:rPr lang="en-US" sz="1400" dirty="0" err="1">
                <a:latin typeface="+mn-lt"/>
              </a:rPr>
              <a:t>ls</a:t>
            </a:r>
            <a:r>
              <a:rPr lang="en-US" sz="1400" dirty="0">
                <a:latin typeface="+mn-lt"/>
              </a:rPr>
              <a:t>			// Create .</a:t>
            </a:r>
            <a:r>
              <a:rPr lang="en-US" sz="1400" dirty="0" err="1">
                <a:latin typeface="+mn-lt"/>
              </a:rPr>
              <a:t>ls</a:t>
            </a:r>
            <a:r>
              <a:rPr lang="en-US" sz="1400" dirty="0">
                <a:latin typeface="+mn-lt"/>
              </a:rPr>
              <a:t> outputs (much like </a:t>
            </a:r>
            <a:r>
              <a:rPr lang="en-US" sz="1400" dirty="0" err="1">
                <a:latin typeface="+mn-lt"/>
              </a:rPr>
              <a:t>ls</a:t>
            </a:r>
            <a:r>
              <a:rPr lang="en-US" sz="1400" dirty="0">
                <a:latin typeface="+mn-lt"/>
              </a:rPr>
              <a:t>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a:t>
            </a:r>
            <a:r>
              <a:rPr lang="en-US" sz="1400" dirty="0" err="1">
                <a:solidFill>
                  <a:srgbClr val="444444"/>
                </a:solidFill>
              </a:rPr>
              <a:t>ls</a:t>
            </a:r>
            <a:r>
              <a:rPr lang="en-US" sz="1400" dirty="0">
                <a:solidFill>
                  <a:srgbClr val="444444"/>
                </a:solidFill>
              </a:rPr>
              <a:t> outputs (like </a:t>
            </a:r>
            <a:r>
              <a:rPr lang="mr-IN" sz="1400" dirty="0">
                <a:solidFill>
                  <a:srgbClr val="444444"/>
                </a:solidFill>
              </a:rPr>
              <a:t>–</a:t>
            </a:r>
            <a:r>
              <a:rPr lang="en-US" sz="1400" dirty="0" err="1">
                <a:solidFill>
                  <a:srgbClr val="444444"/>
                </a:solidFill>
              </a:rPr>
              <a:t>ls</a:t>
            </a:r>
            <a:r>
              <a:rPr lang="en-US" sz="1400" dirty="0">
                <a:solidFill>
                  <a:srgbClr val="444444"/>
                </a:solidFill>
              </a:rPr>
              <a:t>, but only outputs directories)</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(compact format)</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denist</a:t>
            </a:r>
            <a:r>
              <a:rPr lang="en-US" sz="1400" dirty="0"/>
              <a:t>		// Reads first 512 bytes of every file as a benchmark</a:t>
            </a:r>
          </a:p>
          <a:p>
            <a:pPr marL="514350" lvl="1" indent="0">
              <a:spcBef>
                <a:spcPts val="0"/>
              </a:spcBef>
              <a:buNone/>
            </a:pPr>
            <a:r>
              <a:rPr lang="en-US" sz="1400" dirty="0"/>
              <a:t>+</a:t>
            </a:r>
            <a:r>
              <a:rPr lang="en-US" sz="1400" dirty="0" err="1"/>
              <a:t>tstat</a:t>
            </a:r>
            <a:r>
              <a:rPr lang="en-US" sz="1400" dirty="0"/>
              <a:t>		// Include timing for stat() calls (for -</a:t>
            </a:r>
            <a:r>
              <a:rPr lang="en-US" sz="1400" dirty="0" err="1"/>
              <a:t>ls</a:t>
            </a:r>
            <a:r>
              <a:rPr lang="en-US" sz="1400" dirty="0"/>
              <a:t>, -xml)</a:t>
            </a:r>
          </a:p>
          <a:p>
            <a:pPr marL="514350" lvl="1" indent="0">
              <a:spcBef>
                <a:spcPts val="0"/>
              </a:spcBef>
              <a:buNone/>
            </a:pPr>
            <a:r>
              <a:rPr lang="en-US" sz="1400" dirty="0"/>
              <a:t>+.snapshot[s]		// Traverse .snapshot directories (OFF by default)</a:t>
            </a:r>
            <a:endParaRPr lang="en-US" sz="2000" dirty="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lsd</a:t>
            </a:r>
            <a:r>
              <a:rPr lang="en-US" dirty="0"/>
              <a:t>, &amp; -</a:t>
            </a:r>
            <a:r>
              <a:rPr lang="en-US" dirty="0" err="1"/>
              <a:t>lsc</a:t>
            </a:r>
            <a:r>
              <a:rPr lang="en-US" dirty="0"/>
              <a:t> primary modes</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buClrTx/>
            </a:pPr>
            <a:r>
              <a:rPr lang="en-US" dirty="0" err="1"/>
              <a:t>pwalk</a:t>
            </a:r>
            <a:r>
              <a:rPr lang="en-US" dirty="0"/>
              <a:t> -</a:t>
            </a:r>
            <a:r>
              <a:rPr lang="en-US" dirty="0" err="1"/>
              <a:t>lsd</a:t>
            </a:r>
            <a:r>
              <a:rPr lang="en-US" dirty="0"/>
              <a:t> ... </a:t>
            </a:r>
            <a:r>
              <a:rPr lang="mr-IN" dirty="0"/>
              <a:t>–</a:t>
            </a:r>
            <a:r>
              <a:rPr lang="en-US" dirty="0"/>
              <a:t> (directories) like </a:t>
            </a:r>
            <a:r>
              <a:rPr lang="mr-IN" dirty="0"/>
              <a:t>–</a:t>
            </a:r>
            <a:r>
              <a:rPr lang="en-US" dirty="0" err="1"/>
              <a:t>ls</a:t>
            </a:r>
            <a:r>
              <a:rPr lang="en-US" dirty="0"/>
              <a:t>,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buClrTx/>
            </a:pPr>
            <a:r>
              <a:rPr lang="en-US" dirty="0" err="1"/>
              <a:t>pwalk</a:t>
            </a:r>
            <a:r>
              <a:rPr lang="en-US" dirty="0"/>
              <a:t> -</a:t>
            </a:r>
            <a:r>
              <a:rPr lang="en-US" dirty="0" err="1"/>
              <a:t>lsc</a:t>
            </a:r>
            <a:r>
              <a:rPr lang="en-US" dirty="0"/>
              <a:t> ... </a:t>
            </a:r>
            <a:r>
              <a:rPr lang="mr-IN" dirty="0"/>
              <a:t>–</a:t>
            </a:r>
            <a:r>
              <a:rPr lang="en-US" dirty="0"/>
              <a:t> (compact) with 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s=1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buClrTx/>
            </a:pPr>
            <a:r>
              <a:rPr lang="en-US" dirty="0"/>
              <a:t>OUTPUTS: All of these modes output to worker&lt;</a:t>
            </a:r>
            <a:r>
              <a:rPr lang="en-US" dirty="0" err="1"/>
              <a:t>nnn</a:t>
            </a:r>
            <a:r>
              <a:rPr lang="en-US" dirty="0"/>
              <a:t>&gt;.</a:t>
            </a:r>
            <a:r>
              <a:rPr lang="en-US" b="1" dirty="0"/>
              <a:t>ls</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WARNING</a:t>
            </a:r>
            <a:r>
              <a:rPr lang="en-US" sz="1400" dirty="0"/>
              <a:t>: These .</a:t>
            </a:r>
            <a:r>
              <a:rPr lang="en-US" sz="1400" dirty="0" err="1"/>
              <a:t>sh</a:t>
            </a:r>
            <a:r>
              <a:rPr lang="en-US" sz="1400" dirty="0"/>
              <a:t> scripts are merely a record of what </a:t>
            </a:r>
            <a:r>
              <a:rPr lang="en-US" sz="1400" dirty="0" err="1"/>
              <a:t>pwalk</a:t>
            </a:r>
            <a:r>
              <a:rPr lang="en-US" sz="1400" dirty="0"/>
              <a:t> did; they are </a:t>
            </a:r>
            <a:r>
              <a:rPr lang="en-US" sz="1400" u="sng" dirty="0"/>
              <a:t>not</a:t>
            </a:r>
            <a:r>
              <a:rPr lang="en-US" sz="1400" dirty="0"/>
              <a:t> directly executable!  Additional logic would be required to assure that the directories still exist before trying to remove the named files!</a:t>
            </a: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next slide</a:t>
            </a:r>
          </a:p>
          <a:p>
            <a:pPr lvl="1">
              <a:buClrTx/>
            </a:pPr>
            <a:r>
              <a:rPr lang="en-US" dirty="0"/>
              <a:t>Column 3: a directory pathname or filename within the last-reported directory</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200"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64.</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output files will tend to grow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                  (1/2)</a:t>
            </a:r>
          </a:p>
        </p:txBody>
      </p:sp>
      <p:sp>
        <p:nvSpPr>
          <p:cNvPr id="4" name="Content Placeholder 3"/>
          <p:cNvSpPr>
            <a:spLocks noGrp="1"/>
          </p:cNvSpPr>
          <p:nvPr>
            <p:ph sz="quarter" idx="10"/>
          </p:nvPr>
        </p:nvSpPr>
        <p:spPr>
          <a:xfrm>
            <a:off x="366714" y="914399"/>
            <a:ext cx="8410575" cy="3798699"/>
          </a:xfrm>
        </p:spPr>
        <p:txBody>
          <a:bodyPr>
            <a:normAutofit fontScale="92500" lnSpcReduction="10000"/>
          </a:bodyPr>
          <a:lstStyle/>
          <a:p>
            <a:r>
              <a:rPr lang="en-US" sz="1500" dirty="0"/>
              <a:t>Generic modes: all platforms ...</a:t>
            </a:r>
          </a:p>
          <a:p>
            <a:pPr lvl="1"/>
            <a:r>
              <a:rPr lang="en-US" sz="1300" dirty="0"/>
              <a:t>-</a:t>
            </a:r>
            <a:r>
              <a:rPr lang="en-US" sz="1300" dirty="0" err="1"/>
              <a:t>ls</a:t>
            </a:r>
            <a:r>
              <a:rPr lang="en-US" sz="1300" dirty="0"/>
              <a:t> – list files, much like ‘</a:t>
            </a:r>
            <a:r>
              <a:rPr lang="en-US" sz="1300" dirty="0" err="1"/>
              <a:t>ls</a:t>
            </a:r>
            <a:r>
              <a:rPr lang="en-US" sz="1300" dirty="0"/>
              <a:t> </a:t>
            </a:r>
            <a:r>
              <a:rPr lang="mr-IN" sz="1300" dirty="0"/>
              <a:t>–</a:t>
            </a:r>
            <a:r>
              <a:rPr lang="en-US" sz="1300" dirty="0" err="1"/>
              <a:t>lR</a:t>
            </a:r>
            <a:r>
              <a:rPr lang="en-US" sz="1300" dirty="0"/>
              <a:t>’</a:t>
            </a:r>
          </a:p>
          <a:p>
            <a:pPr lvl="1"/>
            <a:r>
              <a:rPr lang="en-US" sz="1300" dirty="0"/>
              <a:t>-</a:t>
            </a:r>
            <a:r>
              <a:rPr lang="en-US" sz="1300" dirty="0" err="1"/>
              <a:t>lsd</a:t>
            </a:r>
            <a:r>
              <a:rPr lang="en-US" sz="1300" dirty="0"/>
              <a:t> </a:t>
            </a:r>
            <a:r>
              <a:rPr lang="mr-IN" sz="1300" dirty="0"/>
              <a:t>–</a:t>
            </a:r>
            <a:r>
              <a:rPr lang="en-US" sz="1300" dirty="0"/>
              <a:t> list directory summaries only</a:t>
            </a:r>
          </a:p>
          <a:p>
            <a:pPr lvl="1"/>
            <a:r>
              <a:rPr lang="en-US" sz="1300" dirty="0">
                <a:solidFill>
                  <a:schemeClr val="tx1"/>
                </a:solidFill>
              </a:rPr>
              <a:t>-</a:t>
            </a:r>
            <a:r>
              <a:rPr lang="en-US" sz="1300" dirty="0" err="1">
                <a:solidFill>
                  <a:schemeClr val="tx1"/>
                </a:solidFill>
              </a:rPr>
              <a:t>lsc</a:t>
            </a:r>
            <a:r>
              <a:rPr lang="en-US" sz="1300" dirty="0">
                <a:solidFill>
                  <a:schemeClr val="tx1"/>
                </a:solidFill>
              </a:rPr>
              <a:t> </a:t>
            </a:r>
            <a:r>
              <a:rPr lang="mr-IN" sz="1300" dirty="0">
                <a:solidFill>
                  <a:schemeClr val="tx1"/>
                </a:solidFill>
              </a:rPr>
              <a:t>–</a:t>
            </a:r>
            <a:r>
              <a:rPr lang="en-US" sz="1300" dirty="0">
                <a:solidFill>
                  <a:schemeClr val="tx1"/>
                </a:solidFill>
              </a:rPr>
              <a:t> list files, compact, names only</a:t>
            </a:r>
          </a:p>
          <a:p>
            <a:pPr lvl="1"/>
            <a:r>
              <a:rPr lang="en-US" sz="1300" dirty="0"/>
              <a:t>-xml – list files in XML format</a:t>
            </a:r>
          </a:p>
          <a:p>
            <a:pPr lvl="1"/>
            <a:r>
              <a:rPr lang="en-US" sz="1300" dirty="0">
                <a:solidFill>
                  <a:srgbClr val="444444"/>
                </a:solidFill>
              </a:rPr>
              <a:t>-</a:t>
            </a:r>
            <a:r>
              <a:rPr lang="en-US" sz="1300" dirty="0" err="1">
                <a:solidFill>
                  <a:srgbClr val="444444"/>
                </a:solidFill>
              </a:rPr>
              <a:t>rm</a:t>
            </a:r>
            <a:r>
              <a:rPr lang="en-US" sz="1300" dirty="0">
                <a:solidFill>
                  <a:srgbClr val="444444"/>
                </a:solidFill>
              </a:rPr>
              <a:t> </a:t>
            </a:r>
            <a:r>
              <a:rPr lang="mr-IN" sz="1300" dirty="0">
                <a:solidFill>
                  <a:srgbClr val="444444"/>
                </a:solidFill>
              </a:rPr>
              <a:t>–</a:t>
            </a:r>
            <a:r>
              <a:rPr lang="en-US" sz="1300" dirty="0">
                <a:solidFill>
                  <a:srgbClr val="444444"/>
                </a:solidFill>
              </a:rPr>
              <a:t> remove files, with optional ‘-</a:t>
            </a:r>
            <a:r>
              <a:rPr lang="en-US" sz="1300" dirty="0" err="1">
                <a:solidFill>
                  <a:srgbClr val="444444"/>
                </a:solidFill>
              </a:rPr>
              <a:t>dryrun</a:t>
            </a:r>
            <a:r>
              <a:rPr lang="en-US" sz="1300" dirty="0">
                <a:solidFill>
                  <a:srgbClr val="444444"/>
                </a:solidFill>
              </a:rPr>
              <a:t>’ option and </a:t>
            </a:r>
            <a:r>
              <a:rPr lang="mr-IN" sz="1300" dirty="0">
                <a:solidFill>
                  <a:srgbClr val="444444"/>
                </a:solidFill>
              </a:rPr>
              <a:t>–</a:t>
            </a:r>
            <a:r>
              <a:rPr lang="en-US" sz="1300" dirty="0">
                <a:solidFill>
                  <a:srgbClr val="444444"/>
                </a:solidFill>
              </a:rPr>
              <a:t>select logic</a:t>
            </a:r>
          </a:p>
          <a:p>
            <a:pPr lvl="1"/>
            <a:r>
              <a:rPr lang="en-US" sz="1300" dirty="0">
                <a:solidFill>
                  <a:srgbClr val="FF0000"/>
                </a:solidFill>
              </a:rPr>
              <a:t>-csv[=&lt;</a:t>
            </a:r>
            <a:r>
              <a:rPr lang="en-US" sz="1300" dirty="0" err="1">
                <a:solidFill>
                  <a:srgbClr val="FF0000"/>
                </a:solidFill>
              </a:rPr>
              <a:t>keyword_list</a:t>
            </a:r>
            <a:r>
              <a:rPr lang="en-US" sz="1300" dirty="0">
                <a:solidFill>
                  <a:srgbClr val="FF0000"/>
                </a:solidFill>
              </a:rPr>
              <a:t>&gt;] </a:t>
            </a:r>
            <a:r>
              <a:rPr lang="mr-IN" sz="1300" dirty="0">
                <a:solidFill>
                  <a:srgbClr val="FF0000"/>
                </a:solidFill>
              </a:rPr>
              <a:t>–</a:t>
            </a:r>
            <a:r>
              <a:rPr lang="en-US" sz="1300" dirty="0">
                <a:solidFill>
                  <a:srgbClr val="FF0000"/>
                </a:solidFill>
              </a:rPr>
              <a:t> extract specific metadata fields into a .csv file [DEVELOPMENTAL]</a:t>
            </a:r>
          </a:p>
          <a:p>
            <a:pPr lvl="1"/>
            <a:r>
              <a:rPr lang="en-US" sz="1300" dirty="0">
                <a:solidFill>
                  <a:schemeClr val="tx1"/>
                </a:solidFill>
              </a:rPr>
              <a:t>-</a:t>
            </a:r>
            <a:r>
              <a:rPr lang="en-US" sz="1300" dirty="0" err="1">
                <a:solidFill>
                  <a:schemeClr val="tx1"/>
                </a:solidFill>
              </a:rPr>
              <a:t>cmp</a:t>
            </a:r>
            <a:r>
              <a:rPr lang="en-US" sz="1300" dirty="0">
                <a:solidFill>
                  <a:schemeClr val="tx1"/>
                </a:solidFill>
              </a:rPr>
              <a:t>[=&lt;options&gt;] – compare presumably-similar file hierarchies</a:t>
            </a:r>
          </a:p>
          <a:p>
            <a:pPr lvl="1"/>
            <a:r>
              <a:rPr lang="en-US" sz="1300" dirty="0"/>
              <a:t>+tally – create CSV-formatted tally of files by age buckets</a:t>
            </a:r>
          </a:p>
          <a:p>
            <a:pPr lvl="1"/>
            <a:r>
              <a:rPr lang="en-US" sz="1300" dirty="0">
                <a:solidFill>
                  <a:schemeClr val="tx1"/>
                </a:solidFill>
              </a:rPr>
              <a:t>+</a:t>
            </a:r>
            <a:r>
              <a:rPr lang="en-US" sz="1300" dirty="0" err="1">
                <a:solidFill>
                  <a:schemeClr val="tx1"/>
                </a:solidFill>
              </a:rPr>
              <a:t>denist</a:t>
            </a:r>
            <a:r>
              <a:rPr lang="en-US" sz="1300" dirty="0">
                <a:solidFill>
                  <a:schemeClr val="tx1"/>
                </a:solidFill>
              </a:rPr>
              <a:t> – read first 512 bytes of every selected file (eDiscovery micro-benchmark)</a:t>
            </a:r>
          </a:p>
          <a:p>
            <a:r>
              <a:rPr lang="en-US" sz="1500" dirty="0"/>
              <a:t>Generic options: all platforms ...</a:t>
            </a:r>
          </a:p>
          <a:p>
            <a:pPr lvl="1"/>
            <a:r>
              <a:rPr lang="en-US" sz="1300" dirty="0"/>
              <a:t>-</a:t>
            </a:r>
            <a:r>
              <a:rPr lang="en-US" sz="1300" dirty="0" err="1"/>
              <a:t>dop</a:t>
            </a:r>
            <a:r>
              <a:rPr lang="en-US" sz="1300" dirty="0"/>
              <a:t>=&lt;N&gt; - Degree of Parallelism (number of workers)</a:t>
            </a:r>
          </a:p>
          <a:p>
            <a:pPr lvl="1"/>
            <a:r>
              <a:rPr lang="en-US" sz="1300" dirty="0"/>
              <a:t>-</a:t>
            </a:r>
            <a:r>
              <a:rPr lang="en-US" sz="1300" dirty="0" err="1"/>
              <a:t>gz</a:t>
            </a:r>
            <a:r>
              <a:rPr lang="en-US" sz="1300" dirty="0"/>
              <a:t> – compress primary mode outputs with </a:t>
            </a:r>
            <a:r>
              <a:rPr lang="en-US" sz="1300" dirty="0" err="1"/>
              <a:t>gzip</a:t>
            </a:r>
            <a:endParaRPr lang="en-US" sz="1300" dirty="0"/>
          </a:p>
          <a:p>
            <a:pPr lvl="1"/>
            <a:r>
              <a:rPr lang="en-US" sz="1300" dirty="0">
                <a:solidFill>
                  <a:srgbClr val="FF0000"/>
                </a:solidFill>
              </a:rPr>
              <a:t>-select[=&lt;</a:t>
            </a:r>
            <a:r>
              <a:rPr lang="en-US" sz="1300" dirty="0" err="1">
                <a:solidFill>
                  <a:srgbClr val="FF0000"/>
                </a:solidFill>
              </a:rPr>
              <a:t>keyword_list</a:t>
            </a:r>
            <a:r>
              <a:rPr lang="en-US" sz="1300" dirty="0">
                <a:solidFill>
                  <a:srgbClr val="FF0000"/>
                </a:solidFill>
              </a:rPr>
              <a:t>&gt;] </a:t>
            </a:r>
            <a:r>
              <a:rPr lang="mr-IN" sz="1300" dirty="0">
                <a:solidFill>
                  <a:srgbClr val="FF0000"/>
                </a:solidFill>
              </a:rPr>
              <a:t>–</a:t>
            </a:r>
            <a:r>
              <a:rPr lang="en-US" sz="1300" dirty="0">
                <a:solidFill>
                  <a:srgbClr val="FF0000"/>
                </a:solidFill>
              </a:rPr>
              <a:t> select specific files to be reported or acted upon [DEVELOPMENTAL]</a:t>
            </a:r>
          </a:p>
          <a:p>
            <a:pPr lvl="1"/>
            <a:r>
              <a:rPr lang="en-US" sz="1300" dirty="0"/>
              <a:t>-output=&lt;directory&gt; - specify where output directory is created</a:t>
            </a:r>
          </a:p>
          <a:p>
            <a:pPr lvl="1"/>
            <a:r>
              <a:rPr lang="en-US" sz="1300" dirty="0"/>
              <a:t>-source=&lt;directory&gt; - specify relative root for SOURCE directory arguments</a:t>
            </a:r>
          </a:p>
          <a:p>
            <a:pPr lvl="1"/>
            <a:r>
              <a:rPr lang="en-US" sz="1300" dirty="0"/>
              <a:t>-target=&lt;directory&gt; - specify relative root for TARGET file hierarchy (for –</a:t>
            </a:r>
            <a:r>
              <a:rPr lang="en-US" sz="1300" dirty="0" err="1"/>
              <a:t>cmp</a:t>
            </a:r>
            <a:r>
              <a:rPr lang="en-US" sz="1300" dirty="0"/>
              <a:t> and certain other modes)</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189668</TotalTime>
  <Words>7568</Words>
  <Application>Microsoft Macintosh PowerPoint</Application>
  <PresentationFormat>On-screen Show (16:9)</PresentationFormat>
  <Paragraphs>894</Paragraphs>
  <Slides>66</Slides>
  <Notes>60</Notes>
  <HiddenSlides>10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1"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                  (1/2)</vt:lpstr>
      <vt:lpstr>Functionality Overview                  (2/2)</vt:lpstr>
      <vt:lpstr>pwalk Usage - Intro</vt:lpstr>
      <vt:lpstr>&lt;directory&gt; Arguments</vt:lpstr>
      <vt:lpstr>Path Arguments</vt:lpstr>
      <vt:lpstr>pwalk Output Directory</vt:lpstr>
      <vt:lpstr>pwalk Primary Modes</vt:lpstr>
      <vt:lpstr>pwalk Secondary Modes</vt:lpstr>
      <vt:lpstr>pwalk Options</vt:lpstr>
      <vt:lpstr>Multipathing with Multiple Equivalent Paths</vt:lpstr>
      <vt:lpstr>Multipathing – Source Example</vt:lpstr>
      <vt:lpstr>Multipathing – Source &amp; Target Example</vt:lpstr>
      <vt:lpstr>+.snapshot Option</vt:lpstr>
      <vt:lpstr>pwalk Generic Modes</vt:lpstr>
      <vt:lpstr>-ls, -lsd, &amp; -lsc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PowerPoint Presentation</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267</cp:revision>
  <cp:lastPrinted>2014-02-14T16:26:12Z</cp:lastPrinted>
  <dcterms:created xsi:type="dcterms:W3CDTF">2016-06-03T20:29:09Z</dcterms:created>
  <dcterms:modified xsi:type="dcterms:W3CDTF">2019-07-20T00:41:36Z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