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0"/>
  </p:notesMasterIdLst>
  <p:handoutMasterIdLst>
    <p:handoutMasterId r:id="rId61"/>
  </p:handoutMasterIdLst>
  <p:sldIdLst>
    <p:sldId id="306" r:id="rId5"/>
    <p:sldId id="307" r:id="rId6"/>
    <p:sldId id="308" r:id="rId7"/>
    <p:sldId id="309" r:id="rId8"/>
    <p:sldId id="310" r:id="rId9"/>
    <p:sldId id="364" r:id="rId10"/>
    <p:sldId id="341" r:id="rId11"/>
    <p:sldId id="311" r:id="rId12"/>
    <p:sldId id="312" r:id="rId13"/>
    <p:sldId id="313" r:id="rId14"/>
    <p:sldId id="362" r:id="rId15"/>
    <p:sldId id="367" r:id="rId16"/>
    <p:sldId id="315" r:id="rId17"/>
    <p:sldId id="350" r:id="rId18"/>
    <p:sldId id="351" r:id="rId19"/>
    <p:sldId id="314" r:id="rId20"/>
    <p:sldId id="322" r:id="rId21"/>
    <p:sldId id="325" r:id="rId22"/>
    <p:sldId id="354" r:id="rId23"/>
    <p:sldId id="356" r:id="rId24"/>
    <p:sldId id="368" r:id="rId25"/>
    <p:sldId id="359" r:id="rId26"/>
    <p:sldId id="360" r:id="rId27"/>
    <p:sldId id="324" r:id="rId28"/>
    <p:sldId id="366" r:id="rId29"/>
    <p:sldId id="349" r:id="rId30"/>
    <p:sldId id="365" r:id="rId31"/>
    <p:sldId id="318" r:id="rId32"/>
    <p:sldId id="317" r:id="rId33"/>
    <p:sldId id="319" r:id="rId34"/>
    <p:sldId id="355" r:id="rId35"/>
    <p:sldId id="347" r:id="rId36"/>
    <p:sldId id="327" r:id="rId37"/>
    <p:sldId id="328" r:id="rId38"/>
    <p:sldId id="329" r:id="rId39"/>
    <p:sldId id="330" r:id="rId40"/>
    <p:sldId id="331" r:id="rId41"/>
    <p:sldId id="363" r:id="rId42"/>
    <p:sldId id="332" r:id="rId43"/>
    <p:sldId id="333" r:id="rId44"/>
    <p:sldId id="321" r:id="rId45"/>
    <p:sldId id="323" r:id="rId46"/>
    <p:sldId id="334" r:id="rId47"/>
    <p:sldId id="335" r:id="rId48"/>
    <p:sldId id="336" r:id="rId49"/>
    <p:sldId id="337" r:id="rId50"/>
    <p:sldId id="338" r:id="rId51"/>
    <p:sldId id="339" r:id="rId52"/>
    <p:sldId id="340" r:id="rId53"/>
    <p:sldId id="353" r:id="rId54"/>
    <p:sldId id="352" r:id="rId55"/>
    <p:sldId id="342" r:id="rId56"/>
    <p:sldId id="344" r:id="rId57"/>
    <p:sldId id="345" r:id="rId58"/>
    <p:sldId id="346" r:id="rId59"/>
  </p:sldIdLst>
  <p:sldSz cx="9144000" cy="5143500" type="screen16x9"/>
  <p:notesSz cx="7010400" cy="9296400"/>
  <p:custDataLst>
    <p:tags r:id="rId6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13"/>
            <p14:sldId id="362"/>
            <p14:sldId id="367"/>
            <p14:sldId id="315"/>
            <p14:sldId id="350"/>
            <p14:sldId id="351"/>
            <p14:sldId id="314"/>
            <p14:sldId id="322"/>
            <p14:sldId id="325"/>
          </p14:sldIdLst>
        </p14:section>
        <p14:section name="pwalk Modes" id="{9D79E6FB-7A39-814B-8BAD-D6EB66140ADE}">
          <p14:sldIdLst>
            <p14:sldId id="354"/>
            <p14:sldId id="356"/>
            <p14:sldId id="368"/>
            <p14:sldId id="359"/>
            <p14:sldId id="360"/>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 xmlns:p15="http://schemas.microsoft.com/office/powerpoint/2012/main">
        <p15:guide id="1" orient="horz" pos="3072">
          <p15:clr>
            <a:srgbClr val="A4A3A4"/>
          </p15:clr>
        </p15:guide>
        <p15:guide id="2" pos="5577">
          <p15:clr>
            <a:srgbClr val="A4A3A4"/>
          </p15:clr>
        </p15:guide>
        <p15:guide id="3" pos="1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14" autoAdjust="0"/>
    <p:restoredTop sz="89264" autoAdjust="0"/>
  </p:normalViewPr>
  <p:slideViewPr>
    <p:cSldViewPr snapToGrid="0">
      <p:cViewPr varScale="1">
        <p:scale>
          <a:sx n="137" d="100"/>
          <a:sy n="137" d="100"/>
        </p:scale>
        <p:origin x="-1240" y="-112"/>
      </p:cViewPr>
      <p:guideLst>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7088"/>
    </p:cViewPr>
  </p:sorterViewPr>
  <p:notesViewPr>
    <p:cSldViewPr>
      <p:cViewPr varScale="1">
        <p:scale>
          <a:sx n="137" d="100"/>
          <a:sy n="137" d="100"/>
        </p:scale>
        <p:origin x="-6224" y="-104"/>
      </p:cViewPr>
      <p:guideLst>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gs" Target="tags/tag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Contents of .xml files can be easily tailored, or other actions added for each leaf node found.</a:t>
            </a:r>
          </a:p>
          <a:p>
            <a:r>
              <a:rPr lang="en-US" baseline="0" dirty="0" smtClean="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 Causes extra system call per-file,</a:t>
            </a:r>
          </a:p>
          <a:p>
            <a:r>
              <a:rPr lang="en-US" baseline="0" dirty="0" smtClean="0"/>
              <a:t>[**] Only for Linux POSIX</a:t>
            </a:r>
            <a:r>
              <a:rPr lang="en-US" baseline="0" smtClean="0"/>
              <a:t>-style ACLs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multipath</a:t>
            </a:r>
            <a:r>
              <a:rPr lang="en-US" baseline="0" dirty="0" smtClean="0"/>
              <a:t> </a:t>
            </a:r>
            <a:r>
              <a:rPr lang="en-US" baseline="0" dirty="0" smtClean="0"/>
              <a:t>logic is new as of </a:t>
            </a:r>
            <a:r>
              <a:rPr lang="en-US" baseline="0" dirty="0" err="1" smtClean="0"/>
              <a:t>pwalk</a:t>
            </a:r>
            <a:r>
              <a:rPr lang="en-US" baseline="0" dirty="0" smtClean="0"/>
              <a:t> 2.04 to allow both source and target multi-</a:t>
            </a:r>
            <a:r>
              <a:rPr lang="en-US" baseline="0" dirty="0" err="1" smtClean="0"/>
              <a:t>pathing</a:t>
            </a:r>
            <a:r>
              <a:rPr lang="en-US" baseline="0" dirty="0" smtClean="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a:t>
            </a:r>
            <a:r>
              <a:rPr lang="en-US" baseline="0" dirty="0" err="1" smtClean="0"/>
              <a:t>ls</a:t>
            </a:r>
            <a:r>
              <a:rPr lang="en-US" baseline="0" dirty="0" smtClean="0"/>
              <a:t> with +</a:t>
            </a:r>
            <a:r>
              <a:rPr lang="en-US" baseline="0" dirty="0" err="1" smtClean="0"/>
              <a:t>acls</a:t>
            </a:r>
            <a:r>
              <a:rPr lang="en-US" baseline="0" dirty="0" smtClean="0"/>
              <a:t> will show a ‘+’ where an actual ACL is present (platform-dependent)</a:t>
            </a:r>
          </a:p>
          <a:p>
            <a:r>
              <a:rPr lang="en-US" baseline="0" dirty="0" smtClean="0"/>
              <a:t>The ‘</a:t>
            </a:r>
            <a:r>
              <a:rPr lang="en-US" baseline="0" dirty="0" err="1" smtClean="0"/>
              <a:t>pwalk_ls_cat</a:t>
            </a:r>
            <a:r>
              <a:rPr lang="en-US" baseline="0" dirty="0" smtClean="0"/>
              <a:t>’ program is a simple UNIX-style filter which will transform </a:t>
            </a:r>
            <a:r>
              <a:rPr lang="mr-IN" baseline="0" dirty="0" smtClean="0"/>
              <a:t>–</a:t>
            </a:r>
            <a:r>
              <a:rPr lang="en-US" baseline="0" dirty="0" err="1" smtClean="0"/>
              <a:t>ls_special</a:t>
            </a:r>
            <a:r>
              <a:rPr lang="en-US" baseline="0" dirty="0" smtClean="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Caveat Emptor. </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Keywords can be combined</a:t>
            </a:r>
            <a:r>
              <a:rPr lang="en-US" baseline="0" dirty="0" smtClean="0"/>
              <a:t> in a comma-delimited list as arguments to </a:t>
            </a:r>
            <a:r>
              <a:rPr lang="mr-IN" baseline="0" dirty="0" smtClean="0"/>
              <a:t>–</a:t>
            </a:r>
            <a:r>
              <a:rPr lang="en-US" baseline="0" dirty="0" err="1" smtClean="0"/>
              <a:t>cmp</a:t>
            </a:r>
            <a:r>
              <a:rPr lang="en-US" baseline="0" dirty="0" smtClean="0"/>
              <a:t>=</a:t>
            </a:r>
          </a:p>
          <a:p>
            <a:r>
              <a:rPr lang="en-US" baseline="0" dirty="0" smtClean="0"/>
              <a:t>Code values are the letters shown in column 2 of .</a:t>
            </a:r>
            <a:r>
              <a:rPr lang="en-US" baseline="0" dirty="0" err="1" smtClean="0"/>
              <a:t>cmp</a:t>
            </a:r>
            <a:r>
              <a:rPr lang="en-US" baseline="0" dirty="0" smtClean="0"/>
              <a:t> outputs to indicated differences between SOURCE and TARGET files.</a:t>
            </a:r>
          </a:p>
          <a:p>
            <a:r>
              <a:rPr lang="en-US" baseline="0" dirty="0" smtClean="0"/>
              <a:t>Mask values are used internally in </a:t>
            </a:r>
            <a:r>
              <a:rPr lang="en-US" baseline="0" dirty="0" err="1" smtClean="0"/>
              <a:t>pwalk</a:t>
            </a:r>
            <a:r>
              <a:rPr lang="en-US" baseline="0" dirty="0" smtClean="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Use with</a:t>
            </a:r>
            <a:r>
              <a:rPr lang="en-US" baseline="0" dirty="0" smtClean="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The NFS4 binary ACL format and the [NFS4 binary ACL, pathname] tuple formats are unique to </a:t>
            </a:r>
            <a:r>
              <a:rPr lang="en-US" baseline="0" dirty="0" err="1" smtClean="0"/>
              <a:t>pwalk</a:t>
            </a:r>
            <a:r>
              <a:rPr lang="en-US" baseline="0" dirty="0" smtClean="0"/>
              <a:t>.</a:t>
            </a:r>
          </a:p>
          <a:p>
            <a:r>
              <a:rPr lang="en-US" baseline="0" dirty="0" smtClean="0"/>
              <a:t>The main distinction between the standard NFS4 ACL format and </a:t>
            </a:r>
            <a:r>
              <a:rPr lang="en-US" baseline="0" dirty="0" err="1" smtClean="0"/>
              <a:t>pwalk’s</a:t>
            </a:r>
            <a:r>
              <a:rPr lang="en-US" baseline="0" dirty="0" smtClean="0"/>
              <a:t> binary format is that </a:t>
            </a:r>
            <a:r>
              <a:rPr lang="en-US" baseline="0" dirty="0" err="1" smtClean="0"/>
              <a:t>pwalk</a:t>
            </a:r>
            <a:r>
              <a:rPr lang="en-US" baseline="0" dirty="0" smtClean="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For large filesystem scans, budget</a:t>
            </a:r>
            <a:r>
              <a:rPr lang="en-US" baseline="0" dirty="0" smtClean="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example does not represent the limits of </a:t>
            </a:r>
            <a:r>
              <a:rPr lang="en-US" baseline="0" dirty="0" err="1" smtClean="0"/>
              <a:t>pwalk</a:t>
            </a:r>
            <a:r>
              <a:rPr lang="en-US" baseline="0" dirty="0" smtClean="0"/>
              <a:t> throughput; merely the results of some tests that were run.</a:t>
            </a:r>
          </a:p>
          <a:p>
            <a:endParaRPr lang="en-US" dirty="0" smtClean="0"/>
          </a:p>
          <a:p>
            <a:r>
              <a:rPr lang="en-US" dirty="0" smtClean="0"/>
              <a:t>One should also characterize the network bandwidth and CPU usage on both</a:t>
            </a:r>
            <a:r>
              <a:rPr lang="en-US" baseline="0" dirty="0" smtClean="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Gathering and presenting this data is what </a:t>
            </a:r>
            <a:r>
              <a:rPr lang="en-US" baseline="0" dirty="0" err="1" smtClean="0"/>
              <a:t>pwalk</a:t>
            </a:r>
            <a:r>
              <a:rPr lang="en-US" baseline="0" dirty="0" smtClean="0"/>
              <a:t> does. This example is from OSX, but the structure is very similar between various implementations.</a:t>
            </a:r>
          </a:p>
          <a:p>
            <a:endParaRPr lang="en-US" baseline="0" dirty="0" smtClean="0"/>
          </a:p>
          <a:p>
            <a:r>
              <a:rPr lang="en-US" baseline="0" dirty="0" smtClean="0"/>
              <a:t>OneFS normally foregoes the metadata-maintenance expense of keeping access times accurately. Their updating frequency is adjustable, but typically no more aggressive than once-per-day </a:t>
            </a:r>
          </a:p>
          <a:p>
            <a:endParaRPr lang="en-US" baseline="0" dirty="0" smtClean="0"/>
          </a:p>
          <a:p>
            <a:r>
              <a:rPr lang="en-US" baseline="0" dirty="0" smtClean="0"/>
              <a:t>http://</a:t>
            </a:r>
            <a:r>
              <a:rPr lang="en-US" baseline="0" dirty="0" err="1" smtClean="0"/>
              <a:t>pubs.opengroup.org</a:t>
            </a:r>
            <a:r>
              <a:rPr lang="en-US" baseline="0" dirty="0" smtClean="0"/>
              <a:t>/</a:t>
            </a:r>
            <a:r>
              <a:rPr lang="en-US" baseline="0" dirty="0" err="1" smtClean="0"/>
              <a:t>onlinepubs</a:t>
            </a:r>
            <a:r>
              <a:rPr lang="en-US" baseline="0" dirty="0" smtClean="0"/>
              <a:t>/009695399/</a:t>
            </a:r>
            <a:r>
              <a:rPr lang="en-US" baseline="0" dirty="0" err="1" smtClean="0"/>
              <a:t>basedefs</a:t>
            </a:r>
            <a:r>
              <a:rPr lang="en-US" baseline="0" dirty="0" smtClean="0"/>
              <a:t>/sys/</a:t>
            </a:r>
            <a:r>
              <a:rPr lang="en-US" baseline="0" dirty="0" err="1" smtClean="0"/>
              <a:t>stat.h.html</a:t>
            </a:r>
            <a:r>
              <a:rPr lang="en-US" baseline="0" dirty="0" smtClean="0"/>
              <a:t> – “</a:t>
            </a:r>
            <a:r>
              <a:rPr lang="en-US" dirty="0" smtClean="0"/>
              <a:t>The unit for the </a:t>
            </a:r>
            <a:r>
              <a:rPr lang="en-US" i="1" dirty="0" err="1" smtClean="0"/>
              <a:t>st_blocks</a:t>
            </a:r>
            <a:r>
              <a:rPr lang="en-US" dirty="0" smtClean="0"/>
              <a:t> member of the </a:t>
            </a:r>
            <a:r>
              <a:rPr lang="en-US" b="1" dirty="0" smtClean="0"/>
              <a:t>stat</a:t>
            </a:r>
            <a:r>
              <a:rPr lang="en-US" dirty="0" smtClean="0"/>
              <a:t> structure is not defined within IEEE </a:t>
            </a:r>
            <a:r>
              <a:rPr lang="en-US" dirty="0" err="1" smtClean="0"/>
              <a:t>Std</a:t>
            </a:r>
            <a:r>
              <a:rPr lang="en-US" dirty="0" smtClean="0"/>
              <a:t> 1003.1-2001. In some implementations it is 512 bytes. It may differ on a file system basis.”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 in places, but includes numerous </a:t>
            </a:r>
            <a:r>
              <a:rPr lang="en-US" baseline="0" smtClean="0"/>
              <a:t>sanity checks.</a:t>
            </a:r>
            <a:endParaRPr lang="en-US" baseline="0" dirty="0" smtClean="0"/>
          </a:p>
          <a:p>
            <a:r>
              <a:rPr lang="en-US" baseline="0" dirty="0" smtClean="0"/>
              <a:t>Contents of .xml files can be easily tailored, or other actions added for each leaf node found.</a:t>
            </a:r>
          </a:p>
          <a:p>
            <a:r>
              <a:rPr lang="en-US" baseline="0" dirty="0" smtClean="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70314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1624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smtClean="0"/>
              <a:t> Click to edit Master title style</a:t>
            </a:r>
            <a:endParaRPr lang="en-US" dirty="0"/>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17229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8519800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2121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0442606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334551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004522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2018/07/23</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2018/07/23</a:t>
            </a:fld>
            <a:endParaRPr lang="en-US" sz="900" dirty="0" smtClean="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xmlns:p14="http://schemas.microsoft.com/office/powerpoint/2010/main" spd="med">
    <p:wipe dir="r"/>
  </p:transition>
  <p:timing>
    <p:tnLst>
      <p:par>
        <p:cTn xmlns:p14="http://schemas.microsoft.com/office/powerpoint/2010/mai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8.png"/><Relationship Id="rId5" Type="http://schemas.openxmlformats.org/officeDocument/2006/relationships/package" Target="../embeddings/Microsoft_Excel_Sheet1.xlsx"/><Relationship Id="rId6"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hyperlink" Target="https://tools.ietf.org/html/draft-ietf-nfsv4-acl-mapping-05" TargetMode="External"/><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4" Type="http://schemas.openxmlformats.org/officeDocument/2006/relationships/image" Target="../media/image10.tiff"/><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smtClean="0">
                <a:solidFill>
                  <a:srgbClr val="FFFFFF"/>
                </a:solidFill>
              </a:rPr>
              <a:t>PowerWalk</a:t>
            </a:r>
            <a:r>
              <a:rPr lang="en-US" sz="3200" dirty="0" smtClean="0">
                <a:solidFill>
                  <a:srgbClr val="FFFFFF"/>
                </a:solidFill>
              </a:rPr>
              <a:t> </a:t>
            </a:r>
            <a:r>
              <a:rPr lang="en-US" sz="3200" dirty="0">
                <a:solidFill>
                  <a:srgbClr val="FFFFFF"/>
                </a:solidFill>
              </a:rPr>
              <a:t>(“</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a:t>
            </a:r>
            <a:r>
              <a:rPr lang="en-US" sz="2400" dirty="0" smtClean="0">
                <a:solidFill>
                  <a:srgbClr val="FFFFFF"/>
                </a:solidFill>
              </a:rPr>
              <a:t>High-Speed, </a:t>
            </a:r>
            <a:r>
              <a:rPr lang="en-US" sz="2400" smtClean="0">
                <a:solidFill>
                  <a:srgbClr val="FFFFFF"/>
                </a:solidFill>
              </a:rPr>
              <a:t>Portable,</a:t>
            </a:r>
            <a:br>
              <a:rPr lang="en-US" sz="2400" smtClean="0">
                <a:solidFill>
                  <a:srgbClr val="FFFFFF"/>
                </a:solidFill>
              </a:rPr>
            </a:br>
            <a:r>
              <a:rPr lang="en-US" sz="2400" smtClean="0">
                <a:solidFill>
                  <a:srgbClr val="FFFFFF"/>
                </a:solidFill>
              </a:rPr>
              <a:t>Multi</a:t>
            </a:r>
            <a:r>
              <a:rPr lang="en-US" sz="2400" dirty="0">
                <a:solidFill>
                  <a:srgbClr val="FFFFFF"/>
                </a:solidFill>
              </a:rPr>
              <a:t>-Threaded Tree-</a:t>
            </a:r>
            <a:r>
              <a:rPr lang="en-US" sz="2400" dirty="0" smtClean="0">
                <a:solidFill>
                  <a:srgbClr val="FFFFFF"/>
                </a:solidFill>
              </a:rPr>
              <a:t>Walk Utility</a:t>
            </a:r>
            <a:r>
              <a:rPr lang="en-US" sz="2400" dirty="0">
                <a:solidFill>
                  <a:srgbClr val="FFFFFF"/>
                </a:solidFill>
              </a:rPr>
              <a:t/>
            </a:r>
            <a:br>
              <a:rPr lang="en-US" sz="2400" dirty="0">
                <a:solidFill>
                  <a:srgbClr val="FFFFFF"/>
                </a:solidFill>
              </a:rPr>
            </a:br>
            <a:r>
              <a:rPr lang="en-US" sz="2400" dirty="0" smtClean="0">
                <a:solidFill>
                  <a:srgbClr val="FFFFFF"/>
                </a:solidFill>
              </a:rPr>
              <a:t>*</a:t>
            </a: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a:t>
            </a:r>
            <a:r>
              <a:rPr lang="en-US" dirty="0" smtClean="0">
                <a:solidFill>
                  <a:srgbClr val="FFFFFF"/>
                </a:solidFill>
              </a:rPr>
              <a:t>2.05 </a:t>
            </a:r>
            <a:r>
              <a:rPr lang="en-US" dirty="0">
                <a:solidFill>
                  <a:srgbClr val="FFFFFF"/>
                </a:solidFill>
              </a:rPr>
              <a:t>– </a:t>
            </a:r>
            <a:r>
              <a:rPr lang="en-US" dirty="0" smtClean="0">
                <a:solidFill>
                  <a:srgbClr val="FFFFFF"/>
                </a:solidFill>
              </a:rPr>
              <a:t>July,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smtClean="0">
                <a:solidFill>
                  <a:schemeClr val="tx2"/>
                </a:solidFill>
              </a:rPr>
              <a:t>Isilon Corporate Advisory Engineer</a:t>
            </a:r>
            <a:endParaRPr lang="en-US" sz="1200" dirty="0">
              <a:solidFill>
                <a:schemeClr val="tx2"/>
              </a:solidFill>
            </a:endParaRPr>
          </a:p>
          <a:p>
            <a:r>
              <a:rPr lang="en-US" sz="1200" b="1" dirty="0">
                <a:solidFill>
                  <a:schemeClr val="tx2"/>
                </a:solidFill>
              </a:rPr>
              <a:t>Dell EMC</a:t>
            </a:r>
            <a:r>
              <a:rPr lang="en-US" sz="1200" dirty="0">
                <a:solidFill>
                  <a:schemeClr val="tx2"/>
                </a:solidFill>
              </a:rPr>
              <a:t> | </a:t>
            </a:r>
            <a:r>
              <a:rPr lang="en-US" sz="1200" dirty="0" smtClean="0">
                <a:solidFill>
                  <a:schemeClr val="tx2"/>
                </a:solidFill>
              </a:rPr>
              <a:t>Unstructured Data Division</a:t>
            </a:r>
          </a:p>
          <a:p>
            <a:r>
              <a:rPr lang="en-US" sz="1200" dirty="0" smtClean="0">
                <a:solidFill>
                  <a:schemeClr val="tx2"/>
                </a:solidFill>
              </a:rPr>
              <a:t>Email</a:t>
            </a:r>
            <a:r>
              <a:rPr lang="en-US" sz="1200" dirty="0">
                <a:solidFill>
                  <a:schemeClr val="tx2"/>
                </a:solidFill>
              </a:rPr>
              <a:t>: </a:t>
            </a:r>
            <a:r>
              <a:rPr lang="en-US" sz="1200" dirty="0" err="1">
                <a:solidFill>
                  <a:schemeClr val="tx2"/>
                </a:solidFill>
              </a:rPr>
              <a:t>Bob.Sneed</a:t>
            </a:r>
            <a:r>
              <a:rPr lang="en-US" sz="1200" dirty="0" err="1" smtClean="0">
                <a:solidFill>
                  <a:schemeClr val="tx2"/>
                </a:solidFill>
              </a:rPr>
              <a:t>@Dell.com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Usage - Intro</a:t>
            </a:r>
            <a:endParaRPr lang="en-US" sz="2800" dirty="0">
              <a:solidFill>
                <a:srgbClr val="007DB8"/>
              </a:solidFill>
            </a:endParaRP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smtClean="0">
              <a:latin typeface="+mn-lt"/>
            </a:endParaRPr>
          </a:p>
          <a:p>
            <a:pPr marL="0" indent="0">
              <a:spcBef>
                <a:spcPts val="0"/>
              </a:spcBef>
              <a:buNone/>
            </a:pPr>
            <a:r>
              <a:rPr lang="en-US" sz="1600" b="1" dirty="0" smtClean="0">
                <a:latin typeface="+mn-lt"/>
              </a:rPr>
              <a:t>Usage: </a:t>
            </a:r>
            <a:r>
              <a:rPr lang="en-US" sz="1600" b="1" dirty="0" err="1" smtClean="0">
                <a:latin typeface="+mn-lt"/>
              </a:rPr>
              <a:t>pwalk</a:t>
            </a:r>
            <a:r>
              <a:rPr lang="en-US" sz="1600" b="1" dirty="0" smtClean="0">
                <a:latin typeface="+mn-lt"/>
              </a:rPr>
              <a:t> [&lt;</a:t>
            </a:r>
            <a:r>
              <a:rPr lang="en-US" sz="1600" b="1" dirty="0" err="1" smtClean="0">
                <a:latin typeface="+mn-lt"/>
              </a:rPr>
              <a:t>primary_mode</a:t>
            </a:r>
            <a:r>
              <a:rPr lang="en-US" sz="1600" b="1" dirty="0" smtClean="0">
                <a:latin typeface="+mn-lt"/>
              </a:rPr>
              <a:t>&gt;] [&lt;</a:t>
            </a:r>
            <a:r>
              <a:rPr lang="en-US" sz="1600" b="1" dirty="0" err="1" smtClean="0">
                <a:latin typeface="+mn-lt"/>
              </a:rPr>
              <a:t>secondary_mode</a:t>
            </a:r>
            <a:r>
              <a:rPr lang="en-US" sz="1600" b="1" dirty="0" smtClean="0">
                <a:latin typeface="+mn-lt"/>
              </a:rPr>
              <a:t>&gt; …] [&lt;option&gt; ...] \</a:t>
            </a:r>
          </a:p>
          <a:p>
            <a:pPr marL="0" indent="0">
              <a:spcBef>
                <a:spcPts val="0"/>
              </a:spcBef>
              <a:buNone/>
            </a:pPr>
            <a:r>
              <a:rPr lang="en-US" sz="1600" b="1" dirty="0" smtClean="0">
                <a:latin typeface="+mn-lt"/>
              </a:rPr>
              <a:t>		&lt;directory&gt; [&lt;directory&gt; ...]</a:t>
            </a:r>
          </a:p>
          <a:p>
            <a:pPr marL="0" indent="0">
              <a:spcBef>
                <a:spcPts val="0"/>
              </a:spcBef>
              <a:buNone/>
            </a:pPr>
            <a:endParaRPr lang="en-US" sz="1400" dirty="0" smtClean="0">
              <a:latin typeface="+mn-lt"/>
            </a:endParaRPr>
          </a:p>
          <a:p>
            <a:pPr marL="457200">
              <a:spcBef>
                <a:spcPts val="0"/>
              </a:spcBef>
              <a:buClr>
                <a:srgbClr val="000000"/>
              </a:buClr>
            </a:pPr>
            <a:r>
              <a:rPr lang="en-US" sz="1600" dirty="0" smtClean="0">
                <a:latin typeface="+mn-lt"/>
              </a:rPr>
              <a:t>Each </a:t>
            </a:r>
            <a:r>
              <a:rPr lang="en-US" sz="1600" dirty="0" err="1" smtClean="0">
                <a:latin typeface="+mn-lt"/>
              </a:rPr>
              <a:t>pwalk</a:t>
            </a:r>
            <a:r>
              <a:rPr lang="en-US" sz="1600" dirty="0" smtClean="0">
                <a:latin typeface="+mn-lt"/>
              </a:rPr>
              <a:t> invocation </a:t>
            </a:r>
            <a:r>
              <a:rPr lang="en-US" sz="1600" u="sng" dirty="0" smtClean="0">
                <a:latin typeface="+mn-lt"/>
              </a:rPr>
              <a:t>must</a:t>
            </a:r>
            <a:r>
              <a:rPr lang="en-US" sz="1600" dirty="0" smtClean="0">
                <a:latin typeface="+mn-lt"/>
              </a:rPr>
              <a:t> specify </a:t>
            </a:r>
            <a:r>
              <a:rPr lang="mr-IN" sz="1600" dirty="0" smtClean="0">
                <a:latin typeface="+mn-lt"/>
              </a:rPr>
              <a:t>…</a:t>
            </a:r>
            <a:endParaRPr lang="en-US" sz="1600" dirty="0" smtClean="0">
              <a:latin typeface="+mn-lt"/>
            </a:endParaRPr>
          </a:p>
          <a:p>
            <a:pPr marL="803275" lvl="1">
              <a:spcBef>
                <a:spcPts val="0"/>
              </a:spcBef>
              <a:buClr>
                <a:srgbClr val="000000"/>
              </a:buClr>
            </a:pPr>
            <a:r>
              <a:rPr lang="en-US" sz="1400" u="sng" dirty="0" smtClean="0">
                <a:latin typeface="+mn-lt"/>
              </a:rPr>
              <a:t>At most</a:t>
            </a:r>
            <a:r>
              <a:rPr lang="en-US" sz="1400" dirty="0" smtClean="0">
                <a:latin typeface="+mn-lt"/>
              </a:rPr>
              <a:t> one &lt;</a:t>
            </a:r>
            <a:r>
              <a:rPr lang="en-US" sz="1400" dirty="0" err="1" smtClean="0">
                <a:latin typeface="+mn-lt"/>
              </a:rPr>
              <a:t>primary_mode</a:t>
            </a:r>
            <a:r>
              <a:rPr lang="en-US" sz="1400" dirty="0" smtClean="0">
                <a:latin typeface="+mn-lt"/>
              </a:rPr>
              <a:t>&gt; value</a:t>
            </a: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a:t>
            </a:r>
            <a:r>
              <a:rPr lang="en-US" sz="1400" dirty="0" err="1" smtClean="0">
                <a:solidFill>
                  <a:srgbClr val="444444"/>
                </a:solidFill>
                <a:latin typeface="+mn-lt"/>
              </a:rPr>
              <a:t>secondary_mode</a:t>
            </a:r>
            <a:r>
              <a:rPr lang="en-US" sz="1400" dirty="0" smtClean="0">
                <a:solidFill>
                  <a:srgbClr val="444444"/>
                </a:solidFill>
                <a:latin typeface="+mn-lt"/>
              </a:rPr>
              <a:t>&gt; values</a:t>
            </a:r>
          </a:p>
          <a:p>
            <a:pPr marL="803275" lvl="1">
              <a:spcBef>
                <a:spcPts val="0"/>
              </a:spcBef>
              <a:buClr>
                <a:srgbClr val="000000"/>
              </a:buClr>
            </a:pPr>
            <a:r>
              <a:rPr lang="en-US" sz="1400" u="sng" dirty="0" smtClean="0">
                <a:solidFill>
                  <a:srgbClr val="444444"/>
                </a:solidFill>
              </a:rPr>
              <a:t>At least one</a:t>
            </a:r>
            <a:r>
              <a:rPr lang="en-US" sz="1400" dirty="0" smtClean="0">
                <a:solidFill>
                  <a:srgbClr val="444444"/>
                </a:solidFill>
              </a:rPr>
              <a:t> &lt;</a:t>
            </a:r>
            <a:r>
              <a:rPr lang="en-US" sz="1400" dirty="0" err="1" smtClean="0">
                <a:solidFill>
                  <a:srgbClr val="444444"/>
                </a:solidFill>
              </a:rPr>
              <a:t>primary_mode</a:t>
            </a:r>
            <a:r>
              <a:rPr lang="en-US" sz="1400" dirty="0" smtClean="0">
                <a:solidFill>
                  <a:srgbClr val="444444"/>
                </a:solidFill>
              </a:rPr>
              <a:t>&gt; or &lt;</a:t>
            </a:r>
            <a:r>
              <a:rPr lang="en-US" sz="1400" dirty="0" err="1" smtClean="0">
                <a:solidFill>
                  <a:srgbClr val="444444"/>
                </a:solidFill>
              </a:rPr>
              <a:t>secondary_mode</a:t>
            </a:r>
            <a:r>
              <a:rPr lang="en-US" sz="1400" dirty="0" smtClean="0">
                <a:solidFill>
                  <a:srgbClr val="444444"/>
                </a:solidFill>
              </a:rPr>
              <a:t>&gt;</a:t>
            </a:r>
            <a:endParaRPr lang="en-US" sz="1400" dirty="0" smtClean="0">
              <a:solidFill>
                <a:srgbClr val="444444"/>
              </a:solidFill>
              <a:latin typeface="+mn-lt"/>
            </a:endParaRP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&lt;option&gt; values (these vary depending on the modes selected)</a:t>
            </a:r>
          </a:p>
          <a:p>
            <a:pPr marL="803275" lvl="1">
              <a:spcBef>
                <a:spcPts val="0"/>
              </a:spcBef>
              <a:buClr>
                <a:srgbClr val="000000"/>
              </a:buClr>
            </a:pPr>
            <a:r>
              <a:rPr lang="en-US" sz="1400" u="sng" dirty="0" smtClean="0">
                <a:latin typeface="+mn-lt"/>
              </a:rPr>
              <a:t>One or more</a:t>
            </a:r>
            <a:r>
              <a:rPr lang="en-US" sz="1400" dirty="0" smtClean="0">
                <a:latin typeface="+mn-lt"/>
              </a:rPr>
              <a:t> &lt;directory&gt; values</a:t>
            </a:r>
          </a:p>
          <a:p>
            <a:pPr marL="457200">
              <a:spcBef>
                <a:spcPts val="0"/>
              </a:spcBef>
              <a:buClr>
                <a:srgbClr val="000000"/>
              </a:buClr>
            </a:pPr>
            <a:r>
              <a:rPr lang="en-US" sz="1600" dirty="0" smtClean="0">
                <a:latin typeface="+mn-lt"/>
              </a:rPr>
              <a:t>At least one mode value must be specified -- either primary or secondary</a:t>
            </a:r>
          </a:p>
          <a:p>
            <a:pPr marL="457200">
              <a:spcBef>
                <a:spcPts val="0"/>
              </a:spcBef>
              <a:buClr>
                <a:srgbClr val="000000"/>
              </a:buClr>
            </a:pPr>
            <a:r>
              <a:rPr lang="en-US" sz="1600" dirty="0" smtClean="0">
                <a:latin typeface="+mn-lt"/>
              </a:rPr>
              <a:t>&lt;directory&gt; arguments must consistently either be relative pathnames or </a:t>
            </a:r>
            <a:br>
              <a:rPr lang="en-US" sz="1600" dirty="0" smtClean="0">
                <a:latin typeface="+mn-lt"/>
              </a:rPr>
            </a:br>
            <a:r>
              <a:rPr lang="en-US" sz="1600" dirty="0" smtClean="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&lt;directory&gt; Arguments</a:t>
            </a:r>
            <a:endParaRPr lang="en-US" dirty="0"/>
          </a:p>
        </p:txBody>
      </p:sp>
      <p:sp>
        <p:nvSpPr>
          <p:cNvPr id="5" name="Content Placeholder 4"/>
          <p:cNvSpPr>
            <a:spLocks noGrp="1"/>
          </p:cNvSpPr>
          <p:nvPr>
            <p:ph sz="quarter" idx="10"/>
          </p:nvPr>
        </p:nvSpPr>
        <p:spPr>
          <a:xfrm>
            <a:off x="275730" y="1127915"/>
            <a:ext cx="8358923" cy="3575907"/>
          </a:xfrm>
        </p:spPr>
        <p:txBody>
          <a:bodyPr/>
          <a:lstStyle/>
          <a:p>
            <a:r>
              <a:rPr lang="en-US" dirty="0" smtClean="0"/>
              <a:t>All &lt;directory&gt; arguments must be &lt;</a:t>
            </a:r>
            <a:r>
              <a:rPr lang="en-US" u="sng" dirty="0" smtClean="0"/>
              <a:t>absolute</a:t>
            </a:r>
            <a:r>
              <a:rPr lang="en-US" dirty="0" smtClean="0"/>
              <a:t>&gt; or &lt;</a:t>
            </a:r>
            <a:r>
              <a:rPr lang="en-US" u="sng" dirty="0" smtClean="0"/>
              <a:t>relative</a:t>
            </a:r>
            <a:r>
              <a:rPr lang="en-US" dirty="0" smtClean="0"/>
              <a:t>&gt; directory paths</a:t>
            </a:r>
          </a:p>
          <a:p>
            <a:r>
              <a:rPr lang="en-US" dirty="0" smtClean="0"/>
              <a:t>&lt;</a:t>
            </a:r>
            <a:r>
              <a:rPr lang="en-US" u="sng" dirty="0"/>
              <a:t>relative</a:t>
            </a:r>
            <a:r>
              <a:rPr lang="en-US" dirty="0"/>
              <a:t>&gt; </a:t>
            </a:r>
            <a:r>
              <a:rPr lang="en-US" dirty="0" smtClean="0"/>
              <a:t>directory paths </a:t>
            </a:r>
            <a:r>
              <a:rPr lang="en-US" u="sng" dirty="0" smtClean="0"/>
              <a:t>must</a:t>
            </a:r>
            <a:r>
              <a:rPr lang="en-US" dirty="0" smtClean="0"/>
              <a:t> be used whenever </a:t>
            </a:r>
            <a:r>
              <a:rPr lang="mr-IN" b="1" dirty="0" smtClean="0"/>
              <a:t>–</a:t>
            </a:r>
            <a:r>
              <a:rPr lang="en-US" b="1" dirty="0" smtClean="0"/>
              <a:t>source=</a:t>
            </a:r>
            <a:r>
              <a:rPr lang="en-US" dirty="0"/>
              <a:t> </a:t>
            </a:r>
            <a:r>
              <a:rPr lang="en-US" dirty="0" smtClean="0"/>
              <a:t>or </a:t>
            </a:r>
            <a:r>
              <a:rPr lang="en-US" b="1" dirty="0" smtClean="0"/>
              <a:t>-target=</a:t>
            </a:r>
            <a:r>
              <a:rPr lang="en-US" dirty="0" smtClean="0"/>
              <a:t> are used or </a:t>
            </a:r>
            <a:r>
              <a:rPr lang="en-US" b="1" dirty="0" smtClean="0"/>
              <a:t>[target]</a:t>
            </a:r>
            <a:r>
              <a:rPr lang="en-US" dirty="0" smtClean="0"/>
              <a:t> or</a:t>
            </a:r>
            <a:r>
              <a:rPr lang="en-US" b="1" dirty="0" smtClean="0"/>
              <a:t> [source]</a:t>
            </a:r>
            <a:r>
              <a:rPr lang="en-US" dirty="0" smtClean="0"/>
              <a:t> directories are </a:t>
            </a:r>
            <a:r>
              <a:rPr lang="en-US" dirty="0"/>
              <a:t>specified using the </a:t>
            </a:r>
            <a:r>
              <a:rPr lang="en-US" b="1" dirty="0"/>
              <a:t>-</a:t>
            </a:r>
            <a:r>
              <a:rPr lang="en-US" b="1" dirty="0" err="1"/>
              <a:t>ipaths</a:t>
            </a:r>
            <a:r>
              <a:rPr lang="en-US" b="1" dirty="0"/>
              <a:t>=</a:t>
            </a:r>
            <a:r>
              <a:rPr lang="en-US" dirty="0"/>
              <a:t> option</a:t>
            </a:r>
            <a:r>
              <a:rPr lang="en-US" dirty="0" smtClean="0"/>
              <a:t> </a:t>
            </a:r>
          </a:p>
          <a:p>
            <a:r>
              <a:rPr lang="en-US" dirty="0" smtClean="0"/>
              <a:t>&lt;</a:t>
            </a:r>
            <a:r>
              <a:rPr lang="en-US" u="sng" dirty="0" smtClean="0"/>
              <a:t>relative</a:t>
            </a:r>
            <a:r>
              <a:rPr lang="en-US" dirty="0" smtClean="0"/>
              <a:t>&gt; directory paths default to being relative to the user’s current working directory (CWD), but that can be overridden by the </a:t>
            </a:r>
            <a:r>
              <a:rPr lang="en-US" b="1" dirty="0" smtClean="0"/>
              <a:t>-source=</a:t>
            </a:r>
            <a:r>
              <a:rPr lang="en-US" dirty="0" smtClean="0"/>
              <a:t> option or </a:t>
            </a:r>
            <a:r>
              <a:rPr lang="en-US" b="1" dirty="0" smtClean="0"/>
              <a:t>[source]</a:t>
            </a:r>
            <a:r>
              <a:rPr lang="en-US" dirty="0" smtClean="0"/>
              <a:t> directories specified using the </a:t>
            </a:r>
            <a:r>
              <a:rPr lang="en-US" b="1" dirty="0" smtClean="0"/>
              <a:t>-</a:t>
            </a:r>
            <a:r>
              <a:rPr lang="en-US" b="1" dirty="0" err="1" smtClean="0"/>
              <a:t>ipaths</a:t>
            </a:r>
            <a:r>
              <a:rPr lang="en-US" b="1" dirty="0" smtClean="0"/>
              <a:t>=</a:t>
            </a:r>
            <a:r>
              <a:rPr lang="en-US" dirty="0" smtClean="0"/>
              <a:t> option</a:t>
            </a:r>
          </a:p>
          <a:p>
            <a:r>
              <a:rPr lang="en-US" dirty="0" smtClean="0"/>
              <a:t>&lt;</a:t>
            </a:r>
            <a:r>
              <a:rPr lang="en-US" u="sng" dirty="0" smtClean="0"/>
              <a:t>absolute</a:t>
            </a:r>
            <a:r>
              <a:rPr lang="en-US" dirty="0" smtClean="0"/>
              <a:t>&gt; directory paths can </a:t>
            </a:r>
            <a:r>
              <a:rPr lang="en-US" u="sng" dirty="0" smtClean="0"/>
              <a:t>only</a:t>
            </a:r>
            <a:r>
              <a:rPr lang="en-US" dirty="0" smtClean="0"/>
              <a:t> be used when no </a:t>
            </a:r>
            <a:r>
              <a:rPr lang="en-US" dirty="0" err="1" smtClean="0"/>
              <a:t>pwalk</a:t>
            </a:r>
            <a:r>
              <a:rPr lang="en-US" dirty="0" smtClean="0"/>
              <a:t> options are used to specify source or target relative root directories explicitly</a:t>
            </a:r>
          </a:p>
          <a:p>
            <a:r>
              <a:rPr lang="en-US" b="1" dirty="0" smtClean="0"/>
              <a:t>IN OTHER WORDS:</a:t>
            </a:r>
            <a:r>
              <a:rPr lang="en-US" dirty="0" smtClean="0"/>
              <a:t> It’s best to use &lt;relative&gt; directory paths with </a:t>
            </a:r>
            <a:r>
              <a:rPr lang="en-US" dirty="0" err="1" smtClean="0"/>
              <a:t>pwalk</a:t>
            </a:r>
            <a:r>
              <a:rPr lang="en-US" dirty="0" smtClean="0"/>
              <a: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r>
              <a:rPr lang="en-US" dirty="0" smtClean="0"/>
              <a:t> Arguments</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smtClean="0"/>
              <a:t>Source</a:t>
            </a:r>
            <a:r>
              <a:rPr lang="en-US" sz="1600" dirty="0" smtClean="0"/>
              <a:t> - relative root for &lt;directory&gt; arguments</a:t>
            </a:r>
          </a:p>
          <a:p>
            <a:pPr lvl="1">
              <a:spcBef>
                <a:spcPts val="0"/>
              </a:spcBef>
            </a:pPr>
            <a:r>
              <a:rPr lang="en-US" sz="1200" dirty="0" smtClean="0"/>
              <a:t>Default: </a:t>
            </a:r>
            <a:r>
              <a:rPr lang="en-US" sz="1200" b="1" dirty="0" smtClean="0"/>
              <a:t>$CWD-relative</a:t>
            </a:r>
          </a:p>
          <a:p>
            <a:pPr lvl="1">
              <a:spcBef>
                <a:spcPts val="0"/>
              </a:spcBef>
            </a:pPr>
            <a:r>
              <a:rPr lang="en-US" sz="1200" dirty="0" smtClean="0"/>
              <a:t>Non-default: Specify the relative root for source &lt;directory&gt; arguments using the  </a:t>
            </a:r>
            <a:r>
              <a:rPr lang="mr-IN" sz="1200" dirty="0" smtClean="0"/>
              <a:t>–</a:t>
            </a:r>
            <a:r>
              <a:rPr lang="en-US" sz="1200" dirty="0" smtClean="0"/>
              <a:t>source= option or by using the [source] section of the </a:t>
            </a:r>
            <a:r>
              <a:rPr lang="mr-IN" sz="1200" dirty="0" smtClean="0"/>
              <a:t>–</a:t>
            </a:r>
            <a:r>
              <a:rPr lang="en-US" sz="1200" dirty="0" err="1" smtClean="0"/>
              <a:t>pfile</a:t>
            </a:r>
            <a:r>
              <a:rPr lang="en-US" sz="1200" dirty="0" smtClean="0"/>
              <a:t>=&lt;file&gt;</a:t>
            </a:r>
            <a:endParaRPr lang="en-US" sz="1200" dirty="0" smtClean="0"/>
          </a:p>
          <a:p>
            <a:pPr lvl="1">
              <a:spcBef>
                <a:spcPts val="0"/>
              </a:spcBef>
            </a:pPr>
            <a:r>
              <a:rPr lang="en-US" sz="1200" b="1" dirty="0" smtClean="0"/>
              <a:t>CAUTION</a:t>
            </a:r>
            <a:r>
              <a:rPr lang="en-US" sz="1200" dirty="0" smtClean="0"/>
              <a:t>: When set to a non-default value, &lt;directory&gt; arguments </a:t>
            </a:r>
            <a:r>
              <a:rPr lang="en-US" sz="1200" u="sng" dirty="0" smtClean="0"/>
              <a:t>must</a:t>
            </a:r>
            <a:r>
              <a:rPr lang="en-US" sz="1200" dirty="0" smtClean="0"/>
              <a:t> be relative to the specified directory!</a:t>
            </a:r>
          </a:p>
          <a:p>
            <a:pPr>
              <a:spcBef>
                <a:spcPts val="0"/>
              </a:spcBef>
            </a:pPr>
            <a:r>
              <a:rPr lang="en-US" sz="1600" u="sng" dirty="0" smtClean="0"/>
              <a:t>Target</a:t>
            </a:r>
            <a:r>
              <a:rPr lang="en-US" sz="1600" dirty="0" smtClean="0"/>
              <a:t> - relative root for </a:t>
            </a:r>
            <a:r>
              <a:rPr lang="mr-IN" sz="1600" dirty="0" smtClean="0"/>
              <a:t>–</a:t>
            </a:r>
            <a:r>
              <a:rPr lang="en-US" sz="1600" dirty="0" err="1" smtClean="0"/>
              <a:t>cmp</a:t>
            </a:r>
            <a:r>
              <a:rPr lang="en-US" sz="1600" dirty="0" smtClean="0"/>
              <a:t>= target hierarchy</a:t>
            </a:r>
          </a:p>
          <a:p>
            <a:pPr lvl="1">
              <a:spcBef>
                <a:spcPts val="0"/>
              </a:spcBef>
            </a:pPr>
            <a:r>
              <a:rPr lang="en-US" sz="1200" dirty="0" smtClean="0"/>
              <a:t>Default: </a:t>
            </a:r>
            <a:r>
              <a:rPr lang="en-US" sz="1200" b="1" dirty="0" smtClean="0"/>
              <a:t>N/A</a:t>
            </a:r>
          </a:p>
          <a:p>
            <a:pPr lvl="1">
              <a:spcBef>
                <a:spcPts val="0"/>
              </a:spcBef>
            </a:pPr>
            <a:r>
              <a:rPr lang="en-US" sz="1200" dirty="0"/>
              <a:t>Non-default: Specify the relative root for </a:t>
            </a:r>
            <a:r>
              <a:rPr lang="en-US" sz="1200" dirty="0" smtClean="0"/>
              <a:t>the target file hierarchy </a:t>
            </a:r>
            <a:r>
              <a:rPr lang="en-US" sz="1200" dirty="0"/>
              <a:t>using the  </a:t>
            </a:r>
            <a:r>
              <a:rPr lang="mr-IN" sz="1200" dirty="0" smtClean="0"/>
              <a:t>–</a:t>
            </a:r>
            <a:r>
              <a:rPr lang="en-US" sz="1200" dirty="0" smtClean="0"/>
              <a:t>target= </a:t>
            </a:r>
            <a:r>
              <a:rPr lang="en-US" sz="1200" dirty="0"/>
              <a:t>option or by using the </a:t>
            </a:r>
            <a:r>
              <a:rPr lang="en-US" sz="1200" dirty="0" smtClean="0"/>
              <a:t>[target] </a:t>
            </a:r>
            <a:r>
              <a:rPr lang="en-US" sz="1200" dirty="0"/>
              <a:t>section of the </a:t>
            </a:r>
            <a:r>
              <a:rPr lang="mr-IN" sz="1200" dirty="0" smtClean="0"/>
              <a:t>–</a:t>
            </a:r>
            <a:r>
              <a:rPr lang="en-US" sz="1200" dirty="0" err="1" smtClean="0"/>
              <a:t>pfile</a:t>
            </a:r>
            <a:r>
              <a:rPr lang="en-US" sz="1200" dirty="0" smtClean="0"/>
              <a:t>=&lt;file&gt;</a:t>
            </a:r>
            <a:endParaRPr lang="en-US" sz="1200" dirty="0" smtClean="0"/>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smtClean="0"/>
              <a:t>–</a:t>
            </a:r>
            <a:r>
              <a:rPr lang="en-US" sz="1200" dirty="0" err="1" smtClean="0"/>
              <a:t>pfile</a:t>
            </a:r>
            <a:r>
              <a:rPr lang="en-US" sz="1200" dirty="0" smtClean="0"/>
              <a:t>=&lt;file&gt;</a:t>
            </a:r>
            <a:endParaRPr lang="en-US" sz="1200" dirty="0"/>
          </a:p>
          <a:p>
            <a:pPr marL="341312" lvl="1" indent="0">
              <a:spcBef>
                <a:spcPts val="0"/>
              </a:spcBef>
              <a:buNone/>
            </a:pPr>
            <a:endParaRPr lang="en-US" sz="1200" dirty="0" smtClean="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pwalk</a:t>
            </a:r>
            <a:r>
              <a:rPr lang="en-US" dirty="0" smtClean="0"/>
              <a:t> Output Directory</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smtClean="0"/>
              <a:t>pwalk</a:t>
            </a:r>
            <a:r>
              <a:rPr lang="en-US" sz="1600" dirty="0" smtClean="0"/>
              <a:t> </a:t>
            </a:r>
            <a:r>
              <a:rPr lang="en-US" sz="1600" u="sng" dirty="0" smtClean="0"/>
              <a:t>always</a:t>
            </a:r>
            <a:r>
              <a:rPr lang="en-US" sz="1600" dirty="0" smtClean="0"/>
              <a:t> creates a </a:t>
            </a:r>
            <a:r>
              <a:rPr lang="en-US" sz="1600" b="1" dirty="0" err="1" smtClean="0">
                <a:latin typeface="+mn-lt"/>
              </a:rPr>
              <a:t>pwalk</a:t>
            </a:r>
            <a:r>
              <a:rPr lang="en-US" sz="1600" b="1" dirty="0" smtClean="0">
                <a:latin typeface="+mn-lt"/>
              </a:rPr>
              <a:t>-YYYY-mm-</a:t>
            </a:r>
            <a:r>
              <a:rPr lang="en-US" sz="1600" b="1" dirty="0" err="1" smtClean="0">
                <a:latin typeface="+mn-lt"/>
              </a:rPr>
              <a:t>dd_hh_mm_ss</a:t>
            </a:r>
            <a:r>
              <a:rPr lang="en-US" sz="1600" b="1" dirty="0" smtClean="0">
                <a:latin typeface="+mn-lt"/>
              </a:rPr>
              <a:t>/</a:t>
            </a:r>
            <a:r>
              <a:rPr lang="en-US" sz="1600" dirty="0" smtClean="0"/>
              <a:t> directory with;</a:t>
            </a:r>
          </a:p>
          <a:p>
            <a:pPr marL="0" indent="0">
              <a:spcBef>
                <a:spcPts val="0"/>
              </a:spcBef>
              <a:buNone/>
            </a:pPr>
            <a:endParaRPr lang="en-US" sz="1600" dirty="0" smtClean="0"/>
          </a:p>
          <a:p>
            <a:pPr marL="334963" lvl="2">
              <a:spcBef>
                <a:spcPts val="0"/>
              </a:spcBef>
            </a:pPr>
            <a:r>
              <a:rPr lang="en-US" sz="1400" dirty="0" err="1" smtClean="0"/>
              <a:t>pwalk.fifo</a:t>
            </a:r>
            <a:r>
              <a:rPr lang="en-US" sz="1400" dirty="0" smtClean="0"/>
              <a:t> – all directory paths processed (command-line </a:t>
            </a:r>
            <a:r>
              <a:rPr lang="en-US" sz="1400" dirty="0" err="1" smtClean="0"/>
              <a:t>args</a:t>
            </a:r>
            <a:r>
              <a:rPr lang="en-US" sz="1400" dirty="0" smtClean="0"/>
              <a:t> plus discovered directories)</a:t>
            </a:r>
          </a:p>
          <a:p>
            <a:pPr marL="334963" lvl="2">
              <a:spcBef>
                <a:spcPts val="0"/>
              </a:spcBef>
            </a:pPr>
            <a:r>
              <a:rPr lang="en-US" sz="1400" dirty="0" err="1" smtClean="0"/>
              <a:t>pwalk.log</a:t>
            </a:r>
            <a:r>
              <a:rPr lang="en-US" sz="1400" dirty="0" smtClean="0"/>
              <a:t> – progress log with timing and summary statistics</a:t>
            </a:r>
          </a:p>
          <a:p>
            <a:pPr marL="334963" lvl="2">
              <a:spcBef>
                <a:spcPts val="0"/>
              </a:spcBef>
            </a:pPr>
            <a:r>
              <a:rPr lang="en-US" sz="1400" dirty="0" err="1" smtClean="0"/>
              <a:t>pwalk.tally</a:t>
            </a:r>
            <a:r>
              <a:rPr lang="en-US" sz="1400" dirty="0" smtClean="0"/>
              <a:t> </a:t>
            </a:r>
            <a:r>
              <a:rPr lang="mr-IN" sz="1400" dirty="0" smtClean="0"/>
              <a:t>–</a:t>
            </a:r>
            <a:r>
              <a:rPr lang="en-US" sz="1400" dirty="0" smtClean="0"/>
              <a:t> only when the +tally </a:t>
            </a:r>
            <a:r>
              <a:rPr lang="en-US" sz="1400" dirty="0" smtClean="0"/>
              <a:t>secondary mode </a:t>
            </a:r>
            <a:r>
              <a:rPr lang="en-US" sz="1400" dirty="0" smtClean="0"/>
              <a:t>is used</a:t>
            </a:r>
          </a:p>
          <a:p>
            <a:pPr marL="334963" lvl="2">
              <a:spcBef>
                <a:spcPts val="0"/>
              </a:spcBef>
            </a:pPr>
            <a:r>
              <a:rPr lang="en-US" sz="1400" dirty="0" err="1" smtClean="0"/>
              <a:t>workerNNN</a:t>
            </a:r>
            <a:r>
              <a:rPr lang="en-US" sz="1400" dirty="0" smtClean="0"/>
              <a:t>.&lt;type&gt;[.</a:t>
            </a:r>
            <a:r>
              <a:rPr lang="en-US" sz="1400" dirty="0" err="1" smtClean="0"/>
              <a:t>gz</a:t>
            </a:r>
            <a:r>
              <a:rPr lang="en-US" sz="1400" dirty="0" smtClean="0"/>
              <a:t>] – per-worker output file(s), where &lt;type&gt; is …</a:t>
            </a:r>
          </a:p>
          <a:p>
            <a:pPr marL="698500" lvl="4">
              <a:spcBef>
                <a:spcPts val="0"/>
              </a:spcBef>
            </a:pPr>
            <a:r>
              <a:rPr lang="en-US" sz="1200" dirty="0" smtClean="0"/>
              <a:t>.</a:t>
            </a:r>
            <a:r>
              <a:rPr lang="en-US" sz="1200" dirty="0" err="1" smtClean="0"/>
              <a:t>ls</a:t>
            </a:r>
            <a:r>
              <a:rPr lang="en-US" sz="1200" dirty="0" smtClean="0"/>
              <a:t> - with –</a:t>
            </a:r>
            <a:r>
              <a:rPr lang="en-US" sz="1200" dirty="0" err="1" smtClean="0"/>
              <a:t>ls</a:t>
            </a:r>
            <a:r>
              <a:rPr lang="en-US" sz="1200" dirty="0" smtClean="0"/>
              <a:t> or </a:t>
            </a:r>
            <a:r>
              <a:rPr lang="mr-IN" sz="1200" dirty="0" smtClean="0">
                <a:solidFill>
                  <a:srgbClr val="FF0000"/>
                </a:solidFill>
              </a:rPr>
              <a:t>–</a:t>
            </a:r>
            <a:r>
              <a:rPr lang="en-US" sz="1200" dirty="0" err="1" smtClean="0">
                <a:solidFill>
                  <a:srgbClr val="FF0000"/>
                </a:solidFill>
              </a:rPr>
              <a:t>ls</a:t>
            </a:r>
            <a:r>
              <a:rPr lang="en-US" sz="1200" dirty="0" smtClean="0">
                <a:solidFill>
                  <a:srgbClr val="FF0000"/>
                </a:solidFill>
              </a:rPr>
              <a:t>-special</a:t>
            </a:r>
          </a:p>
          <a:p>
            <a:pPr marL="698500" lvl="4">
              <a:spcBef>
                <a:spcPts val="0"/>
              </a:spcBef>
            </a:pPr>
            <a:r>
              <a:rPr lang="en-US" sz="1200" dirty="0" smtClean="0"/>
              <a:t>.xml - with –xml</a:t>
            </a:r>
          </a:p>
          <a:p>
            <a:pPr marL="698500" lvl="4">
              <a:spcBef>
                <a:spcPts val="0"/>
              </a:spcBef>
            </a:pPr>
            <a:r>
              <a:rPr lang="en-US" sz="1200" dirty="0" smtClean="0"/>
              <a:t>.</a:t>
            </a:r>
            <a:r>
              <a:rPr lang="en-US" sz="1200" dirty="0" err="1" smtClean="0"/>
              <a:t>sh</a:t>
            </a:r>
            <a:r>
              <a:rPr lang="en-US" sz="1200" dirty="0" smtClean="0"/>
              <a:t> </a:t>
            </a:r>
            <a:r>
              <a:rPr lang="mr-IN" sz="1200" dirty="0" smtClean="0"/>
              <a:t>–</a:t>
            </a:r>
            <a:r>
              <a:rPr lang="en-US" sz="1200" dirty="0" smtClean="0"/>
              <a:t> with -</a:t>
            </a:r>
            <a:r>
              <a:rPr lang="en-US" sz="1200" dirty="0" err="1" smtClean="0"/>
              <a:t>rm</a:t>
            </a:r>
            <a:endParaRPr lang="en-US" sz="1200" dirty="0" smtClean="0"/>
          </a:p>
          <a:p>
            <a:pPr marL="698500" lvl="4">
              <a:spcBef>
                <a:spcPts val="0"/>
              </a:spcBef>
            </a:pPr>
            <a:r>
              <a:rPr lang="en-US" sz="1200" dirty="0" smtClean="0"/>
              <a:t>.csv - with </a:t>
            </a:r>
            <a:r>
              <a:rPr lang="mr-IN" sz="1200" dirty="0" smtClean="0"/>
              <a:t>–</a:t>
            </a:r>
            <a:r>
              <a:rPr lang="en-US" sz="1200" dirty="0" smtClean="0"/>
              <a:t>csv</a:t>
            </a:r>
          </a:p>
          <a:p>
            <a:pPr marL="698500" lvl="4">
              <a:spcBef>
                <a:spcPts val="0"/>
              </a:spcBef>
            </a:pPr>
            <a:r>
              <a:rPr lang="en-US" sz="1200" dirty="0" smtClean="0"/>
              <a:t>.fix - with –</a:t>
            </a:r>
            <a:r>
              <a:rPr lang="en-US" sz="1200" dirty="0" err="1" smtClean="0"/>
              <a:t>fix_times</a:t>
            </a:r>
            <a:endParaRPr lang="en-US" sz="1200" dirty="0" smtClean="0"/>
          </a:p>
          <a:p>
            <a:pPr marL="698500" lvl="4">
              <a:spcBef>
                <a:spcPts val="0"/>
              </a:spcBef>
            </a:pPr>
            <a:r>
              <a:rPr lang="en-US" sz="1200" dirty="0" smtClean="0"/>
              <a:t>.</a:t>
            </a:r>
            <a:r>
              <a:rPr lang="en-US" sz="1200" dirty="0" err="1" smtClean="0"/>
              <a:t>cmp</a:t>
            </a:r>
            <a:r>
              <a:rPr lang="en-US" sz="1200" dirty="0" smtClean="0"/>
              <a:t> - with –</a:t>
            </a:r>
            <a:r>
              <a:rPr lang="en-US" sz="1200" dirty="0" err="1" smtClean="0"/>
              <a:t>cmp</a:t>
            </a:r>
            <a:endParaRPr lang="en-US" sz="1200" dirty="0" smtClean="0"/>
          </a:p>
          <a:p>
            <a:pPr marL="698500" lvl="4">
              <a:spcBef>
                <a:spcPts val="0"/>
              </a:spcBef>
            </a:pPr>
            <a:r>
              <a:rPr lang="en-US" sz="1200" dirty="0" smtClean="0"/>
              <a:t>.out </a:t>
            </a:r>
            <a:r>
              <a:rPr lang="mr-IN" sz="1200" dirty="0" smtClean="0"/>
              <a:t>–</a:t>
            </a:r>
            <a:r>
              <a:rPr lang="en-US" sz="1200" dirty="0" smtClean="0"/>
              <a:t> when no &lt;</a:t>
            </a:r>
            <a:r>
              <a:rPr lang="en-US" sz="1200" dirty="0" err="1" smtClean="0"/>
              <a:t>primary_mode</a:t>
            </a:r>
            <a:r>
              <a:rPr lang="en-US" sz="1200" dirty="0" smtClean="0"/>
              <a:t>&gt; is specified</a:t>
            </a:r>
          </a:p>
          <a:p>
            <a:pPr marL="698500" lvl="4">
              <a:spcBef>
                <a:spcPts val="0"/>
              </a:spcBef>
            </a:pPr>
            <a:r>
              <a:rPr lang="mr-IN" sz="1200" dirty="0" smtClean="0"/>
              <a:t>…</a:t>
            </a:r>
            <a:r>
              <a:rPr lang="en-US" sz="1200" dirty="0" smtClean="0"/>
              <a:t> plus possible secondary outputs </a:t>
            </a:r>
            <a:r>
              <a:rPr lang="mr-IN" sz="1200" dirty="0" smtClean="0"/>
              <a:t>…</a:t>
            </a:r>
            <a:endParaRPr lang="en-US" sz="1200" dirty="0" smtClean="0"/>
          </a:p>
          <a:p>
            <a:pPr marL="698500" lvl="4">
              <a:spcBef>
                <a:spcPts val="0"/>
              </a:spcBef>
            </a:pPr>
            <a:r>
              <a:rPr lang="en-US" sz="1200" dirty="0" smtClean="0"/>
              <a:t>.acl4bin </a:t>
            </a:r>
            <a:r>
              <a:rPr lang="mr-IN" sz="1200" dirty="0" smtClean="0"/>
              <a:t>–</a:t>
            </a:r>
            <a:r>
              <a:rPr lang="en-US" sz="1200" dirty="0" smtClean="0"/>
              <a:t> for </a:t>
            </a:r>
            <a:r>
              <a:rPr lang="mr-IN" sz="1200" dirty="0" smtClean="0"/>
              <a:t>–</a:t>
            </a:r>
            <a:r>
              <a:rPr lang="en-US" sz="1200" dirty="0" err="1" smtClean="0"/>
              <a:t>xacls</a:t>
            </a:r>
            <a:r>
              <a:rPr lang="en-US" sz="1200" dirty="0" smtClean="0"/>
              <a:t>=acl4 outputs</a:t>
            </a:r>
          </a:p>
          <a:p>
            <a:pPr marL="698500" lvl="4">
              <a:spcBef>
                <a:spcPts val="0"/>
              </a:spcBef>
            </a:pPr>
            <a:r>
              <a:rPr lang="en-US" sz="1200" dirty="0" smtClean="0"/>
              <a:t>.acl4nfs -  for </a:t>
            </a:r>
            <a:r>
              <a:rPr lang="mr-IN" sz="1200" dirty="0" smtClean="0"/>
              <a:t>–</a:t>
            </a:r>
            <a:r>
              <a:rPr lang="en-US" sz="1200" dirty="0" err="1" smtClean="0"/>
              <a:t>xacls</a:t>
            </a:r>
            <a:r>
              <a:rPr lang="en-US" sz="1200" dirty="0" smtClean="0"/>
              <a:t>=</a:t>
            </a:r>
            <a:r>
              <a:rPr lang="en-US" sz="1200" dirty="0" err="1" smtClean="0"/>
              <a:t>nfs</a:t>
            </a:r>
            <a:r>
              <a:rPr lang="en-US" sz="1200" dirty="0" smtClean="0"/>
              <a:t> outputs</a:t>
            </a:r>
          </a:p>
          <a:p>
            <a:pPr marL="698500" lvl="4">
              <a:spcBef>
                <a:spcPts val="0"/>
              </a:spcBef>
            </a:pPr>
            <a:r>
              <a:rPr lang="en-US" sz="1200" dirty="0" smtClean="0"/>
              <a:t>.acl4chex -  for </a:t>
            </a:r>
            <a:r>
              <a:rPr lang="mr-IN" sz="1200" dirty="0" smtClean="0"/>
              <a:t>–</a:t>
            </a:r>
            <a:r>
              <a:rPr lang="en-US" sz="1200" dirty="0" err="1" smtClean="0"/>
              <a:t>xacls</a:t>
            </a:r>
            <a:r>
              <a:rPr lang="en-US" sz="1200" dirty="0" smtClean="0"/>
              <a:t>=</a:t>
            </a:r>
            <a:r>
              <a:rPr lang="en-US" sz="1200" dirty="0" err="1" smtClean="0"/>
              <a:t>chex</a:t>
            </a:r>
            <a:r>
              <a:rPr lang="en-US" sz="1200" dirty="0" smtClean="0"/>
              <a:t> outputs</a:t>
            </a:r>
          </a:p>
          <a:p>
            <a:pPr marL="698500" lvl="4">
              <a:spcBef>
                <a:spcPts val="0"/>
              </a:spcBef>
            </a:pPr>
            <a:endParaRPr lang="en-US" sz="1200" dirty="0" smtClean="0"/>
          </a:p>
          <a:p>
            <a:pPr marL="346075" lvl="1" indent="0">
              <a:spcBef>
                <a:spcPts val="0"/>
              </a:spcBef>
              <a:buNone/>
            </a:pPr>
            <a:r>
              <a:rPr lang="en-US" sz="1200" dirty="0" smtClean="0"/>
              <a:t>NOTE: By default, user’s current working directory ($CWD) is where this is created, but that can be overridden with the </a:t>
            </a:r>
            <a:r>
              <a:rPr lang="mr-IN" sz="1200" dirty="0" smtClean="0"/>
              <a:t>–</a:t>
            </a:r>
            <a:r>
              <a:rPr lang="en-US" sz="1200" dirty="0" smtClean="0"/>
              <a:t>output=&lt;directory&gt; option or by using the [output] section of the </a:t>
            </a:r>
            <a:r>
              <a:rPr lang="mr-IN" sz="1200" dirty="0" smtClean="0"/>
              <a:t>–</a:t>
            </a:r>
            <a:r>
              <a:rPr lang="en-US" sz="1200" dirty="0" err="1" smtClean="0"/>
              <a:t>pfile</a:t>
            </a:r>
            <a:r>
              <a:rPr lang="en-US" sz="1200" dirty="0" smtClean="0"/>
              <a:t>=&lt;file&gt;</a:t>
            </a:r>
            <a:endParaRPr lang="en-US" sz="12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Primary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smtClean="0"/>
          </a:p>
          <a:p>
            <a:pPr marL="0" indent="0">
              <a:spcBef>
                <a:spcPts val="0"/>
              </a:spcBef>
              <a:buNone/>
            </a:pPr>
            <a:r>
              <a:rPr lang="en-US" sz="1600" b="1" dirty="0" smtClean="0"/>
              <a:t>At most </a:t>
            </a:r>
            <a:r>
              <a:rPr lang="en-US" sz="1600" b="1" u="sng" dirty="0" smtClean="0"/>
              <a:t>one</a:t>
            </a:r>
            <a:r>
              <a:rPr lang="en-US" sz="1600" b="1" dirty="0" smtClean="0"/>
              <a:t> of </a:t>
            </a:r>
            <a:r>
              <a:rPr lang="mr-IN" sz="1600" b="1" dirty="0" smtClean="0"/>
              <a:t>…</a:t>
            </a:r>
            <a:endParaRPr lang="en-US" sz="1600" b="1" dirty="0" smtClean="0"/>
          </a:p>
          <a:p>
            <a:pPr marL="0" indent="0">
              <a:spcBef>
                <a:spcPts val="0"/>
              </a:spcBef>
              <a:buNone/>
            </a:pPr>
            <a:endParaRPr lang="en-US" sz="1600" b="1" dirty="0"/>
          </a:p>
          <a:p>
            <a:pPr>
              <a:spcBef>
                <a:spcPts val="0"/>
              </a:spcBef>
              <a:buClr>
                <a:schemeClr val="tx1"/>
              </a:buClr>
            </a:pPr>
            <a:r>
              <a:rPr lang="en-US" sz="1400" dirty="0" smtClean="0">
                <a:latin typeface="+mn-lt"/>
              </a:rPr>
              <a:t>Generic</a:t>
            </a:r>
          </a:p>
          <a:p>
            <a:pPr marL="346075" lvl="1" indent="0">
              <a:spcBef>
                <a:spcPts val="0"/>
              </a:spcBef>
              <a:buClr>
                <a:schemeClr val="tx1"/>
              </a:buClr>
              <a:buNone/>
            </a:pPr>
            <a:r>
              <a:rPr lang="en-US" sz="1400" dirty="0" smtClean="0">
                <a:latin typeface="+mn-lt"/>
              </a:rPr>
              <a:t>-</a:t>
            </a:r>
            <a:r>
              <a:rPr lang="en-US" sz="1400" dirty="0" err="1" smtClean="0">
                <a:latin typeface="+mn-lt"/>
              </a:rPr>
              <a:t>ls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a:t>
            </a:r>
            <a:r>
              <a:rPr lang="en-US" sz="1400" dirty="0" err="1">
                <a:latin typeface="+mn-lt"/>
              </a:rPr>
              <a:t>ls</a:t>
            </a:r>
            <a:r>
              <a:rPr lang="en-US" sz="1400" dirty="0">
                <a:latin typeface="+mn-lt"/>
              </a:rPr>
              <a:t> outputs </a:t>
            </a:r>
            <a:r>
              <a:rPr lang="en-US" sz="1400" dirty="0" smtClean="0">
                <a:latin typeface="+mn-lt"/>
              </a:rPr>
              <a:t>(much like </a:t>
            </a:r>
            <a:r>
              <a:rPr lang="en-US" sz="1400" dirty="0" err="1">
                <a:latin typeface="+mn-lt"/>
              </a:rPr>
              <a:t>ls</a:t>
            </a:r>
            <a:r>
              <a:rPr lang="en-US" sz="1400" dirty="0">
                <a:latin typeface="+mn-lt"/>
              </a:rPr>
              <a:t> </a:t>
            </a:r>
            <a:r>
              <a:rPr lang="en-US" sz="1400" dirty="0" smtClean="0">
                <a:latin typeface="+mn-lt"/>
              </a:rPr>
              <a:t>–l)</a:t>
            </a: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lsd</a:t>
            </a:r>
            <a:r>
              <a:rPr lang="en-US" sz="1400" dirty="0" smtClean="0">
                <a:solidFill>
                  <a:srgbClr val="444444"/>
                </a:solidFill>
              </a:rPr>
              <a:t>			// Create .</a:t>
            </a:r>
            <a:r>
              <a:rPr lang="en-US" sz="1400" dirty="0" err="1" smtClean="0">
                <a:solidFill>
                  <a:srgbClr val="444444"/>
                </a:solidFill>
              </a:rPr>
              <a:t>ls</a:t>
            </a:r>
            <a:r>
              <a:rPr lang="en-US" sz="1400" dirty="0" smtClean="0">
                <a:solidFill>
                  <a:srgbClr val="444444"/>
                </a:solidFill>
              </a:rPr>
              <a:t> outputs (like </a:t>
            </a:r>
            <a:r>
              <a:rPr lang="mr-IN" sz="1400" dirty="0" smtClean="0">
                <a:solidFill>
                  <a:srgbClr val="444444"/>
                </a:solidFill>
              </a:rPr>
              <a:t>–</a:t>
            </a:r>
            <a:r>
              <a:rPr lang="en-US" sz="1400" dirty="0" err="1" smtClean="0">
                <a:solidFill>
                  <a:srgbClr val="444444"/>
                </a:solidFill>
              </a:rPr>
              <a:t>ls</a:t>
            </a:r>
            <a:r>
              <a:rPr lang="en-US" sz="1400" dirty="0" smtClean="0">
                <a:solidFill>
                  <a:srgbClr val="444444"/>
                </a:solidFill>
              </a:rPr>
              <a:t>, but only outputs directories)</a:t>
            </a: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a:t>
            </a:r>
            <a:r>
              <a:rPr lang="en-US" sz="1400" dirty="0" smtClean="0">
                <a:solidFill>
                  <a:srgbClr val="444444"/>
                </a:solidFill>
              </a:rPr>
              <a:t>-special		// Create .</a:t>
            </a:r>
            <a:r>
              <a:rPr lang="en-US" sz="1400" dirty="0" err="1" smtClean="0">
                <a:solidFill>
                  <a:srgbClr val="444444"/>
                </a:solidFill>
              </a:rPr>
              <a:t>ls</a:t>
            </a:r>
            <a:r>
              <a:rPr lang="en-US" sz="1400" dirty="0" smtClean="0">
                <a:solidFill>
                  <a:srgbClr val="444444"/>
                </a:solidFill>
              </a:rPr>
              <a:t> outputs (compact format)</a:t>
            </a:r>
          </a:p>
          <a:p>
            <a:pPr marL="346075" lvl="1" indent="0">
              <a:spcBef>
                <a:spcPts val="0"/>
              </a:spcBef>
              <a:buNone/>
            </a:pPr>
            <a:r>
              <a:rPr lang="en-US" sz="1400" dirty="0" smtClean="0">
                <a:latin typeface="+mn-lt"/>
              </a:rPr>
              <a:t>-xml			// Create .xml outputs (same content as </a:t>
            </a:r>
            <a:r>
              <a:rPr lang="mr-IN" sz="1400" dirty="0" smtClean="0">
                <a:latin typeface="+mn-lt"/>
              </a:rPr>
              <a:t>–</a:t>
            </a:r>
            <a:r>
              <a:rPr lang="en-US" sz="1400" dirty="0" err="1" smtClean="0">
                <a:latin typeface="+mn-lt"/>
              </a:rPr>
              <a:t>ls</a:t>
            </a:r>
            <a:r>
              <a:rPr lang="en-US" sz="1400" dirty="0" smtClean="0">
                <a:latin typeface="+mn-lt"/>
              </a:rPr>
              <a:t>)</a:t>
            </a:r>
            <a:endParaRPr lang="en-US" sz="1400" dirty="0" smtClean="0">
              <a:solidFill>
                <a:schemeClr val="tx1"/>
              </a:solidFill>
              <a:latin typeface="+mn-lt"/>
            </a:endParaRPr>
          </a:p>
          <a:p>
            <a:pPr marL="346075" lvl="1" indent="0">
              <a:spcBef>
                <a:spcPts val="0"/>
              </a:spcBef>
              <a:buNone/>
            </a:pPr>
            <a:r>
              <a:rPr lang="en-US" sz="1400" dirty="0" smtClean="0">
                <a:solidFill>
                  <a:schemeClr val="tx1"/>
                </a:solidFill>
                <a:latin typeface="+mn-lt"/>
              </a:rPr>
              <a:t>-</a:t>
            </a:r>
            <a:r>
              <a:rPr lang="en-US" sz="1400" dirty="0" err="1" smtClean="0">
                <a:solidFill>
                  <a:schemeClr val="tx1"/>
                </a:solidFill>
                <a:latin typeface="+mn-lt"/>
              </a:rPr>
              <a:t>rm</a:t>
            </a:r>
            <a:r>
              <a:rPr lang="en-US" sz="1400" dirty="0" smtClean="0">
                <a:solidFill>
                  <a:schemeClr val="tx1"/>
                </a:solidFill>
                <a:latin typeface="+mn-lt"/>
              </a:rPr>
              <a:t>			// Create .</a:t>
            </a:r>
            <a:r>
              <a:rPr lang="en-US" sz="1400" dirty="0" err="1" smtClean="0">
                <a:solidFill>
                  <a:schemeClr val="tx1"/>
                </a:solidFill>
                <a:latin typeface="+mn-lt"/>
              </a:rPr>
              <a:t>sh</a:t>
            </a:r>
            <a:r>
              <a:rPr lang="en-US" sz="1400" dirty="0" smtClean="0">
                <a:solidFill>
                  <a:schemeClr val="tx1"/>
                </a:solidFill>
                <a:latin typeface="+mn-lt"/>
              </a:rPr>
              <a:t> outputs containing cd and </a:t>
            </a:r>
            <a:r>
              <a:rPr lang="en-US" sz="1400" dirty="0" err="1" smtClean="0">
                <a:solidFill>
                  <a:schemeClr val="tx1"/>
                </a:solidFill>
                <a:latin typeface="+mn-lt"/>
              </a:rPr>
              <a:t>rm</a:t>
            </a:r>
            <a:r>
              <a:rPr lang="en-US" sz="1400" dirty="0" smtClean="0">
                <a:solidFill>
                  <a:schemeClr val="tx1"/>
                </a:solidFill>
                <a:latin typeface="+mn-lt"/>
              </a:rPr>
              <a:t> commands</a:t>
            </a:r>
            <a:r>
              <a:rPr lang="en-US" sz="1400" baseline="30000" dirty="0" smtClean="0">
                <a:solidFill>
                  <a:schemeClr val="tx1"/>
                </a:solidFill>
                <a:latin typeface="+mn-lt"/>
              </a:rPr>
              <a:t>[1]</a:t>
            </a:r>
          </a:p>
          <a:p>
            <a:pPr marL="346075" lvl="1" indent="0">
              <a:spcBef>
                <a:spcPts val="0"/>
              </a:spcBef>
              <a:buNone/>
            </a:pPr>
            <a:r>
              <a:rPr lang="en-US" sz="1400" dirty="0" smtClean="0">
                <a:solidFill>
                  <a:srgbClr val="FF0000"/>
                </a:solidFill>
              </a:rPr>
              <a:t>-trash			// Create .</a:t>
            </a:r>
            <a:r>
              <a:rPr lang="en-US" sz="1400" dirty="0" err="1" smtClean="0">
                <a:solidFill>
                  <a:srgbClr val="FF0000"/>
                </a:solidFill>
              </a:rPr>
              <a:t>sh</a:t>
            </a:r>
            <a:r>
              <a:rPr lang="en-US" sz="1400" dirty="0" smtClean="0">
                <a:solidFill>
                  <a:srgbClr val="FF0000"/>
                </a:solidFill>
              </a:rPr>
              <a:t> outputs containing mv commands</a:t>
            </a:r>
            <a:r>
              <a:rPr lang="en-US" sz="1400" baseline="30000" dirty="0" smtClean="0">
                <a:solidFill>
                  <a:srgbClr val="FF0000"/>
                </a:solidFill>
              </a:rPr>
              <a:t>[1]</a:t>
            </a:r>
            <a:endParaRPr lang="en-US" sz="1400" baseline="30000" dirty="0">
              <a:solidFill>
                <a:srgbClr val="FF0000"/>
              </a:solidFill>
            </a:endParaRPr>
          </a:p>
          <a:p>
            <a:pPr marL="346075" lvl="1" indent="0">
              <a:spcBef>
                <a:spcPts val="0"/>
              </a:spcBef>
              <a:buNone/>
            </a:pPr>
            <a:r>
              <a:rPr lang="en-US" sz="1400" dirty="0">
                <a:solidFill>
                  <a:schemeClr val="tx1"/>
                </a:solidFill>
                <a:latin typeface="+mn-lt"/>
              </a:rPr>
              <a:t>-</a:t>
            </a:r>
            <a:r>
              <a:rPr lang="en-US" sz="1400" dirty="0" err="1" smtClean="0">
                <a:solidFill>
                  <a:schemeClr val="tx1"/>
                </a:solidFill>
                <a:latin typeface="+mn-lt"/>
              </a:rPr>
              <a:t>cmp</a:t>
            </a:r>
            <a:r>
              <a:rPr lang="en-US" sz="1400" dirty="0" smtClean="0">
                <a:solidFill>
                  <a:schemeClr val="tx1"/>
                </a:solidFill>
                <a:latin typeface="+mn-lt"/>
              </a:rPr>
              <a:t>[=&lt;criteria&gt;</a:t>
            </a:r>
            <a:r>
              <a:rPr lang="en-US" sz="1400" dirty="0">
                <a:solidFill>
                  <a:schemeClr val="tx1"/>
                </a:solidFill>
                <a:latin typeface="+mn-lt"/>
              </a:rPr>
              <a:t>		// Create .</a:t>
            </a:r>
            <a:r>
              <a:rPr lang="en-US" sz="1400" dirty="0" err="1">
                <a:solidFill>
                  <a:schemeClr val="tx1"/>
                </a:solidFill>
                <a:latin typeface="+mn-lt"/>
              </a:rPr>
              <a:t>cmp</a:t>
            </a:r>
            <a:r>
              <a:rPr lang="en-US" sz="1400" dirty="0">
                <a:solidFill>
                  <a:schemeClr val="tx1"/>
                </a:solidFill>
                <a:latin typeface="+mn-lt"/>
              </a:rPr>
              <a:t> outputs from file hierarchy </a:t>
            </a:r>
            <a:r>
              <a:rPr lang="en-US" sz="1400" dirty="0" smtClean="0">
                <a:solidFill>
                  <a:schemeClr val="tx1"/>
                </a:solidFill>
                <a:latin typeface="+mn-lt"/>
              </a:rPr>
              <a:t>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smtClean="0">
                <a:solidFill>
                  <a:srgbClr val="FF0000"/>
                </a:solidFill>
                <a:latin typeface="+mn-lt"/>
              </a:rPr>
              <a:t>[2]</a:t>
            </a:r>
          </a:p>
          <a:p>
            <a:pPr marL="346075" lvl="1" indent="0">
              <a:spcBef>
                <a:spcPts val="0"/>
              </a:spcBef>
              <a:buNone/>
            </a:pPr>
            <a:endParaRPr lang="en-US" sz="1400" baseline="30000" dirty="0">
              <a:latin typeface="+mn-lt"/>
            </a:endParaRPr>
          </a:p>
          <a:p>
            <a:pPr>
              <a:spcBef>
                <a:spcPts val="0"/>
              </a:spcBef>
              <a:buClr>
                <a:schemeClr val="tx1"/>
              </a:buClr>
            </a:pPr>
            <a:r>
              <a:rPr lang="en-US" sz="1400" dirty="0">
                <a:latin typeface="+mn-lt"/>
              </a:rPr>
              <a:t>OneFS-</a:t>
            </a:r>
            <a:r>
              <a:rPr lang="en-US" sz="1400" dirty="0" smtClean="0">
                <a:latin typeface="+mn-lt"/>
              </a:rPr>
              <a:t>only</a:t>
            </a:r>
          </a:p>
          <a:p>
            <a:pPr marL="346075" lvl="1" indent="0">
              <a:spcBef>
                <a:spcPts val="0"/>
              </a:spcBef>
              <a:buNone/>
            </a:pPr>
            <a:r>
              <a:rPr lang="en-US" sz="1400" dirty="0" smtClean="0">
                <a:latin typeface="+mn-lt"/>
              </a:rPr>
              <a:t>-audit			/</a:t>
            </a:r>
            <a:r>
              <a:rPr lang="en-US" sz="1400" dirty="0">
                <a:latin typeface="+mn-lt"/>
              </a:rPr>
              <a:t>/ </a:t>
            </a:r>
            <a:r>
              <a:rPr lang="en-US" sz="1400" dirty="0" smtClean="0">
                <a:latin typeface="+mn-lt"/>
              </a:rPr>
              <a:t>Create </a:t>
            </a:r>
            <a:r>
              <a:rPr lang="en-US" sz="1400" dirty="0">
                <a:latin typeface="+mn-lt"/>
              </a:rPr>
              <a:t>.audit files based on OneFS </a:t>
            </a:r>
            <a:r>
              <a:rPr lang="en-US" sz="1400" dirty="0" err="1">
                <a:latin typeface="+mn-lt"/>
              </a:rPr>
              <a:t>SmartLock</a:t>
            </a:r>
            <a:r>
              <a:rPr lang="en-US" sz="1400" dirty="0">
                <a:latin typeface="+mn-lt"/>
              </a:rPr>
              <a:t> </a:t>
            </a:r>
            <a:r>
              <a:rPr lang="en-US" sz="1400" dirty="0" smtClean="0">
                <a:latin typeface="+mn-lt"/>
              </a:rPr>
              <a:t>status</a:t>
            </a:r>
          </a:p>
          <a:p>
            <a:pPr marL="346075" lvl="1" indent="0">
              <a:spcBef>
                <a:spcPts val="0"/>
              </a:spcBef>
              <a:buNone/>
            </a:pPr>
            <a:r>
              <a:rPr lang="en-US" sz="1400" dirty="0" smtClean="0">
                <a:latin typeface="+mn-lt"/>
              </a:rPr>
              <a:t>-</a:t>
            </a:r>
            <a:r>
              <a:rPr lang="en-US" sz="1400" dirty="0" err="1" smtClean="0">
                <a:latin typeface="+mn-lt"/>
              </a:rPr>
              <a:t>fix_times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.fix outputs (or just enumerate with </a:t>
            </a:r>
            <a:r>
              <a:rPr lang="en-US" sz="1400" dirty="0" smtClean="0">
                <a:latin typeface="+mn-lt"/>
              </a:rPr>
              <a:t>–</a:t>
            </a:r>
            <a:r>
              <a:rPr lang="en-US" sz="1400" dirty="0" err="1" smtClean="0">
                <a:latin typeface="+mn-lt"/>
              </a:rPr>
              <a:t>dryrun</a:t>
            </a:r>
            <a:r>
              <a:rPr lang="en-US" sz="1400" dirty="0" smtClean="0">
                <a:latin typeface="+mn-lt"/>
              </a:rPr>
              <a:t>)</a:t>
            </a:r>
          </a:p>
          <a:p>
            <a:pPr marL="346075" lvl="1" indent="0">
              <a:spcBef>
                <a:spcPts val="0"/>
              </a:spcBef>
              <a:buNone/>
            </a:pPr>
            <a:endParaRPr lang="en-US" sz="1400" dirty="0">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[1] These .</a:t>
            </a:r>
            <a:r>
              <a:rPr lang="en-US" sz="1400" dirty="0" err="1" smtClean="0">
                <a:solidFill>
                  <a:srgbClr val="FF0000"/>
                </a:solidFill>
                <a:latin typeface="+mn-lt"/>
              </a:rPr>
              <a:t>sh</a:t>
            </a:r>
            <a:r>
              <a:rPr lang="en-US" sz="1400" dirty="0" smtClean="0">
                <a:solidFill>
                  <a:srgbClr val="FF0000"/>
                </a:solidFill>
                <a:latin typeface="+mn-lt"/>
              </a:rPr>
              <a:t> files are *NOT* directly executable; they only log what happened (or what would happen)</a:t>
            </a:r>
            <a:endParaRPr lang="en-US" sz="1400" dirty="0">
              <a:solidFill>
                <a:srgbClr val="FF0000"/>
              </a:solidFill>
              <a:latin typeface="+mn-lt"/>
            </a:endParaRPr>
          </a:p>
          <a:p>
            <a:pPr marL="0" indent="0">
              <a:spcBef>
                <a:spcPts val="0"/>
              </a:spcBef>
              <a:buNone/>
            </a:pPr>
            <a:r>
              <a:rPr lang="en-US" sz="1400" dirty="0" smtClean="0">
                <a:solidFill>
                  <a:srgbClr val="FF0000"/>
                </a:solidFill>
                <a:latin typeface="+mn-lt"/>
              </a:rPr>
              <a:t>[2] Not yet implemented or under development </a:t>
            </a: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18834269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Secondary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smtClean="0">
                <a:solidFill>
                  <a:srgbClr val="444444"/>
                </a:solidFill>
                <a:latin typeface="Verdana"/>
                <a:cs typeface="Verdana"/>
              </a:rPr>
              <a:t> </a:t>
            </a:r>
          </a:p>
          <a:p>
            <a:pPr marL="0" indent="0">
              <a:spcBef>
                <a:spcPts val="0"/>
              </a:spcBef>
              <a:buNone/>
            </a:pPr>
            <a:r>
              <a:rPr lang="en-US" sz="1600" b="1" u="sng" dirty="0" smtClean="0">
                <a:solidFill>
                  <a:srgbClr val="444444"/>
                </a:solidFill>
                <a:latin typeface="Verdana"/>
                <a:cs typeface="Verdana"/>
              </a:rPr>
              <a:t>Zero</a:t>
            </a:r>
            <a:r>
              <a:rPr lang="en-US" sz="1600" b="1" dirty="0" smtClean="0">
                <a:solidFill>
                  <a:srgbClr val="444444"/>
                </a:solidFill>
                <a:latin typeface="Verdana"/>
                <a:cs typeface="Verdana"/>
              </a:rPr>
              <a:t> or more of </a:t>
            </a:r>
            <a:r>
              <a:rPr lang="mr-IN" sz="1600" b="1" dirty="0" smtClean="0">
                <a:solidFill>
                  <a:srgbClr val="444444"/>
                </a:solidFill>
                <a:latin typeface="Verdana"/>
                <a:cs typeface="Verdana"/>
              </a:rPr>
              <a:t>…</a:t>
            </a:r>
            <a:endParaRPr lang="en-US" sz="1600" b="1" dirty="0" smtClean="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smtClean="0">
                <a:solidFill>
                  <a:srgbClr val="444444"/>
                </a:solidFill>
                <a:latin typeface="+mn-lt"/>
              </a:rPr>
              <a:t>Generic</a:t>
            </a:r>
          </a:p>
          <a:p>
            <a:pPr marL="334963" lvl="2" indent="0">
              <a:spcBef>
                <a:spcPts val="0"/>
              </a:spcBef>
              <a:buClr>
                <a:schemeClr val="bg2"/>
              </a:buClr>
              <a:buNone/>
            </a:pPr>
            <a:r>
              <a:rPr lang="en-US" sz="1400" dirty="0" smtClean="0">
                <a:solidFill>
                  <a:srgbClr val="444444"/>
                </a:solidFill>
                <a:latin typeface="+mn-lt"/>
              </a:rPr>
              <a:t>+</a:t>
            </a:r>
            <a:r>
              <a:rPr lang="en-US" sz="1400" dirty="0">
                <a:solidFill>
                  <a:srgbClr val="444444"/>
                </a:solidFill>
                <a:latin typeface="+mn-lt"/>
              </a:rPr>
              <a:t>tally			</a:t>
            </a:r>
            <a:r>
              <a:rPr lang="en-US" sz="1400" dirty="0" smtClean="0">
                <a:solidFill>
                  <a:srgbClr val="444444"/>
                </a:solidFill>
                <a:latin typeface="+mn-lt"/>
              </a:rPr>
              <a:t>	/</a:t>
            </a:r>
            <a:r>
              <a:rPr lang="en-US" sz="1400" dirty="0">
                <a:solidFill>
                  <a:srgbClr val="444444"/>
                </a:solidFill>
                <a:latin typeface="+mn-lt"/>
              </a:rPr>
              <a:t>/ Create .tally </a:t>
            </a:r>
            <a:r>
              <a:rPr lang="en-US" sz="1400" dirty="0" smtClean="0">
                <a:solidFill>
                  <a:srgbClr val="444444"/>
                </a:solidFill>
                <a:latin typeface="+mn-lt"/>
              </a:rPr>
              <a:t>output</a:t>
            </a:r>
          </a:p>
          <a:p>
            <a:pPr>
              <a:spcBef>
                <a:spcPts val="0"/>
              </a:spcBef>
              <a:buClr>
                <a:schemeClr val="bg2"/>
              </a:buClr>
            </a:pPr>
            <a:r>
              <a:rPr lang="en-US" sz="1400" dirty="0" smtClean="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 </a:t>
            </a:r>
            <a:r>
              <a:rPr lang="en-US" sz="1400" dirty="0" smtClean="0">
                <a:solidFill>
                  <a:srgbClr val="FF0000"/>
                </a:solidFill>
                <a:latin typeface="+mn-lt"/>
              </a:rPr>
              <a:t>Remove </a:t>
            </a:r>
            <a:r>
              <a:rPr lang="en-US" sz="1400" dirty="0">
                <a:solidFill>
                  <a:srgbClr val="FF0000"/>
                </a:solidFill>
                <a:latin typeface="+mn-lt"/>
              </a:rPr>
              <a:t>non-inherited ACEs from </a:t>
            </a:r>
            <a:r>
              <a:rPr lang="en-US" sz="1400" dirty="0" smtClean="0">
                <a:solidFill>
                  <a:srgbClr val="FF0000"/>
                </a:solidFill>
                <a:latin typeface="+mn-lt"/>
              </a:rPr>
              <a:t>ACLs [1]</a:t>
            </a:r>
          </a:p>
          <a:p>
            <a:pPr>
              <a:spcBef>
                <a:spcPts val="0"/>
              </a:spcBef>
              <a:buClr>
                <a:schemeClr val="bg2"/>
              </a:buClr>
            </a:pPr>
            <a:r>
              <a:rPr lang="en-US" sz="1400" dirty="0" smtClean="0">
                <a:solidFill>
                  <a:srgbClr val="444444"/>
                </a:solidFill>
                <a:latin typeface="+mn-lt"/>
              </a:rPr>
              <a:t>Linux-only</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a:t>
            </a:r>
            <a:r>
              <a:rPr lang="en-US" sz="1400" dirty="0">
                <a:solidFill>
                  <a:srgbClr val="444444"/>
                </a:solidFill>
                <a:latin typeface="+mn-lt"/>
              </a:rPr>
              <a:t>/ </a:t>
            </a:r>
            <a:r>
              <a:rPr lang="en-US" sz="1400" dirty="0" smtClean="0">
                <a:solidFill>
                  <a:srgbClr val="444444"/>
                </a:solidFill>
                <a:latin typeface="+mn-lt"/>
              </a:rPr>
              <a:t>Create NFS4 ACL outputs from POSIX ACLs</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Write </a:t>
            </a:r>
            <a:r>
              <a:rPr lang="en-US" sz="1400" dirty="0">
                <a:solidFill>
                  <a:srgbClr val="444444"/>
                </a:solidFill>
                <a:latin typeface="+mn-lt"/>
              </a:rPr>
              <a:t>NFS4 </a:t>
            </a:r>
            <a:r>
              <a:rPr lang="en-US" sz="1400" dirty="0" smtClean="0">
                <a:solidFill>
                  <a:srgbClr val="444444"/>
                </a:solidFill>
                <a:latin typeface="+mn-lt"/>
              </a:rPr>
              <a:t>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a:t>
            </a:r>
            <a:r>
              <a:rPr lang="en-US" sz="1400" dirty="0">
                <a:solidFill>
                  <a:srgbClr val="FF0000"/>
                </a:solidFill>
                <a:latin typeface="+mn-lt"/>
              </a:rPr>
              <a:t>1] Not yet implemented or under development</a:t>
            </a:r>
          </a:p>
          <a:p>
            <a:pPr marL="0" indent="0">
              <a:spcBef>
                <a:spcPts val="0"/>
              </a:spcBef>
              <a:buNone/>
            </a:pPr>
            <a:endParaRPr lang="en-US" sz="1800" dirty="0" smtClean="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878252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Options</a:t>
            </a:r>
            <a:endParaRPr lang="en-US" sz="2800" u="sng" dirty="0">
              <a:solidFill>
                <a:srgbClr val="007DB8"/>
              </a:solidFill>
            </a:endParaRP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smtClean="0"/>
              <a:t>Most common options </a:t>
            </a:r>
            <a:r>
              <a:rPr lang="mr-IN" sz="1400" b="1" dirty="0" smtClean="0"/>
              <a:t>…</a:t>
            </a:r>
            <a:endParaRPr lang="en-US" sz="1400" dirty="0"/>
          </a:p>
          <a:p>
            <a:pPr marL="514350" lvl="1" indent="0">
              <a:spcBef>
                <a:spcPts val="0"/>
              </a:spcBef>
              <a:buNone/>
            </a:pPr>
            <a:r>
              <a:rPr lang="en-US" sz="1400" dirty="0" smtClean="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smtClean="0"/>
              <a:t>P</a:t>
            </a:r>
            <a:r>
              <a:rPr lang="en-US" sz="1400" dirty="0" smtClean="0"/>
              <a:t>arallelism (concurrent workers)</a:t>
            </a:r>
          </a:p>
          <a:p>
            <a:pPr marL="514350" lvl="1" indent="0">
              <a:spcBef>
                <a:spcPts val="0"/>
              </a:spcBef>
              <a:buNone/>
            </a:pPr>
            <a:r>
              <a:rPr lang="en-US" sz="1400" dirty="0" smtClean="0"/>
              <a:t>-</a:t>
            </a:r>
            <a:r>
              <a:rPr lang="en-US" sz="1400" dirty="0" err="1" smtClean="0"/>
              <a:t>dryrun</a:t>
            </a:r>
            <a:r>
              <a:rPr lang="en-US" sz="1400" dirty="0" smtClean="0"/>
              <a:t>		// Suppress making any filesystem changes</a:t>
            </a:r>
          </a:p>
          <a:p>
            <a:pPr marL="514350" lvl="1" indent="0">
              <a:spcBef>
                <a:spcPts val="0"/>
              </a:spcBef>
              <a:buNone/>
            </a:pPr>
            <a:r>
              <a:rPr lang="en-US" sz="1400" dirty="0" smtClean="0"/>
              <a:t>-</a:t>
            </a:r>
            <a:r>
              <a:rPr lang="en-US" sz="1400" dirty="0" err="1"/>
              <a:t>gz</a:t>
            </a:r>
            <a:r>
              <a:rPr lang="en-US" sz="1400" dirty="0"/>
              <a:t>			</a:t>
            </a:r>
            <a:r>
              <a:rPr lang="en-US" sz="1400" dirty="0" smtClean="0"/>
              <a:t>/</a:t>
            </a:r>
            <a:r>
              <a:rPr lang="en-US" sz="1400" dirty="0"/>
              <a:t>/ </a:t>
            </a:r>
            <a:r>
              <a:rPr lang="en-US" sz="1400" dirty="0" err="1"/>
              <a:t>Gzip</a:t>
            </a:r>
            <a:r>
              <a:rPr lang="en-US" sz="1400" dirty="0"/>
              <a:t> output </a:t>
            </a:r>
            <a:r>
              <a:rPr lang="en-US" sz="1400" dirty="0" smtClean="0"/>
              <a:t>files (may not work on all platforms!)</a:t>
            </a:r>
          </a:p>
          <a:p>
            <a:pPr marL="514350" lvl="1" indent="0">
              <a:spcBef>
                <a:spcPts val="0"/>
              </a:spcBef>
              <a:buNone/>
            </a:pPr>
            <a:endParaRPr lang="en-US" sz="1400" dirty="0"/>
          </a:p>
          <a:p>
            <a:pPr marL="0" indent="0">
              <a:spcBef>
                <a:spcPts val="0"/>
              </a:spcBef>
              <a:buNone/>
            </a:pPr>
            <a:r>
              <a:rPr lang="en-US" sz="1400" b="1" dirty="0" smtClean="0"/>
              <a:t>Paths controls </a:t>
            </a:r>
            <a:r>
              <a:rPr lang="mr-IN" sz="1400" b="1" dirty="0" smtClean="0"/>
              <a:t>…</a:t>
            </a:r>
            <a:endParaRPr lang="en-US" sz="1400" dirty="0">
              <a:solidFill>
                <a:srgbClr val="FF0000"/>
              </a:solidFill>
            </a:endParaRPr>
          </a:p>
          <a:p>
            <a:pPr marL="514350" lvl="1" indent="0">
              <a:spcBef>
                <a:spcPts val="0"/>
              </a:spcBef>
              <a:buNone/>
            </a:pPr>
            <a:r>
              <a:rPr lang="en-US" sz="1400" dirty="0"/>
              <a:t>-paths=&lt;</a:t>
            </a:r>
            <a:r>
              <a:rPr lang="en-US" sz="1400" dirty="0" err="1"/>
              <a:t>paths_file</a:t>
            </a:r>
            <a:r>
              <a:rPr lang="en-US" sz="1400" dirty="0"/>
              <a:t>&gt;	// Equivalent pathname prefixes for multi-</a:t>
            </a:r>
            <a:r>
              <a:rPr lang="en-US" sz="1400" dirty="0" err="1" smtClean="0"/>
              <a:t>pathing</a:t>
            </a:r>
            <a:endParaRPr lang="en-US" sz="1400" dirty="0"/>
          </a:p>
          <a:p>
            <a:pPr marL="514350" lvl="1" indent="0">
              <a:spcBef>
                <a:spcPts val="0"/>
              </a:spcBef>
              <a:buNone/>
            </a:pPr>
            <a:r>
              <a:rPr lang="en-US" sz="1400" dirty="0"/>
              <a:t>-source=&lt;</a:t>
            </a:r>
            <a:r>
              <a:rPr lang="en-US" sz="1400" dirty="0" err="1"/>
              <a:t>dir</a:t>
            </a:r>
            <a:r>
              <a:rPr lang="en-US" sz="1400" dirty="0"/>
              <a:t>&gt;		// Relative root for &lt;directory&gt; (SOURCE) tree (defaults to CWD)</a:t>
            </a:r>
          </a:p>
          <a:p>
            <a:pPr marL="514350" lvl="1" indent="0">
              <a:spcBef>
                <a:spcPts val="0"/>
              </a:spcBef>
              <a:buNone/>
            </a:pPr>
            <a:r>
              <a:rPr lang="en-US" sz="1400" dirty="0" smtClean="0"/>
              <a:t>-target=</a:t>
            </a:r>
            <a:r>
              <a:rPr lang="en-US" sz="1400" dirty="0"/>
              <a:t>&lt;</a:t>
            </a:r>
            <a:r>
              <a:rPr lang="en-US" sz="1400" dirty="0" err="1"/>
              <a:t>dir</a:t>
            </a:r>
            <a:r>
              <a:rPr lang="en-US" sz="1400" dirty="0"/>
              <a:t>&gt;		// </a:t>
            </a:r>
            <a:r>
              <a:rPr lang="en-US" sz="1400" dirty="0" smtClean="0"/>
              <a:t>Relative root for TARGET tree </a:t>
            </a:r>
            <a:r>
              <a:rPr lang="en-US" sz="1400" dirty="0" smtClean="0">
                <a:solidFill>
                  <a:schemeClr val="tx1"/>
                </a:solidFill>
              </a:rPr>
              <a:t>(</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r>
              <a:rPr lang="en-US" sz="1400" dirty="0" smtClean="0"/>
              <a:t>)</a:t>
            </a:r>
          </a:p>
          <a:p>
            <a:pPr marL="514350" lvl="1" indent="0">
              <a:spcBef>
                <a:spcPts val="0"/>
              </a:spcBef>
              <a:buNone/>
            </a:pPr>
            <a:r>
              <a:rPr lang="en-US" sz="1400" dirty="0" smtClean="0"/>
              <a:t>-output=&lt;</a:t>
            </a:r>
            <a:r>
              <a:rPr lang="en-US" sz="1400" dirty="0" err="1" smtClean="0"/>
              <a:t>dir</a:t>
            </a:r>
            <a:r>
              <a:rPr lang="en-US" sz="1400" dirty="0" smtClean="0"/>
              <a:t>&gt;		// Path to </a:t>
            </a:r>
            <a:r>
              <a:rPr lang="en-US" sz="1400" dirty="0" err="1" smtClean="0"/>
              <a:t>pwalk</a:t>
            </a:r>
            <a:r>
              <a:rPr lang="en-US" sz="1400" dirty="0" smtClean="0"/>
              <a:t> output directory (defaults to CWD)</a:t>
            </a:r>
          </a:p>
          <a:p>
            <a:pPr marL="168275" indent="0">
              <a:spcBef>
                <a:spcPts val="0"/>
              </a:spcBef>
              <a:buNone/>
            </a:pPr>
            <a:endParaRPr lang="en-US" sz="1400" b="1" dirty="0"/>
          </a:p>
          <a:p>
            <a:pPr marL="0" indent="0">
              <a:spcBef>
                <a:spcPts val="0"/>
              </a:spcBef>
              <a:buNone/>
            </a:pPr>
            <a:r>
              <a:rPr lang="en-US" sz="1300" b="1" dirty="0" smtClean="0"/>
              <a:t>Miscellany </a:t>
            </a:r>
            <a:r>
              <a:rPr lang="mr-IN" sz="1300" b="1" dirty="0" smtClean="0"/>
              <a:t>…</a:t>
            </a:r>
            <a:endParaRPr lang="en-US" sz="1400" dirty="0"/>
          </a:p>
          <a:p>
            <a:pPr marL="514350" lvl="1" indent="0">
              <a:spcBef>
                <a:spcPts val="0"/>
              </a:spcBef>
              <a:buNone/>
            </a:pPr>
            <a:r>
              <a:rPr lang="en-US" sz="1400" dirty="0" smtClean="0"/>
              <a:t>-select		// DEVELOPMENTAL: enabled selected() logic</a:t>
            </a:r>
          </a:p>
          <a:p>
            <a:pPr marL="514350" lvl="1" indent="0">
              <a:spcBef>
                <a:spcPts val="0"/>
              </a:spcBef>
              <a:buNone/>
            </a:pPr>
            <a:r>
              <a:rPr lang="en-US" sz="1400" dirty="0" smtClean="0"/>
              <a:t>-since=&lt;path&gt;		// DEVELOPMENTAL: -select only files with </a:t>
            </a:r>
            <a:r>
              <a:rPr lang="en-US" sz="1400" dirty="0" err="1" smtClean="0"/>
              <a:t>mtime</a:t>
            </a:r>
            <a:r>
              <a:rPr lang="en-US" sz="1400" dirty="0" smtClean="0"/>
              <a:t> or </a:t>
            </a:r>
            <a:r>
              <a:rPr lang="en-US" sz="1400" dirty="0" err="1" smtClean="0"/>
              <a:t>ctime</a:t>
            </a:r>
            <a:r>
              <a:rPr lang="en-US" sz="1400" dirty="0" smtClean="0"/>
              <a:t> &gt; </a:t>
            </a:r>
            <a:r>
              <a:rPr lang="en-US" sz="1400" dirty="0" err="1" smtClean="0"/>
              <a:t>mtime</a:t>
            </a:r>
            <a:r>
              <a:rPr lang="en-US" sz="1400" dirty="0" smtClean="0"/>
              <a:t>(&lt;path&gt;)</a:t>
            </a:r>
          </a:p>
          <a:p>
            <a:pPr marL="514350" lvl="1" indent="0">
              <a:spcBef>
                <a:spcPts val="0"/>
              </a:spcBef>
              <a:buNone/>
            </a:pPr>
            <a:r>
              <a:rPr lang="en-US" sz="1400" dirty="0" smtClean="0"/>
              <a:t>-</a:t>
            </a:r>
            <a:r>
              <a:rPr lang="en-US" sz="1400" dirty="0" err="1"/>
              <a:t>pmode</a:t>
            </a:r>
            <a:r>
              <a:rPr lang="en-US" sz="1400" dirty="0"/>
              <a:t>		</a:t>
            </a:r>
            <a:r>
              <a:rPr lang="en-US" sz="1400" dirty="0" smtClean="0"/>
              <a:t>/</a:t>
            </a:r>
            <a:r>
              <a:rPr lang="en-US" sz="1400" dirty="0"/>
              <a:t>/ </a:t>
            </a:r>
            <a:r>
              <a:rPr lang="en-US" sz="1400" dirty="0" smtClean="0"/>
              <a:t>Exclude </a:t>
            </a:r>
            <a:r>
              <a:rPr lang="en-US" sz="1400" dirty="0"/>
              <a:t>mode bits </a:t>
            </a:r>
            <a:r>
              <a:rPr lang="en-US" sz="1400" dirty="0" smtClean="0"/>
              <a:t>in output (-</a:t>
            </a:r>
            <a:r>
              <a:rPr lang="en-US" sz="1400" dirty="0" err="1" smtClean="0"/>
              <a:t>ls</a:t>
            </a:r>
            <a:r>
              <a:rPr lang="en-US" sz="1400" dirty="0" smtClean="0"/>
              <a:t>, -xml)</a:t>
            </a:r>
          </a:p>
          <a:p>
            <a:pPr marL="514350" lvl="1" indent="0">
              <a:spcBef>
                <a:spcPts val="0"/>
              </a:spcBef>
              <a:buNone/>
            </a:pPr>
            <a:r>
              <a:rPr lang="en-US" sz="1400" dirty="0" smtClean="0"/>
              <a:t>-q			// Quiet mode (for -</a:t>
            </a:r>
            <a:r>
              <a:rPr lang="en-US" sz="1400" dirty="0" err="1" smtClean="0"/>
              <a:t>rm</a:t>
            </a:r>
            <a:r>
              <a:rPr lang="en-US" sz="1400" dirty="0" smtClean="0"/>
              <a:t>)</a:t>
            </a:r>
          </a:p>
          <a:p>
            <a:pPr marL="514350" lvl="1" indent="0">
              <a:spcBef>
                <a:spcPts val="0"/>
              </a:spcBef>
              <a:buNone/>
            </a:pPr>
            <a:r>
              <a:rPr lang="en-US" sz="1400" dirty="0" smtClean="0"/>
              <a:t>+</a:t>
            </a:r>
            <a:r>
              <a:rPr lang="en-US" sz="1400" dirty="0" err="1" smtClean="0"/>
              <a:t>acls</a:t>
            </a:r>
            <a:r>
              <a:rPr lang="en-US" sz="1400" dirty="0" smtClean="0"/>
              <a:t>			// Include ‘+’ in mode bits output (-</a:t>
            </a:r>
            <a:r>
              <a:rPr lang="en-US" sz="1400" dirty="0" err="1" smtClean="0"/>
              <a:t>ls</a:t>
            </a:r>
            <a:r>
              <a:rPr lang="en-US" sz="1400" dirty="0" smtClean="0"/>
              <a:t>, -xml) to indicate ACL present [*][**]</a:t>
            </a:r>
          </a:p>
          <a:p>
            <a:pPr marL="514350" lvl="1" indent="0">
              <a:spcBef>
                <a:spcPts val="0"/>
              </a:spcBef>
              <a:buNone/>
            </a:pPr>
            <a:r>
              <a:rPr lang="en-US" sz="1400" dirty="0" smtClean="0"/>
              <a:t>+</a:t>
            </a:r>
            <a:r>
              <a:rPr lang="en-US" sz="1400" dirty="0" err="1" smtClean="0"/>
              <a:t>denist</a:t>
            </a:r>
            <a:r>
              <a:rPr lang="en-US" sz="1400" dirty="0" smtClean="0"/>
              <a:t>		// Reads first 512 bytes of every file as a benchmark</a:t>
            </a:r>
            <a:endParaRPr lang="en-US" sz="1400" dirty="0"/>
          </a:p>
          <a:p>
            <a:pPr marL="514350" lvl="1" indent="0">
              <a:spcBef>
                <a:spcPts val="0"/>
              </a:spcBef>
              <a:buNone/>
            </a:pPr>
            <a:r>
              <a:rPr lang="en-US" sz="1400" dirty="0" smtClean="0"/>
              <a:t>+</a:t>
            </a:r>
            <a:r>
              <a:rPr lang="en-US" sz="1400" dirty="0" err="1"/>
              <a:t>tstat</a:t>
            </a:r>
            <a:r>
              <a:rPr lang="en-US" sz="1400" dirty="0"/>
              <a:t>	</a:t>
            </a:r>
            <a:r>
              <a:rPr lang="en-US" sz="1400" dirty="0" smtClean="0"/>
              <a:t>	/</a:t>
            </a:r>
            <a:r>
              <a:rPr lang="en-US" sz="1400" dirty="0"/>
              <a:t>/ </a:t>
            </a:r>
            <a:r>
              <a:rPr lang="en-US" sz="1400" dirty="0" smtClean="0"/>
              <a:t>Include </a:t>
            </a:r>
            <a:r>
              <a:rPr lang="en-US" sz="1400" dirty="0"/>
              <a:t>timing for stat() </a:t>
            </a:r>
            <a:r>
              <a:rPr lang="en-US" sz="1400" dirty="0" smtClean="0"/>
              <a:t>calls (for -</a:t>
            </a:r>
            <a:r>
              <a:rPr lang="en-US" sz="1400" dirty="0" err="1" smtClean="0"/>
              <a:t>ls</a:t>
            </a:r>
            <a:r>
              <a:rPr lang="en-US" sz="1400" dirty="0" smtClean="0"/>
              <a:t>, -xml)</a:t>
            </a:r>
            <a:endParaRPr lang="en-US" sz="1400" dirty="0"/>
          </a:p>
          <a:p>
            <a:pPr marL="514350" lvl="1" indent="0">
              <a:spcBef>
                <a:spcPts val="0"/>
              </a:spcBef>
              <a:buNone/>
            </a:pPr>
            <a:r>
              <a:rPr lang="en-US" sz="1400" dirty="0"/>
              <a:t>+.snapshot[s]		// Traverse .snapshot directories (OFF by default</a:t>
            </a:r>
            <a:r>
              <a:rPr lang="en-US" sz="1400" dirty="0" smtClean="0"/>
              <a:t>)</a:t>
            </a:r>
          </a:p>
          <a:p>
            <a:pPr marL="514350" lvl="1" indent="0">
              <a:spcBef>
                <a:spcPts val="0"/>
              </a:spcBef>
              <a:buNone/>
            </a:pPr>
            <a:r>
              <a:rPr lang="en-US" sz="1400" dirty="0" smtClean="0"/>
              <a:t>-</a:t>
            </a:r>
            <a:r>
              <a:rPr lang="en-US" sz="1400" dirty="0"/>
              <a:t>tag=&lt;string&gt;	</a:t>
            </a:r>
            <a:r>
              <a:rPr lang="en-US" sz="1400" dirty="0" smtClean="0"/>
              <a:t>	/</a:t>
            </a:r>
            <a:r>
              <a:rPr lang="en-US" sz="1400" dirty="0"/>
              <a:t>/ </a:t>
            </a:r>
            <a:r>
              <a:rPr lang="en-US" sz="1400" dirty="0" smtClean="0"/>
              <a:t>Sets </a:t>
            </a:r>
            <a:r>
              <a:rPr lang="en-US" sz="1400" dirty="0"/>
              <a:t>column 1 value </a:t>
            </a:r>
            <a:r>
              <a:rPr lang="en-US" sz="1400" dirty="0" smtClean="0"/>
              <a:t>in .tally output</a:t>
            </a:r>
          </a:p>
          <a:p>
            <a:pPr marL="0" indent="0">
              <a:spcBef>
                <a:spcPts val="0"/>
              </a:spcBef>
              <a:buNone/>
            </a:pPr>
            <a:endParaRPr lang="en-US" sz="2000" dirty="0" smtClean="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7265801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chemeClr val="accent1"/>
                </a:solidFill>
              </a:rPr>
              <a:t>Multi</a:t>
            </a:r>
            <a:r>
              <a:rPr lang="en-US" sz="2800" dirty="0" smtClean="0">
                <a:solidFill>
                  <a:schemeClr val="accent1"/>
                </a:solidFill>
              </a:rPr>
              <a:t>-</a:t>
            </a:r>
            <a:r>
              <a:rPr lang="en-US" sz="2800" dirty="0" err="1" smtClean="0">
                <a:solidFill>
                  <a:schemeClr val="accent1"/>
                </a:solidFill>
              </a:rPr>
              <a:t>pathing</a:t>
            </a:r>
            <a:r>
              <a:rPr lang="en-US" sz="2800" dirty="0" smtClean="0">
                <a:solidFill>
                  <a:schemeClr val="accent1"/>
                </a:solidFill>
              </a:rPr>
              <a:t> Option</a:t>
            </a:r>
            <a:endParaRPr lang="en-US" sz="2800" dirty="0">
              <a:solidFill>
                <a:schemeClr val="accent1"/>
              </a:solidFill>
            </a:endParaRP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fontScale="77500" lnSpcReduction="20000"/>
          </a:bodyPr>
          <a:lstStyle/>
          <a:p>
            <a:pPr marL="0" indent="0">
              <a:spcBef>
                <a:spcPts val="0"/>
              </a:spcBef>
              <a:buNone/>
            </a:pPr>
            <a:r>
              <a:rPr lang="en-US" sz="1600" b="1" dirty="0" smtClean="0">
                <a:latin typeface="Consolas"/>
                <a:cs typeface="Consolas"/>
              </a:rPr>
              <a:t># cat </a:t>
            </a:r>
            <a:r>
              <a:rPr lang="en-US" sz="1600" b="1" dirty="0" err="1" smtClean="0">
                <a:latin typeface="Consolas"/>
                <a:cs typeface="Consolas"/>
              </a:rPr>
              <a:t>pwalk</a:t>
            </a:r>
            <a:r>
              <a:rPr lang="en-US" sz="1600" b="1" dirty="0" smtClean="0">
                <a:latin typeface="Consolas"/>
                <a:cs typeface="Consolas"/>
              </a:rPr>
              <a:t>-paths</a:t>
            </a:r>
          </a:p>
          <a:p>
            <a:pPr marL="0" indent="0">
              <a:spcBef>
                <a:spcPts val="0"/>
              </a:spcBef>
              <a:buNone/>
            </a:pPr>
            <a:r>
              <a:rPr lang="en-US" sz="1600" b="1" dirty="0" smtClean="0">
                <a:latin typeface="Consolas"/>
                <a:cs typeface="Consolas"/>
              </a:rPr>
              <a:t>[source]</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/2</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/3</a:t>
            </a:r>
          </a:p>
          <a:p>
            <a:pPr marL="0" indent="0">
              <a:spcBef>
                <a:spcPts val="0"/>
              </a:spcBef>
              <a:buNone/>
            </a:pPr>
            <a:r>
              <a:rPr lang="en-US" sz="1600" b="1" dirty="0" smtClean="0">
                <a:latin typeface="Consolas"/>
                <a:cs typeface="Consolas"/>
              </a:rPr>
              <a:t>[target]</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p>
          <a:p>
            <a:pPr marL="0" indent="0">
              <a:spcBef>
                <a:spcPts val="0"/>
              </a:spcBef>
              <a:buNone/>
            </a:pPr>
            <a:endParaRPr lang="en-US" sz="1600" b="1" dirty="0" smtClean="0">
              <a:latin typeface="Consolas"/>
              <a:cs typeface="Consolas"/>
            </a:endParaRPr>
          </a:p>
          <a:p>
            <a:pPr marL="0" indent="0">
              <a:spcBef>
                <a:spcPts val="0"/>
              </a:spcBef>
              <a:buNone/>
            </a:pPr>
            <a:r>
              <a:rPr lang="en-US" sz="1600" b="1" dirty="0" smtClean="0">
                <a:latin typeface="Consolas"/>
                <a:cs typeface="Consolas"/>
              </a:rPr>
              <a:t># </a:t>
            </a:r>
            <a:r>
              <a:rPr lang="en-US" sz="1600" b="1" dirty="0" err="1" smtClean="0">
                <a:latin typeface="Consolas"/>
                <a:cs typeface="Consolas"/>
              </a:rPr>
              <a:t>pwalk</a:t>
            </a:r>
            <a:r>
              <a:rPr lang="en-US" sz="1600" b="1" dirty="0" smtClean="0">
                <a:latin typeface="Consolas"/>
                <a:cs typeface="Consolas"/>
              </a:rPr>
              <a:t> –</a:t>
            </a:r>
            <a:r>
              <a:rPr lang="en-US" sz="1600" b="1" dirty="0" err="1" smtClean="0">
                <a:latin typeface="Consolas"/>
                <a:cs typeface="Consolas"/>
              </a:rPr>
              <a:t>dop</a:t>
            </a:r>
            <a:r>
              <a:rPr lang="en-US" sz="1600" b="1" dirty="0" smtClean="0">
                <a:latin typeface="Consolas"/>
                <a:cs typeface="Consolas"/>
              </a:rPr>
              <a:t>=5 &lt;mode(s)&gt; –paths=</a:t>
            </a:r>
            <a:r>
              <a:rPr lang="en-US" sz="1600" b="1" dirty="0" err="1" smtClean="0">
                <a:latin typeface="Consolas"/>
                <a:cs typeface="Consolas"/>
              </a:rPr>
              <a:t>pwalk</a:t>
            </a:r>
            <a:r>
              <a:rPr lang="en-US" sz="1600" b="1" dirty="0" smtClean="0">
                <a:latin typeface="Consolas"/>
                <a:cs typeface="Consolas"/>
              </a:rPr>
              <a:t>-paths &lt;</a:t>
            </a:r>
            <a:r>
              <a:rPr lang="en-US" sz="1600" b="1" dirty="0" err="1" smtClean="0">
                <a:latin typeface="Consolas"/>
                <a:cs typeface="Consolas"/>
              </a:rPr>
              <a:t>relative_directory_path</a:t>
            </a:r>
            <a:r>
              <a:rPr lang="en-US" sz="1600" b="1" dirty="0" smtClean="0">
                <a:latin typeface="Consolas"/>
                <a:cs typeface="Consolas"/>
              </a:rPr>
              <a:t>&gt; [&lt;…&gt;]</a:t>
            </a:r>
          </a:p>
          <a:p>
            <a:pPr marL="0" indent="0">
              <a:spcBef>
                <a:spcPts val="0"/>
              </a:spcBef>
              <a:buNone/>
            </a:pPr>
            <a:r>
              <a:rPr lang="en-US" sz="1600" b="1" dirty="0" smtClean="0">
                <a:latin typeface="Consolas"/>
                <a:cs typeface="Consolas"/>
              </a:rPr>
              <a:t>     Worker 1 -&gt; /</a:t>
            </a:r>
            <a:r>
              <a:rPr lang="en-US" sz="1600" b="1" dirty="0" err="1" smtClean="0">
                <a:latin typeface="Consolas"/>
                <a:cs typeface="Consolas"/>
              </a:rPr>
              <a:t>mnt</a:t>
            </a:r>
            <a:r>
              <a:rPr lang="en-US" sz="1600" b="1" dirty="0" smtClean="0">
                <a:latin typeface="Consolas"/>
                <a:cs typeface="Consolas"/>
              </a:rPr>
              <a:t>/1/&lt;</a:t>
            </a:r>
            <a:r>
              <a:rPr lang="en-US" sz="1600" b="1" dirty="0" err="1" smtClean="0">
                <a:latin typeface="Consolas"/>
                <a:cs typeface="Consolas"/>
              </a:rPr>
              <a:t>relative_directory_path</a:t>
            </a:r>
            <a:r>
              <a:rPr lang="en-US" sz="1600" b="1" dirty="0" smtClean="0">
                <a:latin typeface="Consolas"/>
                <a:cs typeface="Consolas"/>
              </a:rPr>
              <a:t>&gt;  /</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2 -&gt;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3 -&gt; /</a:t>
            </a:r>
            <a:r>
              <a:rPr lang="en-US" sz="1600" b="1" dirty="0" err="1" smtClean="0">
                <a:latin typeface="Consolas"/>
                <a:cs typeface="Consolas"/>
              </a:rPr>
              <a:t>mnt</a:t>
            </a:r>
            <a:r>
              <a:rPr lang="en-US" sz="1600" b="1" dirty="0" smtClean="0">
                <a:latin typeface="Consolas"/>
                <a:cs typeface="Consolas"/>
              </a:rPr>
              <a:t>/3/</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4 -&gt; /</a:t>
            </a:r>
            <a:r>
              <a:rPr lang="en-US" sz="1600" b="1" dirty="0" err="1" smtClean="0">
                <a:latin typeface="Consolas"/>
                <a:cs typeface="Consolas"/>
              </a:rPr>
              <a:t>mnt</a:t>
            </a:r>
            <a:r>
              <a:rPr lang="en-US" sz="1600" b="1" dirty="0" smtClean="0">
                <a:latin typeface="Consolas"/>
                <a:cs typeface="Consolas"/>
              </a:rPr>
              <a: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5 -&gt;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smtClean="0">
                <a:latin typeface="Consolas"/>
                <a:cs typeface="Consolas"/>
              </a:rPr>
              <a:t>-paths= file </a:t>
            </a:r>
            <a:r>
              <a:rPr lang="en-US" sz="1100" b="1" dirty="0">
                <a:latin typeface="Consolas"/>
                <a:cs typeface="Consolas"/>
              </a:rPr>
              <a:t>format is one path-per-line, with ^[%#*] lines ignored as </a:t>
            </a:r>
            <a:r>
              <a:rPr lang="en-US" sz="1100" b="1" dirty="0" smtClean="0">
                <a:latin typeface="Consolas"/>
                <a:cs typeface="Consolas"/>
              </a:rPr>
              <a:t>comments</a:t>
            </a:r>
          </a:p>
          <a:p>
            <a:pPr marL="171450" indent="-171450">
              <a:spcBef>
                <a:spcPts val="0"/>
              </a:spcBef>
              <a:buFont typeface="Arial"/>
              <a:buChar char="•"/>
            </a:pPr>
            <a:r>
              <a:rPr lang="en-US" sz="1100" b="1" dirty="0" smtClean="0">
                <a:latin typeface="Consolas"/>
                <a:cs typeface="Consolas"/>
              </a:rPr>
              <a:t>All equivalent [source] or [target] paths </a:t>
            </a:r>
            <a:r>
              <a:rPr lang="en-US" sz="1100" b="1" u="sng" dirty="0" smtClean="0">
                <a:latin typeface="Consolas"/>
                <a:cs typeface="Consolas"/>
              </a:rPr>
              <a:t>must</a:t>
            </a:r>
            <a:r>
              <a:rPr lang="en-US" sz="1100" b="1" dirty="0" smtClean="0">
                <a:latin typeface="Consolas"/>
                <a:cs typeface="Consolas"/>
              </a:rPr>
              <a:t> exist and represent the same actual directory</a:t>
            </a:r>
          </a:p>
          <a:p>
            <a:pPr marL="171450" indent="-171450">
              <a:spcBef>
                <a:spcPts val="0"/>
              </a:spcBef>
              <a:buFont typeface="Arial"/>
              <a:buChar char="•"/>
            </a:pPr>
            <a:r>
              <a:rPr lang="en-US" sz="1100" b="1" dirty="0" smtClean="0">
                <a:latin typeface="Consolas"/>
                <a:cs typeface="Consolas"/>
              </a:rPr>
              <a:t>All source pathnames will be evaluated relative to the </a:t>
            </a:r>
            <a:r>
              <a:rPr lang="mr-IN" sz="1100" b="1" dirty="0" smtClean="0">
                <a:latin typeface="Consolas"/>
                <a:cs typeface="Consolas"/>
              </a:rPr>
              <a:t>–</a:t>
            </a:r>
            <a:r>
              <a:rPr lang="en-US" sz="1100" b="1" dirty="0" smtClean="0">
                <a:latin typeface="Consolas"/>
                <a:cs typeface="Consolas"/>
              </a:rPr>
              <a:t>source= or [source] paths</a:t>
            </a:r>
          </a:p>
          <a:p>
            <a:pPr marL="171450" indent="-171450">
              <a:spcBef>
                <a:spcPts val="0"/>
              </a:spcBef>
              <a:buFont typeface="Arial"/>
              <a:buChar char="•"/>
            </a:pPr>
            <a:r>
              <a:rPr lang="en-US" sz="1100" b="1" dirty="0" smtClean="0">
                <a:latin typeface="Consolas"/>
                <a:cs typeface="Consolas"/>
              </a:rPr>
              <a:t>All target pathnames will be evaluated relative to the </a:t>
            </a:r>
            <a:r>
              <a:rPr lang="mr-IN" sz="1100" b="1" dirty="0" smtClean="0">
                <a:latin typeface="Consolas"/>
                <a:cs typeface="Consolas"/>
              </a:rPr>
              <a:t>–</a:t>
            </a:r>
            <a:r>
              <a:rPr lang="en-US" sz="1100" b="1" dirty="0" smtClean="0">
                <a:latin typeface="Consolas"/>
                <a:cs typeface="Consolas"/>
              </a:rPr>
              <a:t>target= or [target] paths</a:t>
            </a:r>
          </a:p>
          <a:p>
            <a:pPr marL="171450" indent="-171450">
              <a:spcBef>
                <a:spcPts val="0"/>
              </a:spcBef>
              <a:buFont typeface="Arial"/>
              <a:buChar char="•"/>
            </a:pPr>
            <a:r>
              <a:rPr lang="en-US" sz="1100" b="1" dirty="0" smtClean="0">
                <a:latin typeface="Consolas"/>
                <a:cs typeface="Consolas"/>
              </a:rPr>
              <a:t>When </a:t>
            </a:r>
            <a:r>
              <a:rPr lang="en-US" sz="1100" b="1" dirty="0">
                <a:latin typeface="Consolas"/>
                <a:cs typeface="Consolas"/>
              </a:rPr>
              <a:t>[source]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a:t>
            </a:r>
            <a:r>
              <a:rPr lang="en-US" sz="1100" b="1" dirty="0" smtClean="0">
                <a:latin typeface="Consolas"/>
                <a:cs typeface="Consolas"/>
              </a:rPr>
              <a:t>options cannot </a:t>
            </a:r>
            <a:r>
              <a:rPr lang="en-US" sz="1100" b="1" dirty="0">
                <a:latin typeface="Consolas"/>
                <a:cs typeface="Consolas"/>
              </a:rPr>
              <a:t>be </a:t>
            </a:r>
            <a:r>
              <a:rPr lang="en-US" sz="1100" b="1" dirty="0" smtClean="0">
                <a:latin typeface="Consolas"/>
                <a:cs typeface="Consolas"/>
              </a:rPr>
              <a:t>specified</a:t>
            </a:r>
          </a:p>
          <a:p>
            <a:pPr marL="171450" indent="-171450">
              <a:spcBef>
                <a:spcPts val="0"/>
              </a:spcBef>
              <a:buFont typeface="Arial"/>
              <a:buChar char="•"/>
            </a:pPr>
            <a:r>
              <a:rPr lang="en-US" sz="1100" b="1" dirty="0" smtClean="0">
                <a:latin typeface="Consolas"/>
                <a:cs typeface="Consolas"/>
              </a:rPr>
              <a:t>Source and target root paths will be bound to absolute paths, with all </a:t>
            </a:r>
            <a:r>
              <a:rPr lang="en-US" sz="1100" b="1" dirty="0" err="1" smtClean="0">
                <a:latin typeface="Consolas"/>
                <a:cs typeface="Consolas"/>
              </a:rPr>
              <a:t>symlinks</a:t>
            </a:r>
            <a:r>
              <a:rPr lang="en-US" sz="1100" b="1" dirty="0" smtClean="0">
                <a:latin typeface="Consolas"/>
                <a:cs typeface="Consolas"/>
              </a:rPr>
              <a:t> fully-resolved </a:t>
            </a:r>
          </a:p>
        </p:txBody>
      </p:sp>
    </p:spTree>
    <p:extLst>
      <p:ext uri="{BB962C8B-B14F-4D97-AF65-F5344CB8AC3E}">
        <p14:creationId xmlns:p14="http://schemas.microsoft.com/office/powerpoint/2010/main" val="33379973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+.snapshot Option</a:t>
            </a:r>
            <a:endParaRPr lang="en-US" dirty="0">
              <a:latin typeface="+mj-lt"/>
            </a:endParaRPr>
          </a:p>
        </p:txBody>
      </p:sp>
      <p:sp>
        <p:nvSpPr>
          <p:cNvPr id="5" name="Content Placeholder 4"/>
          <p:cNvSpPr>
            <a:spLocks noGrp="1"/>
          </p:cNvSpPr>
          <p:nvPr>
            <p:ph sz="quarter" idx="10"/>
          </p:nvPr>
        </p:nvSpPr>
        <p:spPr/>
        <p:txBody>
          <a:bodyPr/>
          <a:lstStyle/>
          <a:p>
            <a:r>
              <a:rPr lang="en-US" dirty="0" smtClean="0"/>
              <a:t>Unless ‘+.snapshot’ is specified, all .snapshot and .snapshots directories are silently skipped</a:t>
            </a:r>
          </a:p>
          <a:p>
            <a:r>
              <a:rPr lang="en-US" dirty="0" smtClean="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Generic Modes</a:t>
            </a:r>
            <a:endParaRPr lang="en-US" sz="3600" dirty="0">
              <a:solidFill>
                <a:srgbClr val="444444"/>
              </a:solidFill>
            </a:endParaRPr>
          </a:p>
        </p:txBody>
      </p:sp>
    </p:spTree>
    <p:extLst>
      <p:ext uri="{BB962C8B-B14F-4D97-AF65-F5344CB8AC3E}">
        <p14:creationId xmlns:p14="http://schemas.microsoft.com/office/powerpoint/2010/main" val="33933714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smtClean="0">
                <a:solidFill>
                  <a:srgbClr val="007DB8"/>
                </a:solidFill>
              </a:rPr>
              <a:t>Disclaimers</a:t>
            </a:r>
            <a:endParaRPr lang="en-US" dirty="0">
              <a:solidFill>
                <a:srgbClr val="007DB8"/>
              </a:solidFill>
            </a:endParaRP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smtClean="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smtClean="0">
              <a:latin typeface="+mn-lt"/>
            </a:endParaRPr>
          </a:p>
          <a:p>
            <a:pPr marL="0" indent="0">
              <a:spcBef>
                <a:spcPts val="0"/>
              </a:spcBef>
              <a:buNone/>
            </a:pPr>
            <a:r>
              <a:rPr lang="en-US" sz="1800" i="1" dirty="0" smtClean="0">
                <a:latin typeface="+mn-lt"/>
              </a:rPr>
              <a:t>The C source code includes this disclaimer ...</a:t>
            </a:r>
            <a:endParaRPr lang="en-US" sz="1800" i="1" dirty="0">
              <a:latin typeface="+mn-lt"/>
            </a:endParaRPr>
          </a:p>
          <a:p>
            <a:pPr marL="0" indent="0">
              <a:spcBef>
                <a:spcPts val="0"/>
              </a:spcBef>
              <a:buNone/>
            </a:pPr>
            <a:endParaRPr lang="en-US" sz="900" dirty="0" smtClean="0">
              <a:latin typeface="+mn-lt"/>
            </a:endParaRPr>
          </a:p>
          <a:p>
            <a:pPr marL="346075" lvl="1" indent="0">
              <a:spcBef>
                <a:spcPts val="0"/>
              </a:spcBef>
              <a:buNone/>
            </a:pPr>
            <a:r>
              <a:rPr lang="en-US" sz="1400" dirty="0" smtClean="0">
                <a:latin typeface="+mn-lt"/>
                <a:cs typeface="Consolas"/>
              </a:rPr>
              <a:t>/</a:t>
            </a:r>
            <a:r>
              <a:rPr lang="en-US" sz="1400" dirty="0">
                <a:latin typeface="+mn-lt"/>
                <a:cs typeface="Consolas"/>
              </a:rPr>
              <a:t>/ This is FREE CODE.  There are no warranties</a:t>
            </a:r>
            <a:r>
              <a:rPr lang="en-US" sz="1400" dirty="0" smtClean="0">
                <a:latin typeface="+mn-lt"/>
                <a:cs typeface="Consolas"/>
              </a:rPr>
              <a:t>,</a:t>
            </a:r>
          </a:p>
          <a:p>
            <a:pPr marL="346075" lvl="1" indent="0">
              <a:spcBef>
                <a:spcPts val="0"/>
              </a:spcBef>
              <a:buNone/>
            </a:pPr>
            <a:r>
              <a:rPr lang="en-US" sz="1400" dirty="0" smtClean="0">
                <a:latin typeface="+mn-lt"/>
                <a:cs typeface="Consolas"/>
              </a:rPr>
              <a:t>// express </a:t>
            </a:r>
            <a:r>
              <a:rPr lang="en-US" sz="1400" dirty="0">
                <a:latin typeface="+mn-lt"/>
                <a:cs typeface="Consolas"/>
              </a:rPr>
              <a:t>or implied of any sort whatsoever,</a:t>
            </a:r>
          </a:p>
          <a:p>
            <a:pPr marL="346075" lvl="1" indent="0">
              <a:spcBef>
                <a:spcPts val="0"/>
              </a:spcBef>
              <a:buNone/>
            </a:pPr>
            <a:r>
              <a:rPr lang="en-US" sz="1400" dirty="0">
                <a:latin typeface="+mn-lt"/>
                <a:cs typeface="Consolas"/>
              </a:rPr>
              <a:t>// including any warrantees of correctness or </a:t>
            </a:r>
            <a:endParaRPr lang="en-US" sz="1400" dirty="0" smtClean="0">
              <a:latin typeface="+mn-lt"/>
              <a:cs typeface="Consolas"/>
            </a:endParaRPr>
          </a:p>
          <a:p>
            <a:pPr marL="346075" lvl="1" indent="0">
              <a:spcBef>
                <a:spcPts val="0"/>
              </a:spcBef>
              <a:buNone/>
            </a:pPr>
            <a:r>
              <a:rPr lang="en-US" sz="1400" dirty="0" smtClean="0">
                <a:latin typeface="+mn-lt"/>
                <a:cs typeface="Consolas"/>
              </a:rPr>
              <a:t>// suitability </a:t>
            </a:r>
            <a:r>
              <a:rPr lang="en-US" sz="1400" dirty="0">
                <a:latin typeface="+mn-lt"/>
                <a:cs typeface="Consolas"/>
              </a:rPr>
              <a:t>for any particular purpose</a:t>
            </a:r>
            <a:r>
              <a:rPr lang="en-US" sz="1400" dirty="0" smtClean="0">
                <a:latin typeface="+mn-lt"/>
                <a:cs typeface="Consolas"/>
              </a:rPr>
              <a:t>.</a:t>
            </a:r>
          </a:p>
          <a:p>
            <a:pPr marL="346075" lvl="1" indent="0">
              <a:spcBef>
                <a:spcPts val="0"/>
              </a:spcBef>
              <a:buNone/>
            </a:pPr>
            <a:endParaRPr lang="en-US" sz="900" dirty="0" smtClean="0">
              <a:latin typeface="+mn-lt"/>
              <a:cs typeface="Consolas"/>
            </a:endParaRPr>
          </a:p>
          <a:p>
            <a:pPr marL="0" indent="0">
              <a:spcBef>
                <a:spcPts val="0"/>
              </a:spcBef>
              <a:buNone/>
            </a:pPr>
            <a:r>
              <a:rPr lang="en-US" sz="1800" i="1" dirty="0" smtClean="0">
                <a:latin typeface="+mn-lt"/>
                <a:cs typeface="Consolas"/>
              </a:rPr>
              <a:t>This code is a work-in-process. All aspects of its features and implementation are subject to change.</a:t>
            </a:r>
          </a:p>
        </p:txBody>
      </p:sp>
    </p:spTree>
    <p:extLst>
      <p:ext uri="{BB962C8B-B14F-4D97-AF65-F5344CB8AC3E}">
        <p14:creationId xmlns:p14="http://schemas.microsoft.com/office/powerpoint/2010/main" val="21478350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smtClean="0"/>
              <a:t>ls</a:t>
            </a:r>
            <a:r>
              <a:rPr lang="en-US" dirty="0" smtClean="0"/>
              <a:t>, -</a:t>
            </a:r>
            <a:r>
              <a:rPr lang="en-US" dirty="0" err="1" smtClean="0"/>
              <a:t>lsd</a:t>
            </a:r>
            <a:r>
              <a:rPr lang="en-US" dirty="0" smtClean="0"/>
              <a:t>, -</a:t>
            </a:r>
            <a:r>
              <a:rPr lang="en-US" dirty="0" err="1" smtClean="0"/>
              <a:t>ls</a:t>
            </a:r>
            <a:r>
              <a:rPr lang="en-US" dirty="0" smtClean="0"/>
              <a:t>-special modes </a:t>
            </a:r>
            <a:r>
              <a:rPr lang="en-US" dirty="0" smtClean="0"/>
              <a:t>(primary)</a:t>
            </a:r>
            <a:endParaRPr lang="en-US" dirty="0"/>
          </a:p>
        </p:txBody>
      </p:sp>
      <p:sp>
        <p:nvSpPr>
          <p:cNvPr id="3" name="Content Placeholder 2"/>
          <p:cNvSpPr>
            <a:spLocks noGrp="1"/>
          </p:cNvSpPr>
          <p:nvPr>
            <p:ph sz="quarter" idx="10"/>
          </p:nvPr>
        </p:nvSpPr>
        <p:spPr/>
        <p:txBody>
          <a:bodyPr>
            <a:normAutofit/>
          </a:bodyPr>
          <a:lstStyle/>
          <a:p>
            <a:pPr>
              <a:buClrTx/>
            </a:pPr>
            <a:r>
              <a:rPr lang="en-US" dirty="0" smtClean="0"/>
              <a:t>-</a:t>
            </a:r>
            <a:r>
              <a:rPr lang="en-US" dirty="0" err="1" smtClean="0"/>
              <a:t>ls</a:t>
            </a:r>
            <a:r>
              <a:rPr lang="en-US" dirty="0" smtClean="0"/>
              <a:t> </a:t>
            </a:r>
            <a:r>
              <a:rPr lang="mr-IN" dirty="0" smtClean="0"/>
              <a:t>–</a:t>
            </a:r>
            <a:r>
              <a:rPr lang="en-US" dirty="0" smtClean="0"/>
              <a:t> much like ‘</a:t>
            </a:r>
            <a:r>
              <a:rPr lang="en-US" dirty="0" err="1" smtClean="0"/>
              <a:t>ls</a:t>
            </a:r>
            <a:r>
              <a:rPr lang="en-US" dirty="0" smtClean="0"/>
              <a:t> </a:t>
            </a:r>
            <a:r>
              <a:rPr lang="mr-IN" dirty="0" smtClean="0"/>
              <a:t>–</a:t>
            </a:r>
            <a:r>
              <a:rPr lang="en-US" dirty="0" smtClean="0"/>
              <a:t>l’</a:t>
            </a:r>
          </a:p>
          <a:p>
            <a:pPr marL="457200" indent="0">
              <a:spcBef>
                <a:spcPts val="0"/>
              </a:spcBef>
              <a:buNone/>
            </a:pPr>
            <a:r>
              <a:rPr lang="mr-IN" sz="1050" dirty="0">
                <a:latin typeface="Consolas"/>
                <a:cs typeface="Consolas"/>
              </a:rPr>
              <a:t>/usr:</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smtClean="0">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a:t>
            </a:r>
            <a:r>
              <a:rPr lang="mr-IN" sz="1050" dirty="0" smtClean="0">
                <a:latin typeface="Consolas"/>
                <a:cs typeface="Consolas"/>
              </a:rPr>
              <a:t>X11</a:t>
            </a:r>
            <a:endParaRPr lang="en-US" sz="1050" dirty="0" smtClean="0">
              <a:latin typeface="Consolas"/>
              <a:cs typeface="Consolas"/>
            </a:endParaRPr>
          </a:p>
          <a:p>
            <a:pPr marL="457200" indent="0">
              <a:spcBef>
                <a:spcPts val="0"/>
              </a:spcBef>
              <a:buNone/>
            </a:pPr>
            <a:r>
              <a:rPr lang="mr-IN" sz="1050" dirty="0" smtClean="0">
                <a:latin typeface="Consolas"/>
                <a:cs typeface="Consolas"/>
              </a:rPr>
              <a:t>…</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total: files=0 </a:t>
            </a:r>
            <a:r>
              <a:rPr lang="en-US" sz="1050" dirty="0" err="1">
                <a:latin typeface="Consolas"/>
                <a:cs typeface="Consolas"/>
              </a:rPr>
              <a:t>dirs</a:t>
            </a:r>
            <a:r>
              <a:rPr lang="en-US" sz="1050" dirty="0">
                <a:latin typeface="Consolas"/>
                <a:cs typeface="Consolas"/>
              </a:rPr>
              <a:t>=7 other=1 errors=0 allocated=0 nominal=328</a:t>
            </a:r>
            <a:endParaRPr lang="en-US" sz="1050" dirty="0" smtClean="0">
              <a:latin typeface="Consolas"/>
              <a:cs typeface="Consolas"/>
            </a:endParaRPr>
          </a:p>
          <a:p>
            <a:pPr>
              <a:buClrTx/>
            </a:pPr>
            <a:r>
              <a:rPr lang="en-US" dirty="0" smtClean="0"/>
              <a:t>-</a:t>
            </a:r>
            <a:r>
              <a:rPr lang="en-US" dirty="0" err="1" smtClean="0"/>
              <a:t>lsd</a:t>
            </a:r>
            <a:r>
              <a:rPr lang="en-US" dirty="0" smtClean="0"/>
              <a:t> </a:t>
            </a:r>
            <a:r>
              <a:rPr lang="mr-IN" dirty="0" smtClean="0"/>
              <a:t>–</a:t>
            </a:r>
            <a:r>
              <a:rPr lang="en-US" dirty="0" smtClean="0"/>
              <a:t> like </a:t>
            </a:r>
            <a:r>
              <a:rPr lang="mr-IN" dirty="0" smtClean="0"/>
              <a:t>–</a:t>
            </a:r>
            <a:r>
              <a:rPr lang="en-US" dirty="0" err="1" smtClean="0"/>
              <a:t>ls</a:t>
            </a:r>
            <a:r>
              <a:rPr lang="en-US" dirty="0" smtClean="0"/>
              <a:t>, but show </a:t>
            </a:r>
            <a:r>
              <a:rPr lang="en-US" u="sng" dirty="0" smtClean="0"/>
              <a:t>only</a:t>
            </a:r>
            <a:r>
              <a:rPr lang="en-US" dirty="0" smtClean="0"/>
              <a:t> directory totals</a:t>
            </a:r>
          </a:p>
          <a:p>
            <a:pPr marL="457200" indent="0">
              <a:spcBef>
                <a:spcPts val="0"/>
              </a:spcBef>
              <a:buNone/>
            </a:pPr>
            <a:r>
              <a:rPr lang="mr-IN" sz="1050" dirty="0">
                <a:latin typeface="Consolas"/>
                <a:cs typeface="Consolas"/>
              </a:rPr>
              <a:t>/usr:</a:t>
            </a:r>
          </a:p>
          <a:p>
            <a:pPr marL="457200" indent="0">
              <a:spcBef>
                <a:spcPts val="0"/>
              </a:spcBef>
              <a:buNone/>
            </a:pPr>
            <a:r>
              <a:rPr lang="en-US" sz="1050" dirty="0" smtClean="0">
                <a:latin typeface="Consolas"/>
                <a:cs typeface="Consolas"/>
              </a:rPr>
              <a:t>total</a:t>
            </a:r>
            <a:r>
              <a:rPr lang="en-US" sz="1050" dirty="0">
                <a:latin typeface="Consolas"/>
                <a:cs typeface="Consolas"/>
              </a:rPr>
              <a:t>: files=0 </a:t>
            </a:r>
            <a:r>
              <a:rPr lang="en-US" sz="1050" dirty="0" err="1">
                <a:latin typeface="Consolas"/>
                <a:cs typeface="Consolas"/>
              </a:rPr>
              <a:t>dirs</a:t>
            </a:r>
            <a:r>
              <a:rPr lang="en-US" sz="1050" dirty="0">
                <a:latin typeface="Consolas"/>
                <a:cs typeface="Consolas"/>
              </a:rPr>
              <a:t>=7 other=1 errors=0 allocated=0 nominal=328</a:t>
            </a:r>
          </a:p>
          <a:p>
            <a:pPr>
              <a:buClrTx/>
            </a:pPr>
            <a:r>
              <a:rPr lang="en-US" dirty="0" smtClean="0"/>
              <a:t>-</a:t>
            </a:r>
            <a:r>
              <a:rPr lang="en-US" dirty="0" err="1" smtClean="0"/>
              <a:t>ls</a:t>
            </a:r>
            <a:r>
              <a:rPr lang="en-US" dirty="0" smtClean="0"/>
              <a:t>-special </a:t>
            </a:r>
            <a:r>
              <a:rPr lang="mr-IN" dirty="0" smtClean="0"/>
              <a:t>–</a:t>
            </a:r>
            <a:r>
              <a:rPr lang="en-US" dirty="0" smtClean="0"/>
              <a:t> compact type &amp; name only format </a:t>
            </a:r>
            <a:r>
              <a:rPr lang="en-US" i="1" u="sng" dirty="0" smtClean="0"/>
              <a:t>skips directories</a:t>
            </a:r>
            <a:endParaRPr lang="en-US" dirty="0" smtClean="0"/>
          </a:p>
          <a:p>
            <a:pPr marL="457200" indent="0">
              <a:spcBef>
                <a:spcPts val="0"/>
              </a:spcBef>
              <a:buNone/>
            </a:pPr>
            <a:r>
              <a:rPr lang="mr-IN" sz="1100" dirty="0">
                <a:latin typeface="Consolas"/>
                <a:cs typeface="Consolas"/>
              </a:rPr>
              <a:t>@ /usr</a:t>
            </a:r>
          </a:p>
          <a:p>
            <a:pPr marL="457200" indent="0">
              <a:spcBef>
                <a:spcPts val="0"/>
              </a:spcBef>
              <a:buNone/>
            </a:pPr>
            <a:r>
              <a:rPr lang="it-IT" sz="1100" dirty="0">
                <a:latin typeface="Consolas"/>
                <a:cs typeface="Consolas"/>
              </a:rPr>
              <a:t>l X11</a:t>
            </a:r>
          </a:p>
          <a:p>
            <a:pPr marL="457200" indent="0">
              <a:spcBef>
                <a:spcPts val="0"/>
              </a:spcBef>
              <a:buNone/>
            </a:pPr>
            <a:r>
              <a:rPr lang="it-IT" sz="1100" dirty="0">
                <a:latin typeface="Consolas"/>
                <a:cs typeface="Consolas"/>
              </a:rPr>
              <a:t>*</a:t>
            </a:r>
            <a:r>
              <a:rPr lang="it-IT" sz="1100" dirty="0" err="1">
                <a:latin typeface="Consolas"/>
                <a:cs typeface="Consolas"/>
              </a:rPr>
              <a:t>S</a:t>
            </a:r>
            <a:r>
              <a:rPr lang="it-IT" sz="1100" dirty="0">
                <a:latin typeface="Consolas"/>
                <a:cs typeface="Consolas"/>
              </a:rPr>
              <a:t> </a:t>
            </a:r>
            <a:r>
              <a:rPr lang="it-IT" sz="1100" dirty="0" err="1">
                <a:latin typeface="Consolas"/>
                <a:cs typeface="Consolas"/>
              </a:rPr>
              <a:t>files</a:t>
            </a:r>
            <a:r>
              <a:rPr lang="it-IT" sz="1100" dirty="0">
                <a:latin typeface="Consolas"/>
                <a:cs typeface="Consolas"/>
              </a:rPr>
              <a:t>=0 </a:t>
            </a:r>
            <a:r>
              <a:rPr lang="it-IT" sz="1100" dirty="0" err="1">
                <a:latin typeface="Consolas"/>
                <a:cs typeface="Consolas"/>
              </a:rPr>
              <a:t>dirs</a:t>
            </a:r>
            <a:r>
              <a:rPr lang="it-IT" sz="1100" dirty="0">
                <a:latin typeface="Consolas"/>
                <a:cs typeface="Consolas"/>
              </a:rPr>
              <a:t>=7 </a:t>
            </a:r>
            <a:r>
              <a:rPr lang="it-IT" sz="1100" dirty="0" err="1">
                <a:latin typeface="Consolas"/>
                <a:cs typeface="Consolas"/>
              </a:rPr>
              <a:t>other</a:t>
            </a:r>
            <a:r>
              <a:rPr lang="it-IT" sz="1100" dirty="0">
                <a:latin typeface="Consolas"/>
                <a:cs typeface="Consolas"/>
              </a:rPr>
              <a:t>=1 </a:t>
            </a:r>
            <a:r>
              <a:rPr lang="it-IT" sz="1100" dirty="0" err="1">
                <a:latin typeface="Consolas"/>
                <a:cs typeface="Consolas"/>
              </a:rPr>
              <a:t>errors</a:t>
            </a:r>
            <a:r>
              <a:rPr lang="it-IT" sz="1100" dirty="0">
                <a:latin typeface="Consolas"/>
                <a:cs typeface="Consolas"/>
              </a:rPr>
              <a:t>=0 </a:t>
            </a:r>
            <a:r>
              <a:rPr lang="it-IT" sz="1100" dirty="0" err="1">
                <a:latin typeface="Consolas"/>
                <a:cs typeface="Consolas"/>
              </a:rPr>
              <a:t>allocated</a:t>
            </a:r>
            <a:r>
              <a:rPr lang="it-IT" sz="1100" dirty="0">
                <a:latin typeface="Consolas"/>
                <a:cs typeface="Consolas"/>
              </a:rPr>
              <a:t>=0 </a:t>
            </a:r>
            <a:r>
              <a:rPr lang="it-IT" sz="1100" dirty="0" err="1">
                <a:latin typeface="Consolas"/>
                <a:cs typeface="Consolas"/>
              </a:rPr>
              <a:t>nominal</a:t>
            </a:r>
            <a:r>
              <a:rPr lang="it-IT" sz="1100" dirty="0">
                <a:latin typeface="Consolas"/>
                <a:cs typeface="Consolas"/>
              </a:rPr>
              <a:t>=328</a:t>
            </a:r>
            <a:endParaRPr lang="en-US" sz="1100" dirty="0" smtClean="0">
              <a:latin typeface="Consolas"/>
              <a:cs typeface="Consolas"/>
            </a:endParaRPr>
          </a:p>
          <a:p>
            <a:pPr>
              <a:buClrTx/>
            </a:pPr>
            <a:r>
              <a:rPr lang="en-US" dirty="0" smtClean="0"/>
              <a:t>NOTE: All of these modes output to worker&lt;</a:t>
            </a:r>
            <a:r>
              <a:rPr lang="en-US" dirty="0" err="1" smtClean="0"/>
              <a:t>nnn</a:t>
            </a:r>
            <a:r>
              <a:rPr lang="en-US" dirty="0" smtClean="0"/>
              <a:t>&gt;.</a:t>
            </a:r>
            <a:r>
              <a:rPr lang="en-US" dirty="0" err="1" smtClean="0"/>
              <a:t>ls</a:t>
            </a:r>
            <a:r>
              <a:rPr lang="en-US" dirty="0" smtClean="0"/>
              <a:t>[.</a:t>
            </a:r>
            <a:r>
              <a:rPr lang="en-US" dirty="0" err="1" smtClean="0"/>
              <a:t>gz</a:t>
            </a:r>
            <a:r>
              <a:rPr lang="en-US" dirty="0" smtClean="0"/>
              <a:t>] files</a:t>
            </a:r>
            <a:endParaRPr lang="en-US" dirty="0"/>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smtClean="0"/>
              <a:t>cmp</a:t>
            </a:r>
            <a:r>
              <a:rPr lang="en-US" dirty="0" smtClean="0"/>
              <a:t>[=] mode (primary)</a:t>
            </a:r>
            <a:endParaRPr lang="en-US" dirty="0"/>
          </a:p>
        </p:txBody>
      </p:sp>
      <p:sp>
        <p:nvSpPr>
          <p:cNvPr id="3" name="Content Placeholder 2"/>
          <p:cNvSpPr>
            <a:spLocks noGrp="1"/>
          </p:cNvSpPr>
          <p:nvPr>
            <p:ph sz="quarter" idx="10"/>
          </p:nvPr>
        </p:nvSpPr>
        <p:spPr/>
        <p:txBody>
          <a:bodyPr>
            <a:normAutofit fontScale="92500" lnSpcReduction="10000"/>
          </a:bodyPr>
          <a:lstStyle/>
          <a:p>
            <a:pPr>
              <a:buClrTx/>
            </a:pPr>
            <a:r>
              <a:rPr lang="en-US" dirty="0" smtClean="0"/>
              <a:t>Performs a one-way comparison between two presumably-similar file hierarchies; a SOURCE tree and a TARGET tree</a:t>
            </a:r>
          </a:p>
          <a:p>
            <a:pPr lvl="1">
              <a:buClrTx/>
            </a:pPr>
            <a:r>
              <a:rPr lang="en-US" dirty="0" smtClean="0"/>
              <a:t>Files and directories traversed by </a:t>
            </a:r>
            <a:r>
              <a:rPr lang="en-US" dirty="0" err="1" smtClean="0"/>
              <a:t>pwalk</a:t>
            </a:r>
            <a:r>
              <a:rPr lang="en-US" dirty="0" smtClean="0"/>
              <a:t> are considered to be the SOURCE files</a:t>
            </a:r>
          </a:p>
          <a:p>
            <a:pPr lvl="1">
              <a:buClrTx/>
            </a:pPr>
            <a:r>
              <a:rPr lang="en-US" dirty="0" smtClean="0"/>
              <a:t>Corresponding files and directories in the (mandatory) -shadow=&lt;path&gt; tree are considered to be the TARGET files which are presumed to be largely congruent with the SOURCE files</a:t>
            </a:r>
          </a:p>
          <a:p>
            <a:pPr>
              <a:buClrTx/>
            </a:pPr>
            <a:r>
              <a:rPr lang="en-US" dirty="0" smtClean="0"/>
              <a:t>Per-worker .</a:t>
            </a:r>
            <a:r>
              <a:rPr lang="en-US" dirty="0" err="1" smtClean="0"/>
              <a:t>cmp</a:t>
            </a:r>
            <a:r>
              <a:rPr lang="en-US" dirty="0" smtClean="0"/>
              <a:t> files are created, with three columns of content as follows;</a:t>
            </a:r>
          </a:p>
          <a:p>
            <a:pPr lvl="1">
              <a:buClrTx/>
            </a:pPr>
            <a:r>
              <a:rPr lang="en-US" dirty="0" smtClean="0"/>
              <a:t>Column 1: ‘@’ for directory being scanned, ‘d’ for directory found during scan, ‘-’ for ordinary file, ‘s’ for </a:t>
            </a:r>
            <a:r>
              <a:rPr lang="en-US" dirty="0" err="1" smtClean="0"/>
              <a:t>symlink</a:t>
            </a:r>
            <a:r>
              <a:rPr lang="en-US" dirty="0" smtClean="0"/>
              <a:t>, ‘p’ for pipe, ‘c’ for character special, ‘b’ for block special, ‘?’ for other type</a:t>
            </a:r>
          </a:p>
          <a:p>
            <a:pPr lvl="1">
              <a:buClrTx/>
            </a:pPr>
            <a:r>
              <a:rPr lang="en-US" dirty="0" smtClean="0"/>
              <a:t>Column 2: a character string expressing all of the detected differences between the SOURCE and TARGET, as shown on the next slide</a:t>
            </a:r>
          </a:p>
          <a:p>
            <a:pPr lvl="1">
              <a:buClrTx/>
            </a:pPr>
            <a:r>
              <a:rPr lang="en-US" dirty="0" smtClean="0"/>
              <a:t>Column 3: a directory pathname or filename within the last-reported directory</a:t>
            </a:r>
          </a:p>
          <a:p>
            <a:pPr>
              <a:buClrTx/>
            </a:pPr>
            <a:r>
              <a:rPr lang="en-US" dirty="0" smtClean="0"/>
              <a:t>NOTE: The ‘one-way’ nature of the </a:t>
            </a:r>
            <a:r>
              <a:rPr lang="mr-IN" dirty="0" smtClean="0"/>
              <a:t>–</a:t>
            </a:r>
            <a:r>
              <a:rPr lang="en-US" dirty="0" err="1" smtClean="0"/>
              <a:t>cmp</a:t>
            </a:r>
            <a:r>
              <a:rPr lang="en-US" dirty="0" smtClean="0"/>
              <a:t> analysis means that TARGET files which are not present in the SOURCE hierarchy will </a:t>
            </a:r>
            <a:r>
              <a:rPr lang="en-US" u="sng" dirty="0" smtClean="0"/>
              <a:t>not</a:t>
            </a:r>
            <a:r>
              <a:rPr lang="en-US" dirty="0" smtClean="0"/>
              <a:t> be reported!</a:t>
            </a:r>
            <a:endParaRPr lang="en-US" dirty="0"/>
          </a:p>
        </p:txBody>
      </p:sp>
    </p:spTree>
    <p:extLst>
      <p:ext uri="{BB962C8B-B14F-4D97-AF65-F5344CB8AC3E}">
        <p14:creationId xmlns:p14="http://schemas.microsoft.com/office/powerpoint/2010/main" val="115450729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smtClean="0">
                <a:solidFill>
                  <a:srgbClr val="007DB8"/>
                </a:solidFill>
              </a:rPr>
              <a:t>-</a:t>
            </a:r>
            <a:r>
              <a:rPr lang="en-US" dirty="0" err="1" smtClean="0">
                <a:solidFill>
                  <a:srgbClr val="007DB8"/>
                </a:solidFill>
              </a:rPr>
              <a:t>cmp</a:t>
            </a:r>
            <a:r>
              <a:rPr lang="en-US" dirty="0" smtClean="0">
                <a:solidFill>
                  <a:srgbClr val="007DB8"/>
                </a:solidFill>
              </a:rPr>
              <a:t>= Keywords &amp; Codes</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479621895"/>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62"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smtClean="0">
                <a:solidFill>
                  <a:srgbClr val="007DB8"/>
                </a:solidFill>
              </a:rPr>
              <a:t>-</a:t>
            </a:r>
            <a:r>
              <a:rPr lang="en-US" sz="3200" dirty="0" err="1" smtClean="0">
                <a:solidFill>
                  <a:srgbClr val="007DB8"/>
                </a:solidFill>
              </a:rPr>
              <a:t>cmp</a:t>
            </a:r>
            <a:r>
              <a:rPr lang="en-US" sz="3200" dirty="0" smtClean="0">
                <a:solidFill>
                  <a:srgbClr val="007DB8"/>
                </a:solidFill>
              </a:rPr>
              <a:t>= </a:t>
            </a:r>
            <a:r>
              <a:rPr lang="en-US" sz="3200" dirty="0" smtClean="0">
                <a:solidFill>
                  <a:srgbClr val="007DB8"/>
                </a:solidFill>
              </a:rPr>
              <a:t>Examples </a:t>
            </a:r>
            <a:endParaRPr lang="en-US" sz="32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smtClean="0"/>
              <a:t>–</a:t>
            </a:r>
            <a:r>
              <a:rPr lang="en-US" sz="1800" dirty="0" err="1" smtClean="0"/>
              <a:t>cmp</a:t>
            </a:r>
            <a:r>
              <a:rPr lang="en-US" sz="1800" dirty="0" smtClean="0"/>
              <a:t> </a:t>
            </a:r>
            <a:r>
              <a:rPr lang="mr-IN" sz="1800" dirty="0" smtClean="0"/>
              <a:t>…</a:t>
            </a:r>
            <a:endParaRPr lang="en-US" sz="1800" dirty="0" smtClean="0"/>
          </a:p>
          <a:p>
            <a:pPr lvl="1">
              <a:buClrTx/>
            </a:pPr>
            <a:r>
              <a:rPr lang="en-US" sz="1600" dirty="0"/>
              <a:t>R</a:t>
            </a:r>
            <a:r>
              <a:rPr lang="en-US" sz="1600" dirty="0" smtClean="0"/>
              <a:t>eports </a:t>
            </a:r>
            <a:r>
              <a:rPr lang="en-US" sz="1600" dirty="0"/>
              <a:t>differences in </a:t>
            </a:r>
            <a:r>
              <a:rPr lang="en-US" sz="1600" dirty="0" smtClean="0"/>
              <a:t>existence (E) </a:t>
            </a:r>
            <a:r>
              <a:rPr lang="en-US" sz="1600" dirty="0"/>
              <a:t>and file </a:t>
            </a:r>
            <a:r>
              <a:rPr lang="en-US" sz="1600" dirty="0" smtClean="0"/>
              <a:t>type (T).</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mtime</a:t>
            </a:r>
            <a:r>
              <a:rPr lang="en-US" sz="1800" dirty="0" smtClean="0"/>
              <a:t> </a:t>
            </a:r>
            <a:r>
              <a:rPr lang="mr-IN" sz="1800" dirty="0" smtClean="0"/>
              <a:t>…</a:t>
            </a:r>
            <a:endParaRPr lang="en-US" sz="1800" dirty="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t>
            </a:r>
            <a:r>
              <a:rPr lang="en-US" sz="1600" dirty="0"/>
              <a:t>and file </a:t>
            </a:r>
            <a:r>
              <a:rPr lang="en-US" sz="1600" dirty="0" err="1" smtClean="0"/>
              <a:t>mtime</a:t>
            </a:r>
            <a:r>
              <a:rPr lang="en-US" sz="1600" dirty="0" smtClean="0"/>
              <a:t> (m).</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,content</a:t>
            </a:r>
            <a:r>
              <a:rPr lang="mr-IN" sz="1800" dirty="0" smtClean="0"/>
              <a:t>…</a:t>
            </a:r>
            <a:endParaRPr lang="en-US" sz="1800" dirty="0" smtClean="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and contents (C). Contents will be shown to differ whenever files differ in size, but the </a:t>
            </a:r>
            <a:r>
              <a:rPr lang="en-US" sz="1600" dirty="0"/>
              <a:t>a</a:t>
            </a:r>
            <a:r>
              <a:rPr lang="en-US" sz="1600" dirty="0" smtClean="0"/>
              <a:t>ctual </a:t>
            </a:r>
            <a:r>
              <a:rPr lang="en-US" sz="1600" dirty="0" err="1"/>
              <a:t>bytewise</a:t>
            </a:r>
            <a:r>
              <a:rPr lang="en-US" sz="1600" dirty="0"/>
              <a:t> comparison </a:t>
            </a:r>
            <a:r>
              <a:rPr lang="en-US" sz="1600" dirty="0" smtClean="0"/>
              <a:t>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a:t>
            </a:r>
            <a:r>
              <a:rPr lang="en-US" sz="2800" dirty="0" err="1" smtClean="0">
                <a:solidFill>
                  <a:srgbClr val="007DB8"/>
                </a:solidFill>
              </a:rPr>
              <a:t>rm</a:t>
            </a:r>
            <a:r>
              <a:rPr lang="en-US" sz="2800" dirty="0" smtClean="0">
                <a:solidFill>
                  <a:srgbClr val="007DB8"/>
                </a:solidFill>
              </a:rPr>
              <a:t> mode (primary</a:t>
            </a:r>
            <a:r>
              <a:rPr lang="en-US" sz="2800" dirty="0" smtClean="0">
                <a:solidFill>
                  <a:srgbClr val="007DB8"/>
                </a:solidFill>
              </a:rPr>
              <a:t>) </a:t>
            </a:r>
            <a:r>
              <a:rPr lang="mr-IN" sz="2800" dirty="0" smtClean="0">
                <a:solidFill>
                  <a:srgbClr val="007DB8"/>
                </a:solidFill>
              </a:rPr>
              <a:t>–</a:t>
            </a:r>
            <a:r>
              <a:rPr lang="en-US" sz="2800" dirty="0" smtClean="0">
                <a:solidFill>
                  <a:srgbClr val="007DB8"/>
                </a:solidFill>
              </a:rPr>
              <a:t> </a:t>
            </a:r>
            <a:r>
              <a:rPr lang="en-US" sz="2800" dirty="0" smtClean="0">
                <a:solidFill>
                  <a:srgbClr val="FF0000"/>
                </a:solidFill>
              </a:rPr>
              <a:t>data destructive</a:t>
            </a:r>
            <a:r>
              <a:rPr lang="en-US" sz="2800" dirty="0" smtClean="0">
                <a:solidFill>
                  <a:srgbClr val="007DB8"/>
                </a:solidFill>
              </a:rPr>
              <a:t>!</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smtClean="0"/>
              <a:t>pwalk</a:t>
            </a:r>
            <a:r>
              <a:rPr lang="en-US" sz="1800" dirty="0" smtClean="0"/>
              <a:t> </a:t>
            </a:r>
            <a:r>
              <a:rPr lang="mr-IN" sz="1800" dirty="0" smtClean="0"/>
              <a:t>–</a:t>
            </a:r>
            <a:r>
              <a:rPr lang="en-US" sz="1800" dirty="0" err="1" smtClean="0"/>
              <a:t>rm</a:t>
            </a:r>
            <a:r>
              <a:rPr lang="en-US" sz="1800" dirty="0" smtClean="0"/>
              <a:t> </a:t>
            </a:r>
            <a:r>
              <a:rPr lang="mr-IN" sz="1800" dirty="0" smtClean="0"/>
              <a:t>…</a:t>
            </a:r>
            <a:endParaRPr lang="en-US" sz="1800" dirty="0" smtClean="0"/>
          </a:p>
          <a:p>
            <a:pPr lvl="1">
              <a:spcBef>
                <a:spcPts val="0"/>
              </a:spcBef>
              <a:buClr>
                <a:srgbClr val="000000"/>
              </a:buClr>
            </a:pPr>
            <a:r>
              <a:rPr lang="en-US" sz="1400" u="sng" dirty="0" smtClean="0"/>
              <a:t>only</a:t>
            </a:r>
            <a:r>
              <a:rPr lang="en-US" sz="1400" dirty="0" smtClean="0">
                <a:latin typeface="+mn-lt"/>
              </a:rPr>
              <a:t> removes files that are </a:t>
            </a:r>
            <a:r>
              <a:rPr lang="en-US" sz="1400" u="sng" dirty="0" smtClean="0">
                <a:latin typeface="+mn-lt"/>
              </a:rPr>
              <a:t>not</a:t>
            </a:r>
            <a:r>
              <a:rPr lang="en-US" sz="1400" dirty="0" smtClean="0">
                <a:latin typeface="+mn-lt"/>
              </a:rPr>
              <a:t> directories</a:t>
            </a:r>
          </a:p>
          <a:p>
            <a:pPr lvl="1">
              <a:spcBef>
                <a:spcPts val="0"/>
              </a:spcBef>
              <a:buClr>
                <a:srgbClr val="000000"/>
              </a:buClr>
            </a:pPr>
            <a:r>
              <a:rPr lang="en-US" sz="1400" dirty="0"/>
              <a:t>w</a:t>
            </a:r>
            <a:r>
              <a:rPr lang="en-US" sz="1400" dirty="0" smtClean="0"/>
              <a:t>orks with </a:t>
            </a:r>
            <a:r>
              <a:rPr lang="mr-IN" sz="1400" dirty="0" smtClean="0"/>
              <a:t>–</a:t>
            </a:r>
            <a:r>
              <a:rPr lang="en-US" sz="1400" dirty="0" err="1" smtClean="0"/>
              <a:t>dryrun</a:t>
            </a:r>
            <a:r>
              <a:rPr lang="en-US" sz="1400" dirty="0" smtClean="0"/>
              <a:t> to suppress any live changes</a:t>
            </a:r>
          </a:p>
          <a:p>
            <a:pPr lvl="1">
              <a:spcBef>
                <a:spcPts val="0"/>
              </a:spcBef>
              <a:buClr>
                <a:srgbClr val="000000"/>
              </a:buClr>
            </a:pPr>
            <a:r>
              <a:rPr lang="en-US" sz="1400" dirty="0"/>
              <a:t>w</a:t>
            </a:r>
            <a:r>
              <a:rPr lang="en-US" sz="1400" dirty="0" smtClean="0">
                <a:latin typeface="+mn-lt"/>
              </a:rPr>
              <a:t>orks with </a:t>
            </a:r>
            <a:r>
              <a:rPr lang="mr-IN" sz="1400" dirty="0" smtClean="0">
                <a:latin typeface="+mn-lt"/>
              </a:rPr>
              <a:t>–</a:t>
            </a:r>
            <a:r>
              <a:rPr lang="en-US" sz="1400" dirty="0" smtClean="0">
                <a:latin typeface="+mn-lt"/>
              </a:rPr>
              <a:t>select to enable internal selected() function</a:t>
            </a:r>
          </a:p>
          <a:p>
            <a:pPr lvl="1">
              <a:spcBef>
                <a:spcPts val="0"/>
              </a:spcBef>
              <a:buClr>
                <a:srgbClr val="000000"/>
              </a:buClr>
            </a:pPr>
            <a:r>
              <a:rPr lang="en-US" sz="1400" b="1" dirty="0" smtClean="0"/>
              <a:t>WARNING</a:t>
            </a:r>
            <a:r>
              <a:rPr lang="en-US" sz="1400" dirty="0" smtClean="0"/>
              <a:t>: Without ‘-select’, </a:t>
            </a:r>
            <a:r>
              <a:rPr lang="en-US" sz="1400" u="sng" dirty="0" smtClean="0"/>
              <a:t>all files in the </a:t>
            </a:r>
            <a:r>
              <a:rPr lang="en-US" sz="1400" u="sng" dirty="0" err="1" smtClean="0"/>
              <a:t>treewalk</a:t>
            </a:r>
            <a:r>
              <a:rPr lang="en-US" sz="1400" u="sng" dirty="0" smtClean="0"/>
              <a:t> will be deleted</a:t>
            </a:r>
            <a:r>
              <a:rPr lang="en-US" sz="1400" dirty="0" smtClean="0"/>
              <a:t>!</a:t>
            </a:r>
            <a:endParaRPr lang="en-US" sz="1400" dirty="0" smtClean="0">
              <a:latin typeface="+mn-lt"/>
            </a:endParaRPr>
          </a:p>
          <a:p>
            <a:pPr>
              <a:spcBef>
                <a:spcPts val="0"/>
              </a:spcBef>
              <a:buClr>
                <a:srgbClr val="000000"/>
              </a:buClr>
            </a:pPr>
            <a:r>
              <a:rPr lang="en-US" sz="1800" dirty="0" smtClean="0"/>
              <a:t>Outputs are .</a:t>
            </a:r>
            <a:r>
              <a:rPr lang="en-US" sz="1800" dirty="0" err="1" smtClean="0"/>
              <a:t>sh</a:t>
            </a:r>
            <a:r>
              <a:rPr lang="en-US" sz="1800" dirty="0" smtClean="0"/>
              <a:t> files with three columns;</a:t>
            </a:r>
          </a:p>
          <a:p>
            <a:pPr lvl="1">
              <a:spcBef>
                <a:spcPts val="0"/>
              </a:spcBef>
              <a:buClr>
                <a:srgbClr val="000000"/>
              </a:buClr>
            </a:pPr>
            <a:r>
              <a:rPr lang="en-US" sz="1400" dirty="0" smtClean="0">
                <a:latin typeface="+mn-lt"/>
              </a:rPr>
              <a:t>Column 1: ‘@’ to show directory in which files are deleted, or &lt;N&gt; to show the error code from trying to remove the file</a:t>
            </a:r>
          </a:p>
          <a:p>
            <a:pPr lvl="1">
              <a:spcBef>
                <a:spcPts val="0"/>
              </a:spcBef>
              <a:buClr>
                <a:srgbClr val="000000"/>
              </a:buClr>
            </a:pPr>
            <a:r>
              <a:rPr lang="en-US" sz="1400" dirty="0" smtClean="0"/>
              <a:t>Column 2: ‘cd’ for directories, or ‘</a:t>
            </a:r>
            <a:r>
              <a:rPr lang="en-US" sz="1400" dirty="0" err="1" smtClean="0"/>
              <a:t>rm</a:t>
            </a:r>
            <a:r>
              <a:rPr lang="en-US" sz="1400" dirty="0" smtClean="0"/>
              <a:t>’ for files selected to be removed</a:t>
            </a:r>
            <a:endParaRPr lang="en-US" sz="1400" dirty="0" smtClean="0">
              <a:latin typeface="+mn-lt"/>
            </a:endParaRPr>
          </a:p>
          <a:p>
            <a:pPr lvl="1">
              <a:spcBef>
                <a:spcPts val="0"/>
              </a:spcBef>
              <a:buClr>
                <a:srgbClr val="000000"/>
              </a:buClr>
            </a:pPr>
            <a:r>
              <a:rPr lang="en-US" sz="1400" dirty="0" smtClean="0"/>
              <a:t>Column 3: filename, enclosed in double-quotes</a:t>
            </a:r>
          </a:p>
          <a:p>
            <a:pPr lvl="1">
              <a:spcBef>
                <a:spcPts val="0"/>
              </a:spcBef>
              <a:buClr>
                <a:srgbClr val="000000"/>
              </a:buClr>
            </a:pPr>
            <a:r>
              <a:rPr lang="en-US" sz="1400" b="1" dirty="0" smtClean="0">
                <a:latin typeface="+mn-lt"/>
              </a:rPr>
              <a:t>WARNING</a:t>
            </a:r>
            <a:r>
              <a:rPr lang="en-US" sz="1400" dirty="0" smtClean="0">
                <a:latin typeface="+mn-lt"/>
              </a:rPr>
              <a:t>: These .</a:t>
            </a:r>
            <a:r>
              <a:rPr lang="en-US" sz="1400" dirty="0" err="1" smtClean="0">
                <a:latin typeface="+mn-lt"/>
              </a:rPr>
              <a:t>sh</a:t>
            </a:r>
            <a:r>
              <a:rPr lang="en-US" sz="1400" dirty="0" smtClean="0">
                <a:latin typeface="+mn-lt"/>
              </a:rPr>
              <a:t> scripts are merely a record of what </a:t>
            </a:r>
            <a:r>
              <a:rPr lang="en-US" sz="1400" dirty="0" err="1" smtClean="0">
                <a:latin typeface="+mn-lt"/>
              </a:rPr>
              <a:t>pwalk</a:t>
            </a:r>
            <a:r>
              <a:rPr lang="en-US" sz="1400" dirty="0" smtClean="0">
                <a:latin typeface="+mn-lt"/>
              </a:rPr>
              <a:t> did; they are </a:t>
            </a:r>
            <a:r>
              <a:rPr lang="en-US" sz="1400" u="sng" dirty="0" smtClean="0">
                <a:latin typeface="+mn-lt"/>
              </a:rPr>
              <a:t>not</a:t>
            </a:r>
            <a:r>
              <a:rPr lang="en-US" sz="1400" dirty="0" smtClean="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smtClean="0"/>
              <a:t>WARNING</a:t>
            </a:r>
            <a:r>
              <a:rPr lang="en-US" sz="1800" dirty="0" smtClean="0"/>
              <a:t>: Make sure the </a:t>
            </a:r>
            <a:r>
              <a:rPr lang="en-US" sz="1800" dirty="0" err="1" smtClean="0"/>
              <a:t>pwalk</a:t>
            </a:r>
            <a:r>
              <a:rPr lang="en-US" sz="1800" dirty="0" smtClean="0"/>
              <a:t> output directory does not get cleared by </a:t>
            </a:r>
            <a:r>
              <a:rPr lang="mr-IN" sz="1800" dirty="0" smtClean="0"/>
              <a:t>–</a:t>
            </a:r>
            <a:r>
              <a:rPr lang="en-US" sz="1800" dirty="0" err="1" smtClean="0"/>
              <a:t>rm</a:t>
            </a:r>
            <a:r>
              <a:rPr lang="en-US" sz="1800" dirty="0" smtClean="0"/>
              <a:t>! Use of the </a:t>
            </a:r>
            <a:r>
              <a:rPr lang="mr-IN" sz="1800" dirty="0" smtClean="0"/>
              <a:t>–</a:t>
            </a:r>
            <a:r>
              <a:rPr lang="en-US" sz="1800" dirty="0" smtClean="0"/>
              <a:t>output=&lt;directory&gt; option is highly-recommended with </a:t>
            </a:r>
            <a:r>
              <a:rPr lang="mr-IN" sz="1800" dirty="0" smtClean="0"/>
              <a:t>–</a:t>
            </a:r>
            <a:r>
              <a:rPr lang="en-US" sz="1800" dirty="0" err="1" smtClean="0"/>
              <a:t>rm</a:t>
            </a:r>
            <a:r>
              <a:rPr lang="en-US" sz="1800" dirty="0" smtClean="0"/>
              <a:t>!</a:t>
            </a:r>
            <a:endParaRPr lang="en-US" sz="1800" dirty="0" smtClean="0">
              <a:latin typeface="+mn-lt"/>
            </a:endParaRPr>
          </a:p>
          <a:p>
            <a:pPr lvl="1">
              <a:spcBef>
                <a:spcPts val="0"/>
              </a:spcBef>
              <a:buClr>
                <a:srgbClr val="000000"/>
              </a:buClr>
            </a:pPr>
            <a:endParaRPr lang="en-US" sz="1400" dirty="0" smtClean="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a:t>
            </a:r>
            <a:r>
              <a:rPr lang="en-US" sz="2800" dirty="0" smtClean="0">
                <a:solidFill>
                  <a:srgbClr val="007DB8"/>
                </a:solidFill>
              </a:rPr>
              <a:t>tally mode (secondary)</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smtClean="0">
                <a:latin typeface="+mn-lt"/>
              </a:rPr>
              <a:t>Creats</a:t>
            </a:r>
            <a:r>
              <a:rPr lang="en-US" sz="1800" dirty="0" smtClean="0">
                <a:latin typeface="+mn-lt"/>
              </a:rPr>
              <a:t> </a:t>
            </a:r>
            <a:r>
              <a:rPr lang="en-US" sz="1800" dirty="0" smtClean="0">
                <a:latin typeface="+mn-lt"/>
              </a:rPr>
              <a:t>a </a:t>
            </a:r>
            <a:r>
              <a:rPr lang="en-US" sz="1800" dirty="0" smtClean="0">
                <a:latin typeface="+mn-lt"/>
              </a:rPr>
              <a:t>cross-sectional summary </a:t>
            </a:r>
            <a:r>
              <a:rPr lang="en-US" sz="1800" dirty="0" smtClean="0">
                <a:latin typeface="+mn-lt"/>
              </a:rPr>
              <a:t>of space usage by file age</a:t>
            </a:r>
          </a:p>
          <a:p>
            <a:pPr>
              <a:spcBef>
                <a:spcPts val="0"/>
              </a:spcBef>
              <a:buClr>
                <a:srgbClr val="000000"/>
              </a:buClr>
            </a:pPr>
            <a:r>
              <a:rPr lang="en-US" sz="1800" dirty="0" smtClean="0">
                <a:latin typeface="+mn-lt"/>
              </a:rPr>
              <a:t>Output is a single CSV-formatted </a:t>
            </a:r>
            <a:r>
              <a:rPr lang="en-US" sz="1800" dirty="0" err="1" smtClean="0">
                <a:latin typeface="+mn-lt"/>
              </a:rPr>
              <a:t>pwalk.tally</a:t>
            </a:r>
            <a:r>
              <a:rPr lang="en-US" sz="1800" dirty="0" smtClean="0">
                <a:latin typeface="+mn-lt"/>
              </a:rPr>
              <a:t> output file with these columns;</a:t>
            </a:r>
          </a:p>
          <a:p>
            <a:pPr marL="798512" lvl="1" indent="-457200">
              <a:spcBef>
                <a:spcPts val="0"/>
              </a:spcBef>
              <a:buClr>
                <a:srgbClr val="000000"/>
              </a:buClr>
              <a:buFont typeface="+mj-lt"/>
              <a:buAutoNum type="arabicPeriod"/>
            </a:pPr>
            <a:r>
              <a:rPr lang="en-US" sz="1800" dirty="0" smtClean="0">
                <a:latin typeface="+mn-lt"/>
              </a:rPr>
              <a:t>“Tag” </a:t>
            </a:r>
            <a:r>
              <a:rPr lang="mr-IN" sz="1800" dirty="0" smtClean="0">
                <a:latin typeface="+mn-lt"/>
              </a:rPr>
              <a:t>–</a:t>
            </a:r>
            <a:r>
              <a:rPr lang="en-US" sz="1800" dirty="0" smtClean="0">
                <a:latin typeface="+mn-lt"/>
              </a:rPr>
              <a:t> default is ‘</a:t>
            </a:r>
            <a:r>
              <a:rPr lang="en-US" sz="1800" dirty="0" err="1" smtClean="0">
                <a:latin typeface="+mn-lt"/>
              </a:rPr>
              <a:t>pwalk</a:t>
            </a:r>
            <a:r>
              <a:rPr lang="en-US" sz="1800" dirty="0" smtClean="0">
                <a:latin typeface="+mn-lt"/>
              </a:rPr>
              <a:t>’, settable with the </a:t>
            </a:r>
            <a:r>
              <a:rPr lang="mr-IN" sz="1800" dirty="0" smtClean="0">
                <a:latin typeface="+mn-lt"/>
              </a:rPr>
              <a:t>–</a:t>
            </a:r>
            <a:r>
              <a:rPr lang="en-US" sz="1800" dirty="0" smtClean="0">
                <a:latin typeface="+mn-lt"/>
              </a:rPr>
              <a:t>tag=&lt;string&gt; option</a:t>
            </a:r>
          </a:p>
          <a:p>
            <a:pPr marL="798512" lvl="1" indent="-457200">
              <a:spcBef>
                <a:spcPts val="0"/>
              </a:spcBef>
              <a:buClr>
                <a:srgbClr val="000000"/>
              </a:buClr>
              <a:buFont typeface="+mj-lt"/>
              <a:buAutoNum type="arabicPeriod"/>
            </a:pPr>
            <a:r>
              <a:rPr lang="en-US" sz="1800" dirty="0" smtClean="0">
                <a:latin typeface="+mn-lt"/>
              </a:rPr>
              <a:t>“Age” </a:t>
            </a:r>
            <a:r>
              <a:rPr lang="mr-IN" sz="1800" dirty="0" smtClean="0">
                <a:latin typeface="+mn-lt"/>
              </a:rPr>
              <a:t>–</a:t>
            </a:r>
            <a:r>
              <a:rPr lang="en-US" sz="1800" dirty="0" smtClean="0">
                <a:latin typeface="+mn-lt"/>
              </a:rPr>
              <a:t> </a:t>
            </a:r>
            <a:r>
              <a:rPr lang="en-US" sz="1800" dirty="0" err="1" smtClean="0">
                <a:latin typeface="+mn-lt"/>
              </a:rPr>
              <a:t>mtime</a:t>
            </a:r>
            <a:r>
              <a:rPr lang="en-US" sz="1800" dirty="0" smtClean="0">
                <a:latin typeface="+mn-lt"/>
              </a:rPr>
              <a:t> </a:t>
            </a:r>
            <a:r>
              <a:rPr lang="mr-IN" sz="1800" dirty="0" smtClean="0">
                <a:latin typeface="+mn-lt"/>
              </a:rPr>
              <a:t>"</a:t>
            </a:r>
            <a:r>
              <a:rPr lang="mr-IN" sz="1800" dirty="0">
                <a:latin typeface="+mn-lt"/>
              </a:rPr>
              <a:t>&lt; </a:t>
            </a:r>
            <a:r>
              <a:rPr lang="mr-IN" sz="1800" dirty="0" smtClean="0">
                <a:latin typeface="+mn-lt"/>
              </a:rPr>
              <a:t>365</a:t>
            </a:r>
            <a:r>
              <a:rPr lang="en-US" sz="1800" dirty="0" smtClean="0">
                <a:latin typeface="+mn-lt"/>
              </a:rPr>
              <a:t>”, “&lt; 730”, “&gt; 730”</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file count</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a:latin typeface="+mn-lt"/>
              </a:rPr>
              <a:t> total nominal </a:t>
            </a:r>
            <a:r>
              <a:rPr lang="en-US" sz="1800" dirty="0" smtClean="0">
                <a:latin typeface="+mn-lt"/>
              </a:rPr>
              <a:t>bytes</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“Space” </a:t>
            </a:r>
            <a:r>
              <a:rPr lang="mr-IN" sz="1800" dirty="0" smtClean="0">
                <a:latin typeface="+mn-lt"/>
              </a:rPr>
              <a:t>–</a:t>
            </a:r>
            <a:r>
              <a:rPr lang="en-US" sz="1800" dirty="0">
                <a:latin typeface="+mn-lt"/>
              </a:rPr>
              <a:t> total allocated bytes </a:t>
            </a:r>
            <a:r>
              <a:rPr lang="mr-IN" sz="1800" dirty="0" smtClean="0">
                <a:latin typeface="+mn-lt"/>
              </a:rPr>
              <a:t>–</a:t>
            </a:r>
            <a:r>
              <a:rPr lang="en-US" sz="1800" dirty="0" smtClean="0">
                <a:latin typeface="+mn-lt"/>
              </a:rPr>
              <a:t> </a:t>
            </a:r>
            <a:r>
              <a:rPr lang="en-US" sz="1800" dirty="0">
                <a:latin typeface="+mn-lt"/>
              </a:rPr>
              <a:t>includes protection </a:t>
            </a:r>
            <a:r>
              <a:rPr lang="en-US" sz="1800" dirty="0" smtClean="0">
                <a:latin typeface="+mn-lt"/>
              </a:rPr>
              <a:t>overhead</a:t>
            </a:r>
          </a:p>
          <a:p>
            <a:pPr marL="798512" lvl="1" indent="-457200">
              <a:spcBef>
                <a:spcPts val="0"/>
              </a:spcBef>
              <a:buClr>
                <a:srgbClr val="000000"/>
              </a:buClr>
              <a:buFont typeface="+mj-lt"/>
              <a:buAutoNum type="arabicPeriod"/>
            </a:pPr>
            <a:r>
              <a:rPr lang="en-US" sz="1800" dirty="0" smtClean="0">
                <a:latin typeface="+mn-lt"/>
              </a:rPr>
              <a:t>“Space%” - </a:t>
            </a:r>
            <a:r>
              <a:rPr lang="mr-IN" sz="1800" dirty="0" smtClean="0">
                <a:latin typeface="+mn-lt"/>
              </a:rPr>
              <a:t>…</a:t>
            </a:r>
            <a:r>
              <a:rPr lang="en-US" sz="1800" dirty="0" smtClean="0">
                <a:latin typeface="+mn-lt"/>
              </a:rPr>
              <a:t> as percent of total</a:t>
            </a:r>
          </a:p>
          <a:p>
            <a:pPr>
              <a:spcBef>
                <a:spcPts val="0"/>
              </a:spcBef>
              <a:buClr>
                <a:srgbClr val="000000"/>
              </a:buClr>
            </a:pPr>
            <a:r>
              <a:rPr lang="en-US" sz="1800" dirty="0" smtClean="0">
                <a:solidFill>
                  <a:srgbClr val="FF0000"/>
                </a:solidFill>
                <a:latin typeface="+mn-lt"/>
              </a:rPr>
              <a:t>This logic is currently hard-coded, but easily modified to use different </a:t>
            </a:r>
            <a:r>
              <a:rPr lang="en-US" sz="1800" dirty="0" smtClean="0">
                <a:solidFill>
                  <a:srgbClr val="FF0000"/>
                </a:solidFill>
                <a:latin typeface="+mn-lt"/>
              </a:rPr>
              <a:t>thresholds. A parameterized version is under consideration.</a:t>
            </a:r>
            <a:endParaRPr lang="en-US" sz="1800" dirty="0" smtClean="0">
              <a:solidFill>
                <a:srgbClr val="FF0000"/>
              </a:solidFill>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Platform-Specific Modes</a:t>
            </a:r>
            <a:endParaRPr lang="en-US" sz="3600" dirty="0">
              <a:solidFill>
                <a:srgbClr val="444444"/>
              </a:solidFill>
            </a:endParaRPr>
          </a:p>
        </p:txBody>
      </p:sp>
    </p:spTree>
    <p:extLst>
      <p:ext uri="{BB962C8B-B14F-4D97-AF65-F5344CB8AC3E}">
        <p14:creationId xmlns:p14="http://schemas.microsoft.com/office/powerpoint/2010/main" val="1278902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audit </a:t>
            </a:r>
            <a:r>
              <a:rPr lang="en-US" dirty="0" smtClean="0"/>
              <a:t>mode (primary, OneFS-only)</a:t>
            </a:r>
            <a:endParaRPr lang="en-US" dirty="0"/>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smtClean="0"/>
              <a:t>PROBLEM: </a:t>
            </a:r>
            <a:r>
              <a:rPr lang="en-US" sz="2400" dirty="0" err="1" smtClean="0"/>
              <a:t>isi</a:t>
            </a:r>
            <a:r>
              <a:rPr lang="en-US" sz="2400" dirty="0" smtClean="0"/>
              <a:t> worm file view &lt;file&gt;</a:t>
            </a:r>
          </a:p>
          <a:p>
            <a:pPr lvl="1">
              <a:spcBef>
                <a:spcPts val="0"/>
              </a:spcBef>
            </a:pPr>
            <a:r>
              <a:rPr lang="en-US" sz="1900" dirty="0" smtClean="0"/>
              <a:t>Only examines one </a:t>
            </a:r>
            <a:r>
              <a:rPr lang="en-US" sz="1900" dirty="0" smtClean="0"/>
              <a:t>file </a:t>
            </a:r>
            <a:r>
              <a:rPr lang="en-US" sz="1900" dirty="0" smtClean="0"/>
              <a:t>at a</a:t>
            </a:r>
            <a:r>
              <a:rPr lang="en-US" sz="1900" dirty="0"/>
              <a:t> </a:t>
            </a:r>
            <a:r>
              <a:rPr lang="en-US" sz="1900" dirty="0" smtClean="0"/>
              <a:t>time </a:t>
            </a:r>
            <a:r>
              <a:rPr lang="mr-IN" sz="1900" dirty="0" smtClean="0"/>
              <a:t>–</a:t>
            </a:r>
            <a:r>
              <a:rPr lang="en-US" sz="1900" dirty="0" smtClean="0"/>
              <a:t> not viable at-scale!</a:t>
            </a:r>
            <a:endParaRPr lang="en-US" sz="1900" dirty="0" smtClean="0"/>
          </a:p>
          <a:p>
            <a:pPr lvl="1">
              <a:spcBef>
                <a:spcPts val="0"/>
              </a:spcBef>
            </a:pPr>
            <a:r>
              <a:rPr lang="en-US" sz="1900" dirty="0" smtClean="0"/>
              <a:t>Output has history of bugs in Compliance Mode</a:t>
            </a:r>
          </a:p>
          <a:p>
            <a:pPr lvl="1">
              <a:spcBef>
                <a:spcPts val="0"/>
              </a:spcBef>
            </a:pPr>
            <a:r>
              <a:rPr lang="en-US" sz="1900" dirty="0" smtClean="0"/>
              <a:t>No consideration of ‘latent commit’ </a:t>
            </a:r>
            <a:r>
              <a:rPr lang="en-US" sz="1900" dirty="0" smtClean="0"/>
              <a:t>state </a:t>
            </a:r>
            <a:r>
              <a:rPr lang="mr-IN" sz="1900" dirty="0" smtClean="0"/>
              <a:t>–</a:t>
            </a:r>
            <a:r>
              <a:rPr lang="en-US" sz="1900" dirty="0" smtClean="0"/>
              <a:t> when a non-committed file is pending commit on the next access</a:t>
            </a:r>
          </a:p>
          <a:p>
            <a:pPr>
              <a:spcBef>
                <a:spcPts val="0"/>
              </a:spcBef>
            </a:pPr>
            <a:r>
              <a:rPr lang="en-US" sz="2400" dirty="0" smtClean="0"/>
              <a:t>Questions, questions, questions;</a:t>
            </a:r>
          </a:p>
          <a:p>
            <a:pPr lvl="1">
              <a:spcBef>
                <a:spcPts val="0"/>
              </a:spcBef>
            </a:pPr>
            <a:r>
              <a:rPr lang="en-US" sz="1900" dirty="0" smtClean="0"/>
              <a:t>Which </a:t>
            </a:r>
            <a:r>
              <a:rPr lang="en-US" sz="1900" dirty="0" smtClean="0"/>
              <a:t>files are COMMITTED?</a:t>
            </a:r>
          </a:p>
          <a:p>
            <a:pPr lvl="1">
              <a:spcBef>
                <a:spcPts val="0"/>
              </a:spcBef>
            </a:pPr>
            <a:r>
              <a:rPr lang="en-US" sz="1900" dirty="0" smtClean="0"/>
              <a:t>Which files are </a:t>
            </a:r>
            <a:r>
              <a:rPr lang="en-US" sz="1900" dirty="0" err="1" smtClean="0"/>
              <a:t>readonly</a:t>
            </a:r>
            <a:r>
              <a:rPr lang="en-US" sz="1900" dirty="0" smtClean="0"/>
              <a:t>, non-</a:t>
            </a:r>
            <a:r>
              <a:rPr lang="en-US" sz="1900" dirty="0" err="1" smtClean="0"/>
              <a:t>deletable</a:t>
            </a:r>
            <a:r>
              <a:rPr lang="en-US" sz="1900" dirty="0" smtClean="0"/>
              <a:t>? (Includes COMMITED, EXPIRED, and ‘latent commit’ files!)</a:t>
            </a:r>
          </a:p>
          <a:p>
            <a:pPr lvl="1">
              <a:spcBef>
                <a:spcPts val="0"/>
              </a:spcBef>
            </a:pPr>
            <a:r>
              <a:rPr lang="en-US" sz="1900" dirty="0" smtClean="0"/>
              <a:t>Which files are </a:t>
            </a:r>
            <a:r>
              <a:rPr lang="en-US" sz="1900" u="sng" dirty="0" smtClean="0"/>
              <a:t>not</a:t>
            </a:r>
            <a:r>
              <a:rPr lang="en-US" sz="1900" dirty="0" smtClean="0"/>
              <a:t> COMMITTED?</a:t>
            </a:r>
          </a:p>
          <a:p>
            <a:pPr lvl="1">
              <a:spcBef>
                <a:spcPts val="0"/>
              </a:spcBef>
            </a:pPr>
            <a:r>
              <a:rPr lang="en-US" sz="1900" dirty="0" smtClean="0"/>
              <a:t>Which files are EXPIRED?</a:t>
            </a:r>
          </a:p>
          <a:p>
            <a:pPr lvl="1">
              <a:spcBef>
                <a:spcPts val="0"/>
              </a:spcBef>
            </a:pPr>
            <a:r>
              <a:rPr lang="en-US" sz="1900" dirty="0" smtClean="0"/>
              <a:t>How much </a:t>
            </a:r>
            <a:r>
              <a:rPr lang="en-US" sz="1900" u="sng" dirty="0" smtClean="0"/>
              <a:t>space</a:t>
            </a:r>
            <a:r>
              <a:rPr lang="en-US" sz="1900" dirty="0" smtClean="0"/>
              <a:t> can be freed by deleting EXPIRED files?</a:t>
            </a:r>
          </a:p>
          <a:p>
            <a:pPr lvl="1">
              <a:spcBef>
                <a:spcPts val="0"/>
              </a:spcBef>
            </a:pPr>
            <a:r>
              <a:rPr lang="en-US" sz="1900" dirty="0" smtClean="0"/>
              <a:t>When will files expire, assuming </a:t>
            </a:r>
            <a:r>
              <a:rPr lang="en-US" sz="1900" dirty="0" err="1" smtClean="0"/>
              <a:t>autocommit</a:t>
            </a:r>
            <a:r>
              <a:rPr lang="en-US" sz="1900" dirty="0" smtClean="0"/>
              <a:t> occurs?</a:t>
            </a:r>
          </a:p>
          <a:p>
            <a:pPr lvl="1">
              <a:spcBef>
                <a:spcPts val="0"/>
              </a:spcBef>
            </a:pPr>
            <a:r>
              <a:rPr lang="en-US" sz="1900" dirty="0" smtClean="0"/>
              <a:t>Which files have manually-set retention dates?</a:t>
            </a:r>
          </a:p>
          <a:p>
            <a:pPr lvl="1">
              <a:spcBef>
                <a:spcPts val="0"/>
              </a:spcBef>
            </a:pPr>
            <a:r>
              <a:rPr lang="en-US" sz="1900" dirty="0" smtClean="0"/>
              <a:t>How to create a script to adjust retention dates for selected files?</a:t>
            </a:r>
          </a:p>
          <a:p>
            <a:pPr lvl="1">
              <a:spcBef>
                <a:spcPts val="0"/>
              </a:spcBef>
            </a:pPr>
            <a:r>
              <a:rPr lang="en-US" sz="1900" dirty="0"/>
              <a:t>How to create a script to </a:t>
            </a:r>
            <a:r>
              <a:rPr lang="en-US" sz="1900" dirty="0" smtClean="0"/>
              <a:t>bulk delete expired </a:t>
            </a:r>
            <a:r>
              <a:rPr lang="en-US" sz="1900" dirty="0"/>
              <a:t>files?</a:t>
            </a:r>
          </a:p>
          <a:p>
            <a:pPr lvl="1">
              <a:spcBef>
                <a:spcPts val="0"/>
              </a:spcBef>
            </a:pPr>
            <a:endParaRPr lang="en-US" sz="2100" dirty="0" smtClean="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audit </a:t>
            </a:r>
            <a:r>
              <a:rPr lang="en-US" dirty="0" smtClean="0"/>
              <a:t>mode </a:t>
            </a:r>
            <a:r>
              <a:rPr lang="en-US" dirty="0"/>
              <a:t>(primary, OneFS-only)</a:t>
            </a:r>
            <a:endParaRPr lang="en-US" dirty="0"/>
          </a:p>
        </p:txBody>
      </p:sp>
      <p:sp>
        <p:nvSpPr>
          <p:cNvPr id="5" name="Content Placeholder 4"/>
          <p:cNvSpPr>
            <a:spLocks noGrp="1"/>
          </p:cNvSpPr>
          <p:nvPr>
            <p:ph sz="quarter" idx="10"/>
          </p:nvPr>
        </p:nvSpPr>
        <p:spPr/>
        <p:txBody>
          <a:bodyPr/>
          <a:lstStyle/>
          <a:p>
            <a:r>
              <a:rPr lang="en-US" dirty="0" smtClean="0"/>
              <a:t>Produces CSV-formatted .audit outputs for all files which shows all file timestamp values, plus OneFS WORM state metadata and certain derived ‘ephemeral’ values for files in OneFS </a:t>
            </a:r>
            <a:r>
              <a:rPr lang="en-US" dirty="0" err="1" smtClean="0"/>
              <a:t>SmartLock</a:t>
            </a:r>
            <a:r>
              <a:rPr lang="en-US" dirty="0" smtClean="0"/>
              <a:t> domains</a:t>
            </a:r>
          </a:p>
          <a:p>
            <a:r>
              <a:rPr lang="en-US" dirty="0" smtClean="0"/>
              <a:t>A map of the CSV column definitions is written to </a:t>
            </a:r>
            <a:r>
              <a:rPr lang="en-US" dirty="0" err="1" smtClean="0"/>
              <a:t>pwalk.log</a:t>
            </a:r>
            <a:endParaRPr lang="en-US" dirty="0" smtClean="0"/>
          </a:p>
          <a:p>
            <a:r>
              <a:rPr lang="en-US" dirty="0" smtClean="0"/>
              <a:t>Restrictions</a:t>
            </a:r>
          </a:p>
          <a:p>
            <a:pPr lvl="1"/>
            <a:r>
              <a:rPr lang="en-US" dirty="0" smtClean="0"/>
              <a:t>MUST run natively on OneFS</a:t>
            </a:r>
          </a:p>
          <a:p>
            <a:pPr lvl="1"/>
            <a:r>
              <a:rPr lang="en-US" dirty="0" smtClean="0"/>
              <a:t>Requires </a:t>
            </a:r>
            <a:r>
              <a:rPr lang="en-US" dirty="0" err="1" smtClean="0"/>
              <a:t>pwalk_python.py</a:t>
            </a:r>
            <a:r>
              <a:rPr lang="en-US" dirty="0" smtClean="0"/>
              <a:t> to be present in directory from which </a:t>
            </a:r>
            <a:r>
              <a:rPr lang="en-US" dirty="0" err="1" smtClean="0"/>
              <a:t>pwalk</a:t>
            </a:r>
            <a:r>
              <a:rPr lang="en-US" dirty="0" smtClean="0"/>
              <a:t> is invoked</a:t>
            </a:r>
          </a:p>
          <a:p>
            <a:pPr lvl="1"/>
            <a:r>
              <a:rPr lang="en-US" dirty="0" smtClean="0"/>
              <a:t>NOTE: Invoke </a:t>
            </a:r>
            <a:r>
              <a:rPr lang="en-US" dirty="0" err="1" smtClean="0"/>
              <a:t>pwalk</a:t>
            </a:r>
            <a:r>
              <a:rPr lang="en-US" dirty="0" smtClean="0"/>
              <a:t> by its full explicit pathname to help it find its Python file</a:t>
            </a:r>
          </a:p>
          <a:p>
            <a:pPr lvl="2"/>
            <a:r>
              <a:rPr lang="en-US" sz="1400" dirty="0" smtClean="0"/>
              <a:t>e.g.: /</a:t>
            </a:r>
            <a:r>
              <a:rPr lang="en-US" sz="1400" dirty="0" err="1" smtClean="0"/>
              <a:t>usr</a:t>
            </a:r>
            <a:r>
              <a:rPr lang="en-US" sz="1400" dirty="0" smtClean="0"/>
              <a:t>/local/bin/</a:t>
            </a:r>
            <a:r>
              <a:rPr lang="en-US" sz="1400" dirty="0" err="1" smtClean="0"/>
              <a:t>pwalk</a:t>
            </a:r>
            <a:r>
              <a:rPr lang="en-US" sz="1400" dirty="0" smtClean="0"/>
              <a:t> </a:t>
            </a:r>
            <a:r>
              <a:rPr lang="mr-IN" sz="1400" dirty="0" smtClean="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smtClean="0"/>
              <a:t>fix_times</a:t>
            </a:r>
            <a:r>
              <a:rPr lang="en-US" dirty="0" smtClean="0"/>
              <a:t> </a:t>
            </a:r>
            <a:r>
              <a:rPr lang="en-US" dirty="0" smtClean="0"/>
              <a:t>mode (</a:t>
            </a:r>
            <a:r>
              <a:rPr lang="en-US" dirty="0" smtClean="0"/>
              <a:t>primary, OneFS-only)</a:t>
            </a:r>
            <a:endParaRPr lang="en-US" dirty="0"/>
          </a:p>
        </p:txBody>
      </p:sp>
      <p:sp>
        <p:nvSpPr>
          <p:cNvPr id="5" name="Content Placeholder 4"/>
          <p:cNvSpPr>
            <a:spLocks noGrp="1"/>
          </p:cNvSpPr>
          <p:nvPr>
            <p:ph sz="quarter" idx="10"/>
          </p:nvPr>
        </p:nvSpPr>
        <p:spPr/>
        <p:txBody>
          <a:bodyPr/>
          <a:lstStyle/>
          <a:p>
            <a:r>
              <a:rPr lang="en-US" dirty="0" smtClean="0">
                <a:solidFill>
                  <a:srgbClr val="FF0000"/>
                </a:solidFill>
              </a:rPr>
              <a:t>Esoteric limited-use functionality!  Not for general-purpose use!  Details </a:t>
            </a:r>
            <a:r>
              <a:rPr lang="en-US" u="sng" dirty="0" smtClean="0">
                <a:solidFill>
                  <a:srgbClr val="FF0000"/>
                </a:solidFill>
              </a:rPr>
              <a:t>only</a:t>
            </a:r>
            <a:r>
              <a:rPr lang="en-US" dirty="0" smtClean="0">
                <a:solidFill>
                  <a:srgbClr val="FF0000"/>
                </a:solidFill>
              </a:rPr>
              <a:t> appear in Dell EMC-internal-only blog posting.</a:t>
            </a:r>
          </a:p>
          <a:p>
            <a:r>
              <a:rPr lang="en-US" dirty="0" smtClean="0"/>
              <a:t>Implemented in </a:t>
            </a:r>
            <a:r>
              <a:rPr lang="en-US" dirty="0" err="1" smtClean="0"/>
              <a:t>pwalk</a:t>
            </a:r>
            <a:r>
              <a:rPr lang="en-US" dirty="0" smtClean="0"/>
              <a:t> 1.91</a:t>
            </a:r>
            <a:endParaRPr lang="en-US" dirty="0" smtClean="0"/>
          </a:p>
          <a:p>
            <a:r>
              <a:rPr lang="en-US" dirty="0" smtClean="0"/>
              <a:t>Due to limitations with timestamp handling over SMB or NFS4</a:t>
            </a:r>
            <a:r>
              <a:rPr lang="en-US" dirty="0" smtClean="0"/>
              <a:t>, this </a:t>
            </a:r>
            <a:r>
              <a:rPr lang="en-US" dirty="0" smtClean="0"/>
              <a:t>must </a:t>
            </a:r>
            <a:r>
              <a:rPr lang="en-US" u="sng" dirty="0" smtClean="0"/>
              <a:t>generally</a:t>
            </a:r>
            <a:r>
              <a:rPr lang="en-US" dirty="0" smtClean="0"/>
              <a:t> be run natively on OneFS for </a:t>
            </a:r>
            <a:r>
              <a:rPr lang="en-US" u="sng" dirty="0" smtClean="0"/>
              <a:t>correct</a:t>
            </a:r>
            <a:r>
              <a:rPr lang="en-US" dirty="0" smtClean="0"/>
              <a:t> results</a:t>
            </a:r>
            <a:r>
              <a:rPr lang="en-US" dirty="0" smtClean="0"/>
              <a:t>!</a:t>
            </a:r>
            <a:endParaRPr lang="en-US" dirty="0" smtClean="0"/>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Outline</a:t>
            </a:r>
            <a:endParaRPr lang="en-US" dirty="0">
              <a:solidFill>
                <a:srgbClr val="007DB8"/>
              </a:solidFill>
            </a:endParaRPr>
          </a:p>
        </p:txBody>
      </p:sp>
      <p:sp>
        <p:nvSpPr>
          <p:cNvPr id="4" name="Content Placeholder 3"/>
          <p:cNvSpPr>
            <a:spLocks noGrp="1"/>
          </p:cNvSpPr>
          <p:nvPr>
            <p:ph sz="quarter" idx="10"/>
          </p:nvPr>
        </p:nvSpPr>
        <p:spPr/>
        <p:txBody>
          <a:bodyPr/>
          <a:lstStyle/>
          <a:p>
            <a:pPr>
              <a:buClr>
                <a:srgbClr val="000000"/>
              </a:buClr>
              <a:buFont typeface="Arial"/>
              <a:buChar char="•"/>
            </a:pPr>
            <a:r>
              <a:rPr lang="en-US" dirty="0" smtClean="0">
                <a:solidFill>
                  <a:schemeClr val="tx1"/>
                </a:solidFill>
              </a:rPr>
              <a:t>General Discussion &amp; Usage</a:t>
            </a:r>
          </a:p>
          <a:p>
            <a:pPr>
              <a:buClr>
                <a:srgbClr val="000000"/>
              </a:buClr>
              <a:buFont typeface="Arial"/>
              <a:buChar char="•"/>
            </a:pPr>
            <a:r>
              <a:rPr lang="en-US" dirty="0" smtClean="0">
                <a:solidFill>
                  <a:schemeClr val="tx1"/>
                </a:solidFill>
              </a:rPr>
              <a:t>Platform-specific Features</a:t>
            </a:r>
          </a:p>
          <a:p>
            <a:pPr>
              <a:buClr>
                <a:srgbClr val="000000"/>
              </a:buClr>
              <a:buFont typeface="Arial"/>
              <a:buChar char="•"/>
            </a:pPr>
            <a:r>
              <a:rPr lang="en-US" dirty="0" smtClean="0">
                <a:solidFill>
                  <a:schemeClr val="tx1"/>
                </a:solidFill>
              </a:rPr>
              <a:t>Operational Notes</a:t>
            </a:r>
          </a:p>
          <a:p>
            <a:pPr>
              <a:buClr>
                <a:srgbClr val="000000"/>
              </a:buClr>
              <a:buFont typeface="Arial"/>
              <a:buChar char="•"/>
            </a:pPr>
            <a:r>
              <a:rPr lang="en-US" dirty="0" smtClean="0">
                <a:solidFill>
                  <a:schemeClr val="tx1"/>
                </a:solidFill>
              </a:rPr>
              <a:t>Extensions and Refinements</a:t>
            </a:r>
          </a:p>
          <a:p>
            <a:pPr>
              <a:buClr>
                <a:srgbClr val="000000"/>
              </a:buClr>
              <a:buFont typeface="Arial"/>
              <a:buChar char="•"/>
            </a:pPr>
            <a:r>
              <a:rPr lang="en-US" dirty="0" smtClean="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smtClean="0">
                <a:solidFill>
                  <a:srgbClr val="007DB8"/>
                </a:solidFill>
              </a:rPr>
              <a:t>POSIX ACL Migration: Linux-to-OneFS </a:t>
            </a:r>
            <a:endParaRPr lang="en-US" sz="28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smtClean="0"/>
              <a:t>Migration of POSIX ACLs to OneFS </a:t>
            </a:r>
            <a:r>
              <a:rPr lang="mr-IN" sz="2000" dirty="0" smtClean="0"/>
              <a:t>…</a:t>
            </a:r>
            <a:endParaRPr lang="en-US" sz="2000" dirty="0" smtClean="0"/>
          </a:p>
          <a:p>
            <a:pPr lvl="1">
              <a:buClr>
                <a:srgbClr val="000000"/>
              </a:buClr>
            </a:pPr>
            <a:r>
              <a:rPr lang="en-US" sz="1800" dirty="0" smtClean="0"/>
              <a:t>POSIX ACLs (ACL+DACL) are extracted for each file or directory</a:t>
            </a:r>
          </a:p>
          <a:p>
            <a:pPr lvl="1">
              <a:buClr>
                <a:srgbClr val="000000"/>
              </a:buClr>
            </a:pPr>
            <a:r>
              <a:rPr lang="en-US" sz="1800" dirty="0" smtClean="0"/>
              <a:t>POSIX ACLs are translated to NFSv4 ACLs (skipping ‘trivial’ ACLs)</a:t>
            </a:r>
          </a:p>
          <a:p>
            <a:pPr lvl="2">
              <a:buClr>
                <a:srgbClr val="000000"/>
              </a:buClr>
            </a:pPr>
            <a:r>
              <a:rPr lang="en-US" sz="1400" dirty="0" smtClean="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endParaRPr lang="en-US" sz="1400" dirty="0" smtClean="0"/>
          </a:p>
          <a:p>
            <a:pPr lvl="1">
              <a:buClr>
                <a:srgbClr val="000000"/>
              </a:buClr>
            </a:pPr>
            <a:r>
              <a:rPr lang="en-US" sz="1800" dirty="0" smtClean="0"/>
              <a:t>Only numeric UID </a:t>
            </a:r>
            <a:r>
              <a:rPr lang="en-US" sz="1800" dirty="0"/>
              <a:t>and GID </a:t>
            </a:r>
            <a:r>
              <a:rPr lang="en-US" sz="1800" dirty="0" smtClean="0"/>
              <a:t>IDs are </a:t>
            </a:r>
            <a:r>
              <a:rPr lang="en-US" sz="1800" dirty="0"/>
              <a:t>used (no name </a:t>
            </a:r>
            <a:r>
              <a:rPr lang="en-US" sz="1800" dirty="0" smtClean="0"/>
              <a:t>translations are applied)</a:t>
            </a:r>
          </a:p>
          <a:p>
            <a:pPr lvl="1">
              <a:buClr>
                <a:srgbClr val="000000"/>
              </a:buClr>
            </a:pPr>
            <a:r>
              <a:rPr lang="en-US" sz="1800" dirty="0" smtClean="0"/>
              <a:t>See also: “</a:t>
            </a:r>
            <a:r>
              <a:rPr lang="en-US" sz="1800" b="1" i="1" dirty="0"/>
              <a:t>Converting POSIX ACLs to NFSv4 ACLs with </a:t>
            </a:r>
            <a:r>
              <a:rPr lang="en-US" sz="1800" b="1" i="1" dirty="0" err="1"/>
              <a:t>pwalk</a:t>
            </a:r>
            <a:r>
              <a:rPr lang="en-US" sz="1800" b="1" i="1" dirty="0"/>
              <a:t>(1</a:t>
            </a:r>
            <a:r>
              <a:rPr lang="en-US" sz="1800" b="1" i="1" dirty="0" smtClean="0"/>
              <a:t>)</a:t>
            </a:r>
            <a:r>
              <a:rPr lang="en-US" sz="1800" dirty="0" smtClean="0"/>
              <a:t>“</a:t>
            </a:r>
          </a:p>
          <a:p>
            <a:pPr>
              <a:buClr>
                <a:srgbClr val="000000"/>
              </a:buClr>
            </a:pPr>
            <a:r>
              <a:rPr lang="en-US" sz="2000" dirty="0" smtClean="0"/>
              <a:t>+</a:t>
            </a:r>
            <a:r>
              <a:rPr lang="en-US" sz="2000" dirty="0" err="1" smtClean="0"/>
              <a:t>wacls</a:t>
            </a:r>
            <a:r>
              <a:rPr lang="en-US" sz="2000" dirty="0" smtClean="0"/>
              <a:t>=&lt;command&gt;		// ‘Write ACLs’ </a:t>
            </a:r>
            <a:r>
              <a:rPr lang="mr-IN" sz="2000" dirty="0" smtClean="0"/>
              <a:t>–</a:t>
            </a:r>
            <a:r>
              <a:rPr lang="en-US" sz="2000" dirty="0" smtClean="0"/>
              <a:t> secondary mode</a:t>
            </a:r>
          </a:p>
          <a:p>
            <a:pPr lvl="1">
              <a:buClr>
                <a:srgbClr val="000000"/>
              </a:buClr>
            </a:pPr>
            <a:r>
              <a:rPr lang="en-US" sz="1800" dirty="0" smtClean="0"/>
              <a:t>Binary [NFSv4 ACL, pathname] tuples will be piped to the specified command; normally a remote invocation of the OneFS-native </a:t>
            </a:r>
            <a:r>
              <a:rPr lang="en-US" sz="1800" dirty="0" err="1" smtClean="0"/>
              <a:t>pwalk</a:t>
            </a:r>
            <a:r>
              <a:rPr lang="en-US" sz="1800" dirty="0" smtClean="0"/>
              <a:t> </a:t>
            </a:r>
            <a:r>
              <a:rPr lang="en-US" sz="1800" dirty="0" err="1" smtClean="0"/>
              <a:t>symbiont</a:t>
            </a:r>
            <a:r>
              <a:rPr lang="en-US" sz="1800" dirty="0" smtClean="0"/>
              <a:t> called ‘</a:t>
            </a:r>
            <a:r>
              <a:rPr lang="en-US" sz="1800" dirty="0" err="1" smtClean="0"/>
              <a:t>wacls</a:t>
            </a:r>
            <a:r>
              <a:rPr lang="en-US" sz="1800" dirty="0" smtClean="0"/>
              <a:t>’</a:t>
            </a:r>
          </a:p>
          <a:p>
            <a:pPr lvl="2">
              <a:buClr>
                <a:srgbClr val="000000"/>
              </a:buClr>
            </a:pPr>
            <a:r>
              <a:rPr lang="en-US" sz="1400" dirty="0" smtClean="0"/>
              <a:t>OneFS-native ‘</a:t>
            </a:r>
            <a:r>
              <a:rPr lang="en-US" sz="1400" dirty="0" err="1" smtClean="0"/>
              <a:t>wacls</a:t>
            </a:r>
            <a:r>
              <a:rPr lang="en-US" sz="1400" dirty="0" smtClean="0"/>
              <a:t>’ binary runs with root privilege to apply the NFSv4 ACL values</a:t>
            </a:r>
          </a:p>
          <a:p>
            <a:pPr>
              <a:buClr>
                <a:srgbClr val="000000"/>
              </a:buClr>
            </a:pPr>
            <a:r>
              <a:rPr lang="en-US" sz="2000" dirty="0" smtClean="0"/>
              <a:t>+</a:t>
            </a:r>
            <a:r>
              <a:rPr lang="en-US" sz="2000" dirty="0" err="1" smtClean="0"/>
              <a:t>xacls</a:t>
            </a:r>
            <a:r>
              <a:rPr lang="en-US" sz="2000" dirty="0" smtClean="0"/>
              <a:t>=[</a:t>
            </a:r>
            <a:r>
              <a:rPr lang="en-US" sz="2000" dirty="0" err="1" smtClean="0"/>
              <a:t>bin|nfs|chex</a:t>
            </a:r>
            <a:r>
              <a:rPr lang="en-US" sz="2000" dirty="0" smtClean="0"/>
              <a:t>]		// ‘</a:t>
            </a:r>
            <a:r>
              <a:rPr lang="en-US" sz="2000" dirty="0" err="1" smtClean="0"/>
              <a:t>eXtract</a:t>
            </a:r>
            <a:r>
              <a:rPr lang="en-US" sz="2000" dirty="0" smtClean="0"/>
              <a:t> ACLs’ </a:t>
            </a:r>
            <a:r>
              <a:rPr lang="mr-IN" sz="2000" dirty="0"/>
              <a:t>–</a:t>
            </a:r>
            <a:r>
              <a:rPr lang="en-US" sz="2000" dirty="0"/>
              <a:t> secondary mode</a:t>
            </a:r>
          </a:p>
          <a:p>
            <a:pPr lvl="1">
              <a:buClr>
                <a:srgbClr val="000000"/>
              </a:buClr>
            </a:pPr>
            <a:r>
              <a:rPr lang="en-US" sz="1800" dirty="0" smtClean="0"/>
              <a:t>For all non-trivial POSIX ACLs found, translate them to NFS4 ACLs to binary, nfs4_setfacl, or CHEX format in &lt;</a:t>
            </a:r>
            <a:r>
              <a:rPr lang="en-US" sz="1800" dirty="0" err="1" smtClean="0"/>
              <a:t>workerNN</a:t>
            </a:r>
            <a:r>
              <a:rPr lang="en-US" sz="1800" dirty="0" smtClean="0"/>
              <a:t>&gt;</a:t>
            </a:r>
            <a:r>
              <a:rPr lang="en-US" sz="1800" dirty="0"/>
              <a:t>. </a:t>
            </a:r>
            <a:r>
              <a:rPr lang="en-US" sz="1800" dirty="0" smtClean="0"/>
              <a:t>[acl4bin|acl4nfs|acl4chex] output files</a:t>
            </a:r>
          </a:p>
        </p:txBody>
      </p:sp>
    </p:spTree>
    <p:extLst>
      <p:ext uri="{BB962C8B-B14F-4D97-AF65-F5344CB8AC3E}">
        <p14:creationId xmlns:p14="http://schemas.microsoft.com/office/powerpoint/2010/main" val="21179497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smtClean="0"/>
              <a:t>POSIX ACL Migration: OneFS</a:t>
            </a:r>
            <a:endParaRPr lang="en-US" dirty="0"/>
          </a:p>
        </p:txBody>
      </p:sp>
      <p:sp>
        <p:nvSpPr>
          <p:cNvPr id="5" name="Content Placeholder 4"/>
          <p:cNvSpPr>
            <a:spLocks noGrp="1"/>
          </p:cNvSpPr>
          <p:nvPr>
            <p:ph sz="quarter" idx="10"/>
          </p:nvPr>
        </p:nvSpPr>
        <p:spPr/>
        <p:txBody>
          <a:bodyPr/>
          <a:lstStyle/>
          <a:p>
            <a:r>
              <a:rPr lang="en-US" smtClean="0"/>
              <a:t>‘wacls’ </a:t>
            </a:r>
            <a:r>
              <a:rPr lang="mr-IN" smtClean="0"/>
              <a:t>–</a:t>
            </a:r>
            <a:r>
              <a:rPr lang="en-US" smtClean="0"/>
              <a:t> Write ACLs utility</a:t>
            </a:r>
          </a:p>
          <a:p>
            <a:pPr lvl="1"/>
            <a:r>
              <a:rPr lang="en-US" smtClean="0"/>
              <a:t>This setuid-root program runs natively on OneFS</a:t>
            </a:r>
          </a:p>
          <a:p>
            <a:pPr lvl="1"/>
            <a:r>
              <a:rPr lang="en-US" smtClean="0"/>
              <a:t>-cd=&lt;pathname&gt; option allows setting initial path in /ifs appropriate to interpreting the relative pathnames from the input stream of [NFS4 binary ACL, pathname] tuples</a:t>
            </a:r>
          </a:p>
          <a:p>
            <a:pPr lvl="1"/>
            <a:r>
              <a:rPr lang="en-US" smtClean="0"/>
              <a:t>Logs errors to /ifs/wacls/wacls.&lt;pid&gt;</a:t>
            </a:r>
          </a:p>
          <a:p>
            <a:pPr lvl="1"/>
            <a:r>
              <a:rPr lang="en-US" smtClean="0"/>
              <a:t>NOTE: The /ifs/wacls directory must be pre-created before using wacls!</a:t>
            </a:r>
            <a:endParaRPr lang="en-US" dirty="0" smtClean="0"/>
          </a:p>
        </p:txBody>
      </p:sp>
    </p:spTree>
    <p:extLst>
      <p:ext uri="{BB962C8B-B14F-4D97-AF65-F5344CB8AC3E}">
        <p14:creationId xmlns:p14="http://schemas.microsoft.com/office/powerpoint/2010/main" val="21335575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Operational Notes</a:t>
            </a:r>
            <a:endParaRPr lang="en-US" sz="3600" dirty="0">
              <a:solidFill>
                <a:srgbClr val="444444"/>
              </a:solidFill>
            </a:endParaRPr>
          </a:p>
        </p:txBody>
      </p:sp>
    </p:spTree>
    <p:extLst>
      <p:ext uri="{BB962C8B-B14F-4D97-AF65-F5344CB8AC3E}">
        <p14:creationId xmlns:p14="http://schemas.microsoft.com/office/powerpoint/2010/main" val="23430398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smtClean="0"/>
              <a:t>pwalk</a:t>
            </a:r>
            <a:r>
              <a:rPr lang="en-US" sz="1400" dirty="0" smtClean="0"/>
              <a:t> is best run as the root user from a NAS client that has been specified as a root client for the export(s)/share(s) being scanned</a:t>
            </a:r>
          </a:p>
          <a:p>
            <a:pPr lvl="1">
              <a:spcBef>
                <a:spcPts val="0"/>
              </a:spcBef>
            </a:pPr>
            <a:r>
              <a:rPr lang="en-US" sz="1100" dirty="0" smtClean="0"/>
              <a:t>This avoids permissions problems in traversing directories</a:t>
            </a:r>
          </a:p>
          <a:p>
            <a:pPr lvl="1">
              <a:spcBef>
                <a:spcPts val="0"/>
              </a:spcBef>
            </a:pPr>
            <a:r>
              <a:rPr lang="en-US" sz="1100" dirty="0" smtClean="0"/>
              <a:t>Running directly on OneFS is possible, but slower than running from a NAS client</a:t>
            </a:r>
          </a:p>
          <a:p>
            <a:pPr lvl="1">
              <a:spcBef>
                <a:spcPts val="0"/>
              </a:spcBef>
            </a:pPr>
            <a:r>
              <a:rPr lang="en-US" sz="1100" dirty="0" smtClean="0"/>
              <a:t>Note that </a:t>
            </a:r>
            <a:r>
              <a:rPr lang="en-US" sz="1100" dirty="0" err="1" smtClean="0"/>
              <a:t>pwalk</a:t>
            </a:r>
            <a:r>
              <a:rPr lang="en-US" sz="1100" dirty="0" smtClean="0"/>
              <a:t> is agnostic of the filesystem type being scanned. Local filesystems, NFS exports, and even SMB shares can be scanned – but the optimal concurrency can vary greatly between use cases.</a:t>
            </a:r>
          </a:p>
          <a:p>
            <a:pPr>
              <a:spcBef>
                <a:spcPts val="0"/>
              </a:spcBef>
            </a:pPr>
            <a:r>
              <a:rPr lang="en-US" sz="1400" dirty="0" smtClean="0"/>
              <a:t>CAUTION: </a:t>
            </a:r>
            <a:r>
              <a:rPr lang="en-US" sz="1400" dirty="0" err="1" smtClean="0"/>
              <a:t>treewalks</a:t>
            </a:r>
            <a:r>
              <a:rPr lang="en-US" sz="1400" dirty="0" smtClean="0"/>
              <a:t> with high per-node-concurrency can have a significant impact on OneFS initiator nodes, especially in CPU usage!</a:t>
            </a:r>
          </a:p>
          <a:p>
            <a:pPr lvl="1">
              <a:spcBef>
                <a:spcPts val="0"/>
              </a:spcBef>
            </a:pPr>
            <a:r>
              <a:rPr lang="en-US" sz="1100" dirty="0" smtClean="0"/>
              <a:t>Test </a:t>
            </a:r>
            <a:r>
              <a:rPr lang="en-US" sz="1100" dirty="0" err="1" smtClean="0"/>
              <a:t>pwalk</a:t>
            </a:r>
            <a:r>
              <a:rPr lang="en-US" sz="1100" dirty="0" smtClean="0"/>
              <a:t> at lower concurrency levels (2 to 4)  to assess how much </a:t>
            </a:r>
            <a:r>
              <a:rPr lang="en-US" sz="1100" dirty="0" err="1" smtClean="0"/>
              <a:t>pwalk</a:t>
            </a:r>
            <a:r>
              <a:rPr lang="en-US" sz="1100" dirty="0" smtClean="0"/>
              <a:t> competition your cluster’s production workload can tolerate</a:t>
            </a:r>
          </a:p>
          <a:p>
            <a:pPr lvl="1">
              <a:spcBef>
                <a:spcPts val="0"/>
              </a:spcBef>
            </a:pPr>
            <a:r>
              <a:rPr lang="en-US" sz="1100" dirty="0" err="1" smtClean="0"/>
              <a:t>pwalk’s</a:t>
            </a:r>
            <a:r>
              <a:rPr lang="en-US" sz="1100" dirty="0" smtClean="0"/>
              <a:t> CPU-per-worker impact on a OneFS node should scale more-or-less linearly</a:t>
            </a:r>
          </a:p>
          <a:p>
            <a:pPr>
              <a:spcBef>
                <a:spcPts val="0"/>
              </a:spcBef>
            </a:pPr>
            <a:r>
              <a:rPr lang="en-US" sz="1400" dirty="0" smtClean="0"/>
              <a:t>The -paths= feature is recommended to spread </a:t>
            </a:r>
            <a:r>
              <a:rPr lang="en-US" sz="1400" dirty="0" err="1" smtClean="0"/>
              <a:t>pwalk’s</a:t>
            </a:r>
            <a:r>
              <a:rPr lang="en-US" sz="1400" dirty="0" smtClean="0"/>
              <a:t> impact across OneFS cluster nodes</a:t>
            </a:r>
          </a:p>
          <a:p>
            <a:pPr lvl="1">
              <a:spcBef>
                <a:spcPts val="0"/>
              </a:spcBef>
            </a:pPr>
            <a:r>
              <a:rPr lang="en-US" sz="1100" dirty="0" smtClean="0"/>
              <a:t>Multiple </a:t>
            </a:r>
            <a:r>
              <a:rPr lang="en-US" sz="1100" dirty="0" err="1" smtClean="0"/>
              <a:t>readonly</a:t>
            </a:r>
            <a:r>
              <a:rPr lang="en-US" sz="1100" dirty="0" smtClean="0"/>
              <a:t> mounts are recommended</a:t>
            </a:r>
          </a:p>
          <a:p>
            <a:pPr lvl="1">
              <a:spcBef>
                <a:spcPts val="0"/>
              </a:spcBef>
            </a:pPr>
            <a:r>
              <a:rPr lang="en-US" sz="1100" dirty="0" smtClean="0"/>
              <a:t>With NFS, be sure that READIRPLUS is enabled for all mounts</a:t>
            </a:r>
          </a:p>
          <a:p>
            <a:pPr>
              <a:spcBef>
                <a:spcPts val="0"/>
              </a:spcBef>
            </a:pPr>
            <a:r>
              <a:rPr lang="en-US" sz="1400" dirty="0" smtClean="0"/>
              <a:t>In the unlikely event of a uncaught fatal error in </a:t>
            </a:r>
            <a:r>
              <a:rPr lang="en-US" sz="1400" dirty="0" err="1" smtClean="0"/>
              <a:t>pwalk</a:t>
            </a:r>
            <a:r>
              <a:rPr lang="en-US" sz="1400" dirty="0" smtClean="0"/>
              <a:t>, it is best to have core dumps enabled to facilitate diagnosis (</a:t>
            </a:r>
            <a:r>
              <a:rPr lang="en-US" sz="1400" dirty="0" err="1" smtClean="0"/>
              <a:t>eg</a:t>
            </a:r>
            <a:r>
              <a:rPr lang="en-US" sz="1400" dirty="0" smtClean="0"/>
              <a:t>: use </a:t>
            </a:r>
            <a:r>
              <a:rPr lang="en-US" sz="1400" dirty="0" err="1" smtClean="0"/>
              <a:t>ulimit</a:t>
            </a:r>
            <a:r>
              <a:rPr lang="en-US" sz="1400" dirty="0" smtClean="0"/>
              <a:t> –c unlimited on Linux prior to </a:t>
            </a:r>
            <a:r>
              <a:rPr lang="en-US" sz="1400" dirty="0" err="1" smtClean="0"/>
              <a:t>pwalk</a:t>
            </a:r>
            <a:r>
              <a:rPr lang="en-US" sz="1400" dirty="0" smtClean="0"/>
              <a:t> operation)</a:t>
            </a:r>
          </a:p>
          <a:p>
            <a:pPr lvl="1">
              <a:spcBef>
                <a:spcPts val="0"/>
              </a:spcBef>
            </a:pPr>
            <a:r>
              <a:rPr lang="en-US" sz="1100" dirty="0" smtClean="0"/>
              <a:t>core.&lt;</a:t>
            </a:r>
            <a:r>
              <a:rPr lang="en-US" sz="1100" dirty="0" err="1" smtClean="0"/>
              <a:t>pid</a:t>
            </a:r>
            <a:r>
              <a:rPr lang="en-US" sz="1100" dirty="0" smtClean="0"/>
              <a:t>&gt; is the standard Linux core file destination, but it is configurable</a:t>
            </a:r>
          </a:p>
          <a:p>
            <a:pPr lvl="1">
              <a:spcBef>
                <a:spcPts val="0"/>
              </a:spcBef>
            </a:pPr>
            <a:r>
              <a:rPr lang="en-US" sz="1100" dirty="0" smtClean="0"/>
              <a:t>Released versions of </a:t>
            </a:r>
            <a:r>
              <a:rPr lang="en-US" sz="1100" dirty="0" err="1" smtClean="0"/>
              <a:t>pwalk</a:t>
            </a:r>
            <a:r>
              <a:rPr lang="en-US" sz="1100" dirty="0" smtClean="0"/>
              <a:t> have not been known to dump core under any circumstances, but if it happens, please report it!</a:t>
            </a:r>
            <a:endParaRPr lang="en-US" sz="11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NFS READDIRPLUS</a:t>
            </a:r>
            <a:endParaRPr lang="en-US" dirty="0"/>
          </a:p>
        </p:txBody>
      </p:sp>
      <p:sp>
        <p:nvSpPr>
          <p:cNvPr id="5" name="Content Placeholder 4"/>
          <p:cNvSpPr>
            <a:spLocks noGrp="1"/>
          </p:cNvSpPr>
          <p:nvPr>
            <p:ph sz="quarter" idx="10"/>
          </p:nvPr>
        </p:nvSpPr>
        <p:spPr/>
        <p:txBody>
          <a:bodyPr/>
          <a:lstStyle/>
          <a:p>
            <a:r>
              <a:rPr lang="en-US" smtClean="0"/>
              <a:t>If every lstat(2) call had to traverse a NAS protocol, network latency would cause it to take a long time to obtain information about a large number of files.</a:t>
            </a:r>
          </a:p>
          <a:p>
            <a:r>
              <a:rPr lang="en-US" smtClean="0"/>
              <a:t>NFSv3 can use its READDIRPLUS RPC to include file metadata with each call.</a:t>
            </a:r>
          </a:p>
          <a:p>
            <a:r>
              <a:rPr lang="en-US" smtClean="0"/>
              <a:t>NFSv4 does not have a READDIRPLUS RPC per se, but uses a variable attribute mask to obtain similar results.</a:t>
            </a:r>
          </a:p>
          <a:p>
            <a:r>
              <a:rPr lang="en-US" smtClean="0"/>
              <a:t>Most NFS clients honor the ‘rdirplus’ mount option for both NFSv3 and NFSv4 mounts as hint to fetch metadata in batches.</a:t>
            </a:r>
          </a:p>
          <a:p>
            <a:r>
              <a:rPr lang="en-US" smtClean="0"/>
              <a:t>In Linux, ‘mountstats &lt;mount_point&gt;‘ is handy for seeing what RPCs are generated, along with their service times.</a:t>
            </a: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Size Matters!  Budget Output Space!</a:t>
            </a:r>
            <a:endParaRPr lang="en-US" sz="2400" dirty="0"/>
          </a:p>
        </p:txBody>
      </p:sp>
      <p:sp>
        <p:nvSpPr>
          <p:cNvPr id="5" name="Content Placeholder 4"/>
          <p:cNvSpPr>
            <a:spLocks noGrp="1"/>
          </p:cNvSpPr>
          <p:nvPr>
            <p:ph sz="quarter" idx="10"/>
          </p:nvPr>
        </p:nvSpPr>
        <p:spPr/>
        <p:txBody>
          <a:bodyPr/>
          <a:lstStyle/>
          <a:p>
            <a:pPr>
              <a:spcBef>
                <a:spcPts val="0"/>
              </a:spcBef>
            </a:pPr>
            <a:r>
              <a:rPr lang="en-US" dirty="0" smtClean="0"/>
              <a:t>Incremental Per-File Output Bytes (PFOBs) add up …</a:t>
            </a:r>
          </a:p>
          <a:p>
            <a:pPr lvl="1">
              <a:spcBef>
                <a:spcPts val="0"/>
              </a:spcBef>
            </a:pPr>
            <a:r>
              <a:rPr lang="en-US" dirty="0" smtClean="0"/>
              <a:t>One million (10^6) files -&gt; 1 MB PFOB</a:t>
            </a:r>
          </a:p>
          <a:p>
            <a:pPr lvl="1">
              <a:spcBef>
                <a:spcPts val="0"/>
              </a:spcBef>
            </a:pPr>
            <a:r>
              <a:rPr lang="en-US" dirty="0" smtClean="0"/>
              <a:t>One billion (10^9) files -&gt; 1 GB PFOB</a:t>
            </a:r>
          </a:p>
          <a:p>
            <a:pPr lvl="1">
              <a:spcBef>
                <a:spcPts val="0"/>
              </a:spcBef>
            </a:pPr>
            <a:r>
              <a:rPr lang="en-US" dirty="0" smtClean="0"/>
              <a:t>For XML output, budget 128 bytes per file</a:t>
            </a:r>
          </a:p>
          <a:p>
            <a:pPr>
              <a:spcBef>
                <a:spcPts val="0"/>
              </a:spcBef>
            </a:pPr>
            <a:r>
              <a:rPr lang="en-US" dirty="0" smtClean="0"/>
              <a:t>With –</a:t>
            </a:r>
            <a:r>
              <a:rPr lang="en-US" dirty="0" err="1" smtClean="0"/>
              <a:t>gz</a:t>
            </a:r>
            <a:r>
              <a:rPr lang="en-US" dirty="0" smtClean="0"/>
              <a:t>, estimate 3x to 4x compression</a:t>
            </a:r>
          </a:p>
          <a:p>
            <a:pPr lvl="1">
              <a:spcBef>
                <a:spcPts val="0"/>
              </a:spcBef>
            </a:pPr>
            <a:r>
              <a:rPr lang="en-US" dirty="0" smtClean="0"/>
              <a:t>EXAMPLE: 1 billion files @ 128 bytes-per-file</a:t>
            </a:r>
          </a:p>
          <a:p>
            <a:pPr lvl="1">
              <a:spcBef>
                <a:spcPts val="0"/>
              </a:spcBef>
            </a:pPr>
            <a:r>
              <a:rPr lang="en-US" dirty="0" smtClean="0"/>
              <a:t>~128 GB estimated output, compressed to ~42 to 34 GB</a:t>
            </a:r>
          </a:p>
          <a:p>
            <a:pPr lvl="1">
              <a:spcBef>
                <a:spcPts val="0"/>
              </a:spcBef>
            </a:pPr>
            <a:r>
              <a:rPr lang="en-US" dirty="0" smtClean="0"/>
              <a:t>NOTE: </a:t>
            </a:r>
            <a:r>
              <a:rPr lang="en-US" dirty="0" err="1" smtClean="0"/>
              <a:t>gzip</a:t>
            </a:r>
            <a:r>
              <a:rPr lang="en-US" dirty="0" smtClean="0"/>
              <a:t> operation may be controllable by the GZIP environment variable. See the </a:t>
            </a:r>
            <a:r>
              <a:rPr lang="en-US" dirty="0" err="1" smtClean="0"/>
              <a:t>gzip</a:t>
            </a:r>
            <a:r>
              <a:rPr lang="en-US" dirty="0" smtClean="0"/>
              <a:t> man page.</a:t>
            </a:r>
          </a:p>
          <a:p>
            <a:pPr lvl="1">
              <a:spcBef>
                <a:spcPts val="0"/>
              </a:spcBef>
            </a:pPr>
            <a:r>
              <a:rPr lang="en-US" dirty="0" smtClean="0"/>
              <a:t>CAUTION: The way </a:t>
            </a:r>
            <a:r>
              <a:rPr lang="en-US" dirty="0" err="1" smtClean="0"/>
              <a:t>pwalk</a:t>
            </a:r>
            <a:r>
              <a:rPr lang="en-US" dirty="0" smtClean="0"/>
              <a:t> pipes output through </a:t>
            </a:r>
            <a:r>
              <a:rPr lang="en-US" dirty="0" err="1" smtClean="0"/>
              <a:t>gzip</a:t>
            </a:r>
            <a:r>
              <a:rPr lang="en-US" dirty="0" smtClean="0"/>
              <a:t> results in hangs on some platforms!</a:t>
            </a:r>
          </a:p>
          <a:p>
            <a:pPr>
              <a:spcBef>
                <a:spcPts val="0"/>
              </a:spcBef>
            </a:pPr>
            <a:r>
              <a:rPr lang="en-US" dirty="0" smtClean="0"/>
              <a:t>With </a:t>
            </a:r>
            <a:r>
              <a:rPr lang="mr-IN" dirty="0" smtClean="0"/>
              <a:t>–</a:t>
            </a:r>
            <a:r>
              <a:rPr lang="en-US" dirty="0" err="1" smtClean="0"/>
              <a:t>ls</a:t>
            </a:r>
            <a:r>
              <a:rPr lang="en-US" dirty="0" smtClean="0"/>
              <a:t>, –</a:t>
            </a:r>
            <a:r>
              <a:rPr lang="en-US" dirty="0" err="1" smtClean="0"/>
              <a:t>pmode</a:t>
            </a:r>
            <a:r>
              <a:rPr lang="en-US" dirty="0" smtClean="0"/>
              <a:t> reduces output size by omitting the file mode information</a:t>
            </a:r>
          </a:p>
          <a:p>
            <a:pPr>
              <a:spcBef>
                <a:spcPts val="0"/>
              </a:spcBef>
            </a:pPr>
            <a:r>
              <a:rPr lang="en-US" dirty="0" smtClean="0"/>
              <a:t>With </a:t>
            </a:r>
            <a:r>
              <a:rPr lang="mr-IN" dirty="0" smtClean="0"/>
              <a:t>–</a:t>
            </a:r>
            <a:r>
              <a:rPr lang="en-US" dirty="0" smtClean="0"/>
              <a:t>csv, one can specify only the metadata columns desired</a:t>
            </a:r>
          </a:p>
          <a:p>
            <a:pPr>
              <a:spcBef>
                <a:spcPts val="0"/>
              </a:spcBef>
            </a:pPr>
            <a:r>
              <a:rPr lang="en-US" dirty="0" smtClean="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Performance: YMMV</a:t>
            </a:r>
            <a:endParaRPr lang="en-US" sz="2800" dirty="0">
              <a:solidFill>
                <a:srgbClr val="007DB8"/>
              </a:solidFill>
            </a:endParaRP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smtClean="0"/>
              <a:t>Test Directory Structure: ~32 millions files including ~64 thousand directories</a:t>
            </a:r>
          </a:p>
          <a:p>
            <a:pPr marL="285750" indent="-285750">
              <a:buFont typeface="Arial"/>
              <a:buChar char="•"/>
            </a:pPr>
            <a:r>
              <a:rPr lang="en-US" sz="1400" dirty="0" smtClean="0"/>
              <a:t>Target cluster: 3-node 5400S with no SSD running OneFS 7.1.0</a:t>
            </a:r>
          </a:p>
          <a:p>
            <a:pPr marL="285750" indent="-285750">
              <a:buFont typeface="Arial"/>
              <a:buChar char="•"/>
            </a:pPr>
            <a:r>
              <a:rPr lang="en-US" sz="1400" dirty="0" smtClean="0"/>
              <a:t>Linux client: Centos 6 on 3-core NNN GHz AMD processor</a:t>
            </a:r>
          </a:p>
          <a:p>
            <a:pPr marL="742950" lvl="1" indent="-285750">
              <a:buFont typeface="Arial"/>
              <a:buChar char="•"/>
            </a:pPr>
            <a:r>
              <a:rPr lang="en-US" sz="1400" dirty="0" smtClean="0"/>
              <a:t>Single </a:t>
            </a:r>
            <a:r>
              <a:rPr lang="en-US" sz="1400" dirty="0"/>
              <a:t>1 </a:t>
            </a:r>
            <a:r>
              <a:rPr lang="en-US" sz="1400" dirty="0" err="1"/>
              <a:t>GbE</a:t>
            </a:r>
            <a:r>
              <a:rPr lang="en-US" sz="1400" dirty="0"/>
              <a:t> switched </a:t>
            </a:r>
            <a:r>
              <a:rPr lang="en-US" sz="1400" dirty="0" smtClean="0"/>
              <a:t>network link to cluster</a:t>
            </a:r>
          </a:p>
          <a:p>
            <a:pPr marL="742950" lvl="1" indent="-285750">
              <a:buFont typeface="Arial"/>
              <a:buChar char="•"/>
            </a:pPr>
            <a:r>
              <a:rPr lang="en-US" sz="1400" dirty="0" smtClean="0"/>
              <a:t>Single 7200 RPM SATA disk with EXT3 filesystem used for output</a:t>
            </a:r>
          </a:p>
          <a:p>
            <a:pPr marL="285750" indent="-285750">
              <a:buFont typeface="Arial"/>
              <a:buChar char="•"/>
            </a:pPr>
            <a:r>
              <a:rPr lang="en-US" sz="1400" dirty="0" smtClean="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gridCol w="838200"/>
                <a:gridCol w="1143000"/>
                <a:gridCol w="1219200"/>
                <a:gridCol w="1676400"/>
                <a:gridCol w="1828800"/>
              </a:tblGrid>
              <a:tr h="318952">
                <a:tc>
                  <a:txBody>
                    <a:bodyPr/>
                    <a:lstStyle/>
                    <a:p>
                      <a:pPr algn="ctr"/>
                      <a:r>
                        <a:rPr lang="en-US" sz="1400" dirty="0" smtClean="0"/>
                        <a:t>-</a:t>
                      </a:r>
                      <a:r>
                        <a:rPr lang="en-US" sz="1400" dirty="0" err="1" smtClean="0"/>
                        <a:t>dop</a:t>
                      </a:r>
                      <a:r>
                        <a:rPr lang="en-US" sz="1400" dirty="0" smtClean="0"/>
                        <a:t>=</a:t>
                      </a:r>
                      <a:endParaRPr lang="en-US" sz="1400" dirty="0"/>
                    </a:p>
                  </a:txBody>
                  <a:tcPr marT="0" marB="34290" anchor="ctr" anchorCtr="1"/>
                </a:tc>
                <a:tc>
                  <a:txBody>
                    <a:bodyPr/>
                    <a:lstStyle/>
                    <a:p>
                      <a:r>
                        <a:rPr lang="en-US" sz="1400" dirty="0" smtClean="0"/>
                        <a:t>paths</a:t>
                      </a:r>
                      <a:endParaRPr lang="en-US" sz="1400" dirty="0"/>
                    </a:p>
                  </a:txBody>
                  <a:tcPr marT="0" marB="34290" anchor="ctr" anchorCtr="1"/>
                </a:tc>
                <a:tc>
                  <a:txBody>
                    <a:bodyPr/>
                    <a:lstStyle/>
                    <a:p>
                      <a:r>
                        <a:rPr lang="en-US" sz="1400" dirty="0" smtClean="0"/>
                        <a:t>seconds</a:t>
                      </a:r>
                      <a:endParaRPr lang="en-US" sz="1400" dirty="0"/>
                    </a:p>
                  </a:txBody>
                  <a:tcPr marT="0" marB="34290" anchor="ctr" anchorCtr="1"/>
                </a:tc>
                <a:tc>
                  <a:txBody>
                    <a:bodyPr/>
                    <a:lstStyle/>
                    <a:p>
                      <a:r>
                        <a:rPr lang="en-US" sz="1400" dirty="0" smtClean="0"/>
                        <a:t>files/sec</a:t>
                      </a:r>
                      <a:endParaRPr lang="en-US" sz="1400" dirty="0"/>
                    </a:p>
                  </a:txBody>
                  <a:tcPr marT="0" marB="34290" anchor="ctr" anchorCtr="1"/>
                </a:tc>
                <a:tc>
                  <a:txBody>
                    <a:bodyPr/>
                    <a:lstStyle/>
                    <a:p>
                      <a:r>
                        <a:rPr lang="en-US" sz="1400" dirty="0" smtClean="0"/>
                        <a:t>files/sec/path</a:t>
                      </a:r>
                      <a:endParaRPr lang="en-US" sz="1400" dirty="0"/>
                    </a:p>
                  </a:txBody>
                  <a:tcPr marT="0" marB="34290" anchor="ctr" anchorCtr="1"/>
                </a:tc>
                <a:tc>
                  <a:txBody>
                    <a:bodyPr/>
                    <a:lstStyle/>
                    <a:p>
                      <a:endParaRPr lang="en-US" sz="1400" dirty="0"/>
                    </a:p>
                  </a:txBody>
                  <a:tcPr marT="0" marB="34290" anchor="ctr" anchorCtr="1"/>
                </a:tc>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slight GAIN with –</a:t>
                      </a:r>
                      <a:r>
                        <a:rPr lang="en-US" sz="900" b="0" i="0" u="none" strike="noStrike" dirty="0" err="1" smtClean="0">
                          <a:solidFill>
                            <a:srgbClr val="000000"/>
                          </a:solidFill>
                          <a:effectLst/>
                          <a:latin typeface="Calibri"/>
                        </a:rPr>
                        <a:t>gz</a:t>
                      </a:r>
                      <a:r>
                        <a:rPr lang="en-US" sz="900" b="0" i="0" u="none" strike="noStrike" dirty="0" smtClean="0">
                          <a:solidFill>
                            <a:srgbClr val="000000"/>
                          </a:solidFill>
                          <a:effectLst/>
                          <a:latin typeface="Calibri"/>
                        </a:rPr>
                        <a:t>!</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smtClean="0">
                        <a:solidFill>
                          <a:srgbClr val="000000"/>
                        </a:solidFill>
                        <a:effectLst/>
                        <a:latin typeface="Calibri"/>
                      </a:endParaRPr>
                    </a:p>
                  </a:txBody>
                  <a:tcPr marL="12700" marR="12700" marT="0" marB="0" anchor="ctr" anchorCtr="1"/>
                </a:tc>
              </a:tr>
            </a:tbl>
          </a:graphicData>
        </a:graphic>
      </p:graphicFrame>
    </p:spTree>
    <p:extLst>
      <p:ext uri="{BB962C8B-B14F-4D97-AF65-F5344CB8AC3E}">
        <p14:creationId xmlns:p14="http://schemas.microsoft.com/office/powerpoint/2010/main" val="1227928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Factors</a:t>
            </a:r>
            <a:endParaRPr lang="en-US" dirty="0"/>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smtClean="0">
                <a:latin typeface="+mn-lt"/>
              </a:rPr>
              <a:t>Client …</a:t>
            </a:r>
          </a:p>
          <a:p>
            <a:pPr lvl="1">
              <a:buClr>
                <a:srgbClr val="000000"/>
              </a:buClr>
            </a:pPr>
            <a:r>
              <a:rPr lang="en-US" dirty="0" smtClean="0">
                <a:latin typeface="+mn-lt"/>
              </a:rPr>
              <a:t>Mount options (esp. ‘</a:t>
            </a:r>
            <a:r>
              <a:rPr lang="en-US" dirty="0" err="1" smtClean="0">
                <a:latin typeface="+mn-lt"/>
              </a:rPr>
              <a:t>rdirplus</a:t>
            </a:r>
            <a:r>
              <a:rPr lang="en-US" dirty="0" smtClean="0">
                <a:latin typeface="+mn-lt"/>
              </a:rPr>
              <a:t>’, ‘</a:t>
            </a:r>
            <a:r>
              <a:rPr lang="en-US" dirty="0" err="1" smtClean="0">
                <a:latin typeface="+mn-lt"/>
              </a:rPr>
              <a:t>acdirmin</a:t>
            </a:r>
            <a:r>
              <a:rPr lang="en-US" dirty="0" smtClean="0">
                <a:latin typeface="+mn-lt"/>
              </a:rPr>
              <a:t>’, ‘</a:t>
            </a:r>
            <a:r>
              <a:rPr lang="en-US" dirty="0" err="1" smtClean="0">
                <a:latin typeface="+mn-lt"/>
              </a:rPr>
              <a:t>acdirmax</a:t>
            </a:r>
            <a:r>
              <a:rPr lang="en-US" dirty="0" smtClean="0">
                <a:latin typeface="+mn-lt"/>
              </a:rPr>
              <a:t>’)</a:t>
            </a:r>
          </a:p>
          <a:p>
            <a:pPr lvl="1">
              <a:buClr>
                <a:srgbClr val="000000"/>
              </a:buClr>
            </a:pPr>
            <a:r>
              <a:rPr lang="en-US" dirty="0" smtClean="0">
                <a:latin typeface="+mn-lt"/>
              </a:rPr>
              <a:t>Use of </a:t>
            </a:r>
            <a:r>
              <a:rPr lang="mr-IN" dirty="0" smtClean="0">
                <a:latin typeface="+mn-lt"/>
              </a:rPr>
              <a:t>–</a:t>
            </a:r>
            <a:r>
              <a:rPr lang="en-US" dirty="0" smtClean="0">
                <a:latin typeface="+mn-lt"/>
              </a:rPr>
              <a:t>paths= multi-</a:t>
            </a:r>
            <a:r>
              <a:rPr lang="en-US" dirty="0" err="1" smtClean="0">
                <a:latin typeface="+mn-lt"/>
              </a:rPr>
              <a:t>pathing</a:t>
            </a:r>
            <a:endParaRPr lang="en-US" dirty="0" smtClean="0">
              <a:latin typeface="+mn-lt"/>
            </a:endParaRPr>
          </a:p>
          <a:p>
            <a:pPr lvl="1">
              <a:buClr>
                <a:srgbClr val="000000"/>
              </a:buClr>
            </a:pPr>
            <a:r>
              <a:rPr lang="en-US" dirty="0" smtClean="0">
                <a:latin typeface="+mn-lt"/>
              </a:rPr>
              <a:t>TCP</a:t>
            </a:r>
            <a:r>
              <a:rPr lang="en-US" smtClean="0">
                <a:latin typeface="+mn-lt"/>
              </a:rPr>
              <a:t>/IP, RPC, and NIC </a:t>
            </a:r>
            <a:r>
              <a:rPr lang="en-US" dirty="0" err="1" smtClean="0">
                <a:latin typeface="+mn-lt"/>
              </a:rPr>
              <a:t>tunables</a:t>
            </a:r>
            <a:endParaRPr lang="en-US" dirty="0" smtClean="0">
              <a:latin typeface="+mn-lt"/>
            </a:endParaRPr>
          </a:p>
          <a:p>
            <a:pPr marL="280987" indent="-285750">
              <a:buClr>
                <a:srgbClr val="000000"/>
              </a:buClr>
            </a:pPr>
            <a:r>
              <a:rPr lang="en-US" sz="1600" dirty="0" smtClean="0">
                <a:latin typeface="+mn-lt"/>
              </a:rPr>
              <a:t>Network </a:t>
            </a:r>
            <a:r>
              <a:rPr lang="mr-IN" sz="1600" dirty="0" smtClean="0">
                <a:latin typeface="+mn-lt"/>
              </a:rPr>
              <a:t>…</a:t>
            </a:r>
            <a:endParaRPr lang="en-US" dirty="0" smtClean="0">
              <a:latin typeface="+mn-lt"/>
            </a:endParaRPr>
          </a:p>
          <a:p>
            <a:pPr marL="627062" lvl="1" indent="-285750">
              <a:buClr>
                <a:srgbClr val="000000"/>
              </a:buClr>
            </a:pPr>
            <a:r>
              <a:rPr lang="en-US" dirty="0" smtClean="0"/>
              <a:t>Bandwidth</a:t>
            </a:r>
            <a:endParaRPr lang="en-US" dirty="0"/>
          </a:p>
          <a:p>
            <a:pPr marL="627062" lvl="1" indent="-285750">
              <a:buClr>
                <a:srgbClr val="000000"/>
              </a:buClr>
            </a:pPr>
            <a:r>
              <a:rPr lang="en-US" dirty="0" smtClean="0">
                <a:latin typeface="+mn-lt"/>
              </a:rPr>
              <a:t>Latency</a:t>
            </a:r>
          </a:p>
          <a:p>
            <a:pPr marL="627062" lvl="1" indent="-285750">
              <a:buClr>
                <a:srgbClr val="000000"/>
              </a:buClr>
            </a:pPr>
            <a:r>
              <a:rPr lang="en-US" dirty="0" smtClean="0">
                <a:latin typeface="+mn-lt"/>
              </a:rPr>
              <a:t>Congestion</a:t>
            </a:r>
          </a:p>
          <a:p>
            <a:pPr>
              <a:buClr>
                <a:srgbClr val="000000"/>
              </a:buClr>
            </a:pPr>
            <a:r>
              <a:rPr lang="en-US" sz="1600" dirty="0" smtClean="0">
                <a:latin typeface="+mn-lt"/>
              </a:rPr>
              <a:t>Server …</a:t>
            </a:r>
          </a:p>
          <a:p>
            <a:pPr lvl="1">
              <a:buClr>
                <a:srgbClr val="000000"/>
              </a:buClr>
            </a:pPr>
            <a:r>
              <a:rPr lang="en-US" dirty="0" smtClean="0">
                <a:latin typeface="+mn-lt"/>
              </a:rPr>
              <a:t>CPU power</a:t>
            </a:r>
          </a:p>
          <a:p>
            <a:pPr lvl="1">
              <a:buClr>
                <a:srgbClr val="000000"/>
              </a:buClr>
            </a:pPr>
            <a:r>
              <a:rPr lang="en-US" dirty="0" smtClean="0">
                <a:latin typeface="+mn-lt"/>
              </a:rPr>
              <a:t>OneFS version</a:t>
            </a:r>
          </a:p>
          <a:p>
            <a:pPr lvl="1">
              <a:buClr>
                <a:srgbClr val="000000"/>
              </a:buClr>
            </a:pPr>
            <a:r>
              <a:rPr lang="en-US" dirty="0" smtClean="0">
                <a:latin typeface="+mn-lt"/>
              </a:rPr>
              <a:t>OneFS SSD usage for metadata (metadata-read, metadata-write, L3)</a:t>
            </a:r>
          </a:p>
          <a:p>
            <a:pPr lvl="1">
              <a:buClr>
                <a:srgbClr val="000000"/>
              </a:buClr>
            </a:pPr>
            <a:r>
              <a:rPr lang="en-US" dirty="0" smtClean="0">
                <a:latin typeface="+mn-lt"/>
              </a:rPr>
              <a:t>Parameters per RDIRPLUS operation (export option)</a:t>
            </a:r>
            <a:endParaRPr lang="en-US" dirty="0">
              <a:latin typeface="+mn-lt"/>
            </a:endParaRP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Limit</a:t>
            </a:r>
            <a:endParaRPr lang="en-US" dirty="0"/>
          </a:p>
        </p:txBody>
      </p:sp>
      <p:sp>
        <p:nvSpPr>
          <p:cNvPr id="5" name="Content Placeholder 4"/>
          <p:cNvSpPr>
            <a:spLocks noGrp="1"/>
          </p:cNvSpPr>
          <p:nvPr>
            <p:ph sz="quarter" idx="10"/>
          </p:nvPr>
        </p:nvSpPr>
        <p:spPr/>
        <p:txBody>
          <a:bodyPr>
            <a:normAutofit fontScale="92500" lnSpcReduction="10000"/>
          </a:bodyPr>
          <a:lstStyle/>
          <a:p>
            <a:pPr>
              <a:buClr>
                <a:srgbClr val="000000"/>
              </a:buClr>
            </a:pPr>
            <a:r>
              <a:rPr lang="en-US" dirty="0" smtClean="0">
                <a:latin typeface="+mn-lt"/>
              </a:rPr>
              <a:t>Per-worker -&gt; (7*N_WORKERS)</a:t>
            </a:r>
          </a:p>
          <a:p>
            <a:pPr lvl="1"/>
            <a:r>
              <a:rPr lang="en-US" dirty="0" smtClean="0"/>
              <a:t>#N_WORKERS - READONLY file open</a:t>
            </a:r>
          </a:p>
          <a:p>
            <a:pPr lvl="1"/>
            <a:r>
              <a:rPr lang="en-US" dirty="0" smtClean="0">
                <a:latin typeface="+mn-lt"/>
              </a:rPr>
              <a:t>#N_WORKERS </a:t>
            </a:r>
            <a:r>
              <a:rPr lang="mr-IN" dirty="0" smtClean="0">
                <a:latin typeface="+mn-lt"/>
              </a:rPr>
              <a:t>–</a:t>
            </a:r>
            <a:r>
              <a:rPr lang="en-US" dirty="0" smtClean="0">
                <a:latin typeface="+mn-lt"/>
              </a:rPr>
              <a:t> Primary output (.</a:t>
            </a:r>
            <a:r>
              <a:rPr lang="en-US" dirty="0" err="1" smtClean="0">
                <a:latin typeface="+mn-lt"/>
              </a:rPr>
              <a:t>ls</a:t>
            </a:r>
            <a:r>
              <a:rPr lang="en-US" dirty="0" smtClean="0">
                <a:latin typeface="+mn-lt"/>
              </a:rPr>
              <a:t>, .xml, .audit, .</a:t>
            </a:r>
            <a:r>
              <a:rPr lang="en-US" dirty="0" err="1" smtClean="0">
                <a:latin typeface="+mn-lt"/>
              </a:rPr>
              <a:t>cmp</a:t>
            </a:r>
            <a:r>
              <a:rPr lang="en-US" dirty="0" smtClean="0">
                <a:latin typeface="+mn-lt"/>
              </a:rPr>
              <a:t>, .fix, .out)</a:t>
            </a:r>
          </a:p>
          <a:p>
            <a:pPr lvl="1"/>
            <a:r>
              <a:rPr lang="en-US" dirty="0" smtClean="0"/>
              <a:t>#N_WORKERS </a:t>
            </a:r>
            <a:r>
              <a:rPr lang="mr-IN" dirty="0" smtClean="0"/>
              <a:t>–</a:t>
            </a:r>
            <a:r>
              <a:rPr lang="en-US" dirty="0" smtClean="0"/>
              <a:t> Python pipe (w/ -audit)</a:t>
            </a:r>
            <a:endParaRPr lang="en-US" dirty="0" smtClean="0">
              <a:latin typeface="+mn-lt"/>
            </a:endParaRPr>
          </a:p>
          <a:p>
            <a:pPr lvl="1"/>
            <a:r>
              <a:rPr lang="en-US" dirty="0" smtClean="0"/>
              <a:t>#4*N_WORKERS </a:t>
            </a:r>
            <a:r>
              <a:rPr lang="mr-IN" dirty="0" smtClean="0"/>
              <a:t>–</a:t>
            </a:r>
            <a:r>
              <a:rPr lang="en-US" dirty="0" smtClean="0"/>
              <a:t> ACL outputs (including </a:t>
            </a:r>
            <a:r>
              <a:rPr lang="mr-IN" dirty="0" smtClean="0"/>
              <a:t>–</a:t>
            </a:r>
            <a:r>
              <a:rPr lang="en-US" dirty="0" err="1" smtClean="0"/>
              <a:t>wacls</a:t>
            </a:r>
            <a:r>
              <a:rPr lang="en-US" dirty="0" smtClean="0"/>
              <a:t>= pipe)</a:t>
            </a:r>
            <a:endParaRPr lang="en-US" dirty="0" smtClean="0">
              <a:latin typeface="+mn-lt"/>
            </a:endParaRPr>
          </a:p>
          <a:p>
            <a:r>
              <a:rPr lang="en-US" dirty="0" smtClean="0"/>
              <a:t>Per-process (6 + N_SOURCE_PATHS + N_TARGET_PATHS)</a:t>
            </a:r>
            <a:endParaRPr lang="en-US" dirty="0" smtClean="0">
              <a:latin typeface="+mn-lt"/>
            </a:endParaRPr>
          </a:p>
          <a:p>
            <a:pPr lvl="1"/>
            <a:r>
              <a:rPr lang="en-US" dirty="0" smtClean="0"/>
              <a:t>#</a:t>
            </a:r>
            <a:r>
              <a:rPr lang="en-US" dirty="0"/>
              <a:t>N_SOURCE_PATHS</a:t>
            </a:r>
            <a:r>
              <a:rPr lang="en-US" dirty="0" smtClean="0"/>
              <a:t> + #N_TARGET_PATHS - SOURCE and TARGET paths</a:t>
            </a:r>
          </a:p>
          <a:p>
            <a:pPr lvl="1"/>
            <a:r>
              <a:rPr lang="en-US" dirty="0" smtClean="0">
                <a:latin typeface="+mn-lt"/>
              </a:rPr>
              <a:t>#1 - .log file</a:t>
            </a:r>
          </a:p>
          <a:p>
            <a:pPr lvl="1"/>
            <a:r>
              <a:rPr lang="en-US" dirty="0" smtClean="0"/>
              <a:t>#2 - .</a:t>
            </a:r>
            <a:r>
              <a:rPr lang="en-US" dirty="0" err="1" smtClean="0"/>
              <a:t>fifo</a:t>
            </a:r>
            <a:r>
              <a:rPr lang="en-US" dirty="0" smtClean="0"/>
              <a:t> (push and pop handles)</a:t>
            </a:r>
            <a:endParaRPr lang="en-US" dirty="0" smtClean="0">
              <a:latin typeface="+mn-lt"/>
            </a:endParaRPr>
          </a:p>
          <a:p>
            <a:pPr lvl="1"/>
            <a:r>
              <a:rPr lang="en-US" dirty="0" smtClean="0"/>
              <a:t>#3 - </a:t>
            </a:r>
            <a:r>
              <a:rPr lang="en-US" dirty="0" err="1" smtClean="0"/>
              <a:t>stdin</a:t>
            </a:r>
            <a:r>
              <a:rPr lang="en-US" dirty="0" smtClean="0"/>
              <a:t>, </a:t>
            </a:r>
            <a:r>
              <a:rPr lang="en-US" dirty="0" err="1" smtClean="0"/>
              <a:t>stdout</a:t>
            </a:r>
            <a:r>
              <a:rPr lang="en-US" dirty="0" smtClean="0"/>
              <a:t>, </a:t>
            </a:r>
            <a:r>
              <a:rPr lang="en-US" dirty="0" err="1" smtClean="0"/>
              <a:t>stderr</a:t>
            </a:r>
            <a:endParaRPr lang="en-US" dirty="0"/>
          </a:p>
          <a:p>
            <a:r>
              <a:rPr lang="en-US" dirty="0" smtClean="0"/>
              <a:t>Transient</a:t>
            </a:r>
          </a:p>
          <a:p>
            <a:pPr lvl="1"/>
            <a:r>
              <a:rPr lang="en-US" dirty="0" smtClean="0"/>
              <a:t>#1 - .tally</a:t>
            </a:r>
          </a:p>
          <a:p>
            <a:pPr lvl="1"/>
            <a:r>
              <a:rPr lang="en-US" dirty="0" smtClean="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Footnotes</a:t>
            </a:r>
            <a:endParaRPr lang="en-US" sz="2800" dirty="0">
              <a:solidFill>
                <a:srgbClr val="007DB8"/>
              </a:solidFill>
            </a:endParaRP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smtClean="0">
                <a:latin typeface="+mn-lt"/>
              </a:rPr>
              <a:t>Only directory pathnames are allowed on the command line</a:t>
            </a:r>
          </a:p>
          <a:p>
            <a:pPr>
              <a:buClrTx/>
            </a:pPr>
            <a:r>
              <a:rPr lang="en-US" sz="1600" dirty="0" smtClean="0">
                <a:latin typeface="+mn-lt"/>
              </a:rPr>
              <a:t>Worker wakeups per run are non-deterministic, and may vary between runs</a:t>
            </a:r>
          </a:p>
          <a:p>
            <a:pPr>
              <a:buClrTx/>
            </a:pPr>
            <a:r>
              <a:rPr lang="en-US" sz="1600" dirty="0" smtClean="0">
                <a:latin typeface="+mn-lt"/>
              </a:rPr>
              <a:t>Platform-specific summary statistics vary widely in content and accuracy; take them with a grain of salt</a:t>
            </a:r>
          </a:p>
          <a:p>
            <a:pPr>
              <a:buClrTx/>
            </a:pPr>
            <a:r>
              <a:rPr lang="en-US" sz="1600" dirty="0" err="1" smtClean="0">
                <a:latin typeface="+mn-lt"/>
              </a:rPr>
              <a:t>pwalk’s</a:t>
            </a:r>
            <a:r>
              <a:rPr lang="en-US" sz="1600" dirty="0" smtClean="0">
                <a:latin typeface="+mn-lt"/>
              </a:rPr>
              <a:t> space accounting is not precise …</a:t>
            </a:r>
          </a:p>
          <a:p>
            <a:pPr lvl="1">
              <a:buClrTx/>
            </a:pPr>
            <a:r>
              <a:rPr lang="en-US" sz="1400" dirty="0" smtClean="0">
                <a:latin typeface="+mn-lt"/>
              </a:rPr>
              <a:t>Files with multiple hard links will have their space usage </a:t>
            </a:r>
            <a:br>
              <a:rPr lang="en-US" sz="1400" dirty="0" smtClean="0">
                <a:latin typeface="+mn-lt"/>
              </a:rPr>
            </a:br>
            <a:r>
              <a:rPr lang="en-US" sz="1400" dirty="0" smtClean="0">
                <a:latin typeface="+mn-lt"/>
              </a:rPr>
              <a:t>redundantly counted by </a:t>
            </a:r>
            <a:r>
              <a:rPr lang="en-US" sz="1400" dirty="0" err="1" smtClean="0">
                <a:latin typeface="+mn-lt"/>
              </a:rPr>
              <a:t>pwalk</a:t>
            </a:r>
            <a:endParaRPr lang="en-US" sz="1400" dirty="0" smtClean="0">
              <a:latin typeface="+mn-lt"/>
            </a:endParaRPr>
          </a:p>
          <a:p>
            <a:pPr lvl="1">
              <a:buClrTx/>
            </a:pPr>
            <a:r>
              <a:rPr lang="en-US" sz="1400" dirty="0" err="1" smtClean="0">
                <a:latin typeface="+mn-lt"/>
              </a:rPr>
              <a:t>pwalk</a:t>
            </a:r>
            <a:r>
              <a:rPr lang="en-US" sz="1400" dirty="0" smtClean="0">
                <a:latin typeface="+mn-lt"/>
              </a:rPr>
              <a:t> &lt;path&gt; entries include directory space usage, but &lt;file&gt;</a:t>
            </a:r>
            <a:br>
              <a:rPr lang="en-US" sz="1400" dirty="0" smtClean="0">
                <a:latin typeface="+mn-lt"/>
              </a:rPr>
            </a:br>
            <a:r>
              <a:rPr lang="en-US" sz="1400" dirty="0" smtClean="0">
                <a:latin typeface="+mn-lt"/>
              </a:rPr>
              <a:t>entries for all directories are shown as 0 bytes allocated and</a:t>
            </a:r>
            <a:br>
              <a:rPr lang="en-US" sz="1400" dirty="0" smtClean="0">
                <a:latin typeface="+mn-lt"/>
              </a:rPr>
            </a:br>
            <a:r>
              <a:rPr lang="en-US" sz="1400" dirty="0" smtClean="0">
                <a:latin typeface="+mn-lt"/>
              </a:rPr>
              <a:t>0 bytes used (to avoid double-counting)</a:t>
            </a:r>
          </a:p>
          <a:p>
            <a:pPr lvl="1">
              <a:buClrTx/>
            </a:pPr>
            <a:r>
              <a:rPr lang="en-US" sz="1400" dirty="0" err="1" smtClean="0">
                <a:latin typeface="+mn-lt"/>
              </a:rPr>
              <a:t>pwalk</a:t>
            </a:r>
            <a:r>
              <a:rPr lang="en-US" sz="1400" dirty="0" smtClean="0">
                <a:latin typeface="+mn-lt"/>
              </a:rPr>
              <a:t> &lt;file&gt; entries for </a:t>
            </a:r>
            <a:r>
              <a:rPr lang="en-US" sz="1400" dirty="0" err="1" smtClean="0">
                <a:latin typeface="+mn-lt"/>
              </a:rPr>
              <a:t>symlinks</a:t>
            </a:r>
            <a:r>
              <a:rPr lang="en-US" sz="1400" dirty="0" smtClean="0">
                <a:latin typeface="+mn-lt"/>
              </a:rPr>
              <a:t> will report zero-length space</a:t>
            </a:r>
            <a:br>
              <a:rPr lang="en-US" sz="1400" dirty="0" smtClean="0">
                <a:latin typeface="+mn-lt"/>
              </a:rPr>
            </a:br>
            <a:r>
              <a:rPr lang="en-US" sz="1400" dirty="0" smtClean="0">
                <a:latin typeface="+mn-lt"/>
              </a:rPr>
              <a:t>allocation (but should probably at least report the space required</a:t>
            </a:r>
            <a:br>
              <a:rPr lang="en-US" sz="1400" dirty="0" smtClean="0">
                <a:latin typeface="+mn-lt"/>
              </a:rPr>
            </a:br>
            <a:r>
              <a:rPr lang="en-US" sz="1400" dirty="0" smtClean="0">
                <a:latin typeface="+mn-lt"/>
              </a:rPr>
              <a:t>for</a:t>
            </a:r>
            <a:r>
              <a:rPr lang="en-US" sz="1400" dirty="0">
                <a:latin typeface="+mn-lt"/>
              </a:rPr>
              <a:t> </a:t>
            </a:r>
            <a:r>
              <a:rPr lang="en-US" sz="1400" dirty="0" smtClean="0">
                <a:latin typeface="+mn-lt"/>
              </a:rPr>
              <a:t>their </a:t>
            </a:r>
            <a:r>
              <a:rPr lang="en-US" sz="1400" dirty="0" err="1" smtClean="0">
                <a:latin typeface="+mn-lt"/>
              </a:rPr>
              <a:t>inode</a:t>
            </a:r>
            <a:r>
              <a:rPr lang="en-US" sz="1400" dirty="0" smtClean="0">
                <a:latin typeface="+mn-lt"/>
              </a:rPr>
              <a:t> allocations)</a:t>
            </a:r>
          </a:p>
        </p:txBody>
      </p:sp>
    </p:spTree>
    <p:extLst>
      <p:ext uri="{BB962C8B-B14F-4D97-AF65-F5344CB8AC3E}">
        <p14:creationId xmlns:p14="http://schemas.microsoft.com/office/powerpoint/2010/main" val="2458797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General Discussion &amp; Usage</a:t>
            </a:r>
            <a:endParaRPr lang="en-US" sz="3600" dirty="0">
              <a:solidFill>
                <a:srgbClr val="444444"/>
              </a:solidFill>
            </a:endParaRPr>
          </a:p>
        </p:txBody>
      </p:sp>
    </p:spTree>
    <p:extLst>
      <p:ext uri="{BB962C8B-B14F-4D97-AF65-F5344CB8AC3E}">
        <p14:creationId xmlns:p14="http://schemas.microsoft.com/office/powerpoint/2010/main" val="2113418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Extensions </a:t>
            </a:r>
            <a:r>
              <a:rPr lang="en-US" smtClean="0">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–find </a:t>
            </a:r>
            <a:r>
              <a:rPr lang="en-US" dirty="0">
                <a:solidFill>
                  <a:srgbClr val="444444"/>
                </a:solidFill>
              </a:rPr>
              <a:t>mode </a:t>
            </a:r>
            <a:r>
              <a:rPr lang="en-US" dirty="0" smtClean="0">
                <a:solidFill>
                  <a:srgbClr val="444444"/>
                </a:solidFill>
              </a:rPr>
              <a:t>(FUTURE)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FUTURE: Scalable subset of find(1)</a:t>
            </a:r>
            <a:endParaRPr lang="en-US" dirty="0"/>
          </a:p>
          <a:p>
            <a:endParaRPr lang="en-US" dirty="0"/>
          </a:p>
        </p:txBody>
      </p:sp>
    </p:spTree>
    <p:extLst>
      <p:ext uri="{BB962C8B-B14F-4D97-AF65-F5344CB8AC3E}">
        <p14:creationId xmlns:p14="http://schemas.microsoft.com/office/powerpoint/2010/main" val="4031500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a:t>
            </a:r>
            <a:r>
              <a:rPr lang="en-US" dirty="0">
                <a:solidFill>
                  <a:srgbClr val="444444"/>
                </a:solidFill>
              </a:rPr>
              <a:t>+</a:t>
            </a:r>
            <a:r>
              <a:rPr lang="en-US" dirty="0" smtClean="0">
                <a:solidFill>
                  <a:srgbClr val="444444"/>
                </a:solidFill>
              </a:rPr>
              <a:t>verify Mode (FUTURE)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For files types whose validity can be determined by inspection, perform the requisite test</a:t>
            </a:r>
          </a:p>
          <a:p>
            <a:pPr lvl="1"/>
            <a:r>
              <a:rPr lang="en-US" dirty="0" smtClean="0"/>
              <a:t>GZIP - .</a:t>
            </a:r>
            <a:r>
              <a:rPr lang="en-US" dirty="0" err="1" smtClean="0"/>
              <a:t>gz</a:t>
            </a:r>
            <a:r>
              <a:rPr lang="en-US" dirty="0" smtClean="0"/>
              <a:t>, .</a:t>
            </a:r>
            <a:r>
              <a:rPr lang="en-US" dirty="0" err="1" smtClean="0"/>
              <a:t>tgz</a:t>
            </a:r>
            <a:r>
              <a:rPr lang="en-US" dirty="0" smtClean="0"/>
              <a:t> – test with </a:t>
            </a:r>
            <a:r>
              <a:rPr lang="en-US" dirty="0" err="1" smtClean="0"/>
              <a:t>gzip</a:t>
            </a:r>
            <a:r>
              <a:rPr lang="en-US" dirty="0" smtClean="0"/>
              <a:t> –</a:t>
            </a:r>
            <a:r>
              <a:rPr lang="en-US" dirty="0" err="1" smtClean="0"/>
              <a:t>tq</a:t>
            </a:r>
            <a:endParaRPr lang="en-US" dirty="0" smtClean="0"/>
          </a:p>
          <a:p>
            <a:pPr lvl="1"/>
            <a:r>
              <a:rPr lang="en-US" dirty="0" smtClean="0">
                <a:solidFill>
                  <a:schemeClr val="accent6"/>
                </a:solidFill>
              </a:rPr>
              <a:t>=== MORE TBD ===</a:t>
            </a:r>
          </a:p>
          <a:p>
            <a:pPr lvl="2"/>
            <a:r>
              <a:rPr lang="en-US" dirty="0" smtClean="0">
                <a:solidFill>
                  <a:schemeClr val="accent6"/>
                </a:solidFill>
              </a:rPr>
              <a:t>.c, .txt, .</a:t>
            </a:r>
            <a:r>
              <a:rPr lang="en-US" dirty="0" err="1" smtClean="0">
                <a:solidFill>
                  <a:schemeClr val="accent6"/>
                </a:solidFill>
              </a:rPr>
              <a:t>asc</a:t>
            </a:r>
            <a:r>
              <a:rPr lang="en-US" dirty="0" smtClean="0">
                <a:solidFill>
                  <a:schemeClr val="accent6"/>
                </a:solidFill>
              </a:rPr>
              <a:t>, .info – check for all ASCII</a:t>
            </a:r>
            <a:endParaRPr lang="en-US" dirty="0">
              <a:solidFill>
                <a:schemeClr val="accent6"/>
              </a:solidFill>
            </a:endParaRPr>
          </a:p>
        </p:txBody>
      </p:sp>
    </p:spTree>
    <p:extLst>
      <p:ext uri="{BB962C8B-B14F-4D97-AF65-F5344CB8AC3E}">
        <p14:creationId xmlns:p14="http://schemas.microsoft.com/office/powerpoint/2010/main" val="37372000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smtClean="0">
                <a:solidFill>
                  <a:srgbClr val="444444"/>
                </a:solidFill>
              </a:rPr>
              <a:t>pwalk.c</a:t>
            </a:r>
            <a:r>
              <a:rPr lang="en-US" dirty="0" smtClean="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smtClean="0"/>
              <a:t>Simple FIFO-based scanning of directories</a:t>
            </a:r>
          </a:p>
          <a:p>
            <a:pPr lvl="1"/>
            <a:r>
              <a:rPr lang="en-US" dirty="0" smtClean="0"/>
              <a:t>if the last directories that get popped are very large, their worker threads may end up being laggards</a:t>
            </a:r>
          </a:p>
          <a:p>
            <a:r>
              <a:rPr lang="en-US" dirty="0" smtClean="0"/>
              <a:t>Optional load-balancing</a:t>
            </a:r>
          </a:p>
          <a:p>
            <a:pPr lvl="1"/>
            <a:r>
              <a:rPr lang="en-US" dirty="0" smtClean="0"/>
              <a:t>‘-paths=&lt;</a:t>
            </a:r>
            <a:r>
              <a:rPr lang="en-US" dirty="0" err="1" smtClean="0"/>
              <a:t>pathfile</a:t>
            </a:r>
            <a:r>
              <a:rPr lang="en-US" dirty="0" smtClean="0"/>
              <a:t>&gt;’ – spread load across multiple mount points that point to the same directory hierarchy</a:t>
            </a:r>
          </a:p>
          <a:p>
            <a:pPr lvl="1"/>
            <a:r>
              <a:rPr lang="en-US" dirty="0" smtClean="0"/>
              <a:t>Concurrent RDIRPLUS workloads can be quite compute-intensive for a OneFS initiator node</a:t>
            </a:r>
          </a:p>
          <a:p>
            <a:r>
              <a:rPr lang="en-US" dirty="0" smtClean="0"/>
              <a:t>Portable code using </a:t>
            </a:r>
            <a:r>
              <a:rPr lang="en-US" dirty="0" err="1" smtClean="0"/>
              <a:t>pThreads</a:t>
            </a:r>
            <a:r>
              <a:rPr lang="en-US" dirty="0" smtClean="0"/>
              <a:t> library</a:t>
            </a:r>
          </a:p>
          <a:p>
            <a:pPr lvl="1"/>
            <a:r>
              <a:rPr lang="en-US" dirty="0"/>
              <a:t>w</a:t>
            </a:r>
            <a:r>
              <a:rPr lang="en-US" dirty="0" smtClean="0"/>
              <a:t>orker threads do all the work</a:t>
            </a:r>
          </a:p>
          <a:p>
            <a:pPr lvl="1"/>
            <a:r>
              <a:rPr lang="en-US" dirty="0" smtClean="0"/>
              <a:t>no exec/spawn overhead</a:t>
            </a:r>
          </a:p>
          <a:p>
            <a:pPr lvl="1"/>
            <a:r>
              <a:rPr lang="en-US" dirty="0" smtClean="0"/>
              <a:t>coding strategy restricted by threaded worker context</a:t>
            </a:r>
          </a:p>
          <a:p>
            <a:pPr lvl="2"/>
            <a:r>
              <a:rPr lang="en-US" dirty="0" smtClean="0"/>
              <a:t>for example, </a:t>
            </a:r>
            <a:r>
              <a:rPr lang="en-US" dirty="0" err="1" smtClean="0"/>
              <a:t>chdir</a:t>
            </a:r>
            <a:r>
              <a:rPr lang="en-US" dirty="0" smtClean="0"/>
              <a:t>(2) cannot be used, because it is process-global, and would effect all threads</a:t>
            </a:r>
          </a:p>
          <a:p>
            <a:endParaRPr lang="en-US" dirty="0" smtClean="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smtClean="0"/>
              <a:t>What if the last directory scanned is unusually large and takes a long time to process?</a:t>
            </a:r>
          </a:p>
          <a:p>
            <a:pPr lvl="1">
              <a:buClr>
                <a:schemeClr val="bg2"/>
              </a:buClr>
            </a:pPr>
            <a:r>
              <a:rPr lang="en-US" dirty="0" smtClean="0"/>
              <a:t>High percent of total elapsed time could be waiting on last worker</a:t>
            </a:r>
          </a:p>
          <a:p>
            <a:pPr lvl="1">
              <a:buClr>
                <a:schemeClr val="bg2"/>
              </a:buClr>
            </a:pPr>
            <a:r>
              <a:rPr lang="en-US" dirty="0" smtClean="0"/>
              <a:t>Changing the FIFO to a heap and always popping the next biggest directory might mitigate this</a:t>
            </a:r>
          </a:p>
          <a:p>
            <a:pPr lvl="2">
              <a:buClr>
                <a:schemeClr val="bg2"/>
              </a:buClr>
            </a:pPr>
            <a:r>
              <a:rPr lang="en-US" dirty="0" smtClean="0"/>
              <a:t>Heap approach is no guarantee though; largest directory might be encountered while scanning a very small directory</a:t>
            </a:r>
          </a:p>
          <a:p>
            <a:pPr lvl="1">
              <a:buClr>
                <a:schemeClr val="bg2"/>
              </a:buClr>
            </a:pPr>
            <a:r>
              <a:rPr lang="en-US" dirty="0" smtClean="0"/>
              <a:t>Current code that logs worker wakeups allows observing, for example, if significant periods of time pass with less than all &lt;N&gt; workers being busy</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smtClean="0">
                <a:latin typeface="+mn-lt"/>
              </a:rPr>
              <a:t>pwalk</a:t>
            </a:r>
            <a:r>
              <a:rPr lang="en-US" dirty="0" smtClean="0">
                <a:latin typeface="+mn-lt"/>
              </a:rPr>
              <a:t> </a:t>
            </a:r>
            <a:r>
              <a:rPr lang="en-US" u="sng" dirty="0" smtClean="0">
                <a:latin typeface="+mn-lt"/>
              </a:rPr>
              <a:t>could</a:t>
            </a:r>
            <a:r>
              <a:rPr lang="en-US" dirty="0" smtClean="0">
                <a:latin typeface="+mn-lt"/>
              </a:rPr>
              <a:t> log all files with a link count greater than one to correct for redundantly-counted space at the end of a run</a:t>
            </a:r>
            <a:endParaRPr lang="en-US" u="sng" dirty="0" smtClean="0">
              <a:latin typeface="+mn-lt"/>
            </a:endParaRPr>
          </a:p>
          <a:p>
            <a:pPr lvl="1">
              <a:buClr>
                <a:schemeClr val="bg2"/>
              </a:buClr>
            </a:pPr>
            <a:r>
              <a:rPr lang="en-US" dirty="0" smtClean="0">
                <a:latin typeface="+mn-lt"/>
              </a:rPr>
              <a:t>A file’s </a:t>
            </a:r>
            <a:r>
              <a:rPr lang="en-US" dirty="0" err="1" smtClean="0">
                <a:latin typeface="+mn-lt"/>
              </a:rPr>
              <a:t>inode</a:t>
            </a:r>
            <a:r>
              <a:rPr lang="en-US" dirty="0" smtClean="0">
                <a:latin typeface="+mn-lt"/>
              </a:rPr>
              <a:t> number uniquely maps to the space it uses</a:t>
            </a:r>
            <a:endParaRPr lang="en-US" dirty="0">
              <a:latin typeface="+mn-l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smtClean="0"/>
              <a:t>dd</a:t>
            </a:r>
            <a:r>
              <a:rPr lang="en-US" dirty="0" smtClean="0"/>
              <a:t> if=&lt;</a:t>
            </a:r>
            <a:r>
              <a:rPr lang="en-US" dirty="0" err="1" smtClean="0"/>
              <a:t>directory_name</a:t>
            </a:r>
            <a:r>
              <a:rPr lang="en-US" dirty="0" smtClean="0"/>
              <a:t>&gt; </a:t>
            </a:r>
            <a:r>
              <a:rPr lang="en-US" dirty="0" err="1" smtClean="0"/>
              <a:t>bs</a:t>
            </a:r>
            <a:r>
              <a:rPr lang="en-US" dirty="0" smtClean="0"/>
              <a:t>=64k of=/</a:t>
            </a:r>
            <a:r>
              <a:rPr lang="en-US" dirty="0" err="1" smtClean="0"/>
              <a:t>dev</a:t>
            </a:r>
            <a:r>
              <a:rPr lang="en-US" dirty="0" smtClean="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Have Workers Do </a:t>
            </a:r>
            <a:r>
              <a:rPr lang="en-US" dirty="0"/>
              <a:t>M</a:t>
            </a:r>
            <a:r>
              <a:rPr lang="en-US" dirty="0" smtClean="0"/>
              <a:t>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Uses cases abound …</a:t>
            </a:r>
          </a:p>
          <a:p>
            <a:pPr lvl="1">
              <a:buClr>
                <a:schemeClr val="bg2"/>
              </a:buClr>
            </a:pPr>
            <a:r>
              <a:rPr lang="en-US" dirty="0" err="1" smtClean="0"/>
              <a:t>PowerCopy</a:t>
            </a:r>
            <a:endParaRPr lang="en-US" dirty="0" smtClean="0"/>
          </a:p>
          <a:p>
            <a:pPr lvl="1">
              <a:buClr>
                <a:schemeClr val="bg2"/>
              </a:buClr>
            </a:pPr>
            <a:r>
              <a:rPr lang="en-US" dirty="0" err="1" smtClean="0"/>
              <a:t>PowerChmod</a:t>
            </a:r>
            <a:endParaRPr lang="en-US" dirty="0" smtClean="0"/>
          </a:p>
          <a:p>
            <a:pPr lvl="1">
              <a:buClr>
                <a:schemeClr val="bg2"/>
              </a:buClr>
            </a:pPr>
            <a:r>
              <a:rPr lang="en-US" dirty="0" err="1" smtClean="0"/>
              <a:t>PowerGrep</a:t>
            </a:r>
            <a:endParaRPr lang="en-US" dirty="0" smtClean="0"/>
          </a:p>
          <a:p>
            <a:pPr lvl="1">
              <a:buClr>
                <a:schemeClr val="bg2"/>
              </a:buClr>
            </a:pPr>
            <a:r>
              <a:rPr lang="en-US" dirty="0" err="1" smtClean="0"/>
              <a:t>PowerPurge</a:t>
            </a:r>
            <a:r>
              <a:rPr lang="en-US" dirty="0" smtClean="0"/>
              <a:t> </a:t>
            </a:r>
            <a:r>
              <a:rPr lang="mr-IN" dirty="0" smtClean="0"/>
              <a:t>–</a:t>
            </a:r>
            <a:r>
              <a:rPr lang="en-US" dirty="0" smtClean="0"/>
              <a:t> </a:t>
            </a:r>
            <a:r>
              <a:rPr lang="en-US" dirty="0" err="1" smtClean="0"/>
              <a:t>pwalk</a:t>
            </a:r>
            <a:r>
              <a:rPr lang="en-US" dirty="0" smtClean="0"/>
              <a:t> </a:t>
            </a:r>
            <a:r>
              <a:rPr lang="mr-IN" dirty="0" smtClean="0"/>
              <a:t>–</a:t>
            </a:r>
            <a:r>
              <a:rPr lang="en-US" dirty="0" err="1" smtClean="0"/>
              <a:t>rm</a:t>
            </a:r>
            <a:r>
              <a:rPr lang="en-US" dirty="0" smtClean="0"/>
              <a:t> </a:t>
            </a:r>
            <a:r>
              <a:rPr lang="mr-IN" dirty="0" smtClean="0"/>
              <a:t>–</a:t>
            </a:r>
            <a:r>
              <a:rPr lang="en-US" dirty="0" smtClean="0"/>
              <a:t>select=&lt;</a:t>
            </a:r>
            <a:r>
              <a:rPr lang="mr-IN" dirty="0" smtClean="0"/>
              <a:t>…</a:t>
            </a:r>
            <a:r>
              <a:rPr lang="en-US" dirty="0" smtClean="0"/>
              <a:t>&gt;</a:t>
            </a:r>
          </a:p>
          <a:p>
            <a:pPr lvl="1">
              <a:buClr>
                <a:schemeClr val="bg2"/>
              </a:buClr>
            </a:pPr>
            <a:r>
              <a:rPr lang="en-US" dirty="0" err="1" smtClean="0"/>
              <a:t>PowerScan</a:t>
            </a:r>
            <a:r>
              <a:rPr lang="en-US" dirty="0" smtClean="0"/>
              <a:t> – </a:t>
            </a:r>
            <a:r>
              <a:rPr lang="en-US" dirty="0" err="1" smtClean="0"/>
              <a:t>pwalk</a:t>
            </a:r>
            <a:r>
              <a:rPr lang="en-US" dirty="0" smtClean="0"/>
              <a:t> -xml</a:t>
            </a:r>
          </a:p>
          <a:p>
            <a:pPr lvl="1">
              <a:buClr>
                <a:schemeClr val="bg2"/>
              </a:buClr>
            </a:pPr>
            <a:r>
              <a:rPr lang="en-US" dirty="0" err="1" smtClean="0"/>
              <a:t>PowerCmp</a:t>
            </a:r>
            <a:r>
              <a:rPr lang="en-US" dirty="0" smtClean="0"/>
              <a:t> – </a:t>
            </a:r>
            <a:r>
              <a:rPr lang="en-US" dirty="0" err="1" smtClean="0"/>
              <a:t>pwalk</a:t>
            </a:r>
            <a:r>
              <a:rPr lang="en-US" dirty="0" smtClean="0"/>
              <a:t> </a:t>
            </a:r>
            <a:r>
              <a:rPr lang="mr-IN" dirty="0" smtClean="0"/>
              <a:t>–</a:t>
            </a:r>
            <a:r>
              <a:rPr lang="en-US" dirty="0" err="1" smtClean="0"/>
              <a:t>cmp</a:t>
            </a:r>
            <a:r>
              <a:rPr lang="en-US" dirty="0" smtClean="0"/>
              <a:t> </a:t>
            </a:r>
            <a:r>
              <a:rPr lang="mr-IN" dirty="0" smtClean="0"/>
              <a:t>–</a:t>
            </a:r>
            <a:r>
              <a:rPr lang="en-US" dirty="0" smtClean="0"/>
              <a:t>source=&lt;</a:t>
            </a:r>
            <a:r>
              <a:rPr lang="mr-IN" dirty="0" smtClean="0"/>
              <a:t>…</a:t>
            </a:r>
            <a:r>
              <a:rPr lang="en-US" dirty="0" smtClean="0"/>
              <a:t>&gt; -target=&lt;</a:t>
            </a:r>
            <a:r>
              <a:rPr lang="mr-IN" dirty="0" smtClean="0"/>
              <a:t>…</a:t>
            </a:r>
            <a:r>
              <a:rPr lang="en-US" dirty="0" smtClean="0"/>
              <a:t>&gt;</a:t>
            </a:r>
          </a:p>
          <a:p>
            <a:pPr lvl="1">
              <a:buClr>
                <a:schemeClr val="bg2"/>
              </a:buClr>
            </a:pPr>
            <a:r>
              <a:rPr lang="en-US" dirty="0" err="1" smtClean="0"/>
              <a:t>PowerPermissionsRepair</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smtClean="0"/>
              <a:t>Possible Motivations …</a:t>
            </a:r>
          </a:p>
          <a:p>
            <a:pPr lvl="1">
              <a:buClr>
                <a:schemeClr val="bg2"/>
              </a:buClr>
            </a:pPr>
            <a:r>
              <a:rPr lang="en-US" dirty="0" smtClean="0"/>
              <a:t>Cannot change working directory in a thread; current-working-directory is a process-global thing</a:t>
            </a:r>
          </a:p>
          <a:p>
            <a:pPr lvl="1">
              <a:buClr>
                <a:schemeClr val="bg2"/>
              </a:buClr>
            </a:pPr>
            <a:r>
              <a:rPr lang="en-US" dirty="0" smtClean="0"/>
              <a:t>Optimal per-worker performance may require more memory per worker than will fit well in threaded model</a:t>
            </a:r>
          </a:p>
          <a:p>
            <a:pPr lvl="1">
              <a:buClr>
                <a:schemeClr val="bg2"/>
              </a:buClr>
            </a:pPr>
            <a:r>
              <a:rPr lang="en-US" dirty="0" smtClean="0"/>
              <a:t>Per-process open file count or other limits could limit maximum thread count or the complexity of the work done by worker threads</a:t>
            </a:r>
          </a:p>
          <a:p>
            <a:pPr lvl="1">
              <a:buClr>
                <a:schemeClr val="bg2"/>
              </a:buClr>
            </a:pPr>
            <a:r>
              <a:rPr lang="en-US" dirty="0" smtClean="0"/>
              <a:t>Might want to distribute work using </a:t>
            </a:r>
            <a:r>
              <a:rPr lang="en-US" dirty="0" err="1" smtClean="0"/>
              <a:t>rsh</a:t>
            </a:r>
            <a:r>
              <a:rPr lang="en-US" dirty="0" smtClean="0"/>
              <a:t> of some other means to leverage multiple clients</a:t>
            </a:r>
          </a:p>
          <a:p>
            <a:pPr>
              <a:buClr>
                <a:schemeClr val="bg2"/>
              </a:buClr>
            </a:pPr>
            <a:r>
              <a:rPr lang="en-US" dirty="0" smtClean="0"/>
              <a:t>Implementation …</a:t>
            </a:r>
          </a:p>
          <a:p>
            <a:pPr lvl="1">
              <a:buClr>
                <a:schemeClr val="bg2"/>
              </a:buClr>
            </a:pPr>
            <a:r>
              <a:rPr lang="en-US" dirty="0" smtClean="0"/>
              <a:t>Not too hard to </a:t>
            </a:r>
            <a:r>
              <a:rPr lang="en-US" dirty="0" err="1" smtClean="0"/>
              <a:t>popen</a:t>
            </a:r>
            <a:r>
              <a:rPr lang="en-US" dirty="0" smtClean="0"/>
              <a:t>() subordinate processes</a:t>
            </a:r>
          </a:p>
          <a:p>
            <a:pPr lvl="1">
              <a:buClr>
                <a:schemeClr val="bg2"/>
              </a:buClr>
            </a:pPr>
            <a:endParaRPr lang="en-US" dirty="0" smtClean="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Implementation Notes</a:t>
            </a:r>
            <a:endParaRPr lang="en-US" dirty="0">
              <a:solidFill>
                <a:srgbClr val="444444"/>
              </a:solidFill>
            </a:endParaRPr>
          </a:p>
        </p:txBody>
      </p:sp>
    </p:spTree>
    <p:extLst>
      <p:ext uri="{BB962C8B-B14F-4D97-AF65-F5344CB8AC3E}">
        <p14:creationId xmlns:p14="http://schemas.microsoft.com/office/powerpoint/2010/main" val="3923334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latin typeface="+mj-lt"/>
              </a:rPr>
              <a:t>Motivations</a:t>
            </a:r>
            <a:endParaRPr lang="en-US" dirty="0">
              <a:solidFill>
                <a:srgbClr val="007DB8"/>
              </a:solidFill>
              <a:latin typeface="+mj-lt"/>
            </a:endParaRP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smtClean="0">
                <a:latin typeface="+mn-lt"/>
              </a:rPr>
              <a:t>Performance</a:t>
            </a:r>
          </a:p>
          <a:p>
            <a:pPr lvl="1">
              <a:buClr>
                <a:srgbClr val="000000"/>
              </a:buClr>
            </a:pPr>
            <a:r>
              <a:rPr lang="en-US" sz="1600" dirty="0" err="1">
                <a:latin typeface="+mn-lt"/>
              </a:rPr>
              <a:t>T</a:t>
            </a:r>
            <a:r>
              <a:rPr lang="en-US" sz="1600" dirty="0" err="1" smtClean="0">
                <a:latin typeface="+mn-lt"/>
              </a:rPr>
              <a:t>reewalk</a:t>
            </a:r>
            <a:r>
              <a:rPr lang="en-US" sz="1600" dirty="0" smtClean="0">
                <a:latin typeface="+mn-lt"/>
              </a:rPr>
              <a:t> speed is governed by the latency of directory lookups and file attribute lookups</a:t>
            </a:r>
          </a:p>
          <a:p>
            <a:pPr lvl="1">
              <a:buClr>
                <a:srgbClr val="000000"/>
              </a:buClr>
            </a:pPr>
            <a:r>
              <a:rPr lang="en-US" sz="1600" dirty="0" smtClean="0">
                <a:latin typeface="+mn-lt"/>
              </a:rPr>
              <a:t>In turn, those operations are governed by the </a:t>
            </a:r>
            <a:r>
              <a:rPr lang="en-US" sz="1600" u="sng" dirty="0" smtClean="0">
                <a:latin typeface="+mn-lt"/>
              </a:rPr>
              <a:t>latency</a:t>
            </a:r>
            <a:r>
              <a:rPr lang="en-US" sz="1600" dirty="0" smtClean="0">
                <a:latin typeface="+mn-lt"/>
              </a:rPr>
              <a:t> of NAS protocol (NFS or SMB) namespace RPCs (LOOKUP, READDIR, READIRPLUS, GETATTR, </a:t>
            </a:r>
            <a:r>
              <a:rPr lang="en-US" sz="1600" dirty="0" err="1" smtClean="0">
                <a:latin typeface="+mn-lt"/>
              </a:rPr>
              <a:t>etc</a:t>
            </a:r>
            <a:r>
              <a:rPr lang="en-US" sz="1600" dirty="0" smtClean="0">
                <a:latin typeface="+mn-lt"/>
              </a:rPr>
              <a:t>)</a:t>
            </a:r>
          </a:p>
          <a:p>
            <a:pPr lvl="1">
              <a:buClr>
                <a:srgbClr val="000000"/>
              </a:buClr>
            </a:pPr>
            <a:r>
              <a:rPr lang="en-US" sz="1600" dirty="0" smtClean="0">
                <a:latin typeface="+mn-lt"/>
              </a:rPr>
              <a:t>All NAS operations inherit network latency</a:t>
            </a:r>
          </a:p>
          <a:p>
            <a:pPr lvl="1">
              <a:buClr>
                <a:srgbClr val="000000"/>
              </a:buClr>
            </a:pPr>
            <a:r>
              <a:rPr lang="en-US" sz="1600" dirty="0" smtClean="0">
                <a:latin typeface="+mn-lt"/>
              </a:rPr>
              <a:t>OneFS NAS namespace and metadata operations are relatively slower without SSD metadata acceleration</a:t>
            </a:r>
          </a:p>
          <a:p>
            <a:pPr lvl="1">
              <a:buClr>
                <a:srgbClr val="000000"/>
              </a:buClr>
            </a:pPr>
            <a:r>
              <a:rPr lang="en-US" sz="1600" dirty="0" smtClean="0">
                <a:latin typeface="+mn-lt"/>
              </a:rPr>
              <a:t>Little’s Law: X=N/R</a:t>
            </a:r>
          </a:p>
          <a:p>
            <a:pPr lvl="2">
              <a:buClr>
                <a:srgbClr val="000000"/>
              </a:buClr>
            </a:pPr>
            <a:r>
              <a:rPr lang="en-US" sz="1600" dirty="0" smtClean="0">
                <a:latin typeface="+mn-lt"/>
              </a:rPr>
              <a:t>Throughput (X) = Concurrency (N) / Response Time (R)</a:t>
            </a:r>
          </a:p>
          <a:p>
            <a:pPr lvl="2">
              <a:buClr>
                <a:srgbClr val="000000"/>
              </a:buClr>
            </a:pPr>
            <a:r>
              <a:rPr lang="en-US" sz="1600" dirty="0" smtClean="0">
                <a:latin typeface="+mn-lt"/>
              </a:rPr>
              <a:t>When R cannot be lowered, increase N to increase X</a:t>
            </a:r>
          </a:p>
          <a:p>
            <a:pPr>
              <a:buClr>
                <a:srgbClr val="000000"/>
              </a:buClr>
            </a:pPr>
            <a:r>
              <a:rPr lang="en-US" dirty="0" smtClean="0">
                <a:latin typeface="+mn-lt"/>
              </a:rPr>
              <a:t>Portability</a:t>
            </a:r>
          </a:p>
          <a:p>
            <a:pPr lvl="1">
              <a:buClr>
                <a:srgbClr val="000000"/>
              </a:buClr>
            </a:pPr>
            <a:r>
              <a:rPr lang="en-US" sz="1600" dirty="0" smtClean="0">
                <a:latin typeface="+mn-lt"/>
              </a:rPr>
              <a:t>Coded in relatively portable C for Linux, OSX, Solaris, or native OneFS deployment</a:t>
            </a:r>
          </a:p>
          <a:p>
            <a:pPr>
              <a:buClr>
                <a:srgbClr val="000000"/>
              </a:buClr>
            </a:pPr>
            <a:r>
              <a:rPr lang="en-US" dirty="0" smtClean="0">
                <a:latin typeface="+mn-lt"/>
              </a:rPr>
              <a:t>Extensibility</a:t>
            </a:r>
          </a:p>
          <a:p>
            <a:pPr lvl="1">
              <a:buClr>
                <a:srgbClr val="000000"/>
              </a:buClr>
            </a:pPr>
            <a:r>
              <a:rPr lang="en-US" sz="1700" dirty="0" smtClean="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smtClean="0">
                <a:solidFill>
                  <a:srgbClr val="007DB8"/>
                </a:solidFill>
              </a:rPr>
              <a:t>Tools Matrix</a:t>
            </a:r>
            <a:endParaRPr lang="en-US" sz="2800" dirty="0">
              <a:solidFill>
                <a:srgbClr val="007DB8"/>
              </a:solidFill>
            </a:endParaRP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gridCol w="926086"/>
                <a:gridCol w="776149"/>
                <a:gridCol w="696770"/>
                <a:gridCol w="890807"/>
              </a:tblGrid>
              <a:tr h="326255">
                <a:tc>
                  <a:txBody>
                    <a:bodyPr/>
                    <a:lstStyle/>
                    <a:p>
                      <a:r>
                        <a:rPr lang="en-US" sz="1600" dirty="0" smtClean="0"/>
                        <a:t>Program</a:t>
                      </a:r>
                      <a:endParaRPr lang="en-US" sz="1600" dirty="0"/>
                    </a:p>
                  </a:txBody>
                  <a:tcPr>
                    <a:solidFill>
                      <a:schemeClr val="accent1">
                        <a:lumMod val="60000"/>
                        <a:lumOff val="40000"/>
                      </a:schemeClr>
                    </a:solidFill>
                  </a:tcPr>
                </a:tc>
                <a:tc>
                  <a:txBody>
                    <a:bodyPr/>
                    <a:lstStyle/>
                    <a:p>
                      <a:r>
                        <a:rPr lang="en-US" sz="1600" dirty="0" smtClean="0"/>
                        <a:t>OneFS</a:t>
                      </a:r>
                      <a:endParaRPr lang="en-US" sz="1600" dirty="0"/>
                    </a:p>
                  </a:txBody>
                  <a:tcPr>
                    <a:solidFill>
                      <a:schemeClr val="accent1">
                        <a:lumMod val="60000"/>
                        <a:lumOff val="40000"/>
                      </a:schemeClr>
                    </a:solidFill>
                  </a:tcPr>
                </a:tc>
                <a:tc>
                  <a:txBody>
                    <a:bodyPr/>
                    <a:lstStyle/>
                    <a:p>
                      <a:r>
                        <a:rPr lang="en-US" sz="1600" dirty="0" smtClean="0"/>
                        <a:t>Linux</a:t>
                      </a:r>
                      <a:endParaRPr lang="en-US" sz="1600" dirty="0"/>
                    </a:p>
                  </a:txBody>
                  <a:tcPr>
                    <a:solidFill>
                      <a:schemeClr val="accent1">
                        <a:lumMod val="60000"/>
                        <a:lumOff val="40000"/>
                      </a:schemeClr>
                    </a:solidFill>
                  </a:tcPr>
                </a:tc>
                <a:tc>
                  <a:txBody>
                    <a:bodyPr/>
                    <a:lstStyle/>
                    <a:p>
                      <a:r>
                        <a:rPr lang="en-US" sz="1600" dirty="0" smtClean="0"/>
                        <a:t>OSX</a:t>
                      </a:r>
                      <a:endParaRPr lang="en-US" sz="1600" dirty="0"/>
                    </a:p>
                  </a:txBody>
                  <a:tcPr>
                    <a:solidFill>
                      <a:schemeClr val="accent1">
                        <a:lumMod val="60000"/>
                        <a:lumOff val="40000"/>
                      </a:schemeClr>
                    </a:solidFill>
                  </a:tcPr>
                </a:tc>
                <a:tc>
                  <a:txBody>
                    <a:bodyPr/>
                    <a:lstStyle/>
                    <a:p>
                      <a:r>
                        <a:rPr lang="en-US" sz="1600" dirty="0" smtClean="0"/>
                        <a:t>Solaris</a:t>
                      </a:r>
                      <a:endParaRPr lang="en-US" sz="1600" dirty="0"/>
                    </a:p>
                  </a:txBody>
                  <a:tcPr>
                    <a:solidFill>
                      <a:schemeClr val="accent1">
                        <a:lumMod val="60000"/>
                        <a:lumOff val="40000"/>
                      </a:schemeClr>
                    </a:solidFill>
                  </a:tcPr>
                </a:tc>
              </a:tr>
              <a:tr h="296595">
                <a:tc>
                  <a:txBody>
                    <a:bodyPr/>
                    <a:lstStyle/>
                    <a:p>
                      <a:r>
                        <a:rPr lang="en-US" sz="1400" dirty="0" err="1" smtClean="0"/>
                        <a:t>pwalk</a:t>
                      </a:r>
                      <a:r>
                        <a:rPr lang="en-US" sz="1400" dirty="0" smtClean="0"/>
                        <a:t> </a:t>
                      </a:r>
                      <a:r>
                        <a:rPr lang="mr-IN" sz="1400" dirty="0" smtClean="0"/>
                        <a:t>–</a:t>
                      </a:r>
                      <a:r>
                        <a:rPr lang="en-US" sz="1400" dirty="0" smtClean="0"/>
                        <a:t> </a:t>
                      </a:r>
                      <a:r>
                        <a:rPr lang="en-US" sz="1400" dirty="0" err="1" smtClean="0"/>
                        <a:t>PowerWalk</a:t>
                      </a:r>
                      <a:r>
                        <a:rPr lang="en-US" sz="1400" baseline="30000" dirty="0" smtClean="0"/>
                        <a:t>[1]</a:t>
                      </a: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smtClean="0"/>
                        <a:t>touch3 </a:t>
                      </a:r>
                      <a:r>
                        <a:rPr lang="mr-IN" sz="1400" dirty="0" smtClean="0"/>
                        <a:t>–</a:t>
                      </a:r>
                      <a:r>
                        <a:rPr lang="en-US" sz="1400" dirty="0" smtClean="0"/>
                        <a:t> Set </a:t>
                      </a:r>
                      <a:r>
                        <a:rPr lang="en-US" sz="1400" dirty="0" err="1" smtClean="0"/>
                        <a:t>atime</a:t>
                      </a:r>
                      <a:r>
                        <a:rPr lang="en-US" sz="1400" dirty="0" smtClean="0"/>
                        <a:t>, </a:t>
                      </a:r>
                      <a:r>
                        <a:rPr lang="en-US" sz="1400" dirty="0" err="1" smtClean="0"/>
                        <a:t>mtime</a:t>
                      </a:r>
                      <a:r>
                        <a:rPr lang="en-US" sz="1400" dirty="0" smtClean="0"/>
                        <a:t>, &amp;</a:t>
                      </a:r>
                      <a:r>
                        <a:rPr lang="en-US" sz="1400" baseline="0" dirty="0" smtClean="0"/>
                        <a:t> </a:t>
                      </a:r>
                      <a:r>
                        <a:rPr lang="en-US" sz="1400" baseline="0" dirty="0" err="1" smtClean="0"/>
                        <a:t>birthtime</a:t>
                      </a:r>
                      <a:r>
                        <a:rPr lang="en-US" sz="1400" baseline="30000" dirty="0" smtClean="0"/>
                        <a:t>[2]</a:t>
                      </a:r>
                      <a:endParaRPr lang="en-US" sz="1400" baseline="300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mystat</a:t>
                      </a:r>
                      <a:r>
                        <a:rPr lang="en-US" sz="1400" dirty="0" smtClean="0"/>
                        <a:t> </a:t>
                      </a:r>
                      <a:r>
                        <a:rPr lang="mr-IN" sz="1400" dirty="0" smtClean="0"/>
                        <a:t>–</a:t>
                      </a:r>
                      <a:r>
                        <a:rPr lang="en-US" sz="1400" dirty="0" smtClean="0"/>
                        <a:t> stat(1)++ w/ full</a:t>
                      </a:r>
                      <a:r>
                        <a:rPr lang="en-US" sz="1400" baseline="0" dirty="0" smtClean="0"/>
                        <a:t> </a:t>
                      </a:r>
                      <a:r>
                        <a:rPr lang="en-US" sz="1400" dirty="0" smtClean="0"/>
                        <a:t>precision</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hacls</a:t>
                      </a:r>
                      <a:r>
                        <a:rPr lang="en-US" sz="1400" dirty="0" smtClean="0"/>
                        <a:t> </a:t>
                      </a:r>
                      <a:r>
                        <a:rPr lang="mr-IN" sz="1400" dirty="0" smtClean="0"/>
                        <a:t>–</a:t>
                      </a:r>
                      <a:r>
                        <a:rPr lang="en-US" sz="1400" dirty="0" smtClean="0"/>
                        <a:t> </a:t>
                      </a:r>
                      <a:r>
                        <a:rPr lang="en-US" sz="1400" dirty="0" err="1" smtClean="0"/>
                        <a:t>Hexify</a:t>
                      </a:r>
                      <a:r>
                        <a:rPr lang="en-US" sz="1400" baseline="0" dirty="0" smtClean="0"/>
                        <a:t> ACLs (produce CHEX format)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chexcmp</a:t>
                      </a:r>
                      <a:r>
                        <a:rPr lang="en-US" sz="1400" dirty="0" smtClean="0"/>
                        <a:t> </a:t>
                      </a:r>
                      <a:r>
                        <a:rPr lang="mr-IN" sz="1400" dirty="0" smtClean="0"/>
                        <a:t>–</a:t>
                      </a:r>
                      <a:r>
                        <a:rPr lang="en-US" sz="1400" dirty="0" smtClean="0"/>
                        <a:t> Compare</a:t>
                      </a:r>
                      <a:r>
                        <a:rPr lang="en-US" sz="1400" baseline="0" dirty="0" smtClean="0"/>
                        <a:t> CHEX-formatted ACEs</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wstat</a:t>
                      </a:r>
                      <a:r>
                        <a:rPr lang="en-US" sz="1400" dirty="0" smtClean="0"/>
                        <a:t> </a:t>
                      </a:r>
                      <a:r>
                        <a:rPr lang="mr-IN" sz="1400" dirty="0" smtClean="0"/>
                        <a:t>–</a:t>
                      </a:r>
                      <a:r>
                        <a:rPr lang="en-US" sz="1400" dirty="0" smtClean="0"/>
                        <a:t> WORM stat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2"/>
                          </a:solidFill>
                          <a:latin typeface="Zapf Dingbats"/>
                          <a:ea typeface="Zapf Dingbats"/>
                          <a:cs typeface="Zapf Dingbats"/>
                          <a:sym typeface="Zapf Dingbats"/>
                        </a:rPr>
                        <a:t>✓</a:t>
                      </a:r>
                      <a:endParaRPr lang="en-US" sz="1400" dirty="0" smtClean="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3473">
                <a:tc>
                  <a:txBody>
                    <a:bodyPr/>
                    <a:lstStyle/>
                    <a:p>
                      <a:r>
                        <a:rPr lang="en-US" sz="1400" dirty="0" err="1" smtClean="0"/>
                        <a:t>wacls</a:t>
                      </a:r>
                      <a:r>
                        <a:rPr lang="en-US" sz="1400" dirty="0" smtClean="0"/>
                        <a:t> </a:t>
                      </a:r>
                      <a:r>
                        <a:rPr lang="mr-IN" sz="1400" dirty="0" smtClean="0"/>
                        <a:t>–</a:t>
                      </a:r>
                      <a:r>
                        <a:rPr lang="en-US" sz="1400" dirty="0" smtClean="0"/>
                        <a:t> Write</a:t>
                      </a:r>
                      <a:r>
                        <a:rPr lang="en-US" sz="1400" baseline="0" dirty="0" smtClean="0"/>
                        <a:t> ACLs (</a:t>
                      </a:r>
                      <a:r>
                        <a:rPr lang="en-US" sz="1400" baseline="0" dirty="0" err="1" smtClean="0"/>
                        <a:t>setuid</a:t>
                      </a:r>
                      <a:r>
                        <a:rPr lang="en-US" sz="1400" baseline="0" dirty="0" smtClean="0"/>
                        <a:t> root)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pwalk_python.py</a:t>
                      </a:r>
                      <a:r>
                        <a:rPr lang="en-US" sz="1400" dirty="0" smtClean="0"/>
                        <a:t> </a:t>
                      </a:r>
                      <a:r>
                        <a:rPr lang="mr-IN" sz="1400" dirty="0" smtClean="0"/>
                        <a:t>–</a:t>
                      </a:r>
                      <a:r>
                        <a:rPr lang="en-US" sz="1400" dirty="0" smtClean="0"/>
                        <a:t> Co-process</a:t>
                      </a:r>
                      <a:r>
                        <a:rPr lang="en-US" sz="1400" baseline="0" dirty="0" smtClean="0"/>
                        <a:t> for -audit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xacls</a:t>
                      </a:r>
                      <a:r>
                        <a:rPr lang="en-US" sz="1400" dirty="0" smtClean="0"/>
                        <a:t> </a:t>
                      </a:r>
                      <a:r>
                        <a:rPr lang="mr-IN" sz="1400" dirty="0" smtClean="0"/>
                        <a:t>–</a:t>
                      </a:r>
                      <a:r>
                        <a:rPr lang="en-US" sz="1400" dirty="0" smtClean="0"/>
                        <a:t> </a:t>
                      </a:r>
                      <a:r>
                        <a:rPr lang="en-US" sz="1400" dirty="0" err="1" smtClean="0"/>
                        <a:t>eXtract</a:t>
                      </a:r>
                      <a:r>
                        <a:rPr lang="en-US" sz="1400" dirty="0" smtClean="0"/>
                        <a:t> &amp;</a:t>
                      </a:r>
                      <a:r>
                        <a:rPr lang="en-US" sz="1400" baseline="0" dirty="0" smtClean="0"/>
                        <a:t> translate </a:t>
                      </a:r>
                      <a:r>
                        <a:rPr lang="en-US" sz="1400" dirty="0" smtClean="0"/>
                        <a:t>POSIX ACLs</a:t>
                      </a:r>
                      <a:endParaRPr lang="en-US" sz="1400" dirty="0"/>
                    </a:p>
                  </a:txBody>
                  <a:tcPr/>
                </a:tc>
                <a:tc>
                  <a:txBody>
                    <a:bodyPr/>
                    <a:lstStyle/>
                    <a:p>
                      <a:pPr algn="ct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smtClean="0">
                <a:solidFill>
                  <a:schemeClr val="bg2"/>
                </a:solidFill>
                <a:latin typeface="+mn-lt"/>
              </a:rPr>
              <a:t>[1] Features vary by platform</a:t>
            </a:r>
          </a:p>
          <a:p>
            <a:pPr>
              <a:spcBef>
                <a:spcPts val="0"/>
              </a:spcBef>
              <a:spcAft>
                <a:spcPts val="0"/>
              </a:spcAft>
              <a:buClr>
                <a:schemeClr val="bg1"/>
              </a:buClr>
            </a:pPr>
            <a:r>
              <a:rPr lang="en-US" sz="1200" dirty="0" smtClean="0">
                <a:solidFill>
                  <a:schemeClr val="bg2"/>
                </a:solidFill>
                <a:latin typeface="+mn-lt"/>
              </a:rPr>
              <a:t>[2] </a:t>
            </a:r>
            <a:r>
              <a:rPr lang="en-US" sz="1200" dirty="0" err="1" smtClean="0">
                <a:solidFill>
                  <a:schemeClr val="bg2"/>
                </a:solidFill>
                <a:latin typeface="+mn-lt"/>
              </a:rPr>
              <a:t>birthtime</a:t>
            </a:r>
            <a:r>
              <a:rPr lang="en-US" sz="1200" dirty="0" smtClean="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latin typeface="+mn-lt"/>
              </a:rPr>
              <a:t>stat(2) – </a:t>
            </a:r>
            <a:r>
              <a:rPr lang="en-US" sz="2800" dirty="0" err="1" smtClean="0">
                <a:solidFill>
                  <a:srgbClr val="007DB8"/>
                </a:solidFill>
                <a:latin typeface="+mn-lt"/>
              </a:rPr>
              <a:t>syscall</a:t>
            </a:r>
            <a:r>
              <a:rPr lang="en-US" sz="2800" dirty="0" smtClean="0">
                <a:solidFill>
                  <a:srgbClr val="007DB8"/>
                </a:solidFill>
                <a:latin typeface="+mn-lt"/>
              </a:rPr>
              <a:t> - per-file metadata</a:t>
            </a:r>
            <a:endParaRPr lang="en-US" sz="2800" dirty="0">
              <a:solidFill>
                <a:srgbClr val="007DB8"/>
              </a:solidFill>
              <a:latin typeface="+mn-lt"/>
            </a:endParaRP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smtClean="0"/>
              <a:t>fstat</a:t>
            </a:r>
            <a:r>
              <a:rPr lang="en-US" sz="1600" b="1" dirty="0" smtClean="0"/>
              <a:t>(), </a:t>
            </a:r>
            <a:r>
              <a:rPr lang="en-US" sz="1600" b="1" dirty="0" err="1" smtClean="0"/>
              <a:t>lstat</a:t>
            </a:r>
            <a:r>
              <a:rPr lang="en-US" sz="1600" b="1" dirty="0" smtClean="0"/>
              <a:t>(), stat(), </a:t>
            </a:r>
            <a:r>
              <a:rPr lang="en-US" sz="1600" b="1" dirty="0" err="1" smtClean="0"/>
              <a:t>fstatat</a:t>
            </a:r>
            <a:r>
              <a:rPr lang="en-US" sz="1600" b="1" dirty="0" smtClean="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smtClean="0">
                <a:latin typeface="Calibri"/>
                <a:cs typeface="Calibri"/>
              </a:rPr>
              <a:t>struct</a:t>
            </a:r>
            <a:r>
              <a:rPr lang="en-US" sz="1600" b="1" dirty="0" smtClean="0">
                <a:latin typeface="Calibri"/>
                <a:cs typeface="Calibri"/>
              </a:rPr>
              <a:t> </a:t>
            </a:r>
            <a:r>
              <a:rPr lang="en-US" sz="1600" b="1" dirty="0">
                <a:latin typeface="Calibri"/>
                <a:cs typeface="Calibri"/>
              </a:rPr>
              <a:t>stat { /* when _DARWIN_FEATURE_64_BIT_INODE is defined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st_dev</a:t>
            </a:r>
            <a:r>
              <a:rPr lang="en-US" sz="1600" b="1" dirty="0" smtClean="0">
                <a:latin typeface="Calibri"/>
                <a:cs typeface="Calibri"/>
              </a:rPr>
              <a:t>;		/</a:t>
            </a:r>
            <a:r>
              <a:rPr lang="en-US" sz="1600" b="1" dirty="0">
                <a:latin typeface="Calibri"/>
                <a:cs typeface="Calibri"/>
              </a:rPr>
              <a:t>* ID of device containing file </a:t>
            </a:r>
            <a:r>
              <a:rPr lang="en-US" sz="1600" b="1" dirty="0" smtClean="0">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smtClean="0">
                <a:latin typeface="Calibri"/>
                <a:cs typeface="Calibri"/>
              </a:rPr>
              <a:t>  </a:t>
            </a:r>
            <a:r>
              <a:rPr lang="en-US" sz="1600" b="1" dirty="0" err="1" smtClean="0">
                <a:latin typeface="Calibri"/>
                <a:cs typeface="Calibri"/>
              </a:rPr>
              <a:t>st_mode</a:t>
            </a:r>
            <a:r>
              <a:rPr lang="en-US" sz="1600" b="1" dirty="0" smtClean="0">
                <a:latin typeface="Calibri"/>
                <a:cs typeface="Calibri"/>
              </a:rPr>
              <a:t>;		/</a:t>
            </a:r>
            <a:r>
              <a:rPr lang="en-US" sz="1600" b="1" dirty="0">
                <a:latin typeface="Calibri"/>
                <a:cs typeface="Calibri"/>
              </a:rPr>
              <a:t>* Mode of file (see below) *</a:t>
            </a:r>
            <a:r>
              <a:rPr lang="en-US" sz="1600" b="1" dirty="0" smtClean="0">
                <a:latin typeface="Calibri"/>
                <a:cs typeface="Calibri"/>
              </a:rPr>
              <a:t>/		</a:t>
            </a:r>
            <a:r>
              <a:rPr lang="en-US" sz="1600" b="1" dirty="0" smtClean="0">
                <a:solidFill>
                  <a:srgbClr val="FF0000"/>
                </a:solidFill>
                <a:latin typeface="Calibri"/>
                <a:cs typeface="Calibri"/>
              </a:rPr>
              <a:t>[1] e.g.: </a:t>
            </a:r>
            <a:r>
              <a:rPr lang="en-US" sz="1600" b="1" dirty="0" err="1" smtClean="0">
                <a:solidFill>
                  <a:srgbClr val="FF0000"/>
                </a:solidFill>
                <a:latin typeface="Calibri"/>
                <a:cs typeface="Calibri"/>
              </a:rPr>
              <a:t>rwxr</a:t>
            </a:r>
            <a:r>
              <a:rPr lang="en-US" sz="1600" b="1" dirty="0" smtClean="0">
                <a:solidFill>
                  <a:srgbClr val="FF0000"/>
                </a:solidFill>
                <a:latin typeface="Calibri"/>
                <a:cs typeface="Calibri"/>
              </a:rPr>
              <a:t>-</a:t>
            </a:r>
            <a:r>
              <a:rPr lang="en-US" sz="1600" b="1" dirty="0" err="1" smtClean="0">
                <a:solidFill>
                  <a:srgbClr val="FF0000"/>
                </a:solidFill>
                <a:latin typeface="Calibri"/>
                <a:cs typeface="Calibri"/>
              </a:rPr>
              <a:t>xr</a:t>
            </a:r>
            <a:r>
              <a:rPr lang="en-US" sz="1600" b="1" dirty="0" smtClean="0">
                <a:solidFill>
                  <a:srgbClr val="FF0000"/>
                </a:solidFill>
                <a:latin typeface="Calibri"/>
                <a:cs typeface="Calibri"/>
              </a:rPr>
              <a:t>--</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st_nlink</a:t>
            </a:r>
            <a:r>
              <a:rPr lang="en-US" sz="1600" b="1" dirty="0" smtClean="0">
                <a:latin typeface="Calibri"/>
                <a:cs typeface="Calibri"/>
              </a:rPr>
              <a:t>;		/</a:t>
            </a:r>
            <a:r>
              <a:rPr lang="en-US" sz="1600" b="1" dirty="0">
                <a:latin typeface="Calibri"/>
                <a:cs typeface="Calibri"/>
              </a:rPr>
              <a:t>* Number of hard links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smtClean="0">
                <a:latin typeface="Calibri"/>
                <a:cs typeface="Calibri"/>
              </a:rPr>
              <a:t>st_ino</a:t>
            </a:r>
            <a:r>
              <a:rPr lang="en-US" sz="1600" b="1" dirty="0" smtClean="0">
                <a:latin typeface="Calibri"/>
                <a:cs typeface="Calibri"/>
              </a:rPr>
              <a:t>  		/</a:t>
            </a:r>
            <a:r>
              <a:rPr lang="en-US" sz="1600" b="1" dirty="0">
                <a:latin typeface="Calibri"/>
                <a:cs typeface="Calibri"/>
              </a:rPr>
              <a:t>* File serial number *</a:t>
            </a:r>
            <a:r>
              <a:rPr lang="en-US" sz="1600" b="1" dirty="0" smtClean="0">
                <a:latin typeface="Calibri"/>
                <a:cs typeface="Calibri"/>
              </a:rPr>
              <a:t>/		</a:t>
            </a:r>
            <a:r>
              <a:rPr lang="en-US" sz="1600" b="1" dirty="0" smtClean="0">
                <a:solidFill>
                  <a:srgbClr val="FF6600"/>
                </a:solidFill>
                <a:latin typeface="Calibri"/>
                <a:cs typeface="Calibri"/>
              </a:rPr>
              <a:t>i.e.: </a:t>
            </a:r>
            <a:r>
              <a:rPr lang="en-US" sz="1600" b="1" dirty="0" err="1" smtClean="0">
                <a:solidFill>
                  <a:srgbClr val="FF6600"/>
                </a:solidFill>
                <a:latin typeface="Calibri"/>
                <a:cs typeface="Calibri"/>
              </a:rPr>
              <a:t>i</a:t>
            </a:r>
            <a:r>
              <a:rPr lang="en-US" sz="1600" b="1" dirty="0" err="1" smtClean="0">
                <a:solidFill>
                  <a:srgbClr val="FF0000"/>
                </a:solidFill>
                <a:latin typeface="Calibri"/>
                <a:cs typeface="Calibri"/>
              </a:rPr>
              <a:t>node</a:t>
            </a:r>
            <a:r>
              <a:rPr lang="en-US" sz="1600" b="1" dirty="0" smtClean="0">
                <a:solidFill>
                  <a:srgbClr val="FF0000"/>
                </a:solidFill>
                <a:latin typeface="Calibri"/>
                <a:cs typeface="Calibri"/>
              </a:rPr>
              <a:t> #</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smtClean="0">
                <a:latin typeface="Calibri"/>
                <a:cs typeface="Calibri"/>
              </a:rPr>
              <a:t>;		/</a:t>
            </a:r>
            <a:r>
              <a:rPr lang="en-US" sz="1600" b="1" dirty="0">
                <a:latin typeface="Calibri"/>
                <a:cs typeface="Calibri"/>
              </a:rPr>
              <a:t>* User ID of the file */</a:t>
            </a:r>
          </a:p>
          <a:p>
            <a:pPr marL="0" indent="0">
              <a:spcBef>
                <a:spcPts val="0"/>
              </a:spcBef>
              <a:buNone/>
            </a:pPr>
            <a:r>
              <a:rPr lang="en-US" sz="1600" b="1" dirty="0" smtClean="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smtClean="0">
                <a:latin typeface="Calibri"/>
                <a:cs typeface="Calibri"/>
              </a:rPr>
              <a:t>;		/</a:t>
            </a:r>
            <a:r>
              <a:rPr lang="en-US" sz="1600" b="1" dirty="0">
                <a:latin typeface="Calibri"/>
                <a:cs typeface="Calibri"/>
              </a:rPr>
              <a:t>* Group ID of the file *</a:t>
            </a:r>
            <a:r>
              <a:rPr lang="en-US" sz="1600" b="1" dirty="0" smtClean="0">
                <a:latin typeface="Calibri"/>
                <a:cs typeface="Calibri"/>
              </a:rPr>
              <a:t>/</a:t>
            </a:r>
          </a:p>
          <a:p>
            <a:pPr marL="0" indent="0">
              <a:spcBef>
                <a:spcPts val="0"/>
              </a:spcBef>
              <a:buNone/>
            </a:pPr>
            <a:r>
              <a:rPr lang="en-US" sz="1600" b="1" dirty="0" smtClean="0">
                <a:latin typeface="Calibri"/>
                <a:cs typeface="Calibri"/>
              </a:rPr>
              <a:t>        </a:t>
            </a:r>
            <a:r>
              <a:rPr lang="en-US" sz="1600" b="1" dirty="0" err="1" smtClean="0">
                <a:latin typeface="Calibri"/>
                <a:cs typeface="Calibri"/>
              </a:rPr>
              <a:t>dev_t</a:t>
            </a:r>
            <a:r>
              <a:rPr lang="en-US" sz="1600" b="1" dirty="0" smtClean="0">
                <a:latin typeface="Calibri"/>
                <a:cs typeface="Calibri"/>
              </a:rPr>
              <a:t>          </a:t>
            </a:r>
            <a:r>
              <a:rPr lang="en-US" sz="1600" b="1" dirty="0" err="1" smtClean="0">
                <a:latin typeface="Calibri"/>
                <a:cs typeface="Calibri"/>
              </a:rPr>
              <a:t>st_rdev</a:t>
            </a:r>
            <a:r>
              <a:rPr lang="en-US" sz="1600" b="1" dirty="0" smtClean="0">
                <a:latin typeface="Calibri"/>
                <a:cs typeface="Calibri"/>
              </a:rPr>
              <a:t>;		/* Device ID */</a:t>
            </a:r>
          </a:p>
          <a:p>
            <a:pPr marL="0" indent="0">
              <a:spcBef>
                <a:spcPts val="0"/>
              </a:spcBef>
              <a:buNone/>
            </a:pP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smtClean="0">
                <a:latin typeface="Calibri"/>
                <a:cs typeface="Calibri"/>
              </a:rPr>
              <a:t>;	/</a:t>
            </a:r>
            <a:r>
              <a:rPr lang="en-US" sz="1600" b="1" dirty="0">
                <a:latin typeface="Calibri"/>
                <a:cs typeface="Calibri"/>
              </a:rPr>
              <a:t>* time of last </a:t>
            </a:r>
            <a:r>
              <a:rPr lang="en-US" sz="1600" b="1" dirty="0" smtClean="0">
                <a:latin typeface="Calibri"/>
                <a:cs typeface="Calibri"/>
              </a:rPr>
              <a:t>access </a:t>
            </a:r>
            <a:r>
              <a:rPr lang="en-US" sz="1600" b="1" dirty="0">
                <a:latin typeface="Calibri"/>
                <a:cs typeface="Calibri"/>
              </a:rPr>
              <a:t>*/</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smtClean="0">
                <a:latin typeface="Calibri"/>
                <a:cs typeface="Calibri"/>
              </a:rPr>
              <a:t>;	/</a:t>
            </a:r>
            <a:r>
              <a:rPr lang="en-US" sz="1600" b="1" dirty="0">
                <a:latin typeface="Calibri"/>
                <a:cs typeface="Calibri"/>
              </a:rPr>
              <a:t>* time of last data modification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smtClean="0">
                <a:latin typeface="Calibri"/>
                <a:cs typeface="Calibri"/>
              </a:rPr>
              <a:t>;	/</a:t>
            </a:r>
            <a:r>
              <a:rPr lang="en-US" sz="1600" b="1" dirty="0">
                <a:latin typeface="Calibri"/>
                <a:cs typeface="Calibri"/>
              </a:rPr>
              <a:t>* time of last status change */</a:t>
            </a:r>
          </a:p>
          <a:p>
            <a:pPr marL="0" indent="0">
              <a:spcBef>
                <a:spcPts val="0"/>
              </a:spcBef>
              <a:buNone/>
            </a:pPr>
            <a:r>
              <a:rPr lang="en-US" sz="1600" b="1" dirty="0">
                <a:solidFill>
                  <a:srgbClr val="444444"/>
                </a:solidFill>
                <a:latin typeface="Calibri"/>
                <a:cs typeface="Calibri"/>
              </a:rPr>
              <a:t>  </a:t>
            </a:r>
            <a:r>
              <a:rPr lang="en-US" sz="1600" b="1" dirty="0" smtClean="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smtClean="0">
                <a:solidFill>
                  <a:srgbClr val="444444"/>
                </a:solidFill>
                <a:latin typeface="Calibri"/>
                <a:cs typeface="Calibri"/>
              </a:rPr>
              <a:t>;	/</a:t>
            </a:r>
            <a:r>
              <a:rPr lang="en-US" sz="1600" b="1" dirty="0">
                <a:solidFill>
                  <a:srgbClr val="444444"/>
                </a:solidFill>
                <a:latin typeface="Calibri"/>
                <a:cs typeface="Calibri"/>
              </a:rPr>
              <a:t>* time of file creation(birth) </a:t>
            </a:r>
            <a:r>
              <a:rPr lang="en-US" sz="1600" b="1" dirty="0" smtClean="0">
                <a:solidFill>
                  <a:srgbClr val="444444"/>
                </a:solidFill>
                <a:latin typeface="Calibri"/>
                <a:cs typeface="Calibri"/>
              </a:rPr>
              <a:t>*/	</a:t>
            </a:r>
            <a:r>
              <a:rPr lang="en-US" sz="1600" b="1" dirty="0" smtClean="0">
                <a:solidFill>
                  <a:schemeClr val="accent4"/>
                </a:solidFill>
                <a:latin typeface="Calibri"/>
                <a:cs typeface="Calibri"/>
              </a:rPr>
              <a:t>[2]</a:t>
            </a:r>
            <a:endParaRPr lang="en-US" sz="1600" b="1" dirty="0">
              <a:solidFill>
                <a:schemeClr val="accent4"/>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st_size</a:t>
            </a:r>
            <a:r>
              <a:rPr lang="en-US" sz="1600" b="1" dirty="0" smtClean="0">
                <a:latin typeface="Calibri"/>
                <a:cs typeface="Calibri"/>
              </a:rPr>
              <a:t>;		/</a:t>
            </a:r>
            <a:r>
              <a:rPr lang="en-US" sz="1600" b="1" dirty="0">
                <a:latin typeface="Calibri"/>
                <a:cs typeface="Calibri"/>
              </a:rPr>
              <a:t>* file size, in bytes *</a:t>
            </a:r>
            <a:r>
              <a:rPr lang="en-US" sz="1600" b="1" dirty="0" smtClean="0">
                <a:latin typeface="Calibri"/>
                <a:cs typeface="Calibri"/>
              </a:rPr>
              <a:t>/		</a:t>
            </a:r>
            <a:r>
              <a:rPr lang="en-US" sz="1600" b="1" dirty="0" smtClean="0">
                <a:solidFill>
                  <a:srgbClr val="FF0000"/>
                </a:solidFill>
                <a:latin typeface="Calibri"/>
                <a:cs typeface="Calibri"/>
              </a:rPr>
              <a:t>‘nominal’ size (bytes)</a:t>
            </a:r>
            <a:endParaRPr lang="en-US" sz="1600" b="1" dirty="0">
              <a:solidFill>
                <a:srgbClr val="FF0000"/>
              </a:solidFill>
              <a:latin typeface="Calibri"/>
              <a:cs typeface="Calibri"/>
            </a:endParaRPr>
          </a:p>
          <a:p>
            <a:pPr marL="0" indent="0">
              <a:spcBef>
                <a:spcPts val="0"/>
              </a:spcBef>
              <a:buNone/>
            </a:pPr>
            <a:r>
              <a:rPr lang="en-US" sz="1600" b="1" dirty="0" smtClean="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st_blocks</a:t>
            </a:r>
            <a:r>
              <a:rPr lang="en-US" sz="1600" b="1" dirty="0" smtClean="0">
                <a:latin typeface="Calibri"/>
                <a:cs typeface="Calibri"/>
              </a:rPr>
              <a:t>;		/</a:t>
            </a:r>
            <a:r>
              <a:rPr lang="en-US" sz="1600" b="1" dirty="0">
                <a:latin typeface="Calibri"/>
                <a:cs typeface="Calibri"/>
              </a:rPr>
              <a:t>* blocks allocated for file *</a:t>
            </a:r>
            <a:r>
              <a:rPr lang="en-US" sz="1600" b="1" dirty="0" smtClean="0">
                <a:latin typeface="Calibri"/>
                <a:cs typeface="Calibri"/>
              </a:rPr>
              <a:t>/</a:t>
            </a:r>
            <a:r>
              <a:rPr lang="en-US" sz="1600" b="1" dirty="0">
                <a:solidFill>
                  <a:srgbClr val="FF0000"/>
                </a:solidFill>
                <a:latin typeface="Calibri"/>
                <a:cs typeface="Calibri"/>
              </a:rPr>
              <a:t>	</a:t>
            </a:r>
            <a:r>
              <a:rPr lang="en-US" sz="1600" b="1" dirty="0" smtClean="0">
                <a:solidFill>
                  <a:srgbClr val="FF0000"/>
                </a:solidFill>
                <a:latin typeface="Calibri"/>
                <a:cs typeface="Calibri"/>
              </a:rPr>
              <a:t> 	[3] ‘allocated’ (~raw) size (</a:t>
            </a:r>
            <a:r>
              <a:rPr lang="en-US" sz="1600" b="1" dirty="0" err="1" smtClean="0">
                <a:solidFill>
                  <a:srgbClr val="FF0000"/>
                </a:solidFill>
                <a:latin typeface="Calibri"/>
                <a:cs typeface="Calibri"/>
              </a:rPr>
              <a:t>sectors|kb</a:t>
            </a:r>
            <a:r>
              <a:rPr lang="en-US" sz="1600" b="1" dirty="0" smtClean="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st_flags</a:t>
            </a:r>
            <a:r>
              <a:rPr lang="en-US" sz="1600" b="1" dirty="0" smtClean="0">
                <a:latin typeface="Calibri"/>
                <a:cs typeface="Calibri"/>
              </a:rPr>
              <a:t>;		/</a:t>
            </a:r>
            <a:r>
              <a:rPr lang="en-US" sz="1600" b="1" dirty="0">
                <a:latin typeface="Calibri"/>
                <a:cs typeface="Calibri"/>
              </a:rPr>
              <a:t>* user defined flags for file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st_gen</a:t>
            </a:r>
            <a:r>
              <a:rPr lang="en-US" sz="1600" b="1" dirty="0" smtClean="0">
                <a:latin typeface="Calibri"/>
                <a:cs typeface="Calibri"/>
              </a:rPr>
              <a:t>;		/</a:t>
            </a:r>
            <a:r>
              <a:rPr lang="en-US" sz="1600" b="1" dirty="0">
                <a:latin typeface="Calibri"/>
                <a:cs typeface="Calibri"/>
              </a:rPr>
              <a:t>* file generation number *</a:t>
            </a:r>
            <a:r>
              <a:rPr lang="en-US" sz="1600" b="1" dirty="0" smtClean="0">
                <a:latin typeface="Calibri"/>
                <a:cs typeface="Calibri"/>
              </a:rPr>
              <a:t>/</a:t>
            </a:r>
          </a:p>
          <a:p>
            <a:pPr marL="0" indent="0">
              <a:spcBef>
                <a:spcPts val="0"/>
              </a:spcBef>
              <a:buNone/>
            </a:pPr>
            <a:r>
              <a:rPr lang="en-US" sz="1600" b="1" dirty="0" smtClean="0">
                <a:latin typeface="Calibri"/>
                <a:cs typeface="Calibri"/>
              </a:rPr>
              <a:t>        int32_t        </a:t>
            </a:r>
            <a:r>
              <a:rPr lang="en-US" sz="1600" b="1" dirty="0" err="1" smtClean="0">
                <a:latin typeface="Calibri"/>
                <a:cs typeface="Calibri"/>
              </a:rPr>
              <a:t>st_lspare</a:t>
            </a:r>
            <a:r>
              <a:rPr lang="en-US" sz="1600" b="1" dirty="0" smtClean="0">
                <a:latin typeface="Calibri"/>
                <a:cs typeface="Calibri"/>
              </a:rPr>
              <a:t>;	/* RESERVED: DO NOT USE! */</a:t>
            </a:r>
          </a:p>
          <a:p>
            <a:pPr marL="0" indent="0">
              <a:spcBef>
                <a:spcPts val="0"/>
              </a:spcBef>
              <a:buNone/>
            </a:pPr>
            <a:r>
              <a:rPr lang="en-US" sz="1600" b="1" dirty="0" smtClean="0">
                <a:latin typeface="Calibri"/>
                <a:cs typeface="Calibri"/>
              </a:rPr>
              <a:t>        int64_t        </a:t>
            </a:r>
            <a:r>
              <a:rPr lang="en-US" sz="1600" b="1" dirty="0" err="1" smtClean="0">
                <a:latin typeface="Calibri"/>
                <a:cs typeface="Calibri"/>
              </a:rPr>
              <a:t>st_qspare</a:t>
            </a:r>
            <a:r>
              <a:rPr lang="en-US" sz="1600" b="1" dirty="0" smtClean="0">
                <a:latin typeface="Calibri"/>
                <a:cs typeface="Calibri"/>
              </a:rPr>
              <a:t>[2];	/* RESERVED: DO NOT USE! */</a:t>
            </a:r>
          </a:p>
          <a:p>
            <a:pPr marL="0" indent="0">
              <a:spcBef>
                <a:spcPts val="0"/>
              </a:spcBef>
              <a:buNone/>
            </a:pPr>
            <a:r>
              <a:rPr lang="en-US" sz="1600" b="1" dirty="0" smtClean="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smtClean="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smtClean="0">
                <a:solidFill>
                  <a:srgbClr val="FF0000"/>
                </a:solidFill>
                <a:latin typeface="Calibri"/>
                <a:cs typeface="Calibri"/>
              </a:rPr>
              <a:t>[2] Not all filesystems store ‘birth time’ or provide for it in their stat(2) implementation; </a:t>
            </a:r>
            <a:r>
              <a:rPr lang="en-US" sz="1600" b="1" dirty="0">
                <a:solidFill>
                  <a:srgbClr val="FF0000"/>
                </a:solidFill>
                <a:latin typeface="Calibri"/>
                <a:cs typeface="Calibri"/>
              </a:rPr>
              <a:t> </a:t>
            </a:r>
            <a:r>
              <a:rPr lang="en-US" sz="1600" b="1" dirty="0" smtClean="0">
                <a:solidFill>
                  <a:srgbClr val="FF0000"/>
                </a:solidFill>
                <a:latin typeface="Calibri"/>
                <a:cs typeface="Calibri"/>
              </a:rPr>
              <a:t>NFSv3 </a:t>
            </a:r>
            <a:r>
              <a:rPr lang="en-US" sz="1600" b="1" u="sng" dirty="0" smtClean="0">
                <a:solidFill>
                  <a:srgbClr val="FF0000"/>
                </a:solidFill>
                <a:latin typeface="Calibri"/>
                <a:cs typeface="Calibri"/>
              </a:rPr>
              <a:t>cannot</a:t>
            </a:r>
            <a:r>
              <a:rPr lang="en-US" sz="1600" b="1" dirty="0" smtClean="0">
                <a:solidFill>
                  <a:srgbClr val="FF0000"/>
                </a:solidFill>
                <a:latin typeface="Calibri"/>
                <a:cs typeface="Calibri"/>
              </a:rPr>
              <a:t> convey it, and not all NFSv4 clients handle it correctly; it may be presented as either ‘not available’ or as a blind copy of the </a:t>
            </a:r>
            <a:r>
              <a:rPr lang="en-US" sz="1600" b="1" dirty="0" err="1" smtClean="0">
                <a:solidFill>
                  <a:srgbClr val="FF0000"/>
                </a:solidFill>
                <a:latin typeface="Calibri"/>
                <a:cs typeface="Calibri"/>
              </a:rPr>
              <a:t>ctime</a:t>
            </a:r>
            <a:r>
              <a:rPr lang="en-US" sz="1600" b="1" dirty="0" smtClean="0">
                <a:solidFill>
                  <a:srgbClr val="FF0000"/>
                </a:solidFill>
                <a:latin typeface="Calibri"/>
                <a:cs typeface="Calibri"/>
              </a:rPr>
              <a:t>.</a:t>
            </a:r>
          </a:p>
          <a:p>
            <a:pPr marL="0" indent="-182880">
              <a:spcBef>
                <a:spcPts val="0"/>
              </a:spcBef>
              <a:buNone/>
            </a:pPr>
            <a:r>
              <a:rPr lang="en-US" sz="1600" b="1" dirty="0" smtClean="0">
                <a:solidFill>
                  <a:srgbClr val="FF0000"/>
                </a:solidFill>
                <a:latin typeface="Calibri"/>
                <a:cs typeface="Calibri"/>
              </a:rPr>
              <a:t>[3] Modern </a:t>
            </a:r>
            <a:r>
              <a:rPr lang="en-US" sz="1600" b="1" dirty="0">
                <a:solidFill>
                  <a:srgbClr val="FF0000"/>
                </a:solidFill>
                <a:latin typeface="Calibri"/>
                <a:cs typeface="Calibri"/>
              </a:rPr>
              <a:t>NFS </a:t>
            </a:r>
            <a:r>
              <a:rPr lang="en-US" sz="1600" b="1" dirty="0" smtClean="0">
                <a:solidFill>
                  <a:srgbClr val="FF0000"/>
                </a:solidFill>
                <a:latin typeface="Calibri"/>
                <a:cs typeface="Calibri"/>
              </a:rPr>
              <a:t>servers may return </a:t>
            </a:r>
            <a:r>
              <a:rPr lang="en-US" sz="1600" b="1" dirty="0">
                <a:solidFill>
                  <a:srgbClr val="FF0000"/>
                </a:solidFill>
                <a:latin typeface="Calibri"/>
                <a:cs typeface="Calibri"/>
              </a:rPr>
              <a:t>a number of 1024-byte </a:t>
            </a:r>
            <a:r>
              <a:rPr lang="en-US" sz="1600" b="1" dirty="0" smtClean="0">
                <a:solidFill>
                  <a:srgbClr val="FF0000"/>
                </a:solidFill>
                <a:latin typeface="Calibri"/>
                <a:cs typeface="Calibri"/>
              </a:rPr>
              <a:t>units rather than 512-byte units.  From OneFS</a:t>
            </a:r>
            <a:r>
              <a:rPr lang="en-US" sz="1600" b="1" dirty="0">
                <a:solidFill>
                  <a:srgbClr val="FF0000"/>
                </a:solidFill>
                <a:latin typeface="Calibri"/>
                <a:cs typeface="Calibri"/>
              </a:rPr>
              <a:t>, this value includes the data protection overhead of a file.  The ratio of </a:t>
            </a:r>
            <a:r>
              <a:rPr lang="en-US" sz="1600" b="1" dirty="0" err="1" smtClean="0">
                <a:solidFill>
                  <a:srgbClr val="FF0000"/>
                </a:solidFill>
                <a:latin typeface="Calibri"/>
                <a:cs typeface="Calibri"/>
              </a:rPr>
              <a:t>st_blocks</a:t>
            </a:r>
            <a:r>
              <a:rPr lang="en-US" sz="1600" b="1" dirty="0" smtClean="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t>
            </a:r>
            <a:r>
              <a:rPr lang="en-US" sz="1600" b="1" dirty="0" smtClean="0">
                <a:solidFill>
                  <a:srgbClr val="FF0000"/>
                </a:solidFill>
                <a:latin typeface="Calibri"/>
                <a:cs typeface="Calibri"/>
              </a:rPr>
              <a:t>and  may </a:t>
            </a:r>
            <a:r>
              <a:rPr lang="en-US" sz="1600" b="1" dirty="0">
                <a:solidFill>
                  <a:srgbClr val="FF0000"/>
                </a:solidFill>
                <a:latin typeface="Calibri"/>
                <a:cs typeface="Calibri"/>
              </a:rPr>
              <a:t>vary with the size of the OneFS node pool containing the file.</a:t>
            </a:r>
            <a:r>
              <a:rPr lang="en-US" sz="1600" b="1" dirty="0" smtClean="0">
                <a:solidFill>
                  <a:srgbClr val="FF0000"/>
                </a:solidFill>
                <a:latin typeface="Calibri"/>
                <a:cs typeface="Calibri"/>
              </a:rPr>
              <a:t>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directory_scan</a:t>
            </a:r>
            <a:r>
              <a:rPr lang="en-US" dirty="0" smtClean="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smtClean="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smtClean="0">
                <a:latin typeface="Consolas"/>
                <a:cs typeface="Consolas"/>
              </a:rPr>
              <a:t>opendir</a:t>
            </a:r>
            <a:r>
              <a:rPr lang="en-US" sz="1600" b="1" dirty="0" smtClean="0">
                <a:latin typeface="Consolas"/>
                <a:cs typeface="Consolas"/>
              </a:rPr>
              <a:t>(directory)</a:t>
            </a:r>
          </a:p>
          <a:p>
            <a:pPr marL="0" indent="0">
              <a:spcBef>
                <a:spcPts val="0"/>
              </a:spcBef>
              <a:buNone/>
            </a:pPr>
            <a:r>
              <a:rPr lang="en-US" sz="1600" b="1" dirty="0">
                <a:latin typeface="Consolas"/>
                <a:cs typeface="Consolas"/>
              </a:rPr>
              <a:t>stat</a:t>
            </a:r>
            <a:r>
              <a:rPr lang="en-US" sz="1600" b="1" dirty="0" smtClean="0">
                <a:latin typeface="Consolas"/>
                <a:cs typeface="Consolas"/>
              </a:rPr>
              <a:t>(directory)</a:t>
            </a:r>
            <a:endParaRPr lang="en-US" sz="1600" b="1" dirty="0">
              <a:latin typeface="Consolas"/>
              <a:cs typeface="Consolas"/>
            </a:endParaRP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(‘start’, directory)</a:t>
            </a:r>
          </a:p>
          <a:p>
            <a:pPr marL="0" indent="0">
              <a:spcBef>
                <a:spcPts val="0"/>
              </a:spcBef>
              <a:buNone/>
            </a:pPr>
            <a:r>
              <a:rPr lang="en-US" sz="1600" b="1" dirty="0" smtClean="0">
                <a:latin typeface="Consolas"/>
                <a:cs typeface="Consolas"/>
              </a:rPr>
              <a:t>while (</a:t>
            </a:r>
            <a:r>
              <a:rPr lang="en-US" sz="1600" b="1" dirty="0" err="1" smtClean="0">
                <a:latin typeface="Consolas"/>
                <a:cs typeface="Consolas"/>
              </a:rPr>
              <a:t>readdir_r</a:t>
            </a:r>
            <a:r>
              <a:rPr lang="en-US" sz="1600" b="1" dirty="0" smtClean="0">
                <a:latin typeface="Consolas"/>
                <a:cs typeface="Consolas"/>
              </a:rPr>
              <a:t>(...)) </a:t>
            </a:r>
            <a:r>
              <a:rPr lang="en-US" sz="1600" b="1" dirty="0">
                <a:latin typeface="Consolas"/>
                <a:cs typeface="Consolas"/>
              </a:rPr>
              <a:t>{</a:t>
            </a:r>
          </a:p>
          <a:p>
            <a:pPr marL="0" indent="0">
              <a:spcBef>
                <a:spcPts val="0"/>
              </a:spcBef>
              <a:buNone/>
            </a:pPr>
            <a:r>
              <a:rPr lang="en-US" sz="1600" b="1" dirty="0">
                <a:latin typeface="Consolas"/>
                <a:cs typeface="Consolas"/>
              </a:rPr>
              <a:t>   </a:t>
            </a:r>
            <a:r>
              <a:rPr lang="en-US" sz="1600" b="1" dirty="0" smtClean="0">
                <a:latin typeface="Consolas"/>
                <a:cs typeface="Consolas"/>
              </a:rPr>
              <a:t>stat(entry)</a:t>
            </a:r>
          </a:p>
          <a:p>
            <a:pPr marL="0" indent="0">
              <a:spcBef>
                <a:spcPts val="0"/>
              </a:spcBef>
              <a:buNone/>
            </a:pPr>
            <a:r>
              <a:rPr lang="en-US" sz="1600" b="1" dirty="0" smtClean="0">
                <a:latin typeface="Consolas"/>
                <a:cs typeface="Consolas"/>
              </a:rPr>
              <a:t>   if (S_IFDIR(</a:t>
            </a:r>
            <a:r>
              <a:rPr lang="en-US" sz="1600" b="1" dirty="0">
                <a:latin typeface="Consolas"/>
                <a:cs typeface="Consolas"/>
              </a:rPr>
              <a:t>entry</a:t>
            </a:r>
            <a:r>
              <a:rPr lang="en-US" sz="1600" b="1" dirty="0" smtClean="0">
                <a:latin typeface="Consolas"/>
                <a:cs typeface="Consolas"/>
              </a:rPr>
              <a:t>)) </a:t>
            </a:r>
            <a:r>
              <a:rPr lang="en-US" sz="1600" b="1" dirty="0" err="1" smtClean="0">
                <a:latin typeface="Consolas"/>
                <a:cs typeface="Consolas"/>
              </a:rPr>
              <a:t>fifo_push</a:t>
            </a:r>
            <a:r>
              <a:rPr lang="en-US" sz="1600" b="1" dirty="0" smtClean="0">
                <a:latin typeface="Consolas"/>
                <a:cs typeface="Consolas"/>
              </a:rPr>
              <a:t>(entry)</a:t>
            </a:r>
          </a:p>
          <a:p>
            <a:pPr marL="0" indent="0">
              <a:spcBef>
                <a:spcPts val="0"/>
              </a:spcBef>
              <a:buNone/>
            </a:pPr>
            <a:r>
              <a:rPr lang="en-US" sz="1600" b="1" dirty="0">
                <a:latin typeface="Consolas"/>
                <a:cs typeface="Consolas"/>
              </a:rPr>
              <a:t> </a:t>
            </a:r>
            <a:r>
              <a:rPr lang="en-US" sz="1600" b="1" dirty="0" smtClean="0">
                <a:latin typeface="Consolas"/>
                <a:cs typeface="Consolas"/>
              </a:rPr>
              <a:t>  else </a:t>
            </a:r>
            <a:r>
              <a:rPr lang="en-US" sz="1600" b="1" dirty="0" err="1">
                <a:latin typeface="Consolas"/>
                <a:cs typeface="Consolas"/>
              </a:rPr>
              <a:t>collect_statistics</a:t>
            </a:r>
            <a:r>
              <a:rPr lang="en-US" sz="1600" b="1" dirty="0">
                <a:latin typeface="Consolas"/>
                <a:cs typeface="Consolas"/>
              </a:rPr>
              <a:t>(entry)</a:t>
            </a:r>
            <a:endParaRPr lang="en-US" sz="1600" b="1" dirty="0" smtClean="0">
              <a:latin typeface="Consolas"/>
              <a:cs typeface="Consolas"/>
            </a:endParaRPr>
          </a:p>
          <a:p>
            <a:pPr marL="0" indent="0">
              <a:spcBef>
                <a:spcPts val="0"/>
              </a:spcBef>
              <a:buNone/>
            </a:pPr>
            <a:r>
              <a:rPr lang="en-US" sz="1600" b="1" dirty="0">
                <a:latin typeface="Consolas"/>
                <a:cs typeface="Consolas"/>
              </a:rPr>
              <a:t> </a:t>
            </a:r>
            <a:r>
              <a:rPr lang="en-US" sz="1600" b="1" dirty="0" smtClean="0">
                <a:latin typeface="Consolas"/>
                <a:cs typeface="Consolas"/>
              </a:rPr>
              <a:t>  </a:t>
            </a:r>
            <a:r>
              <a:rPr lang="en-US" sz="1600" b="1" dirty="0" err="1" smtClean="0">
                <a:latin typeface="Consolas"/>
                <a:cs typeface="Consolas"/>
              </a:rPr>
              <a:t>process_entry</a:t>
            </a:r>
            <a:r>
              <a:rPr lang="en-US" sz="1600" b="1" dirty="0" smtClean="0">
                <a:latin typeface="Consolas"/>
                <a:cs typeface="Consolas"/>
              </a:rPr>
              <a:t>(‘entry’, entry)</a:t>
            </a:r>
          </a:p>
          <a:p>
            <a:pPr marL="0" indent="0">
              <a:spcBef>
                <a:spcPts val="0"/>
              </a:spcBef>
              <a:buNone/>
            </a:pPr>
            <a:r>
              <a:rPr lang="en-US" sz="1600" b="1" dirty="0" smtClean="0">
                <a:latin typeface="Consolas"/>
                <a:cs typeface="Consolas"/>
              </a:rPr>
              <a:t>}</a:t>
            </a: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(‘end’, directory)</a:t>
            </a:r>
          </a:p>
          <a:p>
            <a:pPr marL="0" indent="0">
              <a:spcBef>
                <a:spcPts val="0"/>
              </a:spcBef>
              <a:buNone/>
            </a:pPr>
            <a:r>
              <a:rPr lang="en-US" sz="1600" b="1" dirty="0" err="1" smtClean="0">
                <a:latin typeface="Consolas"/>
                <a:cs typeface="Consolas"/>
              </a:rPr>
              <a:t>closedir</a:t>
            </a:r>
            <a:r>
              <a:rPr lang="en-US" sz="1600" b="1" dirty="0" smtClean="0">
                <a:latin typeface="Consolas"/>
                <a:cs typeface="Consolas"/>
              </a:rPr>
              <a:t>(directory)</a:t>
            </a:r>
            <a:endParaRPr lang="en-US" sz="1600" b="1" dirty="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smtClean="0">
                <a:solidFill>
                  <a:srgbClr val="444444"/>
                </a:solidFill>
                <a:ea typeface="ＭＳ Ｐゴシック" charset="-128"/>
                <a:cs typeface="ＭＳ Ｐゴシック" charset="-128"/>
              </a:rPr>
              <a:t>Threads vs. Processes</a:t>
            </a:r>
            <a:endParaRPr lang="en-US" dirty="0">
              <a:solidFill>
                <a:srgbClr val="444444"/>
              </a:solidFill>
              <a:ea typeface="ＭＳ Ｐゴシック" charset="-128"/>
              <a:cs typeface="ＭＳ Ｐゴシック" charset="-128"/>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gridCol w="2882035"/>
                <a:gridCol w="3228398"/>
              </a:tblGrid>
              <a:tr h="352985">
                <a:tc>
                  <a:txBody>
                    <a:bodyPr/>
                    <a:lstStyle/>
                    <a:p>
                      <a:endParaRPr lang="en-US" sz="1200" dirty="0"/>
                    </a:p>
                  </a:txBody>
                  <a:tcPr marL="83127" marR="83127" marT="30256" marB="30256">
                    <a:solidFill>
                      <a:schemeClr val="bg1"/>
                    </a:solidFill>
                  </a:tcPr>
                </a:tc>
                <a:tc>
                  <a:txBody>
                    <a:bodyPr/>
                    <a:lstStyle/>
                    <a:p>
                      <a:r>
                        <a:rPr lang="en-US" sz="1200" dirty="0" smtClean="0"/>
                        <a:t>Processes</a:t>
                      </a:r>
                      <a:endParaRPr lang="en-US" sz="1200" dirty="0"/>
                    </a:p>
                  </a:txBody>
                  <a:tcPr marL="83127" marR="83127" marT="30256" marB="30256"/>
                </a:tc>
                <a:tc>
                  <a:txBody>
                    <a:bodyPr/>
                    <a:lstStyle/>
                    <a:p>
                      <a:r>
                        <a:rPr lang="en-US" sz="1200" dirty="0" smtClean="0"/>
                        <a:t>Threads</a:t>
                      </a:r>
                      <a:endParaRPr lang="en-US" sz="1200" dirty="0"/>
                    </a:p>
                  </a:txBody>
                  <a:tcPr marL="83127" marR="83127" marT="30256" marB="30256"/>
                </a:tc>
              </a:tr>
              <a:tr h="697906">
                <a:tc>
                  <a:txBody>
                    <a:bodyPr/>
                    <a:lstStyle/>
                    <a:p>
                      <a:r>
                        <a:rPr lang="en-US" sz="1200" dirty="0" smtClean="0"/>
                        <a:t>Control</a:t>
                      </a:r>
                    </a:p>
                  </a:txBody>
                  <a:tcPr marL="83127" marR="83127" marT="30256" marB="30256">
                    <a:solidFill>
                      <a:schemeClr val="accent2"/>
                    </a:solidFill>
                  </a:tcPr>
                </a:tc>
                <a:tc>
                  <a:txBody>
                    <a:bodyPr/>
                    <a:lstStyle/>
                    <a:p>
                      <a:r>
                        <a:rPr lang="en-US" sz="1200" dirty="0" smtClean="0"/>
                        <a:t>Shells &amp; shell scripts</a:t>
                      </a:r>
                    </a:p>
                    <a:p>
                      <a:r>
                        <a:rPr lang="en-US" sz="1200" dirty="0" smtClean="0"/>
                        <a:t>Dispatchers/Listeners</a:t>
                      </a:r>
                    </a:p>
                    <a:p>
                      <a:r>
                        <a:rPr lang="en-US" sz="1200" dirty="0" smtClean="0"/>
                        <a:t>Any program (system())</a:t>
                      </a:r>
                      <a:endParaRPr lang="en-US" sz="1200" dirty="0"/>
                    </a:p>
                  </a:txBody>
                  <a:tcPr marL="83127" marR="83127" marT="30256" marB="30256"/>
                </a:tc>
                <a:tc>
                  <a:txBody>
                    <a:bodyPr/>
                    <a:lstStyle/>
                    <a:p>
                      <a:r>
                        <a:rPr lang="en-US" sz="1200" dirty="0" smtClean="0"/>
                        <a:t>Compiled</a:t>
                      </a:r>
                      <a:r>
                        <a:rPr lang="en-US" sz="1200" baseline="0" dirty="0" smtClean="0"/>
                        <a:t> code (usually)</a:t>
                      </a:r>
                      <a:endParaRPr lang="en-US" sz="1200" dirty="0"/>
                    </a:p>
                  </a:txBody>
                  <a:tcPr marL="83127" marR="83127" marT="30256" marB="30256"/>
                </a:tc>
              </a:tr>
              <a:tr h="958103">
                <a:tc>
                  <a:txBody>
                    <a:bodyPr/>
                    <a:lstStyle/>
                    <a:p>
                      <a:r>
                        <a:rPr lang="en-US" sz="1200" dirty="0" smtClean="0"/>
                        <a:t>Synchronization</a:t>
                      </a:r>
                      <a:endParaRPr lang="en-US" sz="1200" dirty="0"/>
                    </a:p>
                  </a:txBody>
                  <a:tcPr marL="83127" marR="83127" marT="30256" marB="30256">
                    <a:solidFill>
                      <a:schemeClr val="accent2"/>
                    </a:solidFill>
                  </a:tcPr>
                </a:tc>
                <a:tc>
                  <a:txBody>
                    <a:bodyPr/>
                    <a:lstStyle/>
                    <a:p>
                      <a:pPr marL="0" indent="0" algn="l">
                        <a:buFont typeface="Arial"/>
                        <a:buNone/>
                      </a:pPr>
                      <a:r>
                        <a:rPr lang="en-US" sz="1200" dirty="0" err="1" smtClean="0"/>
                        <a:t>Filesystem</a:t>
                      </a:r>
                      <a:r>
                        <a:rPr lang="en-US" sz="1200" dirty="0" smtClean="0"/>
                        <a:t> objects</a:t>
                      </a:r>
                    </a:p>
                    <a:p>
                      <a:r>
                        <a:rPr lang="en-US" sz="1200" dirty="0" smtClean="0"/>
                        <a:t>Inter-Process Communication (IPC)</a:t>
                      </a:r>
                      <a:endParaRPr lang="en-US" sz="1200" dirty="0"/>
                    </a:p>
                  </a:txBody>
                  <a:tcPr marL="83127" marR="83127" marT="30256" marB="30256"/>
                </a:tc>
                <a:tc>
                  <a:txBody>
                    <a:bodyPr/>
                    <a:lstStyle/>
                    <a:p>
                      <a:r>
                        <a:rPr lang="en-US" sz="1200" dirty="0" smtClean="0"/>
                        <a:t>Lock-protected memory in the containing process’s address space</a:t>
                      </a:r>
                      <a:endParaRPr lang="en-US" sz="1200" dirty="0"/>
                    </a:p>
                  </a:txBody>
                  <a:tcPr marL="83127" marR="83127" marT="30256" marB="30256"/>
                </a:tc>
              </a:tr>
              <a:tr h="609152">
                <a:tc>
                  <a:txBody>
                    <a:bodyPr/>
                    <a:lstStyle/>
                    <a:p>
                      <a:r>
                        <a:rPr lang="en-US" sz="1200" dirty="0" smtClean="0"/>
                        <a:t>Complexity &amp; Versatility</a:t>
                      </a:r>
                      <a:endParaRPr lang="en-US" sz="1200" dirty="0"/>
                    </a:p>
                  </a:txBody>
                  <a:tcPr marL="83127" marR="83127" marT="30256" marB="30256">
                    <a:solidFill>
                      <a:schemeClr val="accent2"/>
                    </a:solidFill>
                  </a:tcPr>
                </a:tc>
                <a:tc>
                  <a:txBody>
                    <a:bodyPr/>
                    <a:lstStyle/>
                    <a:p>
                      <a:r>
                        <a:rPr lang="en-US" sz="1200" dirty="0" smtClean="0"/>
                        <a:t>Awkward or expensive to implement</a:t>
                      </a:r>
                      <a:r>
                        <a:rPr lang="en-US" sz="1200" baseline="0" dirty="0" smtClean="0"/>
                        <a:t> complex logic</a:t>
                      </a:r>
                      <a:endParaRPr lang="en-US" sz="1200" dirty="0"/>
                    </a:p>
                  </a:txBody>
                  <a:tcPr marL="83127" marR="83127" marT="30256" marB="30256"/>
                </a:tc>
                <a:tc>
                  <a:txBody>
                    <a:bodyPr/>
                    <a:lstStyle/>
                    <a:p>
                      <a:r>
                        <a:rPr lang="en-US" sz="1200" dirty="0" smtClean="0"/>
                        <a:t>Extreme versatility and access to OS, but requires skills and compile</a:t>
                      </a:r>
                      <a:r>
                        <a:rPr lang="en-US" sz="1200" baseline="0" dirty="0" smtClean="0"/>
                        <a:t>r step</a:t>
                      </a:r>
                      <a:endParaRPr lang="en-US" sz="1200" dirty="0"/>
                    </a:p>
                  </a:txBody>
                  <a:tcPr marL="83127" marR="83127" marT="30256" marB="30256"/>
                </a:tc>
              </a:tr>
              <a:tr h="453839">
                <a:tc>
                  <a:txBody>
                    <a:bodyPr/>
                    <a:lstStyle/>
                    <a:p>
                      <a:r>
                        <a:rPr lang="en-US" sz="1200" dirty="0" smtClean="0"/>
                        <a:t>Monitoring (Solaris)</a:t>
                      </a:r>
                      <a:endParaRPr lang="en-US" sz="1200" dirty="0"/>
                    </a:p>
                  </a:txBody>
                  <a:tcPr marL="83127" marR="83127" marT="30256" marB="30256">
                    <a:solidFill>
                      <a:schemeClr val="accent2"/>
                    </a:solidFill>
                  </a:tcPr>
                </a:tc>
                <a:tc>
                  <a:txBody>
                    <a:bodyPr/>
                    <a:lstStyle/>
                    <a:p>
                      <a:r>
                        <a:rPr lang="en-US" sz="1200" dirty="0" smtClean="0"/>
                        <a:t>PID (</a:t>
                      </a:r>
                      <a:r>
                        <a:rPr lang="en-US" sz="1200" dirty="0" err="1" smtClean="0"/>
                        <a:t>prstat</a:t>
                      </a:r>
                      <a:r>
                        <a:rPr lang="en-US" sz="1200" dirty="0" smtClean="0"/>
                        <a:t> –m)</a:t>
                      </a:r>
                      <a:endParaRPr lang="en-US" sz="1200" dirty="0"/>
                    </a:p>
                  </a:txBody>
                  <a:tcPr marL="83127" marR="83127" marT="30256" marB="30256"/>
                </a:tc>
                <a:tc>
                  <a:txBody>
                    <a:bodyPr/>
                    <a:lstStyle/>
                    <a:p>
                      <a:r>
                        <a:rPr lang="en-US" sz="1200" dirty="0" smtClean="0"/>
                        <a:t>LWPID (</a:t>
                      </a:r>
                      <a:r>
                        <a:rPr lang="en-US" sz="1200" dirty="0" err="1" smtClean="0"/>
                        <a:t>prstat</a:t>
                      </a:r>
                      <a:r>
                        <a:rPr lang="en-US" sz="1200" baseline="0" dirty="0" smtClean="0"/>
                        <a:t> –mL)</a:t>
                      </a:r>
                      <a:endParaRPr lang="en-US" sz="1200" dirty="0"/>
                    </a:p>
                  </a:txBody>
                  <a:tcPr marL="83127" marR="83127" marT="30256" marB="30256"/>
                </a:tc>
              </a:tr>
            </a:tbl>
          </a:graphicData>
        </a:graphic>
      </p:graphicFrame>
    </p:spTree>
    <p:extLst>
      <p:ext uri="{BB962C8B-B14F-4D97-AF65-F5344CB8AC3E}">
        <p14:creationId xmlns:p14="http://schemas.microsoft.com/office/powerpoint/2010/main" val="1995595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699"/>
        </p:xfrm>
        <a:graphic>
          <a:graphicData uri="http://schemas.openxmlformats.org/drawingml/2006/table">
            <a:tbl>
              <a:tblPr firstRow="1" bandRow="1">
                <a:tableStyleId>{21E4AEA4-8DFA-4A89-87EB-49C32662AFE0}</a:tableStyleId>
              </a:tblPr>
              <a:tblGrid>
                <a:gridCol w="3048000"/>
                <a:gridCol w="3048000"/>
              </a:tblGrid>
              <a:tr h="278130">
                <a:tc>
                  <a:txBody>
                    <a:bodyPr/>
                    <a:lstStyle/>
                    <a:p>
                      <a:r>
                        <a:rPr lang="en-US" sz="1400" dirty="0" smtClean="0"/>
                        <a:t>Usage</a:t>
                      </a:r>
                      <a:endParaRPr lang="en-US" sz="1400" dirty="0"/>
                    </a:p>
                  </a:txBody>
                  <a:tcPr marT="34290" marB="34290"/>
                </a:tc>
                <a:tc>
                  <a:txBody>
                    <a:bodyPr/>
                    <a:lstStyle/>
                    <a:p>
                      <a:r>
                        <a:rPr lang="en-US" sz="1400" dirty="0" smtClean="0"/>
                        <a:t>Space (KB)</a:t>
                      </a:r>
                      <a:endParaRPr lang="en-US" sz="1400" dirty="0"/>
                    </a:p>
                  </a:txBody>
                  <a:tcPr marT="34290" marB="34290"/>
                </a:tc>
              </a:tr>
              <a:tr h="278130">
                <a:tc>
                  <a:txBody>
                    <a:bodyPr/>
                    <a:lstStyle/>
                    <a:p>
                      <a:r>
                        <a:rPr lang="en-US" sz="1400" dirty="0" err="1" smtClean="0"/>
                        <a:t>Wlog</a:t>
                      </a:r>
                      <a:r>
                        <a:rPr lang="en-US" sz="1400" dirty="0" smtClean="0"/>
                        <a:t> output buffer</a:t>
                      </a:r>
                      <a:endParaRPr lang="en-US" sz="1400" dirty="0"/>
                    </a:p>
                  </a:txBody>
                  <a:tcPr marT="34290" marB="34290"/>
                </a:tc>
                <a:tc>
                  <a:txBody>
                    <a:bodyPr/>
                    <a:lstStyle/>
                    <a:p>
                      <a:r>
                        <a:rPr lang="en-US" sz="1400" dirty="0" smtClean="0"/>
                        <a:t>32</a:t>
                      </a:r>
                      <a:endParaRPr lang="en-US" sz="1400" dirty="0"/>
                    </a:p>
                  </a:txBody>
                  <a:tcPr marT="34290" marB="34290"/>
                </a:tc>
              </a:tr>
              <a:tr h="278130">
                <a:tc>
                  <a:txBody>
                    <a:bodyPr/>
                    <a:lstStyle/>
                    <a:p>
                      <a:r>
                        <a:rPr lang="en-US" sz="1400" dirty="0" smtClean="0"/>
                        <a:t>Filename scratch space</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stat() buffer</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a:t>
                      </a:r>
                      <a:endParaRPr lang="en-US" sz="1400" dirty="0"/>
                    </a:p>
                  </a:txBody>
                  <a:tcPr marT="34290" marB="34290"/>
                </a:tc>
                <a:tc>
                  <a:txBody>
                    <a:bodyPr/>
                    <a:lstStyle/>
                    <a:p>
                      <a:r>
                        <a:rPr lang="en-US" sz="1400" dirty="0" smtClean="0"/>
                        <a:t>…</a:t>
                      </a:r>
                      <a:endParaRPr lang="en-US" sz="1400" dirty="0"/>
                    </a:p>
                  </a:txBody>
                  <a:tcPr marT="34290" marB="34290"/>
                </a:tc>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smtClean="0"/>
              <a:t>It adds up at high worker count …</a:t>
            </a:r>
          </a:p>
          <a:p>
            <a:pPr marL="285750" indent="-285750">
              <a:buFont typeface="Arial"/>
              <a:buChar char="•"/>
            </a:pPr>
            <a:r>
              <a:rPr lang="en-US" dirty="0" smtClean="0"/>
              <a:t>Summary stats in </a:t>
            </a:r>
            <a:r>
              <a:rPr lang="en-US" dirty="0" err="1" smtClean="0"/>
              <a:t>pwalk.log</a:t>
            </a:r>
            <a:r>
              <a:rPr lang="en-US" dirty="0" smtClean="0"/>
              <a:t> give actual usage</a:t>
            </a:r>
            <a:endParaRPr lang="en-US" dirty="0"/>
          </a:p>
        </p:txBody>
      </p:sp>
    </p:spTree>
    <p:extLst>
      <p:ext uri="{BB962C8B-B14F-4D97-AF65-F5344CB8AC3E}">
        <p14:creationId xmlns:p14="http://schemas.microsoft.com/office/powerpoint/2010/main" val="11163613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smtClean="0">
                <a:solidFill>
                  <a:schemeClr val="tx2"/>
                </a:solidFill>
                <a:latin typeface="Geneva"/>
                <a:cs typeface="Geneva"/>
              </a:rPr>
              <a:t>Q &amp; A?</a:t>
            </a:r>
            <a:endParaRPr lang="en-US" sz="8800" b="1" i="1" dirty="0">
              <a:solidFill>
                <a:schemeClr val="tx2"/>
              </a:solidFill>
              <a:latin typeface="Geneva"/>
              <a:cs typeface="Geneva"/>
            </a:endParaRPr>
          </a:p>
        </p:txBody>
      </p:sp>
    </p:spTree>
    <p:extLst>
      <p:ext uri="{BB962C8B-B14F-4D97-AF65-F5344CB8AC3E}">
        <p14:creationId xmlns:p14="http://schemas.microsoft.com/office/powerpoint/2010/main" val="7680855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85C3"/>
                </a:solidFill>
                <a:latin typeface="+mj-lt"/>
              </a:rPr>
              <a:t>Git</a:t>
            </a:r>
            <a:r>
              <a:rPr lang="en-US" dirty="0" smtClean="0">
                <a:solidFill>
                  <a:srgbClr val="0085C3"/>
                </a:solidFill>
                <a:latin typeface="+mj-lt"/>
              </a:rPr>
              <a:t> it here </a:t>
            </a:r>
            <a:r>
              <a:rPr lang="mr-IN" dirty="0" smtClean="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a:t>
            </a:r>
            <a:r>
              <a:rPr lang="en-US" dirty="0" smtClean="0">
                <a:latin typeface="+mn-lt"/>
                <a:hlinkClick r:id="rId3"/>
              </a:rPr>
              <a:t>pwalk</a:t>
            </a:r>
            <a:endParaRPr lang="en-US" dirty="0" smtClean="0">
              <a:latin typeface="+mn-lt"/>
            </a:endParaRPr>
          </a:p>
          <a:p>
            <a:pPr lvl="1">
              <a:buClr>
                <a:srgbClr val="000000"/>
              </a:buClr>
            </a:pPr>
            <a:r>
              <a:rPr lang="en-US" dirty="0" err="1" smtClean="0">
                <a:latin typeface="+mn-lt"/>
              </a:rPr>
              <a:t>src</a:t>
            </a:r>
            <a:r>
              <a:rPr lang="en-US" dirty="0" smtClean="0">
                <a:latin typeface="+mn-lt"/>
              </a:rPr>
              <a:t>/ - Mostly-portable C code (OneFS, Linux, Mac OS, Solaris) plus </a:t>
            </a:r>
            <a:r>
              <a:rPr lang="en-US" dirty="0" smtClean="0"/>
              <a:t>v</a:t>
            </a:r>
            <a:r>
              <a:rPr lang="en-US" dirty="0" smtClean="0">
                <a:latin typeface="+mn-lt"/>
              </a:rPr>
              <a:t>arious platform-dependent </a:t>
            </a:r>
            <a:r>
              <a:rPr lang="en-US" dirty="0" err="1" smtClean="0">
                <a:latin typeface="+mn-lt"/>
              </a:rPr>
              <a:t>Makefiles</a:t>
            </a:r>
            <a:endParaRPr lang="en-US" dirty="0" smtClean="0">
              <a:latin typeface="+mn-lt"/>
            </a:endParaRPr>
          </a:p>
          <a:p>
            <a:pPr lvl="1">
              <a:buClr>
                <a:srgbClr val="000000"/>
              </a:buClr>
            </a:pPr>
            <a:r>
              <a:rPr lang="en-US" dirty="0" smtClean="0">
                <a:latin typeface="+mn-lt"/>
              </a:rPr>
              <a:t>doc/ - Word &amp; </a:t>
            </a:r>
            <a:r>
              <a:rPr lang="en-US" dirty="0" err="1" smtClean="0">
                <a:latin typeface="+mn-lt"/>
              </a:rPr>
              <a:t>Powerpoint</a:t>
            </a:r>
            <a:r>
              <a:rPr lang="en-US" dirty="0" smtClean="0">
                <a:latin typeface="+mn-lt"/>
              </a:rPr>
              <a:t> documentation, plus Excel permissions spreadsheet</a:t>
            </a:r>
          </a:p>
          <a:p>
            <a:pPr lvl="1"/>
            <a:r>
              <a:rPr lang="en-US" dirty="0" smtClean="0"/>
              <a:t>bin/ - Prebuilt binaries (bin/&lt;platform&gt;) - </a:t>
            </a:r>
            <a:r>
              <a:rPr lang="en-US" dirty="0"/>
              <a:t>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smtClean="0">
                <a:solidFill>
                  <a:srgbClr val="007DB8"/>
                </a:solidFill>
              </a:rPr>
              <a:t>Compile and Build</a:t>
            </a:r>
            <a:endParaRPr lang="en-US" dirty="0">
              <a:solidFill>
                <a:srgbClr val="007DB8"/>
              </a:solidFill>
            </a:endParaRP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smtClean="0"/>
              <a:t>Mostly portable C code</a:t>
            </a:r>
          </a:p>
          <a:p>
            <a:pPr lvl="1"/>
            <a:r>
              <a:rPr lang="en-US" sz="1600" dirty="0"/>
              <a:t>8</a:t>
            </a:r>
            <a:r>
              <a:rPr lang="en-US" sz="1600" dirty="0" smtClean="0"/>
              <a:t>0% monolithic </a:t>
            </a:r>
            <a:r>
              <a:rPr lang="en-US" sz="1600" dirty="0" err="1" smtClean="0"/>
              <a:t>pwalk.c</a:t>
            </a:r>
            <a:r>
              <a:rPr lang="en-US" sz="1600" dirty="0" smtClean="0"/>
              <a:t> C </a:t>
            </a:r>
            <a:r>
              <a:rPr lang="en-US" sz="1600" dirty="0"/>
              <a:t>code</a:t>
            </a:r>
          </a:p>
          <a:p>
            <a:pPr lvl="1"/>
            <a:r>
              <a:rPr lang="en-US" sz="1600" dirty="0"/>
              <a:t>Uses POSIX </a:t>
            </a:r>
            <a:r>
              <a:rPr lang="en-US" sz="1600" dirty="0" err="1" smtClean="0"/>
              <a:t>pThreads</a:t>
            </a:r>
            <a:r>
              <a:rPr lang="en-US" sz="1600" dirty="0" smtClean="0"/>
              <a:t> for concurrency</a:t>
            </a:r>
          </a:p>
          <a:p>
            <a:pPr lvl="1"/>
            <a:r>
              <a:rPr lang="en-US" sz="1600" dirty="0" err="1" smtClean="0"/>
              <a:t>pwalk_acls</a:t>
            </a:r>
            <a:r>
              <a:rPr lang="en-US" sz="1600" dirty="0" smtClean="0"/>
              <a:t>.[</a:t>
            </a:r>
            <a:r>
              <a:rPr lang="en-US" sz="1600" dirty="0" err="1" smtClean="0"/>
              <a:t>ch</a:t>
            </a:r>
            <a:r>
              <a:rPr lang="en-US" sz="1600" dirty="0" smtClean="0"/>
              <a:t>] for ACL-handling (Linux only)</a:t>
            </a:r>
          </a:p>
          <a:p>
            <a:pPr lvl="1"/>
            <a:r>
              <a:rPr lang="en-US" sz="1600" dirty="0" smtClean="0"/>
              <a:t>Uses Python </a:t>
            </a:r>
            <a:r>
              <a:rPr lang="en-US" sz="1600" dirty="0" err="1" smtClean="0"/>
              <a:t>symbiont</a:t>
            </a:r>
            <a:r>
              <a:rPr lang="en-US" sz="1600" dirty="0" smtClean="0"/>
              <a:t> code for –audit (OneFS only)</a:t>
            </a:r>
            <a:endParaRPr lang="en-US" sz="1100" dirty="0" smtClean="0"/>
          </a:p>
          <a:p>
            <a:r>
              <a:rPr lang="en-US" sz="2000" dirty="0" smtClean="0"/>
              <a:t>Simple compile &amp; link</a:t>
            </a:r>
          </a:p>
          <a:p>
            <a:pPr lvl="1"/>
            <a:r>
              <a:rPr lang="en-US" sz="1400" dirty="0" smtClean="0"/>
              <a:t>OSX</a:t>
            </a:r>
            <a:r>
              <a:rPr lang="en-US" sz="1400" dirty="0"/>
              <a:t>:    </a:t>
            </a:r>
            <a:r>
              <a:rPr lang="en-US" sz="1400" dirty="0" smtClean="0"/>
              <a:t>     </a:t>
            </a:r>
            <a:r>
              <a:rPr lang="en-US" sz="1400" dirty="0" err="1" smtClean="0"/>
              <a:t>Makefile.osx</a:t>
            </a:r>
            <a:endParaRPr lang="en-US" sz="1400" dirty="0" smtClean="0"/>
          </a:p>
          <a:p>
            <a:pPr lvl="1"/>
            <a:r>
              <a:rPr lang="en-US" sz="1400" dirty="0"/>
              <a:t>Linux:   </a:t>
            </a:r>
            <a:r>
              <a:rPr lang="en-US" sz="1400" dirty="0" smtClean="0"/>
              <a:t>     </a:t>
            </a:r>
            <a:r>
              <a:rPr lang="en-US" sz="1400" dirty="0" err="1"/>
              <a:t>Makefile.linux</a:t>
            </a:r>
            <a:endParaRPr lang="en-US" sz="1400" dirty="0"/>
          </a:p>
          <a:p>
            <a:pPr lvl="1"/>
            <a:r>
              <a:rPr lang="en-US" sz="1400" dirty="0"/>
              <a:t>OneFS:     </a:t>
            </a:r>
            <a:r>
              <a:rPr lang="en-US" sz="1400" dirty="0" smtClean="0"/>
              <a:t>Makefile.onefs7 | Makefile.onefs8</a:t>
            </a:r>
          </a:p>
          <a:p>
            <a:pPr lvl="1"/>
            <a:r>
              <a:rPr lang="en-US" sz="1400" dirty="0" smtClean="0"/>
              <a:t>Solaris:     </a:t>
            </a:r>
            <a:r>
              <a:rPr lang="en-US" sz="1400" dirty="0" err="1" smtClean="0"/>
              <a:t>Makefile.solaris</a:t>
            </a:r>
            <a:endParaRPr lang="en-US" sz="1400" dirty="0" smtClean="0"/>
          </a:p>
          <a:p>
            <a:pPr lvl="1"/>
            <a:r>
              <a:rPr lang="en-US" sz="1400" dirty="0" smtClean="0"/>
              <a:t>Windows:  Theoretically possible </a:t>
            </a:r>
            <a:r>
              <a:rPr lang="mr-IN" sz="1400" dirty="0" smtClean="0"/>
              <a:t>…</a:t>
            </a:r>
            <a:endParaRPr lang="en-US" sz="1400" dirty="0" smtClean="0"/>
          </a:p>
          <a:p>
            <a:pPr lvl="2"/>
            <a:r>
              <a:rPr lang="en-US" sz="1400" dirty="0" smtClean="0"/>
              <a:t>See </a:t>
            </a:r>
            <a:r>
              <a:rPr lang="en-US" sz="1400" dirty="0"/>
              <a:t>also: </a:t>
            </a:r>
            <a:r>
              <a:rPr lang="en-US" sz="1400" dirty="0">
                <a:hlinkClick r:id="rId3"/>
              </a:rPr>
              <a:t>https://sourceware.org/pthreads-win32</a:t>
            </a:r>
            <a:r>
              <a:rPr lang="en-US" sz="1400" dirty="0" smtClean="0">
                <a:hlinkClick r:id="rId3"/>
              </a:rPr>
              <a:t>/</a:t>
            </a:r>
            <a:endParaRPr lang="en-US" sz="1400" dirty="0" smtClean="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smtClean="0">
                <a:solidFill>
                  <a:srgbClr val="007DB8"/>
                </a:solidFill>
              </a:rPr>
              <a:t>pwalk</a:t>
            </a:r>
            <a:r>
              <a:rPr lang="en-US" sz="2800" dirty="0" smtClean="0">
                <a:solidFill>
                  <a:srgbClr val="007DB8"/>
                </a:solidFill>
              </a:rPr>
              <a:t> Design</a:t>
            </a:r>
            <a:endParaRPr lang="en-US" sz="2800" dirty="0">
              <a:solidFill>
                <a:srgbClr val="007DB8"/>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tblGrid>
              <a:tr h="1180652">
                <a:tc>
                  <a:txBody>
                    <a:bodyPr/>
                    <a:lstStyle/>
                    <a:p>
                      <a:pPr marL="0" indent="0" algn="ctr">
                        <a:buFont typeface="Wingdings" charset="2"/>
                        <a:buNone/>
                      </a:pPr>
                      <a:r>
                        <a:rPr lang="en-US" sz="1400" b="1" i="0" dirty="0" smtClean="0">
                          <a:solidFill>
                            <a:schemeClr val="tx1"/>
                          </a:solidFill>
                          <a:latin typeface="Arial"/>
                          <a:cs typeface="Arial"/>
                        </a:rPr>
                        <a:t>Main control</a:t>
                      </a:r>
                      <a:r>
                        <a:rPr lang="en-US" sz="1400" b="1" i="0" baseline="0" dirty="0" smtClean="0">
                          <a:solidFill>
                            <a:schemeClr val="tx1"/>
                          </a:solidFill>
                          <a:latin typeface="Arial"/>
                          <a:cs typeface="Arial"/>
                        </a:rPr>
                        <a:t> thread</a:t>
                      </a:r>
                    </a:p>
                    <a:p>
                      <a:pPr marL="0" indent="0">
                        <a:buFont typeface="Wingdings" charset="2"/>
                        <a:buNone/>
                      </a:pPr>
                      <a:endParaRPr lang="en-US" sz="900" b="1" i="0" baseline="0" dirty="0" smtClean="0">
                        <a:solidFill>
                          <a:schemeClr val="tx1"/>
                        </a:solidFill>
                        <a:latin typeface="Arial"/>
                        <a:cs typeface="Arial"/>
                      </a:endParaRPr>
                    </a:p>
                    <a:p>
                      <a:pPr marL="285750" indent="-182880">
                        <a:spcBef>
                          <a:spcPts val="0"/>
                        </a:spcBef>
                        <a:buFont typeface="Wingdings" charset="2"/>
                        <a:buChar char="§"/>
                      </a:pPr>
                      <a:r>
                        <a:rPr lang="en-US" sz="1100" b="0" i="0" dirty="0" smtClean="0">
                          <a:solidFill>
                            <a:schemeClr val="tx1"/>
                          </a:solidFill>
                          <a:latin typeface="Arial"/>
                          <a:cs typeface="Arial"/>
                        </a:rPr>
                        <a:t>Argument processing</a:t>
                      </a:r>
                    </a:p>
                    <a:p>
                      <a:pPr marL="285750" indent="-182880">
                        <a:spcBef>
                          <a:spcPts val="0"/>
                        </a:spcBef>
                        <a:buFont typeface="Wingdings" charset="2"/>
                        <a:buChar char="§"/>
                      </a:pPr>
                      <a:r>
                        <a:rPr lang="en-US" sz="1100" b="0" i="0" dirty="0" smtClean="0">
                          <a:solidFill>
                            <a:schemeClr val="tx1"/>
                          </a:solidFill>
                          <a:latin typeface="Arial"/>
                          <a:cs typeface="Arial"/>
                        </a:rPr>
                        <a:t>Thread Management</a:t>
                      </a:r>
                    </a:p>
                    <a:p>
                      <a:pPr marL="285750" indent="-182880">
                        <a:spcBef>
                          <a:spcPts val="0"/>
                        </a:spcBef>
                        <a:buFont typeface="Wingdings" charset="2"/>
                        <a:buChar char="§"/>
                      </a:pPr>
                      <a:r>
                        <a:rPr lang="en-US" sz="1100" b="0" i="0" dirty="0" smtClean="0">
                          <a:solidFill>
                            <a:schemeClr val="tx1"/>
                          </a:solidFill>
                          <a:latin typeface="Arial"/>
                          <a:cs typeface="Arial"/>
                        </a:rPr>
                        <a:t>Event Logging</a:t>
                      </a:r>
                    </a:p>
                    <a:p>
                      <a:pPr marL="285750" indent="-182880">
                        <a:spcBef>
                          <a:spcPts val="0"/>
                        </a:spcBef>
                        <a:buFont typeface="Wingdings" charset="2"/>
                        <a:buChar char="§"/>
                      </a:pPr>
                      <a:r>
                        <a:rPr lang="en-US" sz="1100" b="0" i="0" dirty="0" smtClean="0">
                          <a:solidFill>
                            <a:schemeClr val="tx1"/>
                          </a:solidFill>
                          <a:latin typeface="Arial"/>
                          <a:cs typeface="Arial"/>
                        </a:rPr>
                        <a:t>Statistics</a:t>
                      </a:r>
                      <a:r>
                        <a:rPr lang="en-US" sz="1100" b="0" i="0" baseline="0" dirty="0" smtClean="0">
                          <a:solidFill>
                            <a:schemeClr val="tx1"/>
                          </a:solidFill>
                          <a:latin typeface="Arial"/>
                          <a:cs typeface="Arial"/>
                        </a:rPr>
                        <a:t> Aggregation &amp; Reporting</a:t>
                      </a:r>
                      <a:endParaRPr lang="en-US" sz="1100" b="0" i="0" dirty="0" smtClean="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Worker thread #1</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a:t>
                      </a:r>
                      <a:r>
                        <a:rPr lang="en-US" sz="1100" b="0" i="0" baseline="0" dirty="0" smtClean="0">
                          <a:solidFill>
                            <a:schemeClr val="tx1"/>
                          </a:solidFill>
                          <a:latin typeface="Arial"/>
                          <a:cs typeface="Arial"/>
                        </a:rPr>
                        <a:t> #N</a:t>
                      </a:r>
                      <a:endParaRPr lang="en-US" sz="1100" b="0" i="0" dirty="0" smtClean="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smtClean="0"/>
                <a:t>Stay in Lane</a:t>
              </a:r>
            </a:p>
            <a:p>
              <a:pPr algn="ctr"/>
              <a:r>
                <a:rPr lang="en-US" sz="1600" b="1" dirty="0" smtClean="0"/>
                <a:t>Maintain Speed</a:t>
              </a:r>
              <a:endParaRPr lang="en-US" sz="1600" b="1" dirty="0"/>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smtClean="0"/>
              <a:t>Single multi-threaded process</a:t>
            </a:r>
          </a:p>
          <a:p>
            <a:pPr marL="285750" indent="-192024">
              <a:buFont typeface="Arial"/>
              <a:buChar char="•"/>
            </a:pPr>
            <a:r>
              <a:rPr lang="en-US" sz="1800" b="1" dirty="0"/>
              <a:t>O</a:t>
            </a:r>
            <a:r>
              <a:rPr lang="en-US" sz="1800" b="1" dirty="0" smtClean="0"/>
              <a:t>ne main control thread</a:t>
            </a:r>
          </a:p>
          <a:p>
            <a:pPr marL="285750" indent="-192024">
              <a:buFont typeface="Arial"/>
              <a:buChar char="•"/>
            </a:pPr>
            <a:r>
              <a:rPr lang="en-US" sz="1800" b="1" dirty="0" smtClean="0"/>
              <a:t>N concurrent worker threads (-</a:t>
            </a:r>
            <a:r>
              <a:rPr lang="en-US" sz="1800" b="1" dirty="0" err="1" smtClean="0"/>
              <a:t>dop</a:t>
            </a:r>
            <a:r>
              <a:rPr lang="en-US" sz="1800" b="1" dirty="0" smtClean="0"/>
              <a:t>=N)</a:t>
            </a:r>
            <a:endParaRPr lang="en-US" sz="1800" b="1" dirty="0"/>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a:t>
            </a:r>
            <a:r>
              <a:rPr lang="en-US" sz="1400" b="1" dirty="0" smtClean="0">
                <a:solidFill>
                  <a:schemeClr val="tx1"/>
                </a:solidFill>
              </a:rPr>
              <a:t>worker threads scans a single directory at a time which it pops </a:t>
            </a:r>
            <a:r>
              <a:rPr lang="en-US" sz="1400" b="1" dirty="0">
                <a:solidFill>
                  <a:schemeClr val="tx1"/>
                </a:solidFill>
              </a:rPr>
              <a:t>from the </a:t>
            </a:r>
            <a:r>
              <a:rPr lang="en-US" sz="1400" b="1" dirty="0" smtClean="0">
                <a:solidFill>
                  <a:schemeClr val="tx1"/>
                </a:solidFill>
              </a:rPr>
              <a:t>FIFO. Discovered directories are pushed to the FIFO as they are encountered</a:t>
            </a:r>
            <a:endParaRPr lang="en-US" sz="1400" b="1" dirty="0">
              <a:solidFill>
                <a:schemeClr val="tx1"/>
              </a:solidFill>
            </a:endParaRP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worker_N</a:t>
            </a:r>
            <a:r>
              <a:rPr lang="en-US" sz="1400" dirty="0" smtClean="0">
                <a:solidFill>
                  <a:srgbClr val="000000"/>
                </a:solidFill>
              </a:rPr>
              <a:t>.&lt;type&gt;</a:t>
            </a:r>
            <a:endParaRPr lang="en-US" sz="1400" dirty="0">
              <a:solidFill>
                <a:srgbClr val="000000"/>
              </a:solidFill>
            </a:endParaRP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Functionality Overview</a:t>
            </a:r>
            <a:endParaRPr lang="en-US" dirty="0">
              <a:solidFill>
                <a:srgbClr val="007DB8"/>
              </a:solidFill>
            </a:endParaRP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smtClean="0"/>
              <a:t>Generic: </a:t>
            </a:r>
            <a:r>
              <a:rPr lang="en-US" sz="1700" dirty="0"/>
              <a:t>(all platforms)</a:t>
            </a:r>
          </a:p>
          <a:p>
            <a:pPr lvl="1"/>
            <a:r>
              <a:rPr lang="en-US" sz="1300" dirty="0" smtClean="0"/>
              <a:t>-</a:t>
            </a:r>
            <a:r>
              <a:rPr lang="en-US" sz="1300" dirty="0" err="1" smtClean="0"/>
              <a:t>ls</a:t>
            </a:r>
            <a:r>
              <a:rPr lang="en-US" sz="1300" dirty="0" smtClean="0"/>
              <a:t> – list files, much like ‘</a:t>
            </a:r>
            <a:r>
              <a:rPr lang="en-US" sz="1300" dirty="0" err="1" smtClean="0"/>
              <a:t>ls</a:t>
            </a:r>
            <a:r>
              <a:rPr lang="en-US" sz="1300" dirty="0" smtClean="0"/>
              <a:t> </a:t>
            </a:r>
            <a:r>
              <a:rPr lang="mr-IN" sz="1300" dirty="0" smtClean="0"/>
              <a:t>–</a:t>
            </a:r>
            <a:r>
              <a:rPr lang="en-US" sz="1300" dirty="0" err="1" smtClean="0"/>
              <a:t>lR</a:t>
            </a:r>
            <a:r>
              <a:rPr lang="en-US" sz="1300" dirty="0" smtClean="0"/>
              <a:t>’</a:t>
            </a:r>
          </a:p>
          <a:p>
            <a:pPr lvl="1"/>
            <a:r>
              <a:rPr lang="en-US" sz="1300" dirty="0" smtClean="0"/>
              <a:t>-</a:t>
            </a:r>
            <a:r>
              <a:rPr lang="en-US" sz="1300" dirty="0" err="1" smtClean="0"/>
              <a:t>lsd</a:t>
            </a:r>
            <a:r>
              <a:rPr lang="en-US" sz="1300" dirty="0" smtClean="0"/>
              <a:t> </a:t>
            </a:r>
            <a:r>
              <a:rPr lang="mr-IN" sz="1300" dirty="0" smtClean="0"/>
              <a:t>–</a:t>
            </a:r>
            <a:r>
              <a:rPr lang="en-US" sz="1300" dirty="0" smtClean="0"/>
              <a:t> list directory summaries only</a:t>
            </a:r>
          </a:p>
          <a:p>
            <a:pPr lvl="1"/>
            <a:r>
              <a:rPr lang="en-US" sz="1300" dirty="0" smtClean="0">
                <a:solidFill>
                  <a:schemeClr val="tx1"/>
                </a:solidFill>
              </a:rPr>
              <a:t>-</a:t>
            </a:r>
            <a:r>
              <a:rPr lang="en-US" sz="1300" dirty="0" err="1" smtClean="0">
                <a:solidFill>
                  <a:schemeClr val="tx1"/>
                </a:solidFill>
              </a:rPr>
              <a:t>ls</a:t>
            </a:r>
            <a:r>
              <a:rPr lang="en-US" sz="1300" dirty="0" smtClean="0">
                <a:solidFill>
                  <a:schemeClr val="tx1"/>
                </a:solidFill>
              </a:rPr>
              <a:t>-special </a:t>
            </a:r>
            <a:r>
              <a:rPr lang="mr-IN" sz="1300" dirty="0" smtClean="0">
                <a:solidFill>
                  <a:schemeClr val="tx1"/>
                </a:solidFill>
              </a:rPr>
              <a:t>–</a:t>
            </a:r>
            <a:r>
              <a:rPr lang="en-US" sz="1300" dirty="0" smtClean="0">
                <a:solidFill>
                  <a:schemeClr val="tx1"/>
                </a:solidFill>
              </a:rPr>
              <a:t> list files, names only, with </a:t>
            </a:r>
            <a:r>
              <a:rPr lang="mr-IN" sz="1300" dirty="0" smtClean="0">
                <a:solidFill>
                  <a:schemeClr val="tx1"/>
                </a:solidFill>
              </a:rPr>
              <a:t>–</a:t>
            </a:r>
            <a:r>
              <a:rPr lang="en-US" sz="1300" dirty="0" smtClean="0">
                <a:solidFill>
                  <a:schemeClr val="tx1"/>
                </a:solidFill>
              </a:rPr>
              <a:t>select logic</a:t>
            </a:r>
          </a:p>
          <a:p>
            <a:pPr lvl="1"/>
            <a:r>
              <a:rPr lang="en-US" sz="1300" dirty="0" smtClean="0"/>
              <a:t>-xml – list files in XML format</a:t>
            </a:r>
          </a:p>
          <a:p>
            <a:pPr lvl="1"/>
            <a:r>
              <a:rPr lang="en-US" sz="1300" dirty="0" smtClean="0">
                <a:solidFill>
                  <a:srgbClr val="444444"/>
                </a:solidFill>
              </a:rPr>
              <a:t>-</a:t>
            </a:r>
            <a:r>
              <a:rPr lang="en-US" sz="1300" dirty="0" err="1" smtClean="0">
                <a:solidFill>
                  <a:srgbClr val="444444"/>
                </a:solidFill>
              </a:rPr>
              <a:t>rm</a:t>
            </a:r>
            <a:r>
              <a:rPr lang="en-US" sz="1300" dirty="0" smtClean="0">
                <a:solidFill>
                  <a:srgbClr val="444444"/>
                </a:solidFill>
              </a:rPr>
              <a:t> </a:t>
            </a:r>
            <a:r>
              <a:rPr lang="mr-IN" sz="1300" dirty="0" smtClean="0">
                <a:solidFill>
                  <a:srgbClr val="444444"/>
                </a:solidFill>
              </a:rPr>
              <a:t>–</a:t>
            </a:r>
            <a:r>
              <a:rPr lang="en-US" sz="1300" dirty="0" smtClean="0">
                <a:solidFill>
                  <a:srgbClr val="444444"/>
                </a:solidFill>
              </a:rPr>
              <a:t> remove files, with optional ‘-</a:t>
            </a:r>
            <a:r>
              <a:rPr lang="en-US" sz="1300" dirty="0" err="1" smtClean="0">
                <a:solidFill>
                  <a:srgbClr val="444444"/>
                </a:solidFill>
              </a:rPr>
              <a:t>dryrun</a:t>
            </a:r>
            <a:r>
              <a:rPr lang="en-US" sz="1300" dirty="0" smtClean="0">
                <a:solidFill>
                  <a:srgbClr val="444444"/>
                </a:solidFill>
              </a:rPr>
              <a:t>’ option and </a:t>
            </a:r>
            <a:r>
              <a:rPr lang="mr-IN" sz="1300" dirty="0" smtClean="0">
                <a:solidFill>
                  <a:srgbClr val="444444"/>
                </a:solidFill>
              </a:rPr>
              <a:t>–</a:t>
            </a:r>
            <a:r>
              <a:rPr lang="en-US" sz="1300" dirty="0" smtClean="0">
                <a:solidFill>
                  <a:srgbClr val="444444"/>
                </a:solidFill>
              </a:rPr>
              <a:t>select logic</a:t>
            </a:r>
          </a:p>
          <a:p>
            <a:pPr lvl="1"/>
            <a:r>
              <a:rPr lang="en-US" sz="1300" dirty="0" smtClean="0">
                <a:solidFill>
                  <a:srgbClr val="FF0000"/>
                </a:solidFill>
              </a:rPr>
              <a:t>-</a:t>
            </a:r>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a:t>
            </a:r>
            <a:r>
              <a:rPr lang="en-US" sz="1300" dirty="0" smtClean="0">
                <a:solidFill>
                  <a:srgbClr val="FF0000"/>
                </a:solidFill>
              </a:rPr>
              <a:t>file</a:t>
            </a:r>
          </a:p>
          <a:p>
            <a:pPr lvl="1"/>
            <a:r>
              <a:rPr lang="en-US" sz="1300" dirty="0">
                <a:solidFill>
                  <a:schemeClr val="tx1"/>
                </a:solidFill>
              </a:rPr>
              <a:t>-</a:t>
            </a:r>
            <a:r>
              <a:rPr lang="en-US" sz="1300" dirty="0" err="1" smtClean="0">
                <a:solidFill>
                  <a:schemeClr val="tx1"/>
                </a:solidFill>
              </a:rPr>
              <a:t>cmp</a:t>
            </a:r>
            <a:r>
              <a:rPr lang="en-US" sz="1300" dirty="0" smtClean="0">
                <a:solidFill>
                  <a:schemeClr val="tx1"/>
                </a:solidFill>
              </a:rPr>
              <a:t>= </a:t>
            </a:r>
            <a:r>
              <a:rPr lang="en-US" sz="1300" dirty="0">
                <a:solidFill>
                  <a:schemeClr val="tx1"/>
                </a:solidFill>
              </a:rPr>
              <a:t>– compare </a:t>
            </a:r>
            <a:r>
              <a:rPr lang="en-US" sz="1300" dirty="0" smtClean="0">
                <a:solidFill>
                  <a:schemeClr val="tx1"/>
                </a:solidFill>
              </a:rPr>
              <a:t>similar file hierarchies</a:t>
            </a:r>
            <a:endParaRPr lang="en-US" sz="1300" dirty="0">
              <a:solidFill>
                <a:schemeClr val="tx1"/>
              </a:solidFill>
            </a:endParaRPr>
          </a:p>
          <a:p>
            <a:pPr lvl="1"/>
            <a:r>
              <a:rPr lang="en-US" sz="1300" dirty="0" smtClean="0"/>
              <a:t>+</a:t>
            </a:r>
            <a:r>
              <a:rPr lang="en-US" sz="1300" dirty="0"/>
              <a:t>tally – create CSV-formatted tally of files by age </a:t>
            </a:r>
            <a:r>
              <a:rPr lang="en-US" sz="1300" dirty="0" smtClean="0"/>
              <a:t>buckets</a:t>
            </a:r>
          </a:p>
          <a:p>
            <a:r>
              <a:rPr lang="en-US" sz="1700" dirty="0" smtClean="0"/>
              <a:t>Platform-dependent: OneFS</a:t>
            </a:r>
          </a:p>
          <a:p>
            <a:pPr lvl="1"/>
            <a:r>
              <a:rPr lang="en-US" sz="1300" dirty="0" smtClean="0"/>
              <a:t>-audit – report OneFS </a:t>
            </a:r>
            <a:r>
              <a:rPr lang="en-US" sz="1300" dirty="0" err="1" smtClean="0"/>
              <a:t>SmartLock</a:t>
            </a:r>
            <a:r>
              <a:rPr lang="en-US" sz="1300" dirty="0" smtClean="0"/>
              <a:t> file states</a:t>
            </a:r>
          </a:p>
          <a:p>
            <a:pPr lvl="1"/>
            <a:r>
              <a:rPr lang="en-US" sz="1300" dirty="0" smtClean="0"/>
              <a:t>-</a:t>
            </a:r>
            <a:r>
              <a:rPr lang="en-US" sz="1300" dirty="0" err="1"/>
              <a:t>fix_dates</a:t>
            </a:r>
            <a:r>
              <a:rPr lang="en-US" sz="1300" dirty="0"/>
              <a:t> – algorithmically auto-correct damaged </a:t>
            </a:r>
            <a:r>
              <a:rPr lang="en-US" sz="1300" dirty="0" smtClean="0"/>
              <a:t>timestamps </a:t>
            </a:r>
            <a:r>
              <a:rPr lang="en-US" sz="1300" dirty="0"/>
              <a:t>(with optional ‘-</a:t>
            </a:r>
            <a:r>
              <a:rPr lang="en-US" sz="1300" dirty="0" err="1"/>
              <a:t>dryrun</a:t>
            </a:r>
            <a:r>
              <a:rPr lang="en-US" sz="1300" dirty="0"/>
              <a:t>’ option)</a:t>
            </a:r>
            <a:endParaRPr lang="en-US" sz="1300" dirty="0" smtClean="0"/>
          </a:p>
          <a:p>
            <a:r>
              <a:rPr lang="en-US" sz="1700" dirty="0"/>
              <a:t>Platform-dependent: </a:t>
            </a:r>
            <a:r>
              <a:rPr lang="en-US" sz="1700" dirty="0" smtClean="0"/>
              <a:t>Linux</a:t>
            </a:r>
          </a:p>
          <a:p>
            <a:pPr lvl="1"/>
            <a:r>
              <a:rPr lang="en-US" sz="1300" dirty="0" smtClean="0"/>
              <a:t>+</a:t>
            </a:r>
            <a:r>
              <a:rPr lang="en-US" sz="1300" dirty="0" err="1"/>
              <a:t>w</a:t>
            </a:r>
            <a:r>
              <a:rPr lang="en-US" sz="1300" dirty="0" err="1" smtClean="0"/>
              <a:t>acls</a:t>
            </a:r>
            <a:r>
              <a:rPr lang="en-US" sz="1300" dirty="0" smtClean="0"/>
              <a:t> – (‘Write ACLs’) translates POSIX ACLs to NFS4 ACLs and writes them to a pipe</a:t>
            </a:r>
            <a:endParaRPr lang="en-US" sz="1300" dirty="0"/>
          </a:p>
          <a:p>
            <a:pPr lvl="1"/>
            <a:r>
              <a:rPr lang="en-US" sz="1300" dirty="0" smtClean="0"/>
              <a:t>+</a:t>
            </a:r>
            <a:r>
              <a:rPr lang="en-US" sz="1300" dirty="0" err="1" smtClean="0"/>
              <a:t>xacls</a:t>
            </a:r>
            <a:r>
              <a:rPr lang="en-US" sz="1300" dirty="0" smtClean="0"/>
              <a:t> –</a:t>
            </a:r>
            <a:r>
              <a:rPr lang="en-US" sz="1300" dirty="0"/>
              <a:t> </a:t>
            </a:r>
            <a:r>
              <a:rPr lang="en-US" sz="1300" dirty="0" smtClean="0"/>
              <a:t>(‘</a:t>
            </a:r>
            <a:r>
              <a:rPr lang="en-US" sz="1300" dirty="0" err="1" smtClean="0"/>
              <a:t>eXtract</a:t>
            </a:r>
            <a:r>
              <a:rPr lang="en-US" sz="1300" dirty="0" smtClean="0"/>
              <a:t> ACLs’) translates </a:t>
            </a:r>
            <a:r>
              <a:rPr lang="en-US" sz="1300" dirty="0"/>
              <a:t>POSIX ACLs to NFS4 ACLs and </a:t>
            </a:r>
            <a:r>
              <a:rPr lang="en-US" sz="1300" dirty="0" smtClean="0"/>
              <a:t>logs them to a file</a:t>
            </a:r>
          </a:p>
          <a:p>
            <a:r>
              <a:rPr lang="en-US" sz="1700" dirty="0" smtClean="0">
                <a:solidFill>
                  <a:srgbClr val="FF0000"/>
                </a:solidFill>
              </a:rPr>
              <a:t>Future</a:t>
            </a:r>
          </a:p>
          <a:p>
            <a:pPr lvl="1"/>
            <a:r>
              <a:rPr lang="en-US" sz="1300" dirty="0" smtClean="0">
                <a:solidFill>
                  <a:srgbClr val="FF0000"/>
                </a:solidFill>
              </a:rPr>
              <a:t>-find – some subset of standard *nix ‘find’ functionality</a:t>
            </a:r>
          </a:p>
          <a:p>
            <a:pPr lvl="1"/>
            <a:r>
              <a:rPr lang="en-US" sz="1300" dirty="0" smtClean="0">
                <a:solidFill>
                  <a:srgbClr val="FF0000"/>
                </a:solidFill>
              </a:rPr>
              <a:t>-select </a:t>
            </a:r>
            <a:r>
              <a:rPr lang="mr-IN" sz="1300" dirty="0" smtClean="0">
                <a:solidFill>
                  <a:srgbClr val="FF0000"/>
                </a:solidFill>
              </a:rPr>
              <a:t>–</a:t>
            </a:r>
            <a:r>
              <a:rPr lang="en-US" sz="1300" dirty="0" smtClean="0">
                <a:solidFill>
                  <a:srgbClr val="FF0000"/>
                </a:solidFill>
              </a:rPr>
              <a:t> filters for selecting files to be reported or acted on </a:t>
            </a:r>
            <a:r>
              <a:rPr lang="mr-IN" sz="1300" dirty="0" smtClean="0">
                <a:solidFill>
                  <a:srgbClr val="FF0000"/>
                </a:solidFill>
              </a:rPr>
              <a:t>–</a:t>
            </a:r>
            <a:r>
              <a:rPr lang="en-US" sz="1300" dirty="0" smtClean="0">
                <a:solidFill>
                  <a:srgbClr val="FF0000"/>
                </a:solidFill>
              </a:rPr>
              <a:t> enabled hard-coded selection criteria in selected()</a:t>
            </a:r>
            <a:endParaRPr lang="en-US" sz="1300" dirty="0">
              <a:solidFill>
                <a:srgbClr val="FF0000"/>
              </a:solidFill>
            </a:endParaRPr>
          </a:p>
          <a:p>
            <a:pPr lvl="1"/>
            <a:r>
              <a:rPr lang="en-US" sz="1300" dirty="0">
                <a:solidFill>
                  <a:srgbClr val="FF0000"/>
                </a:solidFill>
              </a:rPr>
              <a:t>+verify – validate files which can be verified by inspection</a:t>
            </a:r>
          </a:p>
          <a:p>
            <a:pPr marL="341312" lvl="1" indent="0">
              <a:buNone/>
            </a:pPr>
            <a:endParaRPr lang="en-US" sz="1300" dirty="0" smtClean="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116751</TotalTime>
  <Words>6083</Words>
  <Application>Microsoft Macintosh PowerPoint</Application>
  <PresentationFormat>On-screen Show (16:9)</PresentationFormat>
  <Paragraphs>780</Paragraphs>
  <Slides>55</Slides>
  <Notes>49</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vt:lpstr>
      <vt:lpstr>pwalk Usage - Intro</vt:lpstr>
      <vt:lpstr>&lt;directory&gt; Arguments</vt:lpstr>
      <vt:lpstr>Path Arguments</vt:lpstr>
      <vt:lpstr>pwalk Output Directory</vt:lpstr>
      <vt:lpstr>pwalk Primary Modes</vt:lpstr>
      <vt:lpstr>pwalk Secondary Modes</vt:lpstr>
      <vt:lpstr>pwalk Options</vt:lpstr>
      <vt:lpstr>Multi-pathing Option</vt:lpstr>
      <vt:lpstr>+.snapshot Option</vt:lpstr>
      <vt:lpstr>pwalk Generic Modes</vt:lpstr>
      <vt:lpstr>-ls, -lsd, -ls-special modes (primary)</vt:lpstr>
      <vt:lpstr>-cmp[=] mode (primary)</vt:lpstr>
      <vt:lpstr>-cmp= Keywords &amp; Codes</vt:lpstr>
      <vt:lpstr>-cmp= Examples </vt:lpstr>
      <vt:lpstr>-rm mode (primary) – data destructive!</vt:lpstr>
      <vt:lpstr>+tally mode (secondary)</vt:lpstr>
      <vt:lpstr>pwalk Platform-Specific Modes</vt:lpstr>
      <vt:lpstr>–audit mode (primary, OneFS-only)</vt:lpstr>
      <vt:lpstr>–audit mode (primary, OneFS-only)</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Bob Sneed</cp:lastModifiedBy>
  <cp:revision>217</cp:revision>
  <cp:lastPrinted>2014-02-14T16:26:12Z</cp:lastPrinted>
  <dcterms:created xsi:type="dcterms:W3CDTF">2016-06-03T20:29:09Z</dcterms:created>
  <dcterms:modified xsi:type="dcterms:W3CDTF">2018-07-23T22:04:22Z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