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4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80" d="100"/>
          <a:sy n="18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jpeg"  /><Relationship Id="rId3" Type="http://schemas.openxmlformats.org/officeDocument/2006/relationships/image" Target="../media/image22.jpeg"  /><Relationship Id="rId4" Type="http://schemas.openxmlformats.org/officeDocument/2006/relationships/image" Target="../media/image23.jpeg"  /><Relationship Id="rId5" Type="http://schemas.openxmlformats.org/officeDocument/2006/relationships/image" Target="../media/image24.jpeg"  /><Relationship Id="rId6" Type="http://schemas.openxmlformats.org/officeDocument/2006/relationships/image" Target="../media/image25.jpeg"  /><Relationship Id="rId7" Type="http://schemas.openxmlformats.org/officeDocument/2006/relationships/image" Target="../media/image26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Relationship Id="rId3" Type="http://schemas.openxmlformats.org/officeDocument/2006/relationships/image" Target="../media/image7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Relationship Id="rId3" Type="http://schemas.openxmlformats.org/officeDocument/2006/relationships/image" Target="../media/image10.jpeg"  /><Relationship Id="rId4" Type="http://schemas.openxmlformats.org/officeDocument/2006/relationships/image" Target="../media/image11.jpeg"  /><Relationship Id="rId5" Type="http://schemas.openxmlformats.org/officeDocument/2006/relationships/image" Target="../media/image12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jpeg"  /><Relationship Id="rId3" Type="http://schemas.openxmlformats.org/officeDocument/2006/relationships/image" Target="../media/image15.jpeg"  /><Relationship Id="rId4" Type="http://schemas.openxmlformats.org/officeDocument/2006/relationships/image" Target="../media/image16.jpeg"  /><Relationship Id="rId5" Type="http://schemas.openxmlformats.org/officeDocument/2006/relationships/image" Target="../media/image17.jpeg"  /><Relationship Id="rId6" Type="http://schemas.openxmlformats.org/officeDocument/2006/relationships/image" Target="../media/image18.jpeg"  /><Relationship Id="rId7" Type="http://schemas.openxmlformats.org/officeDocument/2006/relationships/image" Target="../media/image19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434194" y="2720364"/>
            <a:ext cx="6483214" cy="84470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5000" b="1">
                <a:latin typeface="맑은 고딕"/>
                <a:ea typeface="맑은 고딕"/>
              </a:rPr>
              <a:t>Henri-Edmond Cross</a:t>
            </a:r>
            <a:endParaRPr lang="en-US" altLang="ko-KR" sz="5000" b="1">
              <a:latin typeface="맑은 고딕"/>
              <a:ea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648452" y="3565071"/>
            <a:ext cx="4268956" cy="360293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en-US" altLang="ko-KR"/>
              <a:t>Studio A </a:t>
            </a:r>
            <a:r>
              <a:rPr lang="ko-KR" altLang="en-US"/>
              <a:t>김상윤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3246" y="0"/>
            <a:ext cx="445201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"/>
          <p:cNvSpPr txBox="1"/>
          <p:nvPr/>
        </p:nvSpPr>
        <p:spPr>
          <a:xfrm>
            <a:off x="7745283" y="1511210"/>
            <a:ext cx="4322892" cy="420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/>
              <a:t>Rio San Trovaso, Venice</a:t>
            </a:r>
            <a:endParaRPr lang="en-US" altLang="ko-KR" sz="2200" b="1"/>
          </a:p>
        </p:txBody>
      </p:sp>
      <p:sp>
        <p:nvSpPr>
          <p:cNvPr id="28" name=""/>
          <p:cNvSpPr txBox="1"/>
          <p:nvPr/>
        </p:nvSpPr>
        <p:spPr>
          <a:xfrm>
            <a:off x="7745283" y="2055495"/>
            <a:ext cx="4322892" cy="90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Date : 1903 - 1904</a:t>
            </a:r>
            <a:endParaRPr lang="en-US" altLang="ko-KR"/>
          </a:p>
          <a:p>
            <a:pPr>
              <a:defRPr/>
            </a:pPr>
            <a:r>
              <a:rPr lang="en-US" altLang="ko-KR"/>
              <a:t>Style : Pointillism, Neo-Impressionism</a:t>
            </a:r>
            <a:endParaRPr lang="en-US" altLang="ko-KR"/>
          </a:p>
          <a:p>
            <a:pPr>
              <a:defRPr/>
            </a:pPr>
            <a:r>
              <a:rPr lang="en-US" altLang="ko-KR"/>
              <a:t>Media : oil, canvas</a:t>
            </a:r>
            <a:endParaRPr lang="en-US" altLang="ko-KR"/>
          </a:p>
        </p:txBody>
      </p:sp>
      <p:sp>
        <p:nvSpPr>
          <p:cNvPr id="29" name=""/>
          <p:cNvSpPr txBox="1"/>
          <p:nvPr/>
        </p:nvSpPr>
        <p:spPr>
          <a:xfrm>
            <a:off x="7745283" y="3429000"/>
            <a:ext cx="4322892" cy="227457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spc="-100">
                <a:solidFill>
                  <a:schemeClr val="tx1"/>
                </a:solidFill>
              </a:rPr>
              <a:t>1904</a:t>
            </a:r>
            <a:r>
              <a:rPr lang="ko-KR" altLang="en-US" spc="-100">
                <a:solidFill>
                  <a:schemeClr val="tx1"/>
                </a:solidFill>
              </a:rPr>
              <a:t>년 </a:t>
            </a:r>
            <a:r>
              <a:rPr lang="en-US" altLang="ko-KR" spc="-100">
                <a:solidFill>
                  <a:schemeClr val="tx1"/>
                </a:solidFill>
              </a:rPr>
              <a:t>Hemi Matisse</a:t>
            </a:r>
            <a:r>
              <a:rPr lang="ko-KR" altLang="en-US" spc="-100">
                <a:solidFill>
                  <a:schemeClr val="tx1"/>
                </a:solidFill>
              </a:rPr>
              <a:t>를 알게되고</a:t>
            </a:r>
            <a:r>
              <a:rPr lang="en-US" altLang="ko-KR" spc="-100">
                <a:solidFill>
                  <a:schemeClr val="tx1"/>
                </a:solidFill>
              </a:rPr>
              <a:t>,</a:t>
            </a:r>
            <a:r>
              <a:rPr lang="ko-KR" altLang="en-US" spc="-100">
                <a:solidFill>
                  <a:schemeClr val="tx1"/>
                </a:solidFill>
              </a:rPr>
              <a:t> 그의 작품의 영향을 받으면서 화려하고 온화하면서도</a:t>
            </a:r>
            <a:endParaRPr lang="ko-KR" altLang="en-US" spc="-1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spc="-100">
                <a:solidFill>
                  <a:schemeClr val="tx1"/>
                </a:solidFill>
              </a:rPr>
              <a:t>쾌락적인 화풍을 강조하게 되었다</a:t>
            </a:r>
            <a:r>
              <a:rPr lang="en-US" altLang="ko-KR" spc="-100">
                <a:solidFill>
                  <a:schemeClr val="tx1"/>
                </a:solidFill>
              </a:rPr>
              <a:t>.</a:t>
            </a:r>
            <a:endParaRPr lang="en-US" altLang="ko-KR" spc="-1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en-US" altLang="ko-KR" spc="-1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spc="-100">
                <a:solidFill>
                  <a:schemeClr val="tx1"/>
                </a:solidFill>
              </a:rPr>
              <a:t>이후 </a:t>
            </a:r>
            <a:r>
              <a:rPr lang="en-US" altLang="ko-KR" spc="-100">
                <a:solidFill>
                  <a:schemeClr val="tx1"/>
                </a:solidFill>
              </a:rPr>
              <a:t>1910</a:t>
            </a:r>
            <a:r>
              <a:rPr lang="ko-KR" altLang="en-US" spc="-100">
                <a:solidFill>
                  <a:schemeClr val="tx1"/>
                </a:solidFill>
              </a:rPr>
              <a:t>년 사망 전까지 프랑스 남부와 </a:t>
            </a:r>
            <a:endParaRPr lang="ko-KR" altLang="en-US" spc="-1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spc="-100">
                <a:solidFill>
                  <a:schemeClr val="tx1"/>
                </a:solidFill>
              </a:rPr>
              <a:t>이탈리아 각지를 돌아다니며 플로렌스</a:t>
            </a:r>
            <a:r>
              <a:rPr lang="en-US" altLang="ko-KR" spc="-100">
                <a:solidFill>
                  <a:schemeClr val="tx1"/>
                </a:solidFill>
              </a:rPr>
              <a:t>,</a:t>
            </a:r>
            <a:r>
              <a:rPr lang="ko-KR" altLang="en-US" spc="-100">
                <a:solidFill>
                  <a:schemeClr val="tx1"/>
                </a:solidFill>
              </a:rPr>
              <a:t> 피사</a:t>
            </a:r>
            <a:r>
              <a:rPr lang="en-US" altLang="ko-KR" spc="-100">
                <a:solidFill>
                  <a:schemeClr val="tx1"/>
                </a:solidFill>
              </a:rPr>
              <a:t>,</a:t>
            </a:r>
            <a:r>
              <a:rPr lang="ko-KR" altLang="en-US" spc="-100">
                <a:solidFill>
                  <a:schemeClr val="tx1"/>
                </a:solidFill>
              </a:rPr>
              <a:t> </a:t>
            </a:r>
            <a:endParaRPr lang="ko-KR" altLang="en-US" spc="-1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spc="-100">
                <a:solidFill>
                  <a:schemeClr val="tx1"/>
                </a:solidFill>
              </a:rPr>
              <a:t>베니스</a:t>
            </a:r>
            <a:r>
              <a:rPr lang="en-US" altLang="ko-KR" spc="-100">
                <a:solidFill>
                  <a:schemeClr val="tx1"/>
                </a:solidFill>
              </a:rPr>
              <a:t>,</a:t>
            </a:r>
            <a:r>
              <a:rPr lang="ko-KR" altLang="en-US" spc="-100">
                <a:solidFill>
                  <a:schemeClr val="tx1"/>
                </a:solidFill>
              </a:rPr>
              <a:t> 이태리 등의 이탈리아의 도시와 숲</a:t>
            </a:r>
            <a:r>
              <a:rPr lang="en-US" altLang="ko-KR" spc="-100">
                <a:solidFill>
                  <a:schemeClr val="tx1"/>
                </a:solidFill>
              </a:rPr>
              <a:t>,</a:t>
            </a:r>
            <a:r>
              <a:rPr lang="ko-KR" altLang="en-US" spc="-100">
                <a:solidFill>
                  <a:schemeClr val="tx1"/>
                </a:solidFill>
              </a:rPr>
              <a:t> 바다 근처의 풍경을 주로 그려냈다</a:t>
            </a:r>
            <a:r>
              <a:rPr lang="en-US" altLang="ko-KR" spc="-100">
                <a:solidFill>
                  <a:schemeClr val="tx1"/>
                </a:solidFill>
              </a:rPr>
              <a:t>.</a:t>
            </a:r>
            <a:endParaRPr lang="en-US" altLang="ko-KR" spc="-100">
              <a:solidFill>
                <a:schemeClr val="tx1"/>
              </a:solidFill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1615" y="585787"/>
            <a:ext cx="7143750" cy="5686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"/>
          <p:cNvSpPr txBox="1"/>
          <p:nvPr/>
        </p:nvSpPr>
        <p:spPr>
          <a:xfrm>
            <a:off x="0" y="3118243"/>
            <a:ext cx="436284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/>
              <a:t>San Giorgio Maggiore, Venice </a:t>
            </a:r>
            <a:r>
              <a:rPr lang="en-US" altLang="ko-KR" sz="1400"/>
              <a:t>(1903-1904)</a:t>
            </a:r>
            <a:endParaRPr lang="en-US" altLang="ko-KR" sz="1400"/>
          </a:p>
        </p:txBody>
      </p:sp>
      <p:sp>
        <p:nvSpPr>
          <p:cNvPr id="33" name=""/>
          <p:cNvSpPr txBox="1"/>
          <p:nvPr/>
        </p:nvSpPr>
        <p:spPr>
          <a:xfrm>
            <a:off x="3329191" y="3118242"/>
            <a:ext cx="5304764" cy="366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The Forest</a:t>
            </a:r>
            <a:r>
              <a:rPr lang="ko-KR" altLang="en-US" b="1"/>
              <a:t> </a:t>
            </a:r>
            <a:r>
              <a:rPr lang="en-US" altLang="ko-KR" sz="1400"/>
              <a:t>(1906-1907)</a:t>
            </a:r>
            <a:endParaRPr lang="en-US" altLang="ko-KR" sz="1400"/>
          </a:p>
        </p:txBody>
      </p:sp>
      <p:sp>
        <p:nvSpPr>
          <p:cNvPr id="35" name=""/>
          <p:cNvSpPr txBox="1"/>
          <p:nvPr/>
        </p:nvSpPr>
        <p:spPr>
          <a:xfrm>
            <a:off x="0" y="6347322"/>
            <a:ext cx="436284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The Pink House</a:t>
            </a:r>
            <a:r>
              <a:rPr lang="ko-KR" altLang="en-US" b="1"/>
              <a:t> </a:t>
            </a:r>
            <a:r>
              <a:rPr lang="en-US" altLang="ko-KR" sz="1400"/>
              <a:t>(1901-1905)</a:t>
            </a:r>
            <a:endParaRPr lang="en-US" altLang="ko-KR" sz="1400"/>
          </a:p>
        </p:txBody>
      </p:sp>
      <p:sp>
        <p:nvSpPr>
          <p:cNvPr id="37" name=""/>
          <p:cNvSpPr txBox="1"/>
          <p:nvPr/>
        </p:nvSpPr>
        <p:spPr>
          <a:xfrm>
            <a:off x="3800149" y="6347322"/>
            <a:ext cx="436284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The Undergrowth</a:t>
            </a:r>
            <a:r>
              <a:rPr lang="ko-KR" altLang="en-US" b="1"/>
              <a:t> </a:t>
            </a:r>
            <a:r>
              <a:rPr lang="en-US" altLang="ko-KR" sz="1400"/>
              <a:t>(1906-1907)</a:t>
            </a:r>
            <a:endParaRPr lang="en-US" altLang="ko-KR" sz="1400"/>
          </a:p>
        </p:txBody>
      </p:sp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9579" y="3489822"/>
            <a:ext cx="3543689" cy="2869384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3586" y="260743"/>
            <a:ext cx="3495675" cy="2857500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21830" y="260743"/>
            <a:ext cx="3519486" cy="2857499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192654" y="3489822"/>
            <a:ext cx="3577838" cy="2857500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985072" y="266700"/>
            <a:ext cx="3865041" cy="2851542"/>
          </a:xfrm>
          <a:prstGeom prst="rect">
            <a:avLst/>
          </a:prstGeom>
        </p:spPr>
      </p:pic>
      <p:sp>
        <p:nvSpPr>
          <p:cNvPr id="50" name=""/>
          <p:cNvSpPr txBox="1"/>
          <p:nvPr/>
        </p:nvSpPr>
        <p:spPr>
          <a:xfrm>
            <a:off x="7265211" y="3118242"/>
            <a:ext cx="5304764" cy="366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The Port of Marseilles</a:t>
            </a:r>
            <a:r>
              <a:rPr lang="ko-KR" altLang="en-US" b="1"/>
              <a:t> </a:t>
            </a:r>
            <a:r>
              <a:rPr lang="en-US" altLang="ko-KR" sz="1400"/>
              <a:t>(1909)</a:t>
            </a:r>
            <a:endParaRPr lang="en-US" altLang="ko-KR" sz="1400"/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153086" y="3501706"/>
            <a:ext cx="3529012" cy="2857500"/>
          </a:xfrm>
          <a:prstGeom prst="rect">
            <a:avLst/>
          </a:prstGeom>
        </p:spPr>
      </p:pic>
      <p:sp>
        <p:nvSpPr>
          <p:cNvPr id="53" name=""/>
          <p:cNvSpPr txBox="1"/>
          <p:nvPr/>
        </p:nvSpPr>
        <p:spPr>
          <a:xfrm>
            <a:off x="7265211" y="6347322"/>
            <a:ext cx="5304764" cy="366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The Cypresses at Cagnes</a:t>
            </a:r>
            <a:r>
              <a:rPr lang="ko-KR" altLang="en-US" b="1"/>
              <a:t> </a:t>
            </a:r>
            <a:r>
              <a:rPr lang="en-US" altLang="ko-KR" sz="1400"/>
              <a:t>(1908)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5032773" y="1310170"/>
            <a:ext cx="5231357" cy="6918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000" b="1">
                <a:latin typeface="맑은 고딕"/>
                <a:ea typeface="맑은 고딕"/>
              </a:rPr>
              <a:t>Henri-Edmond Cross</a:t>
            </a:r>
            <a:endParaRPr lang="en-US" altLang="ko-KR" sz="4000" b="1">
              <a:latin typeface="맑은 고딕"/>
              <a:ea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5255436" y="2204357"/>
            <a:ext cx="4268956" cy="341348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2100">
                <a:solidFill>
                  <a:schemeClr val="tx1"/>
                </a:solidFill>
              </a:rPr>
              <a:t>본명 </a:t>
            </a:r>
            <a:r>
              <a:rPr lang="en-US" altLang="ko-KR" sz="2100">
                <a:solidFill>
                  <a:schemeClr val="tx1"/>
                </a:solidFill>
              </a:rPr>
              <a:t>:</a:t>
            </a:r>
            <a:r>
              <a:rPr lang="ko-KR" altLang="en-US" sz="2100">
                <a:solidFill>
                  <a:schemeClr val="tx1"/>
                </a:solidFill>
              </a:rPr>
              <a:t> Henri Edmond Delacroix</a:t>
            </a:r>
            <a:endParaRPr lang="ko-KR" altLang="en-US" sz="21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2100">
                <a:solidFill>
                  <a:schemeClr val="tx1"/>
                </a:solidFill>
              </a:rPr>
              <a:t>출생 </a:t>
            </a:r>
            <a:r>
              <a:rPr lang="en-US" altLang="ko-KR" sz="2100">
                <a:solidFill>
                  <a:schemeClr val="tx1"/>
                </a:solidFill>
              </a:rPr>
              <a:t>:</a:t>
            </a:r>
            <a:r>
              <a:rPr lang="ko-KR" altLang="en-US" sz="2100">
                <a:solidFill>
                  <a:schemeClr val="tx1"/>
                </a:solidFill>
              </a:rPr>
              <a:t> 프랑스</a:t>
            </a:r>
            <a:endParaRPr lang="ko-KR" altLang="en-US" sz="21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2100">
                <a:solidFill>
                  <a:schemeClr val="tx1"/>
                </a:solidFill>
              </a:rPr>
              <a:t>활동시기 </a:t>
            </a:r>
            <a:r>
              <a:rPr lang="en-US" altLang="ko-KR" sz="2100">
                <a:solidFill>
                  <a:schemeClr val="tx1"/>
                </a:solidFill>
              </a:rPr>
              <a:t>:</a:t>
            </a:r>
            <a:r>
              <a:rPr lang="ko-KR" altLang="en-US" sz="2100">
                <a:solidFill>
                  <a:schemeClr val="tx1"/>
                </a:solidFill>
              </a:rPr>
              <a:t> </a:t>
            </a:r>
            <a:r>
              <a:rPr lang="en-US" altLang="ko-KR" sz="2100">
                <a:solidFill>
                  <a:schemeClr val="tx1"/>
                </a:solidFill>
              </a:rPr>
              <a:t>19</a:t>
            </a:r>
            <a:r>
              <a:rPr lang="ko-KR" altLang="en-US" sz="2100">
                <a:solidFill>
                  <a:schemeClr val="tx1"/>
                </a:solidFill>
              </a:rPr>
              <a:t>세기 후반</a:t>
            </a:r>
            <a:endParaRPr lang="ko-KR" altLang="en-US" sz="21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2100">
                <a:solidFill>
                  <a:schemeClr val="tx1"/>
                </a:solidFill>
              </a:rPr>
              <a:t>생애 </a:t>
            </a:r>
            <a:r>
              <a:rPr lang="en-US" altLang="ko-KR" sz="2100">
                <a:solidFill>
                  <a:schemeClr val="tx1"/>
                </a:solidFill>
              </a:rPr>
              <a:t>:</a:t>
            </a:r>
            <a:r>
              <a:rPr lang="ko-KR" altLang="en-US" sz="2100">
                <a:solidFill>
                  <a:schemeClr val="tx1"/>
                </a:solidFill>
              </a:rPr>
              <a:t> </a:t>
            </a:r>
            <a:r>
              <a:rPr lang="en-US" altLang="ko-KR" sz="2100">
                <a:solidFill>
                  <a:schemeClr val="tx1"/>
                </a:solidFill>
              </a:rPr>
              <a:t>1856</a:t>
            </a:r>
            <a:r>
              <a:rPr lang="ko-KR" altLang="en-US" sz="2100">
                <a:solidFill>
                  <a:schemeClr val="tx1"/>
                </a:solidFill>
              </a:rPr>
              <a:t> </a:t>
            </a:r>
            <a:r>
              <a:rPr lang="en-US" altLang="ko-KR" sz="2100">
                <a:solidFill>
                  <a:schemeClr val="tx1"/>
                </a:solidFill>
              </a:rPr>
              <a:t>-</a:t>
            </a:r>
            <a:r>
              <a:rPr lang="ko-KR" altLang="en-US" sz="2100">
                <a:solidFill>
                  <a:schemeClr val="tx1"/>
                </a:solidFill>
              </a:rPr>
              <a:t> </a:t>
            </a:r>
            <a:r>
              <a:rPr lang="en-US" altLang="ko-KR" sz="2100">
                <a:solidFill>
                  <a:schemeClr val="tx1"/>
                </a:solidFill>
              </a:rPr>
              <a:t>1910</a:t>
            </a:r>
            <a:endParaRPr lang="en-US" altLang="ko-KR" sz="21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ko-KR" altLang="en-US" sz="21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100">
                <a:solidFill>
                  <a:schemeClr val="tx1"/>
                </a:solidFill>
              </a:rPr>
              <a:t>·</a:t>
            </a:r>
            <a:r>
              <a:rPr lang="ko-KR" altLang="en-US" sz="2100">
                <a:solidFill>
                  <a:schemeClr val="tx1"/>
                </a:solidFill>
              </a:rPr>
              <a:t> 사실주의</a:t>
            </a:r>
            <a:endParaRPr lang="ko-KR" altLang="en-US" sz="21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100">
                <a:solidFill>
                  <a:schemeClr val="tx1"/>
                </a:solidFill>
              </a:rPr>
              <a:t>·</a:t>
            </a:r>
            <a:r>
              <a:rPr lang="ko-KR" altLang="en-US" sz="2100">
                <a:solidFill>
                  <a:schemeClr val="tx1"/>
                </a:solidFill>
              </a:rPr>
              <a:t> 신인상주의</a:t>
            </a:r>
            <a:endParaRPr lang="ko-KR" altLang="en-US" sz="21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ko-KR" sz="2100">
                <a:solidFill>
                  <a:schemeClr val="tx1"/>
                </a:solidFill>
              </a:rPr>
              <a:t>·</a:t>
            </a:r>
            <a:r>
              <a:rPr lang="ko-KR" altLang="en-US" sz="2100">
                <a:solidFill>
                  <a:schemeClr val="tx1"/>
                </a:solidFill>
              </a:rPr>
              <a:t> 점묘화</a:t>
            </a:r>
            <a:endParaRPr lang="ko-KR" altLang="en-US" sz="2100">
              <a:solidFill>
                <a:schemeClr val="tx1"/>
              </a:solidFill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5522" y="0"/>
            <a:ext cx="413358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5055" y="361403"/>
            <a:ext cx="2113725" cy="2818301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456703" y="3179704"/>
            <a:ext cx="2407871" cy="365242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/>
              <a:t>Claude Monet (</a:t>
            </a:r>
            <a:r>
              <a:rPr lang="ko-KR" altLang="en-US"/>
              <a:t>프랑스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397476" y="6334217"/>
            <a:ext cx="2497455" cy="365242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/>
            </a:pPr>
            <a:r>
              <a:rPr lang="en-US" altLang="ko-KR"/>
              <a:t>Georget Seurat (</a:t>
            </a:r>
            <a:r>
              <a:rPr lang="ko-KR" altLang="en-US"/>
              <a:t>프랑스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3387229" y="1072555"/>
            <a:ext cx="7724677" cy="69799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/>
              <a:t>1874</a:t>
            </a:r>
            <a:r>
              <a:rPr lang="ko-KR" altLang="en-US" sz="2000"/>
              <a:t>년 파리에서 활동을 시작하며 사실주의 작품을 그려냈다</a:t>
            </a:r>
            <a:r>
              <a:rPr lang="en-US" altLang="ko-KR" sz="2000"/>
              <a:t>.</a:t>
            </a:r>
            <a:endParaRPr lang="en-US" altLang="ko-KR" sz="2000"/>
          </a:p>
          <a:p>
            <a:pPr algn="ctr">
              <a:defRPr/>
            </a:pPr>
            <a:r>
              <a:rPr lang="ko-KR" altLang="en-US" sz="2000"/>
              <a:t>이 시기엔 </a:t>
            </a:r>
            <a:r>
              <a:rPr lang="en-US" altLang="ko-KR" sz="2000"/>
              <a:t>Edouard Manet (</a:t>
            </a:r>
            <a:r>
              <a:rPr lang="ko-KR" altLang="en-US" sz="2000"/>
              <a:t>에두아르 마네</a:t>
            </a:r>
            <a:r>
              <a:rPr lang="en-US" altLang="ko-KR" sz="2000"/>
              <a:t>)</a:t>
            </a:r>
            <a:r>
              <a:rPr lang="ko-KR" altLang="en-US" sz="2000"/>
              <a:t>의 영향을 많이 받았다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sp>
        <p:nvSpPr>
          <p:cNvPr id="16" name=""/>
          <p:cNvSpPr txBox="1"/>
          <p:nvPr/>
        </p:nvSpPr>
        <p:spPr>
          <a:xfrm>
            <a:off x="2601033" y="2409136"/>
            <a:ext cx="9297069" cy="69491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/>
              <a:t>1883</a:t>
            </a:r>
            <a:r>
              <a:rPr lang="ko-KR" altLang="en-US" sz="2000"/>
              <a:t>년 </a:t>
            </a:r>
            <a:r>
              <a:rPr lang="en-US" altLang="ko-KR" sz="2000"/>
              <a:t>Claude Monet (</a:t>
            </a:r>
            <a:r>
              <a:rPr lang="ko-KR" altLang="en-US" sz="2000"/>
              <a:t>클로드 모네</a:t>
            </a:r>
            <a:r>
              <a:rPr lang="en-US" altLang="ko-KR" sz="2000"/>
              <a:t>)</a:t>
            </a:r>
            <a:r>
              <a:rPr lang="ko-KR" altLang="en-US" sz="2000"/>
              <a:t>와의 만남</a:t>
            </a:r>
            <a:r>
              <a:rPr lang="en-US" altLang="ko-KR" sz="2000"/>
              <a:t>,</a:t>
            </a:r>
            <a:r>
              <a:rPr lang="ko-KR" altLang="en-US" sz="2000"/>
              <a:t> 프랑스 남부로의 여행을 계기로</a:t>
            </a:r>
            <a:endParaRPr lang="ko-KR" altLang="en-US" sz="2000"/>
          </a:p>
          <a:p>
            <a:pPr algn="ctr">
              <a:defRPr/>
            </a:pPr>
            <a:r>
              <a:rPr lang="ko-KR" altLang="en-US" sz="2000"/>
              <a:t>기존 사실주의 기반의 어두운 화풍이 인상주의의 밝은 화풍으로 바뀐다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sp>
        <p:nvSpPr>
          <p:cNvPr id="18" name=""/>
          <p:cNvSpPr txBox="1"/>
          <p:nvPr/>
        </p:nvSpPr>
        <p:spPr>
          <a:xfrm>
            <a:off x="2601033" y="3677458"/>
            <a:ext cx="9297069" cy="6934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/>
              <a:t>1884</a:t>
            </a:r>
            <a:r>
              <a:rPr lang="ko-KR" altLang="en-US" sz="2000"/>
              <a:t>년 </a:t>
            </a:r>
            <a:r>
              <a:rPr lang="en-US" altLang="ko-KR" sz="2000"/>
              <a:t>Georget Seurat</a:t>
            </a:r>
            <a:r>
              <a:rPr lang="ko-KR" altLang="en-US" sz="2000"/>
              <a:t> </a:t>
            </a:r>
            <a:r>
              <a:rPr lang="en-US" altLang="ko-KR" sz="2000"/>
              <a:t>(</a:t>
            </a:r>
            <a:r>
              <a:rPr lang="ko-KR" altLang="en-US" sz="2000"/>
              <a:t>조르주 쇠라</a:t>
            </a:r>
            <a:r>
              <a:rPr lang="en-US" altLang="ko-KR" sz="2000"/>
              <a:t>),</a:t>
            </a:r>
            <a:r>
              <a:rPr lang="ko-KR" altLang="en-US" sz="2000"/>
              <a:t> </a:t>
            </a:r>
            <a:r>
              <a:rPr lang="en-US" altLang="ko-KR" sz="2000"/>
              <a:t>Paul Signac</a:t>
            </a:r>
            <a:r>
              <a:rPr lang="ko-KR" altLang="en-US" sz="2000"/>
              <a:t> </a:t>
            </a:r>
            <a:r>
              <a:rPr lang="en-US" altLang="ko-KR" sz="2000"/>
              <a:t>(</a:t>
            </a:r>
            <a:r>
              <a:rPr lang="ko-KR" altLang="en-US" sz="2000"/>
              <a:t>폴 시냐크</a:t>
            </a:r>
            <a:r>
              <a:rPr lang="en-US" altLang="ko-KR" sz="2000"/>
              <a:t>)</a:t>
            </a:r>
            <a:r>
              <a:rPr lang="ko-KR" altLang="en-US" sz="2000"/>
              <a:t>와 교류하면서</a:t>
            </a:r>
            <a:endParaRPr lang="ko-KR" altLang="en-US" sz="2000"/>
          </a:p>
          <a:p>
            <a:pPr algn="ctr">
              <a:defRPr/>
            </a:pPr>
            <a:r>
              <a:rPr lang="ko-KR" altLang="en-US" sz="2000"/>
              <a:t>신인상주의의 점묘법에 몰두하게 되었다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0244" y="3544946"/>
            <a:ext cx="1880789" cy="2773513"/>
          </a:xfrm>
          <a:prstGeom prst="rect">
            <a:avLst/>
          </a:prstGeom>
        </p:spPr>
      </p:pic>
      <p:sp>
        <p:nvSpPr>
          <p:cNvPr id="20" name=""/>
          <p:cNvSpPr txBox="1"/>
          <p:nvPr/>
        </p:nvSpPr>
        <p:spPr>
          <a:xfrm>
            <a:off x="2601033" y="5043001"/>
            <a:ext cx="9297069" cy="69866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000"/>
              <a:t>1891</a:t>
            </a:r>
            <a:r>
              <a:rPr lang="ko-KR" altLang="en-US" sz="2000"/>
              <a:t>년에 본격적으로 신인상주의 화풍의 그림을 그리기 시작하며</a:t>
            </a:r>
            <a:endParaRPr lang="ko-KR" altLang="en-US" sz="2000"/>
          </a:p>
          <a:p>
            <a:pPr algn="ctr">
              <a:defRPr/>
            </a:pPr>
            <a:r>
              <a:rPr lang="en-US" altLang="ko-KR" sz="2000"/>
              <a:t>1900</a:t>
            </a:r>
            <a:r>
              <a:rPr lang="ko-KR" altLang="en-US" sz="2000"/>
              <a:t>년대에 들어서는 신인상주의의 대표자 중 한 명이 되어 활동했다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sp>
        <p:nvSpPr>
          <p:cNvPr id="21" name=""/>
          <p:cNvSpPr txBox="1"/>
          <p:nvPr/>
        </p:nvSpPr>
        <p:spPr>
          <a:xfrm>
            <a:off x="6843926" y="1889020"/>
            <a:ext cx="811283" cy="368087"/>
          </a:xfrm>
          <a:prstGeom prst="rect">
            <a:avLst/>
          </a:prstGeom>
        </p:spPr>
        <p:txBody>
          <a:bodyPr vert="eaVert" wrap="none" lIns="91440" tIns="45720" rIns="91440" bIns="45720" anchor="t">
            <a:spAutoFit/>
          </a:bodyPr>
          <a:p>
            <a:pPr>
              <a:spcBef>
                <a:spcPts val="0"/>
              </a:spcBef>
              <a:defRPr/>
            </a:pPr>
            <a:r>
              <a:rPr lang="en-US" altLang="ko-KR" sz="4000" b="1" kern="8800">
                <a:solidFill>
                  <a:schemeClr val="tx1"/>
                </a:solidFill>
              </a:rPr>
              <a:t>&gt;</a:t>
            </a:r>
            <a:endParaRPr lang="en-US" altLang="ko-KR" sz="4000" b="1" kern="8800">
              <a:solidFill>
                <a:schemeClr val="tx1"/>
              </a:solidFill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6843926" y="3176859"/>
            <a:ext cx="811283" cy="368087"/>
          </a:xfrm>
          <a:prstGeom prst="rect">
            <a:avLst/>
          </a:prstGeom>
        </p:spPr>
        <p:txBody>
          <a:bodyPr vert="eaVert" wrap="none" lIns="91440" tIns="45720" rIns="91440" bIns="45720" anchor="t">
            <a:spAutoFit/>
          </a:bodyPr>
          <a:p>
            <a:pPr>
              <a:spcBef>
                <a:spcPts val="0"/>
              </a:spcBef>
              <a:defRPr/>
            </a:pPr>
            <a:r>
              <a:rPr lang="en-US" altLang="ko-KR" sz="4000" b="1" kern="8800">
                <a:solidFill>
                  <a:schemeClr val="tx1"/>
                </a:solidFill>
              </a:rPr>
              <a:t>&gt;</a:t>
            </a:r>
            <a:endParaRPr lang="en-US" altLang="ko-KR" sz="4000" b="1" kern="8800">
              <a:solidFill>
                <a:schemeClr val="tx1"/>
              </a:solidFill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6843926" y="4541564"/>
            <a:ext cx="811283" cy="368087"/>
          </a:xfrm>
          <a:prstGeom prst="rect">
            <a:avLst/>
          </a:prstGeom>
        </p:spPr>
        <p:txBody>
          <a:bodyPr vert="eaVert" wrap="none" lIns="91440" tIns="45720" rIns="91440" bIns="45720" anchor="t">
            <a:spAutoFit/>
          </a:bodyPr>
          <a:p>
            <a:pPr>
              <a:spcBef>
                <a:spcPts val="0"/>
              </a:spcBef>
              <a:defRPr/>
            </a:pPr>
            <a:r>
              <a:rPr lang="en-US" altLang="ko-KR" sz="4000" b="1" kern="8800">
                <a:solidFill>
                  <a:schemeClr val="tx1"/>
                </a:solidFill>
              </a:rPr>
              <a:t>&gt;</a:t>
            </a:r>
            <a:endParaRPr lang="en-US" altLang="ko-KR" sz="4000" b="1" kern="8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5943" y="609600"/>
            <a:ext cx="7143750" cy="5638800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7745283" y="1511210"/>
            <a:ext cx="4322892" cy="417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/>
              <a:t>Corner of the Garden in Monaco</a:t>
            </a:r>
            <a:endParaRPr lang="en-US" altLang="ko-KR" sz="2200" b="1"/>
          </a:p>
        </p:txBody>
      </p:sp>
      <p:sp>
        <p:nvSpPr>
          <p:cNvPr id="28" name=""/>
          <p:cNvSpPr txBox="1"/>
          <p:nvPr/>
        </p:nvSpPr>
        <p:spPr>
          <a:xfrm>
            <a:off x="7745283" y="2055495"/>
            <a:ext cx="4322892" cy="90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Date : 1885</a:t>
            </a:r>
            <a:endParaRPr lang="en-US" altLang="ko-KR"/>
          </a:p>
          <a:p>
            <a:pPr>
              <a:defRPr/>
            </a:pPr>
            <a:r>
              <a:rPr lang="en-US" altLang="ko-KR"/>
              <a:t>Style : Realism</a:t>
            </a:r>
            <a:endParaRPr lang="en-US" altLang="ko-KR"/>
          </a:p>
          <a:p>
            <a:pPr>
              <a:defRPr/>
            </a:pPr>
            <a:r>
              <a:rPr lang="en-US" altLang="ko-KR"/>
              <a:t>Media : oil, canvas</a:t>
            </a:r>
            <a:endParaRPr lang="en-US" altLang="ko-KR"/>
          </a:p>
        </p:txBody>
      </p:sp>
      <p:sp>
        <p:nvSpPr>
          <p:cNvPr id="29" name=""/>
          <p:cNvSpPr txBox="1"/>
          <p:nvPr/>
        </p:nvSpPr>
        <p:spPr>
          <a:xfrm>
            <a:off x="7745283" y="3429000"/>
            <a:ext cx="4322892" cy="2550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 spc="-100">
                <a:solidFill>
                  <a:schemeClr val="tx1"/>
                </a:solidFill>
              </a:rPr>
              <a:t>신인상주의의 대표자들과 만난 </a:t>
            </a:r>
            <a:r>
              <a:rPr lang="en-US" altLang="ko-KR" spc="-100">
                <a:solidFill>
                  <a:schemeClr val="tx1"/>
                </a:solidFill>
              </a:rPr>
              <a:t>1884</a:t>
            </a:r>
            <a:r>
              <a:rPr lang="ko-KR" altLang="en-US" spc="-100">
                <a:solidFill>
                  <a:schemeClr val="tx1"/>
                </a:solidFill>
              </a:rPr>
              <a:t>년 직후</a:t>
            </a:r>
            <a:endParaRPr lang="ko-KR" altLang="en-US" spc="-1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spc="-100">
                <a:solidFill>
                  <a:schemeClr val="tx1"/>
                </a:solidFill>
              </a:rPr>
              <a:t>아직은 이전에 사실주의 그림을 그리던 흔적이 남아있는 시절의 작품이다</a:t>
            </a:r>
            <a:r>
              <a:rPr lang="en-US" altLang="ko-KR" spc="-100">
                <a:solidFill>
                  <a:schemeClr val="tx1"/>
                </a:solidFill>
              </a:rPr>
              <a:t>.</a:t>
            </a:r>
            <a:endParaRPr lang="en-US" altLang="ko-KR" spc="-1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spc="-100">
                <a:solidFill>
                  <a:schemeClr val="tx1"/>
                </a:solidFill>
              </a:rPr>
              <a:t>이 때의 작품은 인상주의의 성격을 보인다</a:t>
            </a:r>
            <a:r>
              <a:rPr lang="en-US" altLang="ko-KR" spc="-100">
                <a:solidFill>
                  <a:schemeClr val="tx1"/>
                </a:solidFill>
              </a:rPr>
              <a:t>.</a:t>
            </a:r>
            <a:endParaRPr lang="en-US" altLang="ko-KR" spc="-1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en-US" altLang="ko-KR" spc="-1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spc="-100">
                <a:solidFill>
                  <a:schemeClr val="tx1"/>
                </a:solidFill>
              </a:rPr>
              <a:t>이후 본격적으로 점묘화를 그리게 되면서</a:t>
            </a:r>
            <a:endParaRPr lang="ko-KR" altLang="en-US" spc="-1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spc="-100">
                <a:solidFill>
                  <a:schemeClr val="tx1"/>
                </a:solidFill>
              </a:rPr>
              <a:t>보여준 색감에 비하면 채도가 낮은 편이지만</a:t>
            </a:r>
            <a:endParaRPr lang="ko-KR" altLang="en-US" spc="-1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spc="-100">
                <a:solidFill>
                  <a:schemeClr val="tx1"/>
                </a:solidFill>
              </a:rPr>
              <a:t>기존 사실주의 작품 보단 매우 밝아진 모습을</a:t>
            </a:r>
            <a:endParaRPr lang="ko-KR" altLang="en-US" spc="-1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spc="-100">
                <a:solidFill>
                  <a:schemeClr val="tx1"/>
                </a:solidFill>
              </a:rPr>
              <a:t>보였다</a:t>
            </a:r>
            <a:r>
              <a:rPr lang="en-US" altLang="ko-KR" spc="-100">
                <a:solidFill>
                  <a:schemeClr val="tx1"/>
                </a:solidFill>
              </a:rPr>
              <a:t>.</a:t>
            </a:r>
            <a:endParaRPr lang="en-US" altLang="ko-KR" spc="-1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"/>
          <p:cNvSpPr txBox="1"/>
          <p:nvPr/>
        </p:nvSpPr>
        <p:spPr>
          <a:xfrm>
            <a:off x="1870653" y="6394947"/>
            <a:ext cx="871259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/>
              <a:t>Peasant Woman Stretched out on the Grass </a:t>
            </a:r>
            <a:r>
              <a:rPr lang="en-US" altLang="ko-KR" sz="1400"/>
              <a:t>(1890)</a:t>
            </a:r>
            <a:endParaRPr lang="en-US" altLang="ko-KR" sz="1400"/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57582" y="3533382"/>
            <a:ext cx="5338740" cy="2861565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02859" y="256677"/>
            <a:ext cx="3448185" cy="2861564"/>
          </a:xfrm>
          <a:prstGeom prst="rect">
            <a:avLst/>
          </a:prstGeom>
        </p:spPr>
      </p:pic>
      <p:sp>
        <p:nvSpPr>
          <p:cNvPr id="42" name=""/>
          <p:cNvSpPr txBox="1"/>
          <p:nvPr/>
        </p:nvSpPr>
        <p:spPr>
          <a:xfrm>
            <a:off x="1870653" y="3118241"/>
            <a:ext cx="871259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Women Tying the Vine</a:t>
            </a:r>
            <a:r>
              <a:rPr lang="ko-KR" altLang="en-US" b="1"/>
              <a:t> </a:t>
            </a:r>
            <a:r>
              <a:rPr lang="en-US" altLang="ko-KR" sz="1400"/>
              <a:t>(1890)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"/>
          <p:cNvSpPr txBox="1"/>
          <p:nvPr/>
        </p:nvSpPr>
        <p:spPr>
          <a:xfrm>
            <a:off x="7745283" y="1511210"/>
            <a:ext cx="4322892" cy="420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/>
              <a:t>Beach on the Mediterranian</a:t>
            </a:r>
            <a:endParaRPr lang="en-US" altLang="ko-KR" sz="2200" b="1"/>
          </a:p>
        </p:txBody>
      </p:sp>
      <p:sp>
        <p:nvSpPr>
          <p:cNvPr id="28" name=""/>
          <p:cNvSpPr txBox="1"/>
          <p:nvPr/>
        </p:nvSpPr>
        <p:spPr>
          <a:xfrm>
            <a:off x="7745283" y="2055495"/>
            <a:ext cx="4322892" cy="90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Date : 1891</a:t>
            </a:r>
            <a:endParaRPr lang="en-US" altLang="ko-KR"/>
          </a:p>
          <a:p>
            <a:pPr>
              <a:defRPr/>
            </a:pPr>
            <a:r>
              <a:rPr lang="en-US" altLang="ko-KR"/>
              <a:t>Style : Pointillism, Neo-Impressionism</a:t>
            </a:r>
            <a:endParaRPr lang="en-US" altLang="ko-KR"/>
          </a:p>
          <a:p>
            <a:pPr>
              <a:defRPr/>
            </a:pPr>
            <a:r>
              <a:rPr lang="en-US" altLang="ko-KR"/>
              <a:t>Media : oil, cardboard</a:t>
            </a:r>
            <a:endParaRPr lang="en-US" altLang="ko-KR"/>
          </a:p>
        </p:txBody>
      </p:sp>
      <p:sp>
        <p:nvSpPr>
          <p:cNvPr id="29" name=""/>
          <p:cNvSpPr txBox="1"/>
          <p:nvPr/>
        </p:nvSpPr>
        <p:spPr>
          <a:xfrm>
            <a:off x="7745283" y="3429000"/>
            <a:ext cx="4322892" cy="200787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 spc="-100">
                <a:solidFill>
                  <a:schemeClr val="tx1"/>
                </a:solidFill>
              </a:rPr>
              <a:t>신인상주의에 몰두한 후 </a:t>
            </a:r>
            <a:r>
              <a:rPr lang="en-US" altLang="ko-KR" spc="-100">
                <a:solidFill>
                  <a:schemeClr val="tx1"/>
                </a:solidFill>
              </a:rPr>
              <a:t>6</a:t>
            </a:r>
            <a:r>
              <a:rPr lang="ko-KR" altLang="en-US" spc="-100">
                <a:solidFill>
                  <a:schemeClr val="tx1"/>
                </a:solidFill>
              </a:rPr>
              <a:t>년이 지난 시점에</a:t>
            </a:r>
            <a:endParaRPr lang="ko-KR" altLang="en-US" spc="-1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spc="-100">
                <a:solidFill>
                  <a:schemeClr val="tx1"/>
                </a:solidFill>
              </a:rPr>
              <a:t>처음으로 신인상주의의 화풍으로 그려낸</a:t>
            </a:r>
            <a:endParaRPr lang="ko-KR" altLang="en-US" spc="-1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spc="-100">
                <a:solidFill>
                  <a:schemeClr val="tx1"/>
                </a:solidFill>
              </a:rPr>
              <a:t>작품이다</a:t>
            </a:r>
            <a:r>
              <a:rPr lang="en-US" altLang="ko-KR" spc="-100">
                <a:solidFill>
                  <a:schemeClr val="tx1"/>
                </a:solidFill>
              </a:rPr>
              <a:t>.</a:t>
            </a:r>
            <a:r>
              <a:rPr lang="ko-KR" altLang="en-US" spc="-100">
                <a:solidFill>
                  <a:schemeClr val="tx1"/>
                </a:solidFill>
              </a:rPr>
              <a:t> </a:t>
            </a:r>
            <a:endParaRPr lang="ko-KR" altLang="en-US" spc="-1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ko-KR" altLang="en-US" spc="-1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spc="-100">
                <a:solidFill>
                  <a:schemeClr val="tx1"/>
                </a:solidFill>
              </a:rPr>
              <a:t>이 작품 이후 </a:t>
            </a:r>
            <a:r>
              <a:rPr lang="en-US" altLang="ko-KR" spc="-100">
                <a:solidFill>
                  <a:schemeClr val="tx1"/>
                </a:solidFill>
              </a:rPr>
              <a:t>1890</a:t>
            </a:r>
            <a:r>
              <a:rPr lang="ko-KR" altLang="en-US" spc="-100">
                <a:solidFill>
                  <a:schemeClr val="tx1"/>
                </a:solidFill>
              </a:rPr>
              <a:t>년대 초중반에는 점묘화 스타일 중에서도 촘촘하고 규칙적으로 점을 배치하는 방식의 그림을 그렸다</a:t>
            </a:r>
            <a:r>
              <a:rPr lang="en-US" altLang="ko-KR" spc="-100">
                <a:solidFill>
                  <a:schemeClr val="tx1"/>
                </a:solidFill>
              </a:rPr>
              <a:t>.</a:t>
            </a:r>
            <a:endParaRPr lang="en-US" altLang="ko-KR" spc="-100">
              <a:solidFill>
                <a:schemeClr val="tx1"/>
              </a:solidFill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5943" y="1238250"/>
            <a:ext cx="7143750" cy="438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"/>
          <p:cNvSpPr txBox="1"/>
          <p:nvPr/>
        </p:nvSpPr>
        <p:spPr>
          <a:xfrm>
            <a:off x="1368469" y="3118243"/>
            <a:ext cx="436284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/>
              <a:t>Bathers </a:t>
            </a:r>
            <a:r>
              <a:rPr lang="en-US" altLang="ko-KR" sz="1400"/>
              <a:t>(1892-1895)</a:t>
            </a:r>
            <a:endParaRPr lang="en-US" altLang="ko-KR" sz="1400"/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0926" y="256677"/>
            <a:ext cx="3937934" cy="2861565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68287" y="256677"/>
            <a:ext cx="4080178" cy="2861565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6226952" y="3118242"/>
            <a:ext cx="436284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/>
              <a:t>The Excursionists </a:t>
            </a:r>
            <a:r>
              <a:rPr lang="en-US" altLang="ko-KR" sz="1400"/>
              <a:t>(1894)</a:t>
            </a:r>
            <a:endParaRPr lang="en-US" altLang="ko-KR" sz="1400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21373" y="3485757"/>
            <a:ext cx="4057039" cy="2861564"/>
          </a:xfrm>
          <a:prstGeom prst="rect">
            <a:avLst/>
          </a:prstGeom>
        </p:spPr>
      </p:pic>
      <p:sp>
        <p:nvSpPr>
          <p:cNvPr id="35" name=""/>
          <p:cNvSpPr txBox="1"/>
          <p:nvPr/>
        </p:nvSpPr>
        <p:spPr>
          <a:xfrm>
            <a:off x="1368469" y="6347322"/>
            <a:ext cx="436284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/>
              <a:t>Coast Near Antibes </a:t>
            </a:r>
            <a:r>
              <a:rPr lang="en-US" altLang="ko-KR" sz="1400"/>
              <a:t>(1891)</a:t>
            </a:r>
            <a:endParaRPr lang="en-US" altLang="ko-KR" sz="1400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56585" y="3485757"/>
            <a:ext cx="4103582" cy="2861565"/>
          </a:xfrm>
          <a:prstGeom prst="rect">
            <a:avLst/>
          </a:prstGeom>
        </p:spPr>
      </p:pic>
      <p:sp>
        <p:nvSpPr>
          <p:cNvPr id="37" name=""/>
          <p:cNvSpPr txBox="1"/>
          <p:nvPr/>
        </p:nvSpPr>
        <p:spPr>
          <a:xfrm>
            <a:off x="6226952" y="6347322"/>
            <a:ext cx="436284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/>
              <a:t>Plage de la Vignassa </a:t>
            </a:r>
            <a:r>
              <a:rPr lang="en-US" altLang="ko-KR" sz="1400"/>
              <a:t>(1891-1892)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"/>
          <p:cNvSpPr txBox="1"/>
          <p:nvPr/>
        </p:nvSpPr>
        <p:spPr>
          <a:xfrm>
            <a:off x="7745283" y="1511210"/>
            <a:ext cx="4322892" cy="420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/>
              <a:t>Fisherman</a:t>
            </a:r>
            <a:endParaRPr lang="en-US" altLang="ko-KR" sz="2200" b="1"/>
          </a:p>
        </p:txBody>
      </p:sp>
      <p:sp>
        <p:nvSpPr>
          <p:cNvPr id="28" name=""/>
          <p:cNvSpPr txBox="1"/>
          <p:nvPr/>
        </p:nvSpPr>
        <p:spPr>
          <a:xfrm>
            <a:off x="7745283" y="2055495"/>
            <a:ext cx="4322892" cy="904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Date : 1895</a:t>
            </a:r>
            <a:endParaRPr lang="en-US" altLang="ko-KR"/>
          </a:p>
          <a:p>
            <a:pPr>
              <a:defRPr/>
            </a:pPr>
            <a:r>
              <a:rPr lang="en-US" altLang="ko-KR"/>
              <a:t>Style : Pointillism, Neo-Impressionism</a:t>
            </a:r>
            <a:endParaRPr lang="en-US" altLang="ko-KR"/>
          </a:p>
          <a:p>
            <a:pPr>
              <a:defRPr/>
            </a:pPr>
            <a:r>
              <a:rPr lang="en-US" altLang="ko-KR"/>
              <a:t>Media : oil, canvas</a:t>
            </a:r>
            <a:endParaRPr lang="en-US" altLang="ko-KR"/>
          </a:p>
        </p:txBody>
      </p:sp>
      <p:sp>
        <p:nvSpPr>
          <p:cNvPr id="29" name=""/>
          <p:cNvSpPr txBox="1"/>
          <p:nvPr/>
        </p:nvSpPr>
        <p:spPr>
          <a:xfrm>
            <a:off x="7745283" y="3429000"/>
            <a:ext cx="4322892" cy="227457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spc="-100">
                <a:solidFill>
                  <a:schemeClr val="tx1"/>
                </a:solidFill>
              </a:rPr>
              <a:t>1895</a:t>
            </a:r>
            <a:r>
              <a:rPr lang="ko-KR" altLang="en-US" spc="-100">
                <a:solidFill>
                  <a:schemeClr val="tx1"/>
                </a:solidFill>
              </a:rPr>
              <a:t>년경부터 넓고 뭉툭한 붓을 사용하여</a:t>
            </a:r>
            <a:endParaRPr lang="ko-KR" altLang="en-US" spc="-1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spc="-100">
                <a:solidFill>
                  <a:schemeClr val="tx1"/>
                </a:solidFill>
              </a:rPr>
              <a:t>붓 놀림 사이에 노출된 맨 캔버스의 작은</a:t>
            </a:r>
            <a:endParaRPr lang="ko-KR" altLang="en-US" spc="-1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spc="-100">
                <a:solidFill>
                  <a:schemeClr val="tx1"/>
                </a:solidFill>
              </a:rPr>
              <a:t>부분을 남기는 기법을 사용했는데 해당 </a:t>
            </a:r>
            <a:endParaRPr lang="ko-KR" altLang="en-US" spc="-1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spc="-100">
                <a:solidFill>
                  <a:schemeClr val="tx1"/>
                </a:solidFill>
              </a:rPr>
              <a:t>기법이 처음 사용된 작품이다</a:t>
            </a:r>
            <a:r>
              <a:rPr lang="en-US" altLang="ko-KR" spc="-100">
                <a:solidFill>
                  <a:schemeClr val="tx1"/>
                </a:solidFill>
              </a:rPr>
              <a:t>.</a:t>
            </a:r>
            <a:endParaRPr lang="en-US" altLang="ko-KR" spc="-1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en-US" altLang="ko-KR" spc="-1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spc="-100">
                <a:solidFill>
                  <a:schemeClr val="tx1"/>
                </a:solidFill>
              </a:rPr>
              <a:t>이 기법은 결과적으로 모자이크와 유사한</a:t>
            </a:r>
            <a:endParaRPr lang="ko-KR" altLang="en-US" spc="-1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spc="-100">
                <a:solidFill>
                  <a:schemeClr val="tx1"/>
                </a:solidFill>
              </a:rPr>
              <a:t>형태를 보였으며 야수파와 입체파에</a:t>
            </a:r>
            <a:endParaRPr lang="ko-KR" altLang="en-US" spc="-10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spc="-100">
                <a:solidFill>
                  <a:schemeClr val="tx1"/>
                </a:solidFill>
              </a:rPr>
              <a:t>큰 영향을 주었다</a:t>
            </a:r>
            <a:r>
              <a:rPr lang="en-US" altLang="ko-KR" spc="-100">
                <a:solidFill>
                  <a:schemeClr val="tx1"/>
                </a:solidFill>
              </a:rPr>
              <a:t>.</a:t>
            </a:r>
            <a:endParaRPr lang="en-US" altLang="ko-KR" spc="-100">
              <a:solidFill>
                <a:schemeClr val="tx1"/>
              </a:solidFill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2167" y="551392"/>
            <a:ext cx="7143750" cy="563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"/>
          <p:cNvSpPr txBox="1"/>
          <p:nvPr/>
        </p:nvSpPr>
        <p:spPr>
          <a:xfrm>
            <a:off x="-160470" y="3118243"/>
            <a:ext cx="436284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The Blue Boat</a:t>
            </a:r>
            <a:r>
              <a:rPr lang="ko-KR" altLang="en-US" b="1"/>
              <a:t> </a:t>
            </a:r>
            <a:r>
              <a:rPr lang="en-US" altLang="ko-KR" sz="1400"/>
              <a:t>(1899)</a:t>
            </a:r>
            <a:endParaRPr lang="en-US" altLang="ko-KR" sz="1400"/>
          </a:p>
        </p:txBody>
      </p:sp>
      <p:sp>
        <p:nvSpPr>
          <p:cNvPr id="33" name=""/>
          <p:cNvSpPr txBox="1"/>
          <p:nvPr/>
        </p:nvSpPr>
        <p:spPr>
          <a:xfrm>
            <a:off x="3481719" y="3118242"/>
            <a:ext cx="5304764" cy="366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The Pink Cloud</a:t>
            </a:r>
            <a:r>
              <a:rPr lang="ko-KR" altLang="en-US" b="1"/>
              <a:t> </a:t>
            </a:r>
            <a:r>
              <a:rPr lang="en-US" altLang="ko-KR" sz="1400"/>
              <a:t>(1896-1898)</a:t>
            </a:r>
            <a:endParaRPr lang="en-US" altLang="ko-KR" sz="1400"/>
          </a:p>
        </p:txBody>
      </p:sp>
      <p:sp>
        <p:nvSpPr>
          <p:cNvPr id="35" name=""/>
          <p:cNvSpPr txBox="1"/>
          <p:nvPr/>
        </p:nvSpPr>
        <p:spPr>
          <a:xfrm>
            <a:off x="-108169" y="6347322"/>
            <a:ext cx="436284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The Wreck</a:t>
            </a:r>
            <a:r>
              <a:rPr lang="ko-KR" altLang="en-US" b="1"/>
              <a:t> </a:t>
            </a:r>
            <a:r>
              <a:rPr lang="en-US" altLang="ko-KR" sz="1400"/>
              <a:t>(1899)</a:t>
            </a:r>
            <a:endParaRPr lang="en-US" altLang="ko-KR" sz="1400"/>
          </a:p>
        </p:txBody>
      </p:sp>
      <p:sp>
        <p:nvSpPr>
          <p:cNvPr id="37" name=""/>
          <p:cNvSpPr txBox="1"/>
          <p:nvPr/>
        </p:nvSpPr>
        <p:spPr>
          <a:xfrm>
            <a:off x="3952677" y="6347322"/>
            <a:ext cx="436284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Provence Landscape</a:t>
            </a:r>
            <a:r>
              <a:rPr lang="ko-KR" altLang="en-US" b="1"/>
              <a:t> </a:t>
            </a:r>
            <a:r>
              <a:rPr lang="en-US" altLang="ko-KR" sz="1400"/>
              <a:t>(1900)</a:t>
            </a:r>
            <a:endParaRPr lang="en-US" altLang="ko-KR" sz="1400"/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036" y="256678"/>
            <a:ext cx="3952437" cy="2861564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5067" y="3485757"/>
            <a:ext cx="3916375" cy="2861564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50544" y="3489822"/>
            <a:ext cx="3567112" cy="2857500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10163" y="256678"/>
            <a:ext cx="3247876" cy="2861565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167358" y="256678"/>
            <a:ext cx="3923535" cy="2861565"/>
          </a:xfrm>
          <a:prstGeom prst="rect">
            <a:avLst/>
          </a:prstGeom>
        </p:spPr>
      </p:pic>
      <p:sp>
        <p:nvSpPr>
          <p:cNvPr id="45" name=""/>
          <p:cNvSpPr txBox="1"/>
          <p:nvPr/>
        </p:nvSpPr>
        <p:spPr>
          <a:xfrm>
            <a:off x="7476744" y="3118242"/>
            <a:ext cx="5304764" cy="366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Regatta</a:t>
            </a:r>
            <a:r>
              <a:rPr lang="ko-KR" altLang="en-US" b="1"/>
              <a:t> </a:t>
            </a:r>
            <a:r>
              <a:rPr lang="en-US" altLang="ko-KR" sz="1400"/>
              <a:t>(1895)</a:t>
            </a:r>
            <a:endParaRPr lang="en-US" altLang="ko-KR" sz="1400"/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167358" y="3489822"/>
            <a:ext cx="3917961" cy="2857500"/>
          </a:xfrm>
          <a:prstGeom prst="rect">
            <a:avLst/>
          </a:prstGeom>
        </p:spPr>
      </p:pic>
      <p:sp>
        <p:nvSpPr>
          <p:cNvPr id="47" name=""/>
          <p:cNvSpPr txBox="1"/>
          <p:nvPr/>
        </p:nvSpPr>
        <p:spPr>
          <a:xfrm>
            <a:off x="7947702" y="6347322"/>
            <a:ext cx="4362848" cy="3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/>
              <a:t>Provence Landscape</a:t>
            </a:r>
            <a:r>
              <a:rPr lang="ko-KR" altLang="en-US" b="1"/>
              <a:t> </a:t>
            </a:r>
            <a:r>
              <a:rPr lang="en-US" altLang="ko-KR" sz="1400"/>
              <a:t>(1898)</a:t>
            </a:r>
            <a:endParaRPr lang="en-US" altLang="ko-KR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336</ep:Words>
  <ep:PresentationFormat>화면 슬라이드 쇼(4:3)</ep:PresentationFormat>
  <ep:Paragraphs>80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2023-09-07T04:38:43.181</dcterms:created>
  <dc:creator>kimpe</dc:creator>
  <cp:lastModifiedBy>User</cp:lastModifiedBy>
  <dcterms:modified xsi:type="dcterms:W3CDTF">2023-09-07T15:58:15.686</dcterms:modified>
  <cp:revision>65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