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6" r:id="rId1"/>
  </p:sldMasterIdLst>
  <p:notesMasterIdLst>
    <p:notesMasterId r:id="rId2"/>
  </p:notesMasterIdLst>
  <p:sldIdLst>
    <p:sldId id="256" r:id="rId3"/>
    <p:sldId id="265" r:id="rId4"/>
    <p:sldId id="257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60" d="100"/>
          <a:sy n="16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518660" y="2578850"/>
            <a:ext cx="3154680" cy="85015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p>
            <a:pPr algn="ctr">
              <a:spcBef>
                <a:spcPts val="0"/>
              </a:spcBef>
              <a:defRPr/>
            </a:pPr>
            <a:r>
              <a:rPr lang="ko-KR" altLang="en-US" sz="5000" b="1" spc="400">
                <a:solidFill>
                  <a:schemeClr val="tx1"/>
                </a:solidFill>
              </a:rPr>
              <a:t>공간 컨셉</a:t>
            </a:r>
            <a:endParaRPr lang="ko-KR" altLang="en-US" sz="5000" b="1" spc="400">
              <a:solidFill>
                <a:schemeClr val="tx1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3404384" y="3429000"/>
            <a:ext cx="4268956" cy="36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/>
              <a:t>Studio A </a:t>
            </a:r>
            <a:r>
              <a:rPr lang="ko-KR" altLang="en-US"/>
              <a:t>김상윤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t="14000"/>
          <a:stretch>
            <a:fillRect/>
          </a:stretch>
        </p:blipFill>
        <p:spPr>
          <a:xfrm>
            <a:off x="661785" y="0"/>
            <a:ext cx="6204337" cy="6858000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204576" y="2330648"/>
            <a:ext cx="6661546" cy="1244203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6583800" y="1910359"/>
            <a:ext cx="4739590" cy="313598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defRPr/>
            </a:pPr>
            <a:r>
              <a:rPr lang="ko-KR" altLang="en-US" sz="2000" b="1">
                <a:solidFill>
                  <a:schemeClr val="tx1"/>
                </a:solidFill>
                <a:effectLst/>
              </a:rPr>
              <a:t>기존 방향성</a:t>
            </a:r>
            <a:endParaRPr lang="ko-KR" altLang="en-US" sz="2000" b="1">
              <a:solidFill>
                <a:schemeClr val="tx1"/>
              </a:solidFill>
              <a:effectLst/>
            </a:endParaRPr>
          </a:p>
          <a:p>
            <a:pPr>
              <a:lnSpc>
                <a:spcPct val="160000"/>
              </a:lnSpc>
              <a:spcBef>
                <a:spcPts val="0"/>
              </a:spcBef>
              <a:defRPr/>
            </a:pPr>
            <a:r>
              <a:rPr lang="ko-KR" altLang="en-US" sz="1500" b="0">
                <a:solidFill>
                  <a:schemeClr val="tx1"/>
                </a:solidFill>
                <a:effectLst/>
              </a:rPr>
              <a:t> 영롱쌓기를 한 벽돌벽과 보조벽 사리의 거리가 주는 </a:t>
            </a:r>
            <a:endParaRPr lang="ko-KR" altLang="en-US" sz="1500" b="0">
              <a:solidFill>
                <a:schemeClr val="tx1"/>
              </a:solidFill>
              <a:effectLst/>
            </a:endParaRPr>
          </a:p>
          <a:p>
            <a:pPr>
              <a:lnSpc>
                <a:spcPct val="160000"/>
              </a:lnSpc>
              <a:spcBef>
                <a:spcPts val="0"/>
              </a:spcBef>
              <a:defRPr/>
            </a:pPr>
            <a:r>
              <a:rPr lang="ko-KR" altLang="en-US" sz="1500" b="0">
                <a:solidFill>
                  <a:schemeClr val="tx1"/>
                </a:solidFill>
                <a:effectLst/>
              </a:rPr>
              <a:t>감상의 차이를 이용하여 연출</a:t>
            </a:r>
            <a:endParaRPr lang="ko-KR" altLang="en-US" sz="1500" b="0">
              <a:solidFill>
                <a:schemeClr val="tx1"/>
              </a:solidFill>
              <a:effectLst/>
            </a:endParaRPr>
          </a:p>
          <a:p>
            <a:pPr>
              <a:lnSpc>
                <a:spcPct val="160000"/>
              </a:lnSpc>
              <a:spcBef>
                <a:spcPts val="0"/>
              </a:spcBef>
              <a:defRPr/>
            </a:pPr>
            <a:r>
              <a:rPr lang="ko-KR" altLang="en-US" sz="1500" b="0">
                <a:solidFill>
                  <a:schemeClr val="tx1"/>
                </a:solidFill>
                <a:effectLst/>
              </a:rPr>
              <a:t>빛의 투과를 이중 벽으로 조절하여 공간감을 컨트롤</a:t>
            </a:r>
            <a:endParaRPr lang="ko-KR" altLang="en-US" sz="1500" b="0">
              <a:solidFill>
                <a:schemeClr val="tx1"/>
              </a:solidFill>
              <a:effectLst/>
            </a:endParaRPr>
          </a:p>
          <a:p>
            <a:pPr>
              <a:lnSpc>
                <a:spcPct val="160000"/>
              </a:lnSpc>
              <a:spcBef>
                <a:spcPts val="0"/>
              </a:spcBef>
              <a:defRPr/>
            </a:pPr>
            <a:endParaRPr lang="ko-KR" altLang="en-US" sz="1500" b="0">
              <a:solidFill>
                <a:schemeClr val="tx1"/>
              </a:solidFill>
              <a:effectLst/>
            </a:endParaRPr>
          </a:p>
          <a:p>
            <a:pPr>
              <a:lnSpc>
                <a:spcPct val="160000"/>
              </a:lnSpc>
              <a:spcBef>
                <a:spcPts val="0"/>
              </a:spcBef>
              <a:defRPr/>
            </a:pPr>
            <a:r>
              <a:rPr lang="ko-KR" altLang="en-US" sz="1500" b="0">
                <a:solidFill>
                  <a:schemeClr val="tx1"/>
                </a:solidFill>
                <a:effectLst/>
              </a:rPr>
              <a:t>지나치게 평면적으로 생각하고만 있고</a:t>
            </a:r>
            <a:endParaRPr lang="ko-KR" altLang="en-US" sz="1500" b="0">
              <a:solidFill>
                <a:schemeClr val="tx1"/>
              </a:solidFill>
              <a:effectLst/>
            </a:endParaRPr>
          </a:p>
          <a:p>
            <a:pPr>
              <a:lnSpc>
                <a:spcPct val="160000"/>
              </a:lnSpc>
              <a:spcBef>
                <a:spcPts val="0"/>
              </a:spcBef>
              <a:defRPr/>
            </a:pPr>
            <a:r>
              <a:rPr lang="ko-KR" altLang="en-US" sz="1500" b="0">
                <a:solidFill>
                  <a:schemeClr val="tx1"/>
                </a:solidFill>
                <a:effectLst/>
              </a:rPr>
              <a:t>벽돌을 쌓아서 벽으로 만들다는게 건축적인 요소를</a:t>
            </a:r>
            <a:endParaRPr lang="ko-KR" altLang="en-US" sz="1500" b="0">
              <a:solidFill>
                <a:schemeClr val="tx1"/>
              </a:solidFill>
              <a:effectLst/>
            </a:endParaRPr>
          </a:p>
          <a:p>
            <a:pPr>
              <a:lnSpc>
                <a:spcPct val="160000"/>
              </a:lnSpc>
              <a:spcBef>
                <a:spcPts val="0"/>
              </a:spcBef>
              <a:defRPr/>
            </a:pPr>
            <a:r>
              <a:rPr lang="ko-KR" altLang="en-US" sz="1500" b="0">
                <a:solidFill>
                  <a:schemeClr val="tx1"/>
                </a:solidFill>
                <a:effectLst/>
              </a:rPr>
              <a:t>배제하기에 한계가 있다고 판단</a:t>
            </a:r>
            <a:endParaRPr lang="ko-KR" altLang="en-US" sz="1500" b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"/>
          <p:cNvSpPr txBox="1"/>
          <p:nvPr/>
        </p:nvSpPr>
        <p:spPr>
          <a:xfrm>
            <a:off x="1526162" y="1259897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/>
              <a:t>점묘화</a:t>
            </a:r>
            <a:endParaRPr lang="ko-KR" altLang="en-US" sz="2000"/>
          </a:p>
        </p:txBody>
      </p:sp>
      <p:sp>
        <p:nvSpPr>
          <p:cNvPr id="26" name=""/>
          <p:cNvSpPr txBox="1"/>
          <p:nvPr/>
        </p:nvSpPr>
        <p:spPr>
          <a:xfrm>
            <a:off x="2141824" y="4209184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밝은 색조</a:t>
            </a:r>
            <a:endParaRPr lang="ko-KR" altLang="en-US" sz="2000"/>
          </a:p>
        </p:txBody>
      </p:sp>
      <p:sp>
        <p:nvSpPr>
          <p:cNvPr id="27" name=""/>
          <p:cNvSpPr txBox="1"/>
          <p:nvPr/>
        </p:nvSpPr>
        <p:spPr>
          <a:xfrm>
            <a:off x="7957269" y="1976091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빛을 통한 혼합</a:t>
            </a:r>
            <a:endParaRPr lang="ko-KR" altLang="en-US" sz="2000"/>
          </a:p>
        </p:txBody>
      </p:sp>
      <p:sp>
        <p:nvSpPr>
          <p:cNvPr id="28" name=""/>
          <p:cNvSpPr txBox="1"/>
          <p:nvPr/>
        </p:nvSpPr>
        <p:spPr>
          <a:xfrm>
            <a:off x="7692301" y="4997161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독튼한 점묘법</a:t>
            </a:r>
            <a:endParaRPr lang="ko-KR" altLang="en-US" sz="2000"/>
          </a:p>
        </p:txBody>
      </p:sp>
      <p:cxnSp>
        <p:nvCxnSpPr>
          <p:cNvPr id="29" name=""/>
          <p:cNvCxnSpPr/>
          <p:nvPr/>
        </p:nvCxnSpPr>
        <p:spPr>
          <a:xfrm>
            <a:off x="2963575" y="1580284"/>
            <a:ext cx="2589067" cy="117763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flipV="1">
            <a:off x="3790517" y="3853295"/>
            <a:ext cx="2108488" cy="553229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 rot="10800000">
            <a:off x="6704301" y="4129910"/>
            <a:ext cx="988000" cy="86725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0800000" flipV="1">
            <a:off x="6366596" y="2268683"/>
            <a:ext cx="1679863" cy="59314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9219" y="2173432"/>
            <a:ext cx="1513561" cy="2511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"/>
          <p:cNvSpPr txBox="1"/>
          <p:nvPr/>
        </p:nvSpPr>
        <p:spPr>
          <a:xfrm>
            <a:off x="1526162" y="1259897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/>
              <a:t>점묘화</a:t>
            </a:r>
            <a:endParaRPr lang="ko-KR" altLang="en-US" sz="2000"/>
          </a:p>
        </p:txBody>
      </p:sp>
      <p:sp>
        <p:nvSpPr>
          <p:cNvPr id="26" name=""/>
          <p:cNvSpPr txBox="1"/>
          <p:nvPr/>
        </p:nvSpPr>
        <p:spPr>
          <a:xfrm>
            <a:off x="2141824" y="4209184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밝은 색조</a:t>
            </a:r>
            <a:endParaRPr lang="ko-KR" altLang="en-US" sz="2000"/>
          </a:p>
        </p:txBody>
      </p:sp>
      <p:sp>
        <p:nvSpPr>
          <p:cNvPr id="27" name=""/>
          <p:cNvSpPr txBox="1"/>
          <p:nvPr/>
        </p:nvSpPr>
        <p:spPr>
          <a:xfrm>
            <a:off x="7957269" y="1976091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빛을 통한 혼합</a:t>
            </a:r>
            <a:endParaRPr lang="ko-KR" altLang="en-US" sz="2000"/>
          </a:p>
        </p:txBody>
      </p:sp>
      <p:sp>
        <p:nvSpPr>
          <p:cNvPr id="28" name=""/>
          <p:cNvSpPr txBox="1"/>
          <p:nvPr/>
        </p:nvSpPr>
        <p:spPr>
          <a:xfrm>
            <a:off x="7692301" y="4997161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독튼한 점묘법</a:t>
            </a:r>
            <a:endParaRPr lang="ko-KR" altLang="en-US" sz="2000"/>
          </a:p>
        </p:txBody>
      </p:sp>
      <p:cxnSp>
        <p:nvCxnSpPr>
          <p:cNvPr id="29" name=""/>
          <p:cNvCxnSpPr/>
          <p:nvPr/>
        </p:nvCxnSpPr>
        <p:spPr>
          <a:xfrm>
            <a:off x="2963575" y="1580284"/>
            <a:ext cx="2589067" cy="117763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flipV="1">
            <a:off x="3790517" y="3853295"/>
            <a:ext cx="2108488" cy="553229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 rot="10800000">
            <a:off x="6704301" y="4129910"/>
            <a:ext cx="988000" cy="86725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0800000" flipV="1">
            <a:off x="6366596" y="2268683"/>
            <a:ext cx="1679863" cy="59314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9219" y="2173432"/>
            <a:ext cx="1513561" cy="2511136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1526162" y="1580284"/>
            <a:ext cx="1947518" cy="31917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벽돌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7500012" y="5326208"/>
            <a:ext cx="2332096" cy="310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빛 이외의 공간감 표현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7957269" y="2325833"/>
            <a:ext cx="1947518" cy="319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틈을 통한 빛의 유입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"/>
          <p:cNvSpPr txBox="1"/>
          <p:nvPr/>
        </p:nvSpPr>
        <p:spPr>
          <a:xfrm>
            <a:off x="1526162" y="1259897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/>
              <a:t>점묘화</a:t>
            </a:r>
            <a:endParaRPr lang="ko-KR" altLang="en-US" sz="2000"/>
          </a:p>
        </p:txBody>
      </p:sp>
      <p:sp>
        <p:nvSpPr>
          <p:cNvPr id="26" name=""/>
          <p:cNvSpPr txBox="1"/>
          <p:nvPr/>
        </p:nvSpPr>
        <p:spPr>
          <a:xfrm>
            <a:off x="2141824" y="4209184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밝은 색조</a:t>
            </a:r>
            <a:endParaRPr lang="ko-KR" altLang="en-US" sz="2000"/>
          </a:p>
        </p:txBody>
      </p:sp>
      <p:sp>
        <p:nvSpPr>
          <p:cNvPr id="27" name=""/>
          <p:cNvSpPr txBox="1"/>
          <p:nvPr/>
        </p:nvSpPr>
        <p:spPr>
          <a:xfrm>
            <a:off x="7957269" y="1976091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빛을 통한 혼합</a:t>
            </a:r>
            <a:endParaRPr lang="ko-KR" altLang="en-US" sz="2000"/>
          </a:p>
        </p:txBody>
      </p:sp>
      <p:sp>
        <p:nvSpPr>
          <p:cNvPr id="28" name=""/>
          <p:cNvSpPr txBox="1"/>
          <p:nvPr/>
        </p:nvSpPr>
        <p:spPr>
          <a:xfrm>
            <a:off x="7692301" y="4997161"/>
            <a:ext cx="1947518" cy="39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독튼한 점묘법</a:t>
            </a:r>
            <a:endParaRPr lang="ko-KR" altLang="en-US" sz="2000"/>
          </a:p>
        </p:txBody>
      </p:sp>
      <p:cxnSp>
        <p:nvCxnSpPr>
          <p:cNvPr id="29" name=""/>
          <p:cNvCxnSpPr/>
          <p:nvPr/>
        </p:nvCxnSpPr>
        <p:spPr>
          <a:xfrm>
            <a:off x="2963575" y="1580284"/>
            <a:ext cx="2589067" cy="117763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flipV="1">
            <a:off x="3790517" y="3853295"/>
            <a:ext cx="2108488" cy="553229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 rot="10800000">
            <a:off x="6704301" y="4129910"/>
            <a:ext cx="988000" cy="86725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0800000" flipV="1">
            <a:off x="6366596" y="2268683"/>
            <a:ext cx="1679863" cy="59314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9219" y="2173432"/>
            <a:ext cx="1513561" cy="2511136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1526162" y="1580284"/>
            <a:ext cx="1947518" cy="31917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벽돌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7957269" y="2325833"/>
            <a:ext cx="1947518" cy="319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틈을 통한 빛의 유입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  <p:sp>
        <p:nvSpPr>
          <p:cNvPr id="36" name=""/>
          <p:cNvSpPr/>
          <p:nvPr/>
        </p:nvSpPr>
        <p:spPr>
          <a:xfrm>
            <a:off x="1276875" y="1084551"/>
            <a:ext cx="2446091" cy="1400869"/>
          </a:xfrm>
          <a:prstGeom prst="donut">
            <a:avLst>
              <a:gd name="adj" fmla="val 5526"/>
            </a:avLst>
          </a:prstGeom>
          <a:solidFill>
            <a:srgbClr val="ffa36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"/>
          <p:cNvSpPr/>
          <p:nvPr/>
        </p:nvSpPr>
        <p:spPr>
          <a:xfrm>
            <a:off x="1968558" y="3961752"/>
            <a:ext cx="2294049" cy="1130092"/>
          </a:xfrm>
          <a:prstGeom prst="donut">
            <a:avLst>
              <a:gd name="adj" fmla="val 7031"/>
            </a:avLst>
          </a:prstGeom>
          <a:solidFill>
            <a:srgbClr val="ffa36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209325" y="1854257"/>
            <a:ext cx="2581192" cy="31553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500" b="1">
                <a:solidFill>
                  <a:srgbClr val="4040ff"/>
                </a:solidFill>
              </a:rPr>
              <a:t>(</a:t>
            </a:r>
            <a:r>
              <a:rPr lang="ko-KR" altLang="en-US" sz="1500" b="1">
                <a:solidFill>
                  <a:srgbClr val="4040ff"/>
                </a:solidFill>
              </a:rPr>
              <a:t>제각기 다른 점의 크기</a:t>
            </a:r>
            <a:r>
              <a:rPr lang="en-US" altLang="ko-KR" sz="1500" b="1">
                <a:solidFill>
                  <a:srgbClr val="4040ff"/>
                </a:solidFill>
              </a:rPr>
              <a:t>)</a:t>
            </a:r>
            <a:endParaRPr lang="en-US" altLang="ko-KR" sz="1500" b="1">
              <a:solidFill>
                <a:srgbClr val="4040ff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824987" y="4526799"/>
            <a:ext cx="2581192" cy="319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4040ff"/>
                </a:solidFill>
              </a:rPr>
              <a:t>(</a:t>
            </a:r>
            <a:r>
              <a:rPr lang="ko-KR" altLang="en-US" sz="1500" b="1">
                <a:solidFill>
                  <a:srgbClr val="4040ff"/>
                </a:solidFill>
              </a:rPr>
              <a:t>댜양한 재질</a:t>
            </a:r>
            <a:r>
              <a:rPr lang="en-US" altLang="ko-KR" sz="1500" b="1">
                <a:solidFill>
                  <a:srgbClr val="4040ff"/>
                </a:solidFill>
              </a:rPr>
              <a:t>)</a:t>
            </a:r>
            <a:endParaRPr lang="en-US" altLang="ko-KR" sz="1500" b="1">
              <a:solidFill>
                <a:srgbClr val="4040ff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7784003" y="1611202"/>
            <a:ext cx="2294049" cy="1519141"/>
          </a:xfrm>
          <a:prstGeom prst="donut">
            <a:avLst>
              <a:gd name="adj" fmla="val 5273"/>
            </a:avLst>
          </a:prstGeom>
          <a:solidFill>
            <a:srgbClr val="ffa36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7640432" y="2600151"/>
            <a:ext cx="2581192" cy="31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4040ff"/>
                </a:solidFill>
              </a:rPr>
              <a:t>(</a:t>
            </a:r>
            <a:r>
              <a:rPr lang="ko-KR" altLang="en-US" sz="1500" b="1">
                <a:solidFill>
                  <a:srgbClr val="4040ff"/>
                </a:solidFill>
              </a:rPr>
              <a:t>뒤엉킨 메스</a:t>
            </a:r>
            <a:r>
              <a:rPr lang="en-US" altLang="ko-KR" sz="1500" b="1">
                <a:solidFill>
                  <a:srgbClr val="4040ff"/>
                </a:solidFill>
              </a:rPr>
              <a:t>)</a:t>
            </a:r>
            <a:endParaRPr lang="en-US" altLang="ko-KR" sz="1500" b="1">
              <a:solidFill>
                <a:srgbClr val="4040ff"/>
              </a:solidFill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500012" y="5326208"/>
            <a:ext cx="2332096" cy="310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빛 이외의 공간감 표현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000839" y="1890337"/>
            <a:ext cx="2581192" cy="31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4040ff"/>
                </a:solidFill>
              </a:rPr>
              <a:t>(</a:t>
            </a:r>
            <a:r>
              <a:rPr lang="ko-KR" altLang="en-US" sz="1500" b="1">
                <a:solidFill>
                  <a:srgbClr val="4040ff"/>
                </a:solidFill>
              </a:rPr>
              <a:t>제각기 다른 점의 크기</a:t>
            </a:r>
            <a:r>
              <a:rPr lang="en-US" altLang="ko-KR" sz="1500" b="1">
                <a:solidFill>
                  <a:srgbClr val="4040ff"/>
                </a:solidFill>
              </a:rPr>
              <a:t>)</a:t>
            </a:r>
            <a:endParaRPr lang="en-US" altLang="ko-KR" sz="1500" b="1">
              <a:solidFill>
                <a:srgbClr val="4040ff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2000839" y="4437645"/>
            <a:ext cx="2581192" cy="319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4040ff"/>
                </a:solidFill>
              </a:rPr>
              <a:t>(</a:t>
            </a:r>
            <a:r>
              <a:rPr lang="ko-KR" altLang="en-US" sz="1500" b="1">
                <a:solidFill>
                  <a:srgbClr val="4040ff"/>
                </a:solidFill>
              </a:rPr>
              <a:t>댜양한 재질</a:t>
            </a:r>
            <a:r>
              <a:rPr lang="en-US" altLang="ko-KR" sz="1500" b="1">
                <a:solidFill>
                  <a:srgbClr val="4040ff"/>
                </a:solidFill>
              </a:rPr>
              <a:t>)</a:t>
            </a:r>
            <a:endParaRPr lang="en-US" altLang="ko-KR" sz="1500" b="1">
              <a:solidFill>
                <a:srgbClr val="4040ff"/>
              </a:solidFill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000839" y="3271231"/>
            <a:ext cx="2581192" cy="31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4040ff"/>
                </a:solidFill>
              </a:rPr>
              <a:t>(</a:t>
            </a:r>
            <a:r>
              <a:rPr lang="ko-KR" altLang="en-US" sz="1500" b="1">
                <a:solidFill>
                  <a:srgbClr val="4040ff"/>
                </a:solidFill>
              </a:rPr>
              <a:t>뒤엉킨 메스</a:t>
            </a:r>
            <a:r>
              <a:rPr lang="en-US" altLang="ko-KR" sz="1500" b="1">
                <a:solidFill>
                  <a:srgbClr val="4040ff"/>
                </a:solidFill>
              </a:rPr>
              <a:t>)</a:t>
            </a:r>
            <a:endParaRPr lang="en-US" altLang="ko-KR" sz="1500" b="1">
              <a:solidFill>
                <a:srgbClr val="4040ff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317676" y="1616364"/>
            <a:ext cx="1947518" cy="319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벽돌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317676" y="2996913"/>
            <a:ext cx="1947518" cy="319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rgbClr val="bf0000"/>
                </a:solidFill>
              </a:rPr>
              <a:t>(</a:t>
            </a:r>
            <a:r>
              <a:rPr lang="ko-KR" altLang="en-US" sz="1500" b="1">
                <a:solidFill>
                  <a:srgbClr val="bf0000"/>
                </a:solidFill>
              </a:rPr>
              <a:t>틈을 통한 빛의 유입</a:t>
            </a:r>
            <a:r>
              <a:rPr lang="en-US" altLang="ko-KR" sz="1500" b="1">
                <a:solidFill>
                  <a:srgbClr val="bf0000"/>
                </a:solidFill>
              </a:rPr>
              <a:t>)</a:t>
            </a:r>
            <a:endParaRPr lang="en-US" altLang="ko-KR" sz="1500" b="1">
              <a:solidFill>
                <a:srgbClr val="bf0000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5194926" y="1774199"/>
            <a:ext cx="567922" cy="322678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5194926" y="3154748"/>
            <a:ext cx="567922" cy="322678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5194926" y="4409070"/>
            <a:ext cx="567922" cy="322678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583802" y="1634015"/>
            <a:ext cx="3888292" cy="60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>
                <a:effectLst/>
              </a:rPr>
              <a:t>벽돌의 비율만 유지하고 </a:t>
            </a:r>
            <a:endParaRPr lang="ko-KR" altLang="en-US" sz="1700" b="1">
              <a:effectLst/>
            </a:endParaRPr>
          </a:p>
          <a:p>
            <a:pPr>
              <a:defRPr/>
            </a:pPr>
            <a:r>
              <a:rPr lang="ko-KR" altLang="en-US" sz="1700" b="1">
                <a:effectLst/>
              </a:rPr>
              <a:t>자유로운 크기의 메스를 사용</a:t>
            </a:r>
            <a:endParaRPr lang="ko-KR" altLang="en-US" sz="1700" b="1">
              <a:effectLst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6583802" y="3014564"/>
            <a:ext cx="3888292" cy="6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>
                <a:effectLst/>
              </a:rPr>
              <a:t>벽돌을 덩어리가 처럼 쌓아서</a:t>
            </a:r>
            <a:endParaRPr lang="ko-KR" altLang="en-US" sz="1700" b="1">
              <a:effectLst/>
            </a:endParaRPr>
          </a:p>
          <a:p>
            <a:pPr>
              <a:defRPr/>
            </a:pPr>
            <a:r>
              <a:rPr lang="ko-KR" altLang="en-US" sz="1700" b="1">
                <a:effectLst/>
              </a:rPr>
              <a:t>그 틈을 통해 빛을 유입</a:t>
            </a:r>
            <a:endParaRPr lang="ko-KR" altLang="en-US" sz="1700" b="1">
              <a:effectLst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6583802" y="4268886"/>
            <a:ext cx="4371250" cy="59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>
                <a:effectLst/>
              </a:rPr>
              <a:t>단순한 벽돌재질인 점토</a:t>
            </a:r>
            <a:r>
              <a:rPr lang="en-US" altLang="ko-KR" sz="1700" b="1">
                <a:effectLst/>
              </a:rPr>
              <a:t>,</a:t>
            </a:r>
            <a:r>
              <a:rPr lang="ko-KR" altLang="en-US" sz="1700" b="1">
                <a:effectLst/>
              </a:rPr>
              <a:t> 콘크리트 뿐 아니라</a:t>
            </a:r>
            <a:endParaRPr lang="ko-KR" altLang="en-US" sz="1700" b="1">
              <a:effectLst/>
            </a:endParaRPr>
          </a:p>
          <a:p>
            <a:pPr>
              <a:defRPr/>
            </a:pPr>
            <a:r>
              <a:rPr lang="ko-KR" altLang="en-US" sz="1700" b="1">
                <a:effectLst/>
              </a:rPr>
              <a:t>금속</a:t>
            </a:r>
            <a:r>
              <a:rPr lang="en-US" altLang="ko-KR" sz="1700" b="1">
                <a:effectLst/>
              </a:rPr>
              <a:t>,</a:t>
            </a:r>
            <a:r>
              <a:rPr lang="ko-KR" altLang="en-US" sz="1700" b="1">
                <a:effectLst/>
              </a:rPr>
              <a:t> 유리 등의 빛이 잘 반사되는 재질 사용 </a:t>
            </a:r>
            <a:endParaRPr lang="ko-KR" altLang="en-US" sz="1700" b="1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7062" y="598972"/>
            <a:ext cx="8197875" cy="5660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61622"/>
            <a:ext cx="5758992" cy="468789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59074" y="961622"/>
            <a:ext cx="6532926" cy="4687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82910" y="1160027"/>
            <a:ext cx="5763333" cy="4397656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84224" y="1160027"/>
            <a:ext cx="6607775" cy="43976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127</ep:Words>
  <ep:PresentationFormat>화면 슬라이드 쇼(4:3)</ep:PresentationFormat>
  <ep:Paragraphs>41</ep:Paragraphs>
  <ep:Slides>9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2023-09-18T08:44:03.953</dcterms:created>
  <dc:creator>User</dc:creator>
  <cp:lastModifiedBy>User</cp:lastModifiedBy>
  <dcterms:modified xsi:type="dcterms:W3CDTF">2023-09-18T15:54:40.539</dcterms:modified>
  <cp:revision>33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