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60" r:id="rId4"/>
    <p:sldId id="259" r:id="rId5"/>
    <p:sldId id="261" r:id="rId6"/>
    <p:sldId id="257" r:id="rId7"/>
    <p:sldId id="262" r:id="rId8"/>
    <p:sldId id="263" r:id="rId9"/>
    <p:sldId id="264" r:id="rId10"/>
    <p:sldId id="265" r:id="rId11"/>
    <p:sldId id="266" r:id="rId12"/>
    <p:sldId id="268" r:id="rId13"/>
    <p:sldId id="267" r:id="rId14"/>
    <p:sldId id="269" r:id="rId15"/>
    <p:sldId id="270" r:id="rId16"/>
    <p:sldId id="271" r:id="rId17"/>
    <p:sldId id="27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30DA7-C9AC-4585-ACD2-1B4E522541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55F9900-43C9-4B92-B910-2E8932CE35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C5C2F9A-EA84-45B2-8591-6B633C6EAE11}"/>
              </a:ext>
            </a:extLst>
          </p:cNvPr>
          <p:cNvSpPr>
            <a:spLocks noGrp="1"/>
          </p:cNvSpPr>
          <p:nvPr>
            <p:ph type="dt" sz="half" idx="10"/>
          </p:nvPr>
        </p:nvSpPr>
        <p:spPr/>
        <p:txBody>
          <a:bodyPr/>
          <a:lstStyle/>
          <a:p>
            <a:fld id="{A439D0BF-E51F-442B-A80C-8C177F1B5761}" type="datetimeFigureOut">
              <a:rPr lang="zh-CN" altLang="en-US" smtClean="0"/>
              <a:t>2021/9/7</a:t>
            </a:fld>
            <a:endParaRPr lang="zh-CN" altLang="en-US"/>
          </a:p>
        </p:txBody>
      </p:sp>
      <p:sp>
        <p:nvSpPr>
          <p:cNvPr id="5" name="页脚占位符 4">
            <a:extLst>
              <a:ext uri="{FF2B5EF4-FFF2-40B4-BE49-F238E27FC236}">
                <a16:creationId xmlns:a16="http://schemas.microsoft.com/office/drawing/2014/main" id="{CE762BE3-D0B6-44E8-9706-2E0A9F8518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F6E150-6546-42F7-9738-AA98B97350BE}"/>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17164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12E641-D932-49DC-904E-FE18ED21F7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B7D7085-4E7F-4618-A793-CE3A3499F95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980178-175A-4728-8F15-A4E0C2E0025A}"/>
              </a:ext>
            </a:extLst>
          </p:cNvPr>
          <p:cNvSpPr>
            <a:spLocks noGrp="1"/>
          </p:cNvSpPr>
          <p:nvPr>
            <p:ph type="dt" sz="half" idx="10"/>
          </p:nvPr>
        </p:nvSpPr>
        <p:spPr/>
        <p:txBody>
          <a:bodyPr/>
          <a:lstStyle/>
          <a:p>
            <a:fld id="{A439D0BF-E51F-442B-A80C-8C177F1B5761}" type="datetimeFigureOut">
              <a:rPr lang="zh-CN" altLang="en-US" smtClean="0"/>
              <a:t>2021/9/7</a:t>
            </a:fld>
            <a:endParaRPr lang="zh-CN" altLang="en-US"/>
          </a:p>
        </p:txBody>
      </p:sp>
      <p:sp>
        <p:nvSpPr>
          <p:cNvPr id="5" name="页脚占位符 4">
            <a:extLst>
              <a:ext uri="{FF2B5EF4-FFF2-40B4-BE49-F238E27FC236}">
                <a16:creationId xmlns:a16="http://schemas.microsoft.com/office/drawing/2014/main" id="{3AC0AD5F-E1A2-458D-BAB1-4733D4216C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DF4CAC-EEF8-4ADD-A372-61D70D8E927A}"/>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50337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64091E-7A9E-4C95-AD52-51817CCFFD2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C073371-F2BC-491C-8D36-E3565E5C49D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612B65-585C-4BD2-87AB-D2784F07464A}"/>
              </a:ext>
            </a:extLst>
          </p:cNvPr>
          <p:cNvSpPr>
            <a:spLocks noGrp="1"/>
          </p:cNvSpPr>
          <p:nvPr>
            <p:ph type="dt" sz="half" idx="10"/>
          </p:nvPr>
        </p:nvSpPr>
        <p:spPr/>
        <p:txBody>
          <a:bodyPr/>
          <a:lstStyle/>
          <a:p>
            <a:fld id="{A439D0BF-E51F-442B-A80C-8C177F1B5761}" type="datetimeFigureOut">
              <a:rPr lang="zh-CN" altLang="en-US" smtClean="0"/>
              <a:t>2021/9/7</a:t>
            </a:fld>
            <a:endParaRPr lang="zh-CN" altLang="en-US"/>
          </a:p>
        </p:txBody>
      </p:sp>
      <p:sp>
        <p:nvSpPr>
          <p:cNvPr id="5" name="页脚占位符 4">
            <a:extLst>
              <a:ext uri="{FF2B5EF4-FFF2-40B4-BE49-F238E27FC236}">
                <a16:creationId xmlns:a16="http://schemas.microsoft.com/office/drawing/2014/main" id="{55B0EF79-9F1C-477D-AE6A-749CAA806A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3962F4-8D86-45A5-A20B-D86A0E62EBAF}"/>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278392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5D3E7-BDCA-490B-ACB0-7AD0C9BE11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82B3D4-5CC0-484B-AAAB-AE6910467A6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F54528-1EC1-47BD-B42C-C2C92BAE3BDD}"/>
              </a:ext>
            </a:extLst>
          </p:cNvPr>
          <p:cNvSpPr>
            <a:spLocks noGrp="1"/>
          </p:cNvSpPr>
          <p:nvPr>
            <p:ph type="dt" sz="half" idx="10"/>
          </p:nvPr>
        </p:nvSpPr>
        <p:spPr/>
        <p:txBody>
          <a:bodyPr/>
          <a:lstStyle/>
          <a:p>
            <a:fld id="{A439D0BF-E51F-442B-A80C-8C177F1B5761}" type="datetimeFigureOut">
              <a:rPr lang="zh-CN" altLang="en-US" smtClean="0"/>
              <a:t>2021/9/7</a:t>
            </a:fld>
            <a:endParaRPr lang="zh-CN" altLang="en-US"/>
          </a:p>
        </p:txBody>
      </p:sp>
      <p:sp>
        <p:nvSpPr>
          <p:cNvPr id="5" name="页脚占位符 4">
            <a:extLst>
              <a:ext uri="{FF2B5EF4-FFF2-40B4-BE49-F238E27FC236}">
                <a16:creationId xmlns:a16="http://schemas.microsoft.com/office/drawing/2014/main" id="{DE32EF5D-A28E-440D-8388-A17BFCA053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0ABAF4-849A-4276-A67D-B67691253119}"/>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227804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47B1F-ECA2-46DB-8FB8-89E0BFBEB0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1D14351-AAE7-4EAA-9AE5-129E484ACD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EADDC5B-8A85-4649-B751-CB2D539AA56E}"/>
              </a:ext>
            </a:extLst>
          </p:cNvPr>
          <p:cNvSpPr>
            <a:spLocks noGrp="1"/>
          </p:cNvSpPr>
          <p:nvPr>
            <p:ph type="dt" sz="half" idx="10"/>
          </p:nvPr>
        </p:nvSpPr>
        <p:spPr/>
        <p:txBody>
          <a:bodyPr/>
          <a:lstStyle/>
          <a:p>
            <a:fld id="{A439D0BF-E51F-442B-A80C-8C177F1B5761}" type="datetimeFigureOut">
              <a:rPr lang="zh-CN" altLang="en-US" smtClean="0"/>
              <a:t>2021/9/7</a:t>
            </a:fld>
            <a:endParaRPr lang="zh-CN" altLang="en-US"/>
          </a:p>
        </p:txBody>
      </p:sp>
      <p:sp>
        <p:nvSpPr>
          <p:cNvPr id="5" name="页脚占位符 4">
            <a:extLst>
              <a:ext uri="{FF2B5EF4-FFF2-40B4-BE49-F238E27FC236}">
                <a16:creationId xmlns:a16="http://schemas.microsoft.com/office/drawing/2014/main" id="{72B1BB9B-C3CD-42A3-96DA-3C7FB33BCF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604C6C-66CA-49AD-8934-316047AD43C8}"/>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3797472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0F9A3-73B0-4F8E-A663-74F6D17CA6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F663119-D814-46EA-9BD4-0EEFA6ACDFC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9F3F417-A66C-4D76-9A85-9E018B9409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DB22CA-E95D-403A-ADD7-AA31DB2B0A8C}"/>
              </a:ext>
            </a:extLst>
          </p:cNvPr>
          <p:cNvSpPr>
            <a:spLocks noGrp="1"/>
          </p:cNvSpPr>
          <p:nvPr>
            <p:ph type="dt" sz="half" idx="10"/>
          </p:nvPr>
        </p:nvSpPr>
        <p:spPr/>
        <p:txBody>
          <a:bodyPr/>
          <a:lstStyle/>
          <a:p>
            <a:fld id="{A439D0BF-E51F-442B-A80C-8C177F1B5761}" type="datetimeFigureOut">
              <a:rPr lang="zh-CN" altLang="en-US" smtClean="0"/>
              <a:t>2021/9/7</a:t>
            </a:fld>
            <a:endParaRPr lang="zh-CN" altLang="en-US"/>
          </a:p>
        </p:txBody>
      </p:sp>
      <p:sp>
        <p:nvSpPr>
          <p:cNvPr id="6" name="页脚占位符 5">
            <a:extLst>
              <a:ext uri="{FF2B5EF4-FFF2-40B4-BE49-F238E27FC236}">
                <a16:creationId xmlns:a16="http://schemas.microsoft.com/office/drawing/2014/main" id="{77E26A88-B5ED-42D1-98F0-CD5E870FDB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658C17-78D6-4E15-8409-1CEF48774409}"/>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1851673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5D366-744F-4A7C-BE2D-F1935656C98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30F7341-564B-4150-A4FE-2AE2950953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E6C46C-DD83-46A7-9F07-D8B21B94529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6C19032-3C73-4501-B2FF-FC2E051262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30510AB-10B7-49FE-8E13-B01EF58E7C1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A7189C0-AC00-42B8-9FC0-582CD1641A01}"/>
              </a:ext>
            </a:extLst>
          </p:cNvPr>
          <p:cNvSpPr>
            <a:spLocks noGrp="1"/>
          </p:cNvSpPr>
          <p:nvPr>
            <p:ph type="dt" sz="half" idx="10"/>
          </p:nvPr>
        </p:nvSpPr>
        <p:spPr/>
        <p:txBody>
          <a:bodyPr/>
          <a:lstStyle/>
          <a:p>
            <a:fld id="{A439D0BF-E51F-442B-A80C-8C177F1B5761}" type="datetimeFigureOut">
              <a:rPr lang="zh-CN" altLang="en-US" smtClean="0"/>
              <a:t>2021/9/7</a:t>
            </a:fld>
            <a:endParaRPr lang="zh-CN" altLang="en-US"/>
          </a:p>
        </p:txBody>
      </p:sp>
      <p:sp>
        <p:nvSpPr>
          <p:cNvPr id="8" name="页脚占位符 7">
            <a:extLst>
              <a:ext uri="{FF2B5EF4-FFF2-40B4-BE49-F238E27FC236}">
                <a16:creationId xmlns:a16="http://schemas.microsoft.com/office/drawing/2014/main" id="{11903CC5-FA93-4F8D-BB74-EA664E1BDA7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55C941B-5C32-4A43-AC73-553B91A0FF21}"/>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337667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50BB2-45A0-4786-8370-7C50FB88700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66BC3B-5771-434B-BC8D-4EC3EE211A04}"/>
              </a:ext>
            </a:extLst>
          </p:cNvPr>
          <p:cNvSpPr>
            <a:spLocks noGrp="1"/>
          </p:cNvSpPr>
          <p:nvPr>
            <p:ph type="dt" sz="half" idx="10"/>
          </p:nvPr>
        </p:nvSpPr>
        <p:spPr/>
        <p:txBody>
          <a:bodyPr/>
          <a:lstStyle/>
          <a:p>
            <a:fld id="{A439D0BF-E51F-442B-A80C-8C177F1B5761}" type="datetimeFigureOut">
              <a:rPr lang="zh-CN" altLang="en-US" smtClean="0"/>
              <a:t>2021/9/7</a:t>
            </a:fld>
            <a:endParaRPr lang="zh-CN" altLang="en-US"/>
          </a:p>
        </p:txBody>
      </p:sp>
      <p:sp>
        <p:nvSpPr>
          <p:cNvPr id="4" name="页脚占位符 3">
            <a:extLst>
              <a:ext uri="{FF2B5EF4-FFF2-40B4-BE49-F238E27FC236}">
                <a16:creationId xmlns:a16="http://schemas.microsoft.com/office/drawing/2014/main" id="{64038F15-3A87-4DB9-BC7E-E328FE2F332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CF08A0E-65ED-40C8-9993-46335C914293}"/>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109148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C82B3ED-427E-4F3F-92A2-20AB2ECB9BDF}"/>
              </a:ext>
            </a:extLst>
          </p:cNvPr>
          <p:cNvSpPr>
            <a:spLocks noGrp="1"/>
          </p:cNvSpPr>
          <p:nvPr>
            <p:ph type="dt" sz="half" idx="10"/>
          </p:nvPr>
        </p:nvSpPr>
        <p:spPr/>
        <p:txBody>
          <a:bodyPr/>
          <a:lstStyle/>
          <a:p>
            <a:fld id="{A439D0BF-E51F-442B-A80C-8C177F1B5761}" type="datetimeFigureOut">
              <a:rPr lang="zh-CN" altLang="en-US" smtClean="0"/>
              <a:t>2021/9/7</a:t>
            </a:fld>
            <a:endParaRPr lang="zh-CN" altLang="en-US"/>
          </a:p>
        </p:txBody>
      </p:sp>
      <p:sp>
        <p:nvSpPr>
          <p:cNvPr id="3" name="页脚占位符 2">
            <a:extLst>
              <a:ext uri="{FF2B5EF4-FFF2-40B4-BE49-F238E27FC236}">
                <a16:creationId xmlns:a16="http://schemas.microsoft.com/office/drawing/2014/main" id="{81A0E93B-4F84-481B-A1A5-95B5C0E1C54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05184E6-EA69-4190-8112-6C9404448417}"/>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1201423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B85A9-385E-4729-A6D9-D375E0A60A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0D94F11-C3DA-40AE-BBDF-1348A03FC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A282512-1135-4CF6-A461-1A222CF0E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18D5E6-E271-429B-AA97-6C2E456F83E0}"/>
              </a:ext>
            </a:extLst>
          </p:cNvPr>
          <p:cNvSpPr>
            <a:spLocks noGrp="1"/>
          </p:cNvSpPr>
          <p:nvPr>
            <p:ph type="dt" sz="half" idx="10"/>
          </p:nvPr>
        </p:nvSpPr>
        <p:spPr/>
        <p:txBody>
          <a:bodyPr/>
          <a:lstStyle/>
          <a:p>
            <a:fld id="{A439D0BF-E51F-442B-A80C-8C177F1B5761}" type="datetimeFigureOut">
              <a:rPr lang="zh-CN" altLang="en-US" smtClean="0"/>
              <a:t>2021/9/7</a:t>
            </a:fld>
            <a:endParaRPr lang="zh-CN" altLang="en-US"/>
          </a:p>
        </p:txBody>
      </p:sp>
      <p:sp>
        <p:nvSpPr>
          <p:cNvPr id="6" name="页脚占位符 5">
            <a:extLst>
              <a:ext uri="{FF2B5EF4-FFF2-40B4-BE49-F238E27FC236}">
                <a16:creationId xmlns:a16="http://schemas.microsoft.com/office/drawing/2014/main" id="{995689DB-86DA-47B3-A6DE-4EEFDF49DA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08FB97-4A2F-47F1-8432-785BBAEBB1FA}"/>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147076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B0566-B5F4-413A-87E0-A64384622E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E73E3F-0A30-4B63-B66D-5EC23050DC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EB09E07-B563-433C-A800-0A6D38D55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132F4B-C6BF-4D99-A9AB-6E2AF6A17D53}"/>
              </a:ext>
            </a:extLst>
          </p:cNvPr>
          <p:cNvSpPr>
            <a:spLocks noGrp="1"/>
          </p:cNvSpPr>
          <p:nvPr>
            <p:ph type="dt" sz="half" idx="10"/>
          </p:nvPr>
        </p:nvSpPr>
        <p:spPr/>
        <p:txBody>
          <a:bodyPr/>
          <a:lstStyle/>
          <a:p>
            <a:fld id="{A439D0BF-E51F-442B-A80C-8C177F1B5761}" type="datetimeFigureOut">
              <a:rPr lang="zh-CN" altLang="en-US" smtClean="0"/>
              <a:t>2021/9/7</a:t>
            </a:fld>
            <a:endParaRPr lang="zh-CN" altLang="en-US"/>
          </a:p>
        </p:txBody>
      </p:sp>
      <p:sp>
        <p:nvSpPr>
          <p:cNvPr id="6" name="页脚占位符 5">
            <a:extLst>
              <a:ext uri="{FF2B5EF4-FFF2-40B4-BE49-F238E27FC236}">
                <a16:creationId xmlns:a16="http://schemas.microsoft.com/office/drawing/2014/main" id="{7138C78F-832C-4193-8022-37CD4E8E4B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787233-DEFE-4594-95ED-9D53B5848521}"/>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54651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54DD19-5546-4053-B939-3914A3D8B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D94BDE1-A3E1-4448-98DA-E1A057FFC6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2B1527-8D5C-4B28-BDAC-D8B8A16746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9D0BF-E51F-442B-A80C-8C177F1B5761}" type="datetimeFigureOut">
              <a:rPr lang="zh-CN" altLang="en-US" smtClean="0"/>
              <a:t>2021/9/7</a:t>
            </a:fld>
            <a:endParaRPr lang="zh-CN" altLang="en-US"/>
          </a:p>
        </p:txBody>
      </p:sp>
      <p:sp>
        <p:nvSpPr>
          <p:cNvPr id="5" name="页脚占位符 4">
            <a:extLst>
              <a:ext uri="{FF2B5EF4-FFF2-40B4-BE49-F238E27FC236}">
                <a16:creationId xmlns:a16="http://schemas.microsoft.com/office/drawing/2014/main" id="{4BCE4177-3593-4D3B-8426-1FD06EE6B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FE67144-5FF8-429B-8099-95B08CD032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2105849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scm.com/"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microsoft/vcpkg/"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visualstudio.microsoft.com/zh-hans/downloads/"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make.org/download/"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CC560D-CE96-41C3-8E04-AED3FAB35070}"/>
              </a:ext>
            </a:extLst>
          </p:cNvPr>
          <p:cNvSpPr txBox="1"/>
          <p:nvPr/>
        </p:nvSpPr>
        <p:spPr>
          <a:xfrm>
            <a:off x="672254" y="1120676"/>
            <a:ext cx="10558583" cy="2308324"/>
          </a:xfrm>
          <a:prstGeom prst="rect">
            <a:avLst/>
          </a:prstGeom>
          <a:noFill/>
        </p:spPr>
        <p:txBody>
          <a:bodyPr wrap="square" rtlCol="0">
            <a:spAutoFit/>
          </a:bodyPr>
          <a:lstStyle>
            <a:defPPr>
              <a:defRPr lang="zh-CN"/>
            </a:defPPr>
            <a:lvl1pPr algn="ctr">
              <a:defRPr sz="5400"/>
            </a:lvl1pPr>
          </a:lstStyle>
          <a:p>
            <a:r>
              <a:rPr lang="zh-CN" altLang="en-US" sz="7200" dirty="0"/>
              <a:t>计算机图形学</a:t>
            </a:r>
            <a:endParaRPr lang="en-US" altLang="zh-CN" sz="7200" dirty="0"/>
          </a:p>
          <a:p>
            <a:endParaRPr lang="zh-CN" altLang="en-US" sz="7200" dirty="0"/>
          </a:p>
        </p:txBody>
      </p:sp>
      <p:sp>
        <p:nvSpPr>
          <p:cNvPr id="5" name="文本框 4">
            <a:extLst>
              <a:ext uri="{FF2B5EF4-FFF2-40B4-BE49-F238E27FC236}">
                <a16:creationId xmlns:a16="http://schemas.microsoft.com/office/drawing/2014/main" id="{6750E267-AA22-4749-890D-288DFA3FF112}"/>
              </a:ext>
            </a:extLst>
          </p:cNvPr>
          <p:cNvSpPr txBox="1"/>
          <p:nvPr/>
        </p:nvSpPr>
        <p:spPr>
          <a:xfrm>
            <a:off x="1324186" y="2884642"/>
            <a:ext cx="9254718" cy="769441"/>
          </a:xfrm>
          <a:prstGeom prst="rect">
            <a:avLst/>
          </a:prstGeom>
          <a:noFill/>
        </p:spPr>
        <p:txBody>
          <a:bodyPr wrap="square">
            <a:spAutoFit/>
          </a:bodyPr>
          <a:lstStyle/>
          <a:p>
            <a:pPr algn="ctr"/>
            <a:r>
              <a:rPr lang="zh-CN" altLang="en-US" sz="4400" dirty="0"/>
              <a:t>实验 </a:t>
            </a:r>
            <a:r>
              <a:rPr lang="en-US" altLang="zh-CN" sz="4400" dirty="0"/>
              <a:t>1.1 OpenGL</a:t>
            </a:r>
            <a:r>
              <a:rPr lang="zh-CN" altLang="zh-CN" sz="4400" dirty="0"/>
              <a:t>图形编程环境配置</a:t>
            </a:r>
          </a:p>
        </p:txBody>
      </p:sp>
      <p:sp>
        <p:nvSpPr>
          <p:cNvPr id="6" name="副标题 2">
            <a:extLst>
              <a:ext uri="{FF2B5EF4-FFF2-40B4-BE49-F238E27FC236}">
                <a16:creationId xmlns:a16="http://schemas.microsoft.com/office/drawing/2014/main" id="{C02066B5-31BB-4FEA-8E44-7CD31D6933A6}"/>
              </a:ext>
            </a:extLst>
          </p:cNvPr>
          <p:cNvSpPr>
            <a:spLocks noGrp="1"/>
          </p:cNvSpPr>
          <p:nvPr>
            <p:ph type="subTitle" idx="1"/>
          </p:nvPr>
        </p:nvSpPr>
        <p:spPr>
          <a:xfrm>
            <a:off x="1524000" y="4365085"/>
            <a:ext cx="9144000" cy="1655762"/>
          </a:xfrm>
        </p:spPr>
        <p:txBody>
          <a:bodyPr/>
          <a:lstStyle/>
          <a:p>
            <a:r>
              <a:rPr lang="zh-CN" altLang="en-US" dirty="0"/>
              <a:t>助教：肖荣钧</a:t>
            </a:r>
            <a:endParaRPr lang="en-US" altLang="zh-CN" dirty="0"/>
          </a:p>
          <a:p>
            <a:r>
              <a:rPr lang="zh-CN" altLang="en-US" dirty="0"/>
              <a:t>邮箱：</a:t>
            </a:r>
            <a:r>
              <a:rPr lang="en-US" altLang="zh-CN" dirty="0"/>
              <a:t>xiaorongjun000@gmail.com</a:t>
            </a:r>
          </a:p>
          <a:p>
            <a:r>
              <a:rPr lang="zh-CN" altLang="en-US" dirty="0"/>
              <a:t>电话：</a:t>
            </a:r>
            <a:r>
              <a:rPr lang="en-US" altLang="zh-CN" dirty="0"/>
              <a:t>15674708086</a:t>
            </a:r>
          </a:p>
          <a:p>
            <a:endParaRPr lang="zh-CN" altLang="en-US" dirty="0"/>
          </a:p>
        </p:txBody>
      </p:sp>
    </p:spTree>
    <p:extLst>
      <p:ext uri="{BB962C8B-B14F-4D97-AF65-F5344CB8AC3E}">
        <p14:creationId xmlns:p14="http://schemas.microsoft.com/office/powerpoint/2010/main" val="1719731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34F0F5-21A5-4DF2-845A-B1A95F7DDB92}"/>
              </a:ext>
            </a:extLst>
          </p:cNvPr>
          <p:cNvSpPr txBox="1"/>
          <p:nvPr/>
        </p:nvSpPr>
        <p:spPr>
          <a:xfrm>
            <a:off x="105276" y="140765"/>
            <a:ext cx="3647152" cy="707886"/>
          </a:xfrm>
          <a:prstGeom prst="rect">
            <a:avLst/>
          </a:prstGeom>
          <a:noFill/>
        </p:spPr>
        <p:txBody>
          <a:bodyPr wrap="none" rtlCol="0">
            <a:spAutoFit/>
          </a:bodyPr>
          <a:lstStyle/>
          <a:p>
            <a:r>
              <a:rPr lang="zh-CN" altLang="en-US" sz="4000" dirty="0"/>
              <a:t>任务</a:t>
            </a:r>
            <a:r>
              <a:rPr lang="en-US" altLang="zh-CN" sz="4000" dirty="0"/>
              <a:t>3</a:t>
            </a:r>
            <a:r>
              <a:rPr lang="zh-CN" altLang="en-US" sz="4000" dirty="0"/>
              <a:t>：安装</a:t>
            </a:r>
            <a:r>
              <a:rPr lang="en-US" altLang="zh-CN" sz="4000" dirty="0"/>
              <a:t>Git</a:t>
            </a:r>
          </a:p>
        </p:txBody>
      </p:sp>
      <p:sp>
        <p:nvSpPr>
          <p:cNvPr id="4" name="文本框 3">
            <a:extLst>
              <a:ext uri="{FF2B5EF4-FFF2-40B4-BE49-F238E27FC236}">
                <a16:creationId xmlns:a16="http://schemas.microsoft.com/office/drawing/2014/main" id="{A13429D9-9F8C-4723-80AB-87FAE040AABD}"/>
              </a:ext>
            </a:extLst>
          </p:cNvPr>
          <p:cNvSpPr txBox="1"/>
          <p:nvPr/>
        </p:nvSpPr>
        <p:spPr>
          <a:xfrm>
            <a:off x="487831" y="848651"/>
            <a:ext cx="10664490" cy="1892121"/>
          </a:xfrm>
          <a:prstGeom prst="rect">
            <a:avLst/>
          </a:prstGeom>
          <a:noFill/>
        </p:spPr>
        <p:txBody>
          <a:bodyPr wrap="square" rtlCol="0">
            <a:spAutoFit/>
          </a:bodyPr>
          <a:lstStyle/>
          <a:p>
            <a:pPr marL="342900" indent="-342900">
              <a:lnSpc>
                <a:spcPct val="150000"/>
              </a:lnSpc>
              <a:buAutoNum type="arabicPeriod"/>
            </a:pPr>
            <a:r>
              <a:rPr lang="zh-CN" altLang="en-US" sz="2000" dirty="0"/>
              <a:t>打开</a:t>
            </a:r>
            <a:r>
              <a:rPr lang="en-US" altLang="zh-CN" sz="2000" dirty="0"/>
              <a:t>git</a:t>
            </a:r>
            <a:r>
              <a:rPr lang="zh-CN" altLang="en-US" sz="2000" dirty="0"/>
              <a:t>官方网站</a:t>
            </a:r>
            <a:r>
              <a:rPr lang="en-US" altLang="zh-CN" sz="1800" u="sng" dirty="0">
                <a:solidFill>
                  <a:srgbClr val="0563C1"/>
                </a:solidFill>
                <a:effectLst/>
                <a:latin typeface="Times New Roman" panose="02020603050405020304" pitchFamily="18" charset="0"/>
                <a:ea typeface="宋体" panose="02010600030101010101" pitchFamily="2" charset="-122"/>
                <a:cs typeface="Times New Roman" panose="02020603050405020304" pitchFamily="18" charset="0"/>
                <a:hlinkClick r:id="rId2"/>
              </a:rPr>
              <a:t>https://git-scm.com/</a:t>
            </a:r>
            <a:r>
              <a:rPr lang="zh-CN" altLang="en-US" sz="2000" dirty="0"/>
              <a:t>，下载最新的安装程序。或者使用提供的安装程序。</a:t>
            </a:r>
            <a:endParaRPr lang="en-US" altLang="zh-CN" sz="2000" dirty="0"/>
          </a:p>
          <a:p>
            <a:pPr marL="342900" indent="-342900">
              <a:lnSpc>
                <a:spcPct val="150000"/>
              </a:lnSpc>
              <a:buAutoNum type="arabicPeriod"/>
            </a:pPr>
            <a:r>
              <a:rPr lang="zh-CN" altLang="zh-CN" sz="2000" dirty="0"/>
              <a:t>打开安装包，按流程安装</a:t>
            </a:r>
            <a:r>
              <a:rPr lang="en-US" altLang="zh-CN" sz="2000" dirty="0"/>
              <a:t>Git</a:t>
            </a:r>
            <a:r>
              <a:rPr lang="zh-CN" altLang="zh-CN" sz="2000" dirty="0"/>
              <a:t>，其中有选择编辑器的选项，有安装</a:t>
            </a:r>
            <a:r>
              <a:rPr lang="en-US" altLang="zh-CN" sz="2000" dirty="0" err="1"/>
              <a:t>VSCode</a:t>
            </a:r>
            <a:r>
              <a:rPr lang="zh-CN" altLang="zh-CN" sz="2000" dirty="0"/>
              <a:t>的建议选择</a:t>
            </a:r>
            <a:r>
              <a:rPr lang="en-US" altLang="zh-CN" sz="2000" dirty="0" err="1"/>
              <a:t>VSCode</a:t>
            </a:r>
            <a:r>
              <a:rPr lang="zh-CN" altLang="zh-CN" sz="2000" dirty="0"/>
              <a:t>作为默认的编辑工具</a:t>
            </a:r>
            <a:r>
              <a:rPr lang="zh-CN" altLang="en-US" sz="2000" dirty="0"/>
              <a:t>。</a:t>
            </a:r>
            <a:endParaRPr lang="en-US" altLang="zh-CN" sz="2000" dirty="0"/>
          </a:p>
          <a:p>
            <a:pPr marL="342900" indent="-342900">
              <a:lnSpc>
                <a:spcPct val="150000"/>
              </a:lnSpc>
              <a:buAutoNum type="arabicPeriod"/>
            </a:pPr>
            <a:r>
              <a:rPr lang="zh-CN" altLang="en-US" sz="2000" dirty="0"/>
              <a:t>可以在命令行中输入 </a:t>
            </a:r>
            <a:r>
              <a:rPr lang="en-US" altLang="zh-CN" sz="2000" dirty="0">
                <a:highlight>
                  <a:srgbClr val="C0C0C0"/>
                </a:highlight>
              </a:rPr>
              <a:t>git </a:t>
            </a:r>
            <a:r>
              <a:rPr lang="zh-CN" altLang="en-US" sz="2000" dirty="0"/>
              <a:t>命令测试是否安装成功。</a:t>
            </a:r>
            <a:endParaRPr lang="en-US" altLang="zh-CN" sz="2000" dirty="0"/>
          </a:p>
        </p:txBody>
      </p:sp>
      <p:pic>
        <p:nvPicPr>
          <p:cNvPr id="8" name="图片 7">
            <a:extLst>
              <a:ext uri="{FF2B5EF4-FFF2-40B4-BE49-F238E27FC236}">
                <a16:creationId xmlns:a16="http://schemas.microsoft.com/office/drawing/2014/main" id="{F7F47879-FE3D-461C-A611-04D5A0811805}"/>
              </a:ext>
            </a:extLst>
          </p:cNvPr>
          <p:cNvPicPr/>
          <p:nvPr/>
        </p:nvPicPr>
        <p:blipFill>
          <a:blip r:embed="rId3"/>
          <a:stretch>
            <a:fillRect/>
          </a:stretch>
        </p:blipFill>
        <p:spPr>
          <a:xfrm>
            <a:off x="557755" y="2964456"/>
            <a:ext cx="4709919" cy="3793573"/>
          </a:xfrm>
          <a:prstGeom prst="rect">
            <a:avLst/>
          </a:prstGeom>
        </p:spPr>
      </p:pic>
      <p:sp>
        <p:nvSpPr>
          <p:cNvPr id="9" name="矩形 8">
            <a:extLst>
              <a:ext uri="{FF2B5EF4-FFF2-40B4-BE49-F238E27FC236}">
                <a16:creationId xmlns:a16="http://schemas.microsoft.com/office/drawing/2014/main" id="{C5B072B4-26AF-471D-8CE4-9C8518310D24}"/>
              </a:ext>
            </a:extLst>
          </p:cNvPr>
          <p:cNvSpPr/>
          <p:nvPr/>
        </p:nvSpPr>
        <p:spPr>
          <a:xfrm>
            <a:off x="754671" y="3859471"/>
            <a:ext cx="4316085" cy="411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894B249F-CF50-4A22-943F-B5EF9E616E8D}"/>
              </a:ext>
            </a:extLst>
          </p:cNvPr>
          <p:cNvPicPr>
            <a:picLocks noChangeAspect="1"/>
          </p:cNvPicPr>
          <p:nvPr/>
        </p:nvPicPr>
        <p:blipFill>
          <a:blip r:embed="rId4"/>
          <a:stretch>
            <a:fillRect/>
          </a:stretch>
        </p:blipFill>
        <p:spPr>
          <a:xfrm>
            <a:off x="5464590" y="2964456"/>
            <a:ext cx="6447619" cy="3323809"/>
          </a:xfrm>
          <a:prstGeom prst="rect">
            <a:avLst/>
          </a:prstGeom>
        </p:spPr>
      </p:pic>
    </p:spTree>
    <p:extLst>
      <p:ext uri="{BB962C8B-B14F-4D97-AF65-F5344CB8AC3E}">
        <p14:creationId xmlns:p14="http://schemas.microsoft.com/office/powerpoint/2010/main" val="1854242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34F0F5-21A5-4DF2-845A-B1A95F7DDB92}"/>
              </a:ext>
            </a:extLst>
          </p:cNvPr>
          <p:cNvSpPr txBox="1"/>
          <p:nvPr/>
        </p:nvSpPr>
        <p:spPr>
          <a:xfrm>
            <a:off x="105276" y="140765"/>
            <a:ext cx="11503470" cy="707886"/>
          </a:xfrm>
          <a:prstGeom prst="rect">
            <a:avLst/>
          </a:prstGeom>
          <a:noFill/>
        </p:spPr>
        <p:txBody>
          <a:bodyPr wrap="none" rtlCol="0">
            <a:spAutoFit/>
          </a:bodyPr>
          <a:lstStyle/>
          <a:p>
            <a:r>
              <a:rPr lang="zh-CN" altLang="en-US" sz="4000" dirty="0"/>
              <a:t>任务</a:t>
            </a:r>
            <a:r>
              <a:rPr lang="en-US" altLang="zh-CN" sz="4000" dirty="0"/>
              <a:t>4</a:t>
            </a:r>
            <a:r>
              <a:rPr lang="zh-CN" altLang="en-US" sz="4000" dirty="0"/>
              <a:t>：安装</a:t>
            </a:r>
            <a:r>
              <a:rPr lang="en-US" altLang="zh-CN" sz="4000" dirty="0" err="1"/>
              <a:t>vcpkg</a:t>
            </a:r>
            <a:r>
              <a:rPr lang="zh-CN" altLang="en-US" sz="4000" dirty="0">
                <a:solidFill>
                  <a:srgbClr val="FF0000"/>
                </a:solidFill>
              </a:rPr>
              <a:t>（安装目录不要有中文！！！）</a:t>
            </a:r>
            <a:endParaRPr lang="en-US" altLang="zh-CN" sz="4000" dirty="0">
              <a:solidFill>
                <a:srgbClr val="FF0000"/>
              </a:solidFill>
            </a:endParaRPr>
          </a:p>
        </p:txBody>
      </p:sp>
      <p:sp>
        <p:nvSpPr>
          <p:cNvPr id="4" name="文本框 3">
            <a:extLst>
              <a:ext uri="{FF2B5EF4-FFF2-40B4-BE49-F238E27FC236}">
                <a16:creationId xmlns:a16="http://schemas.microsoft.com/office/drawing/2014/main" id="{A13429D9-9F8C-4723-80AB-87FAE040AABD}"/>
              </a:ext>
            </a:extLst>
          </p:cNvPr>
          <p:cNvSpPr txBox="1"/>
          <p:nvPr/>
        </p:nvSpPr>
        <p:spPr>
          <a:xfrm>
            <a:off x="105276" y="855768"/>
            <a:ext cx="10664490" cy="2958630"/>
          </a:xfrm>
          <a:prstGeom prst="rect">
            <a:avLst/>
          </a:prstGeom>
          <a:noFill/>
        </p:spPr>
        <p:txBody>
          <a:bodyPr wrap="square" rtlCol="0">
            <a:spAutoFit/>
          </a:bodyPr>
          <a:lstStyle/>
          <a:p>
            <a:pPr marL="457200" indent="-457200">
              <a:lnSpc>
                <a:spcPct val="150000"/>
              </a:lnSpc>
              <a:buFont typeface="+mj-lt"/>
              <a:buAutoNum type="arabicPeriod"/>
            </a:pPr>
            <a:r>
              <a:rPr lang="zh-CN" altLang="zh-CN" kern="100" dirty="0">
                <a:effectLst/>
                <a:latin typeface="+mn-ea"/>
                <a:cs typeface="Times New Roman" panose="02020603050405020304" pitchFamily="18" charset="0"/>
              </a:rPr>
              <a:t>打开网址</a:t>
            </a:r>
            <a:r>
              <a:rPr lang="en-US" altLang="zh-CN" u="sng" kern="100" dirty="0">
                <a:solidFill>
                  <a:srgbClr val="0563C1"/>
                </a:solidFill>
                <a:effectLst/>
                <a:latin typeface="+mn-ea"/>
                <a:cs typeface="Times New Roman" panose="02020603050405020304" pitchFamily="18" charset="0"/>
                <a:hlinkClick r:id="rId2"/>
              </a:rPr>
              <a:t>https://github.com/microsoft/vcpkg/</a:t>
            </a:r>
            <a:r>
              <a:rPr lang="zh-CN" altLang="zh-CN" kern="100" dirty="0">
                <a:effectLst/>
                <a:latin typeface="+mn-ea"/>
                <a:cs typeface="Times New Roman" panose="02020603050405020304" pitchFamily="18" charset="0"/>
              </a:rPr>
              <a:t>，使用</a:t>
            </a:r>
            <a:r>
              <a:rPr lang="en-US" altLang="zh-CN" kern="100" dirty="0">
                <a:effectLst/>
                <a:latin typeface="+mn-ea"/>
                <a:cs typeface="Times New Roman" panose="02020603050405020304" pitchFamily="18" charset="0"/>
              </a:rPr>
              <a:t>Git</a:t>
            </a:r>
            <a:r>
              <a:rPr lang="zh-CN" altLang="zh-CN" kern="100" dirty="0">
                <a:effectLst/>
                <a:latin typeface="+mn-ea"/>
                <a:cs typeface="Times New Roman" panose="02020603050405020304" pitchFamily="18" charset="0"/>
              </a:rPr>
              <a:t>克隆仓库到安装目录，或直接下载当前版本的源代码解压到安装目录。（</a:t>
            </a:r>
            <a:r>
              <a:rPr lang="zh-CN" altLang="en-US" kern="100" dirty="0">
                <a:effectLst/>
                <a:latin typeface="+mn-ea"/>
                <a:cs typeface="Times New Roman" panose="02020603050405020304" pitchFamily="18" charset="0"/>
              </a:rPr>
              <a:t>可以</a:t>
            </a:r>
            <a:r>
              <a:rPr lang="zh-CN" altLang="zh-CN" kern="100" dirty="0">
                <a:effectLst/>
                <a:latin typeface="+mn-ea"/>
                <a:cs typeface="Times New Roman" panose="02020603050405020304" pitchFamily="18" charset="0"/>
              </a:rPr>
              <a:t>使用提供的</a:t>
            </a:r>
            <a:r>
              <a:rPr lang="en-US" altLang="zh-CN" kern="100" dirty="0" err="1">
                <a:effectLst/>
                <a:latin typeface="+mn-ea"/>
                <a:cs typeface="Times New Roman" panose="02020603050405020304" pitchFamily="18" charset="0"/>
              </a:rPr>
              <a:t>vcpkg</a:t>
            </a:r>
            <a:r>
              <a:rPr lang="zh-CN" altLang="zh-CN" kern="100" dirty="0">
                <a:effectLst/>
                <a:latin typeface="+mn-ea"/>
                <a:cs typeface="Times New Roman" panose="02020603050405020304" pitchFamily="18" charset="0"/>
              </a:rPr>
              <a:t>压缩包</a:t>
            </a:r>
            <a:r>
              <a:rPr lang="zh-CN" altLang="en-US" kern="100" dirty="0">
                <a:effectLst/>
                <a:latin typeface="+mn-ea"/>
                <a:cs typeface="Times New Roman" panose="02020603050405020304" pitchFamily="18" charset="0"/>
              </a:rPr>
              <a:t>，</a:t>
            </a:r>
            <a:r>
              <a:rPr lang="zh-CN" altLang="en-US" kern="100" dirty="0">
                <a:solidFill>
                  <a:srgbClr val="FF0000"/>
                </a:solidFill>
                <a:effectLst/>
                <a:latin typeface="+mn-ea"/>
                <a:cs typeface="Times New Roman" panose="02020603050405020304" pitchFamily="18" charset="0"/>
              </a:rPr>
              <a:t>但由于计算机环境不同，可能仍需要重新下载</a:t>
            </a:r>
            <a:r>
              <a:rPr lang="zh-CN" altLang="zh-CN" kern="100" dirty="0">
                <a:solidFill>
                  <a:srgbClr val="FF0000"/>
                </a:solidFill>
                <a:effectLst/>
                <a:latin typeface="+mn-ea"/>
                <a:cs typeface="Times New Roman" panose="02020603050405020304" pitchFamily="18" charset="0"/>
              </a:rPr>
              <a:t>）</a:t>
            </a:r>
            <a:endParaRPr lang="en-US" altLang="zh-CN" kern="100" dirty="0">
              <a:solidFill>
                <a:srgbClr val="FF0000"/>
              </a:solidFill>
              <a:latin typeface="+mn-ea"/>
              <a:cs typeface="Times New Roman" panose="02020603050405020304" pitchFamily="18" charset="0"/>
            </a:endParaRPr>
          </a:p>
          <a:p>
            <a:pPr marL="457200" indent="-457200">
              <a:lnSpc>
                <a:spcPct val="150000"/>
              </a:lnSpc>
              <a:buFont typeface="+mj-lt"/>
              <a:buAutoNum type="arabicPeriod"/>
            </a:pPr>
            <a:r>
              <a:rPr lang="zh-CN" altLang="zh-CN" kern="100" dirty="0">
                <a:effectLst/>
                <a:latin typeface="+mn-ea"/>
                <a:cs typeface="Times New Roman" panose="02020603050405020304" pitchFamily="18" charset="0"/>
              </a:rPr>
              <a:t>进入到</a:t>
            </a:r>
            <a:r>
              <a:rPr lang="zh-CN" altLang="zh-CN" kern="100" dirty="0">
                <a:solidFill>
                  <a:srgbClr val="FF0000"/>
                </a:solidFill>
                <a:effectLst/>
                <a:latin typeface="+mn-ea"/>
                <a:cs typeface="Times New Roman" panose="02020603050405020304" pitchFamily="18" charset="0"/>
              </a:rPr>
              <a:t>你自己的</a:t>
            </a:r>
            <a:r>
              <a:rPr lang="en-US" altLang="zh-CN" kern="100" dirty="0" err="1">
                <a:solidFill>
                  <a:srgbClr val="FF0000"/>
                </a:solidFill>
                <a:effectLst/>
                <a:latin typeface="+mn-ea"/>
                <a:cs typeface="Times New Roman" panose="02020603050405020304" pitchFamily="18" charset="0"/>
              </a:rPr>
              <a:t>vcpkg</a:t>
            </a:r>
            <a:r>
              <a:rPr lang="zh-CN" altLang="zh-CN" kern="100" dirty="0">
                <a:solidFill>
                  <a:srgbClr val="FF0000"/>
                </a:solidFill>
                <a:effectLst/>
                <a:latin typeface="+mn-ea"/>
                <a:cs typeface="Times New Roman" panose="02020603050405020304" pitchFamily="18" charset="0"/>
              </a:rPr>
              <a:t>文件</a:t>
            </a:r>
            <a:r>
              <a:rPr lang="zh-CN" altLang="zh-CN" kern="100" dirty="0">
                <a:effectLst/>
                <a:latin typeface="+mn-ea"/>
                <a:cs typeface="Times New Roman" panose="02020603050405020304" pitchFamily="18" charset="0"/>
              </a:rPr>
              <a:t>，点击左上角文件，使用管理员身份打开</a:t>
            </a:r>
            <a:r>
              <a:rPr lang="en-US" altLang="zh-CN" kern="100" dirty="0" err="1">
                <a:effectLst/>
                <a:latin typeface="+mn-ea"/>
                <a:cs typeface="Times New Roman" panose="02020603050405020304" pitchFamily="18" charset="0"/>
              </a:rPr>
              <a:t>Powershell</a:t>
            </a:r>
            <a:r>
              <a:rPr lang="zh-CN" altLang="zh-CN" kern="100" dirty="0">
                <a:effectLst/>
                <a:latin typeface="+mn-ea"/>
                <a:cs typeface="Times New Roman" panose="02020603050405020304" pitchFamily="18" charset="0"/>
              </a:rPr>
              <a:t>。</a:t>
            </a:r>
            <a:endParaRPr lang="en-US" altLang="zh-CN" kern="100" dirty="0">
              <a:effectLst/>
              <a:latin typeface="+mn-ea"/>
              <a:cs typeface="Times New Roman" panose="02020603050405020304" pitchFamily="18" charset="0"/>
            </a:endParaRPr>
          </a:p>
          <a:p>
            <a:pPr marL="457200" indent="-457200">
              <a:lnSpc>
                <a:spcPct val="150000"/>
              </a:lnSpc>
              <a:buFont typeface="+mj-lt"/>
              <a:buAutoNum type="arabicPeriod"/>
            </a:pPr>
            <a:r>
              <a:rPr lang="zh-CN" altLang="zh-CN" kern="100" dirty="0">
                <a:effectLst/>
                <a:latin typeface="+mn-ea"/>
                <a:cs typeface="Times New Roman" panose="02020603050405020304" pitchFamily="18" charset="0"/>
              </a:rPr>
              <a:t>运行目录下的</a:t>
            </a:r>
            <a:r>
              <a:rPr lang="en-US" altLang="zh-CN" kern="100" dirty="0">
                <a:effectLst/>
                <a:latin typeface="+mn-ea"/>
                <a:cs typeface="Times New Roman" panose="02020603050405020304" pitchFamily="18" charset="0"/>
              </a:rPr>
              <a:t>bootstrap</a:t>
            </a:r>
            <a:r>
              <a:rPr lang="zh-CN" altLang="zh-CN" kern="100" dirty="0">
                <a:effectLst/>
                <a:latin typeface="+mn-ea"/>
                <a:cs typeface="Times New Roman" panose="02020603050405020304" pitchFamily="18" charset="0"/>
              </a:rPr>
              <a:t>引导脚本，执行</a:t>
            </a:r>
            <a:r>
              <a:rPr lang="en-US" altLang="zh-CN" kern="100" dirty="0">
                <a:effectLst/>
                <a:latin typeface="+mn-ea"/>
                <a:cs typeface="Times New Roman" panose="02020603050405020304" pitchFamily="18" charset="0"/>
              </a:rPr>
              <a:t> </a:t>
            </a:r>
            <a:r>
              <a:rPr lang="en-US" altLang="zh-CN" kern="100" dirty="0">
                <a:effectLst/>
                <a:highlight>
                  <a:srgbClr val="C0C0C0"/>
                </a:highlight>
                <a:latin typeface="+mn-ea"/>
                <a:cs typeface="Times New Roman" panose="02020603050405020304" pitchFamily="18" charset="0"/>
              </a:rPr>
              <a:t>.\bootstrap-vcpkg.bat </a:t>
            </a:r>
            <a:r>
              <a:rPr lang="zh-CN" altLang="zh-CN" kern="100" dirty="0">
                <a:effectLst/>
                <a:latin typeface="+mn-ea"/>
                <a:cs typeface="Times New Roman" panose="02020603050405020304" pitchFamily="18" charset="0"/>
              </a:rPr>
              <a:t>，构建</a:t>
            </a:r>
            <a:r>
              <a:rPr lang="en-US" altLang="zh-CN" kern="100" dirty="0" err="1">
                <a:effectLst/>
                <a:latin typeface="+mn-ea"/>
                <a:cs typeface="Times New Roman" panose="02020603050405020304" pitchFamily="18" charset="0"/>
              </a:rPr>
              <a:t>vcpkg</a:t>
            </a:r>
            <a:r>
              <a:rPr lang="zh-CN" altLang="zh-CN" kern="100" dirty="0">
                <a:effectLst/>
                <a:latin typeface="+mn-ea"/>
                <a:cs typeface="Times New Roman" panose="02020603050405020304" pitchFamily="18" charset="0"/>
              </a:rPr>
              <a:t>。</a:t>
            </a:r>
            <a:endParaRPr lang="en-US" altLang="zh-CN" kern="100" dirty="0">
              <a:effectLst/>
              <a:latin typeface="+mn-ea"/>
              <a:cs typeface="Times New Roman" panose="02020603050405020304" pitchFamily="18" charset="0"/>
            </a:endParaRPr>
          </a:p>
          <a:p>
            <a:pPr marL="457200" indent="-457200">
              <a:lnSpc>
                <a:spcPct val="150000"/>
              </a:lnSpc>
              <a:buFont typeface="+mj-lt"/>
              <a:buAutoNum type="arabicPeriod"/>
            </a:pPr>
            <a:r>
              <a:rPr lang="zh-CN" altLang="zh-CN" kern="100" dirty="0">
                <a:effectLst/>
                <a:latin typeface="+mn-ea"/>
                <a:cs typeface="Times New Roman" panose="02020603050405020304" pitchFamily="18" charset="0"/>
              </a:rPr>
              <a:t>构建完成后，</a:t>
            </a:r>
            <a:r>
              <a:rPr lang="zh-CN" altLang="zh-CN" kern="100" dirty="0">
                <a:solidFill>
                  <a:srgbClr val="FF0000"/>
                </a:solidFill>
                <a:effectLst/>
                <a:latin typeface="+mn-ea"/>
                <a:cs typeface="Times New Roman" panose="02020603050405020304" pitchFamily="18" charset="0"/>
              </a:rPr>
              <a:t>而且</a:t>
            </a:r>
            <a:r>
              <a:rPr lang="en-US" altLang="zh-CN" kern="100" dirty="0">
                <a:solidFill>
                  <a:srgbClr val="FF0000"/>
                </a:solidFill>
                <a:effectLst/>
                <a:latin typeface="+mn-ea"/>
                <a:cs typeface="Times New Roman" panose="02020603050405020304" pitchFamily="18" charset="0"/>
              </a:rPr>
              <a:t>VS2019</a:t>
            </a:r>
            <a:r>
              <a:rPr lang="zh-CN" altLang="zh-CN" kern="100" dirty="0">
                <a:solidFill>
                  <a:srgbClr val="FF0000"/>
                </a:solidFill>
                <a:effectLst/>
                <a:latin typeface="+mn-ea"/>
                <a:cs typeface="Times New Roman" panose="02020603050405020304" pitchFamily="18" charset="0"/>
              </a:rPr>
              <a:t>也安装完毕后</a:t>
            </a:r>
            <a:r>
              <a:rPr lang="zh-CN" altLang="zh-CN" kern="100" dirty="0">
                <a:effectLst/>
                <a:latin typeface="+mn-ea"/>
                <a:cs typeface="Times New Roman" panose="02020603050405020304" pitchFamily="18" charset="0"/>
              </a:rPr>
              <a:t>。执行</a:t>
            </a:r>
            <a:r>
              <a:rPr lang="en-US" altLang="zh-CN" kern="100" dirty="0">
                <a:effectLst/>
                <a:highlight>
                  <a:srgbClr val="C0C0C0"/>
                </a:highlight>
                <a:latin typeface="+mn-ea"/>
                <a:cs typeface="Times New Roman" panose="02020603050405020304" pitchFamily="18" charset="0"/>
              </a:rPr>
              <a:t>.\</a:t>
            </a:r>
            <a:r>
              <a:rPr lang="en-US" altLang="zh-CN" kern="100" dirty="0" err="1">
                <a:effectLst/>
                <a:highlight>
                  <a:srgbClr val="C0C0C0"/>
                </a:highlight>
                <a:latin typeface="+mn-ea"/>
                <a:cs typeface="Times New Roman" panose="02020603050405020304" pitchFamily="18" charset="0"/>
              </a:rPr>
              <a:t>vcpkg</a:t>
            </a:r>
            <a:r>
              <a:rPr lang="en-US" altLang="zh-CN" kern="100" dirty="0">
                <a:effectLst/>
                <a:highlight>
                  <a:srgbClr val="C0C0C0"/>
                </a:highlight>
                <a:latin typeface="+mn-ea"/>
                <a:cs typeface="Times New Roman" panose="02020603050405020304" pitchFamily="18" charset="0"/>
              </a:rPr>
              <a:t> integrate install</a:t>
            </a:r>
            <a:r>
              <a:rPr lang="zh-CN" altLang="zh-CN" kern="100" dirty="0">
                <a:effectLst/>
                <a:latin typeface="+mn-ea"/>
                <a:cs typeface="Times New Roman" panose="02020603050405020304" pitchFamily="18" charset="0"/>
              </a:rPr>
              <a:t>命令，将</a:t>
            </a:r>
            <a:r>
              <a:rPr lang="en-US" altLang="zh-CN" kern="100" dirty="0" err="1">
                <a:effectLst/>
                <a:latin typeface="+mn-ea"/>
                <a:cs typeface="Times New Roman" panose="02020603050405020304" pitchFamily="18" charset="0"/>
              </a:rPr>
              <a:t>vcpkg</a:t>
            </a:r>
            <a:r>
              <a:rPr lang="zh-CN" altLang="zh-CN" kern="100" dirty="0">
                <a:effectLst/>
                <a:latin typeface="+mn-ea"/>
                <a:cs typeface="Times New Roman" panose="02020603050405020304" pitchFamily="18" charset="0"/>
              </a:rPr>
              <a:t>聚合到</a:t>
            </a:r>
            <a:r>
              <a:rPr lang="en-US" altLang="zh-CN" kern="100" dirty="0">
                <a:effectLst/>
                <a:latin typeface="+mn-ea"/>
                <a:cs typeface="Times New Roman" panose="02020603050405020304" pitchFamily="18" charset="0"/>
              </a:rPr>
              <a:t>visual </a:t>
            </a:r>
            <a:r>
              <a:rPr lang="en-US" altLang="zh-CN" kern="100" dirty="0" err="1">
                <a:effectLst/>
                <a:latin typeface="+mn-ea"/>
                <a:cs typeface="Times New Roman" panose="02020603050405020304" pitchFamily="18" charset="0"/>
              </a:rPr>
              <a:t>stuido</a:t>
            </a:r>
            <a:r>
              <a:rPr lang="zh-CN" altLang="zh-CN" kern="100" dirty="0">
                <a:effectLst/>
                <a:latin typeface="+mn-ea"/>
                <a:cs typeface="Times New Roman" panose="02020603050405020304" pitchFamily="18" charset="0"/>
              </a:rPr>
              <a:t>，这样用</a:t>
            </a:r>
            <a:r>
              <a:rPr lang="en-US" altLang="zh-CN" kern="100" dirty="0" err="1">
                <a:effectLst/>
                <a:latin typeface="+mn-ea"/>
                <a:cs typeface="Times New Roman" panose="02020603050405020304" pitchFamily="18" charset="0"/>
              </a:rPr>
              <a:t>vcpkg</a:t>
            </a:r>
            <a:r>
              <a:rPr lang="en-US" altLang="zh-CN" kern="100" dirty="0">
                <a:effectLst/>
                <a:latin typeface="+mn-ea"/>
                <a:cs typeface="Times New Roman" panose="02020603050405020304" pitchFamily="18" charset="0"/>
              </a:rPr>
              <a:t> </a:t>
            </a:r>
            <a:r>
              <a:rPr lang="zh-CN" altLang="zh-CN" kern="100" dirty="0">
                <a:effectLst/>
                <a:latin typeface="+mn-ea"/>
                <a:cs typeface="Times New Roman" panose="02020603050405020304" pitchFamily="18" charset="0"/>
              </a:rPr>
              <a:t>安装的库就可以直接在</a:t>
            </a:r>
            <a:r>
              <a:rPr lang="en-US" altLang="zh-CN" kern="100" dirty="0">
                <a:effectLst/>
                <a:latin typeface="+mn-ea"/>
                <a:cs typeface="Times New Roman" panose="02020603050405020304" pitchFamily="18" charset="0"/>
              </a:rPr>
              <a:t>visual studio</a:t>
            </a:r>
            <a:r>
              <a:rPr lang="zh-CN" altLang="zh-CN" kern="100" dirty="0">
                <a:effectLst/>
                <a:latin typeface="+mn-ea"/>
                <a:cs typeface="Times New Roman" panose="02020603050405020304" pitchFamily="18" charset="0"/>
              </a:rPr>
              <a:t>中使用了</a:t>
            </a:r>
            <a:r>
              <a:rPr lang="zh-CN" altLang="en-US" kern="100" dirty="0">
                <a:effectLst/>
                <a:latin typeface="+mn-ea"/>
                <a:cs typeface="Times New Roman" panose="02020603050405020304" pitchFamily="18" charset="0"/>
              </a:rPr>
              <a:t>。</a:t>
            </a:r>
            <a:endParaRPr lang="en-US" altLang="zh-CN" kern="100" dirty="0">
              <a:effectLst/>
              <a:latin typeface="+mn-ea"/>
              <a:cs typeface="Times New Roman" panose="02020603050405020304" pitchFamily="18" charset="0"/>
            </a:endParaRPr>
          </a:p>
        </p:txBody>
      </p:sp>
      <p:pic>
        <p:nvPicPr>
          <p:cNvPr id="15" name="图片 14">
            <a:extLst>
              <a:ext uri="{FF2B5EF4-FFF2-40B4-BE49-F238E27FC236}">
                <a16:creationId xmlns:a16="http://schemas.microsoft.com/office/drawing/2014/main" id="{C18D03AB-25D1-4C76-88A6-A7FC63BA6C1F}"/>
              </a:ext>
            </a:extLst>
          </p:cNvPr>
          <p:cNvPicPr/>
          <p:nvPr/>
        </p:nvPicPr>
        <p:blipFill rotWithShape="1">
          <a:blip r:embed="rId3"/>
          <a:srcRect r="44807" b="58139"/>
          <a:stretch/>
        </p:blipFill>
        <p:spPr bwMode="auto">
          <a:xfrm>
            <a:off x="3031331" y="4055780"/>
            <a:ext cx="5878805" cy="1097223"/>
          </a:xfrm>
          <a:prstGeom prst="rect">
            <a:avLst/>
          </a:prstGeom>
          <a:ln>
            <a:noFill/>
          </a:ln>
          <a:extLst>
            <a:ext uri="{53640926-AAD7-44D8-BBD7-CCE9431645EC}">
              <a14:shadowObscured xmlns:a14="http://schemas.microsoft.com/office/drawing/2010/main"/>
            </a:ext>
          </a:extLst>
        </p:spPr>
      </p:pic>
      <p:pic>
        <p:nvPicPr>
          <p:cNvPr id="16" name="图片 15">
            <a:extLst>
              <a:ext uri="{FF2B5EF4-FFF2-40B4-BE49-F238E27FC236}">
                <a16:creationId xmlns:a16="http://schemas.microsoft.com/office/drawing/2014/main" id="{F250E825-7C60-4884-B5CF-325763852BC8}"/>
              </a:ext>
            </a:extLst>
          </p:cNvPr>
          <p:cNvPicPr/>
          <p:nvPr/>
        </p:nvPicPr>
        <p:blipFill rotWithShape="1">
          <a:blip r:embed="rId4"/>
          <a:srcRect t="24944" r="49844"/>
          <a:stretch/>
        </p:blipFill>
        <p:spPr bwMode="auto">
          <a:xfrm>
            <a:off x="3031331" y="5394386"/>
            <a:ext cx="5882381" cy="12156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41734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34F0F5-21A5-4DF2-845A-B1A95F7DDB92}"/>
              </a:ext>
            </a:extLst>
          </p:cNvPr>
          <p:cNvSpPr txBox="1"/>
          <p:nvPr/>
        </p:nvSpPr>
        <p:spPr>
          <a:xfrm>
            <a:off x="105276" y="140765"/>
            <a:ext cx="5072222" cy="707886"/>
          </a:xfrm>
          <a:prstGeom prst="rect">
            <a:avLst/>
          </a:prstGeom>
          <a:noFill/>
        </p:spPr>
        <p:txBody>
          <a:bodyPr wrap="none" rtlCol="0">
            <a:spAutoFit/>
          </a:bodyPr>
          <a:lstStyle/>
          <a:p>
            <a:r>
              <a:rPr lang="zh-CN" altLang="en-US" sz="4000" dirty="0"/>
              <a:t>任务</a:t>
            </a:r>
            <a:r>
              <a:rPr lang="en-US" altLang="zh-CN" sz="4000" dirty="0"/>
              <a:t>5</a:t>
            </a:r>
            <a:r>
              <a:rPr lang="zh-CN" altLang="en-US" sz="4000" dirty="0"/>
              <a:t>：添加环境变量</a:t>
            </a:r>
            <a:endParaRPr lang="en-US" altLang="zh-CN" sz="4000" dirty="0">
              <a:solidFill>
                <a:srgbClr val="FF0000"/>
              </a:solidFill>
            </a:endParaRPr>
          </a:p>
        </p:txBody>
      </p:sp>
      <p:sp>
        <p:nvSpPr>
          <p:cNvPr id="4" name="文本框 3">
            <a:extLst>
              <a:ext uri="{FF2B5EF4-FFF2-40B4-BE49-F238E27FC236}">
                <a16:creationId xmlns:a16="http://schemas.microsoft.com/office/drawing/2014/main" id="{A13429D9-9F8C-4723-80AB-87FAE040AABD}"/>
              </a:ext>
            </a:extLst>
          </p:cNvPr>
          <p:cNvSpPr txBox="1"/>
          <p:nvPr/>
        </p:nvSpPr>
        <p:spPr>
          <a:xfrm>
            <a:off x="155498" y="1015566"/>
            <a:ext cx="11740580" cy="3374129"/>
          </a:xfrm>
          <a:prstGeom prst="rect">
            <a:avLst/>
          </a:prstGeom>
          <a:noFill/>
        </p:spPr>
        <p:txBody>
          <a:bodyPr wrap="square" rtlCol="0">
            <a:spAutoFit/>
          </a:bodyPr>
          <a:lstStyle/>
          <a:p>
            <a:pPr marL="457200" indent="-457200">
              <a:lnSpc>
                <a:spcPct val="150000"/>
              </a:lnSpc>
              <a:buFont typeface="+mj-lt"/>
              <a:buAutoNum type="arabicPeriod"/>
            </a:pPr>
            <a:r>
              <a:rPr lang="zh-CN" altLang="en-US" kern="100" dirty="0">
                <a:effectLst/>
                <a:cs typeface="Times New Roman" panose="02020603050405020304" pitchFamily="18" charset="0"/>
              </a:rPr>
              <a:t>打开环境变量设置。</a:t>
            </a:r>
            <a:endParaRPr lang="en-US" altLang="zh-CN" kern="100" dirty="0">
              <a:effectLst/>
              <a:cs typeface="Times New Roman" panose="02020603050405020304" pitchFamily="18" charset="0"/>
            </a:endParaRPr>
          </a:p>
          <a:p>
            <a:pPr marL="457200" indent="-457200">
              <a:lnSpc>
                <a:spcPct val="150000"/>
              </a:lnSpc>
              <a:buFont typeface="+mj-lt"/>
              <a:buAutoNum type="arabicPeriod"/>
            </a:pPr>
            <a:r>
              <a:rPr lang="zh-CN" altLang="zh-CN" kern="100" dirty="0">
                <a:cs typeface="Times New Roman" panose="02020603050405020304" pitchFamily="18" charset="0"/>
              </a:rPr>
              <a:t>新建</a:t>
            </a:r>
            <a:r>
              <a:rPr lang="en-US" altLang="zh-CN" kern="100" dirty="0">
                <a:cs typeface="Times New Roman" panose="02020603050405020304" pitchFamily="18" charset="0"/>
              </a:rPr>
              <a:t>VCPKG_ROOT</a:t>
            </a:r>
            <a:r>
              <a:rPr lang="zh-CN" altLang="zh-CN" kern="100" dirty="0">
                <a:cs typeface="Times New Roman" panose="02020603050405020304" pitchFamily="18" charset="0"/>
              </a:rPr>
              <a:t>，位置为你自己的</a:t>
            </a:r>
            <a:r>
              <a:rPr lang="en-US" altLang="zh-CN" kern="100" dirty="0" err="1">
                <a:cs typeface="Times New Roman" panose="02020603050405020304" pitchFamily="18" charset="0"/>
              </a:rPr>
              <a:t>vcpkg</a:t>
            </a:r>
            <a:r>
              <a:rPr lang="zh-CN" altLang="zh-CN" kern="100" dirty="0">
                <a:cs typeface="Times New Roman" panose="02020603050405020304" pitchFamily="18" charset="0"/>
              </a:rPr>
              <a:t>文件夹路径，用于</a:t>
            </a:r>
            <a:r>
              <a:rPr lang="en-US" altLang="zh-CN" kern="100" dirty="0" err="1">
                <a:cs typeface="Times New Roman" panose="02020603050405020304" pitchFamily="18" charset="0"/>
              </a:rPr>
              <a:t>CMake</a:t>
            </a:r>
            <a:r>
              <a:rPr lang="zh-CN" altLang="zh-CN" kern="100" dirty="0">
                <a:cs typeface="Times New Roman" panose="02020603050405020304" pitchFamily="18" charset="0"/>
              </a:rPr>
              <a:t>找到</a:t>
            </a:r>
            <a:r>
              <a:rPr lang="en-US" altLang="zh-CN" kern="100" dirty="0" err="1">
                <a:cs typeface="Times New Roman" panose="02020603050405020304" pitchFamily="18" charset="0"/>
              </a:rPr>
              <a:t>vcpkg</a:t>
            </a:r>
            <a:r>
              <a:rPr lang="zh-CN" altLang="en-US" kern="100" dirty="0">
                <a:cs typeface="Times New Roman" panose="02020603050405020304" pitchFamily="18" charset="0"/>
              </a:rPr>
              <a:t>。</a:t>
            </a:r>
            <a:endParaRPr lang="en-US" altLang="zh-CN" kern="100" dirty="0">
              <a:cs typeface="Times New Roman" panose="02020603050405020304" pitchFamily="18" charset="0"/>
            </a:endParaRPr>
          </a:p>
          <a:p>
            <a:pPr marL="457200" indent="-457200">
              <a:lnSpc>
                <a:spcPct val="150000"/>
              </a:lnSpc>
              <a:buFont typeface="+mj-lt"/>
              <a:buAutoNum type="arabicPeriod"/>
            </a:pPr>
            <a:r>
              <a:rPr lang="zh-CN" altLang="en-US" kern="100" dirty="0">
                <a:cs typeface="Times New Roman" panose="02020603050405020304" pitchFamily="18" charset="0"/>
              </a:rPr>
              <a:t>新建</a:t>
            </a:r>
            <a:r>
              <a:rPr lang="en-US" altLang="zh-CN" kern="100" dirty="0">
                <a:cs typeface="Times New Roman" panose="02020603050405020304" pitchFamily="18" charset="0"/>
              </a:rPr>
              <a:t>VCPKG_DEFAULT_TRIPLET</a:t>
            </a:r>
            <a:r>
              <a:rPr lang="zh-CN" altLang="zh-CN" kern="100" dirty="0">
                <a:cs typeface="Times New Roman" panose="02020603050405020304" pitchFamily="18" charset="0"/>
              </a:rPr>
              <a:t>，值为</a:t>
            </a:r>
            <a:r>
              <a:rPr lang="en-US" altLang="zh-CN" kern="100" dirty="0">
                <a:cs typeface="Times New Roman" panose="02020603050405020304" pitchFamily="18" charset="0"/>
              </a:rPr>
              <a:t>x64-windows</a:t>
            </a:r>
            <a:r>
              <a:rPr lang="zh-CN" altLang="zh-CN" kern="100" dirty="0">
                <a:cs typeface="Times New Roman" panose="02020603050405020304" pitchFamily="18" charset="0"/>
              </a:rPr>
              <a:t>，设置</a:t>
            </a:r>
            <a:r>
              <a:rPr lang="en-US" altLang="zh-CN" kern="100" dirty="0" err="1">
                <a:cs typeface="Times New Roman" panose="02020603050405020304" pitchFamily="18" charset="0"/>
              </a:rPr>
              <a:t>vcpkg</a:t>
            </a:r>
            <a:r>
              <a:rPr lang="zh-CN" altLang="zh-CN" kern="100" dirty="0">
                <a:cs typeface="Times New Roman" panose="02020603050405020304" pitchFamily="18" charset="0"/>
              </a:rPr>
              <a:t>默认库构架</a:t>
            </a:r>
            <a:r>
              <a:rPr lang="zh-CN" altLang="en-US" kern="100" dirty="0">
                <a:cs typeface="Times New Roman" panose="02020603050405020304" pitchFamily="18" charset="0"/>
              </a:rPr>
              <a:t>。</a:t>
            </a:r>
            <a:endParaRPr lang="en-US" altLang="zh-CN" kern="100" dirty="0">
              <a:cs typeface="Times New Roman" panose="02020603050405020304" pitchFamily="18" charset="0"/>
            </a:endParaRPr>
          </a:p>
          <a:p>
            <a:pPr marL="457200" indent="-457200">
              <a:lnSpc>
                <a:spcPct val="150000"/>
              </a:lnSpc>
              <a:buFont typeface="+mj-lt"/>
              <a:buAutoNum type="arabicPeriod"/>
            </a:pPr>
            <a:r>
              <a:rPr lang="zh-CN" altLang="zh-CN" kern="100" dirty="0">
                <a:cs typeface="Times New Roman" panose="02020603050405020304" pitchFamily="18" charset="0"/>
              </a:rPr>
              <a:t>双击</a:t>
            </a:r>
            <a:r>
              <a:rPr lang="en-US" altLang="zh-CN" kern="100" dirty="0">
                <a:cs typeface="Times New Roman" panose="02020603050405020304" pitchFamily="18" charset="0"/>
              </a:rPr>
              <a:t>Path</a:t>
            </a:r>
            <a:r>
              <a:rPr lang="zh-CN" altLang="zh-CN" kern="100" dirty="0">
                <a:cs typeface="Times New Roman" panose="02020603050405020304" pitchFamily="18" charset="0"/>
              </a:rPr>
              <a:t>，在最后一行新建路径：</a:t>
            </a:r>
            <a:r>
              <a:rPr lang="en-US" altLang="zh-CN" kern="100" dirty="0">
                <a:cs typeface="Times New Roman" panose="02020603050405020304" pitchFamily="18" charset="0"/>
              </a:rPr>
              <a:t>%VCPKG_ROOT%</a:t>
            </a:r>
            <a:r>
              <a:rPr lang="zh-CN" altLang="zh-CN" kern="100" dirty="0">
                <a:cs typeface="Times New Roman" panose="02020603050405020304" pitchFamily="18" charset="0"/>
              </a:rPr>
              <a:t>，方便命令行在任意位置使用</a:t>
            </a:r>
            <a:r>
              <a:rPr lang="en-US" altLang="zh-CN" kern="100" dirty="0" err="1">
                <a:cs typeface="Times New Roman" panose="02020603050405020304" pitchFamily="18" charset="0"/>
              </a:rPr>
              <a:t>vcpkg</a:t>
            </a:r>
            <a:endParaRPr lang="zh-CN" altLang="zh-CN" kern="100" dirty="0">
              <a:cs typeface="Times New Roman" panose="02020603050405020304" pitchFamily="18" charset="0"/>
            </a:endParaRPr>
          </a:p>
          <a:p>
            <a:pPr marL="457200" indent="-457200">
              <a:lnSpc>
                <a:spcPct val="150000"/>
              </a:lnSpc>
              <a:buFont typeface="+mj-lt"/>
              <a:buAutoNum type="arabicPeriod"/>
            </a:pPr>
            <a:endParaRPr lang="zh-CN" altLang="zh-CN" kern="100" dirty="0">
              <a:effectLst/>
              <a:ea typeface="等线" panose="02010600030101010101" pitchFamily="2" charset="-122"/>
              <a:cs typeface="Times New Roman" panose="02020603050405020304" pitchFamily="18" charset="0"/>
            </a:endParaRPr>
          </a:p>
          <a:p>
            <a:pPr marL="457200" indent="-457200">
              <a:lnSpc>
                <a:spcPct val="150000"/>
              </a:lnSpc>
              <a:buFont typeface="+mj-lt"/>
              <a:buAutoNum type="arabicPeriod"/>
            </a:pPr>
            <a:endParaRPr lang="zh-CN" altLang="zh-CN" kern="100" dirty="0">
              <a:effectLst/>
              <a:ea typeface="等线" panose="02010600030101010101" pitchFamily="2" charset="-122"/>
              <a:cs typeface="Times New Roman" panose="02020603050405020304" pitchFamily="18" charset="0"/>
            </a:endParaRPr>
          </a:p>
          <a:p>
            <a:pPr marL="457200" indent="-457200">
              <a:lnSpc>
                <a:spcPct val="150000"/>
              </a:lnSpc>
              <a:buFont typeface="+mj-lt"/>
              <a:buAutoNum type="arabicPeriod"/>
            </a:pPr>
            <a:endParaRPr lang="en-US" altLang="zh-CN" kern="100" dirty="0">
              <a:cs typeface="Times New Roman" panose="02020603050405020304" pitchFamily="18" charset="0"/>
            </a:endParaRPr>
          </a:p>
          <a:p>
            <a:pPr marL="457200" indent="-457200">
              <a:lnSpc>
                <a:spcPct val="150000"/>
              </a:lnSpc>
              <a:buFont typeface="+mj-lt"/>
              <a:buAutoNum type="arabicPeriod"/>
            </a:pPr>
            <a:endParaRPr lang="en-US" altLang="zh-CN" kern="100" dirty="0">
              <a:cs typeface="Times New Roman" panose="02020603050405020304" pitchFamily="18" charset="0"/>
            </a:endParaRPr>
          </a:p>
        </p:txBody>
      </p:sp>
      <p:pic>
        <p:nvPicPr>
          <p:cNvPr id="5" name="图片 4">
            <a:extLst>
              <a:ext uri="{FF2B5EF4-FFF2-40B4-BE49-F238E27FC236}">
                <a16:creationId xmlns:a16="http://schemas.microsoft.com/office/drawing/2014/main" id="{B7B3EDEB-6698-4171-A5D6-812E366B2DD9}"/>
              </a:ext>
            </a:extLst>
          </p:cNvPr>
          <p:cNvPicPr/>
          <p:nvPr/>
        </p:nvPicPr>
        <p:blipFill rotWithShape="1">
          <a:blip r:embed="rId2"/>
          <a:srcRect b="6116"/>
          <a:stretch/>
        </p:blipFill>
        <p:spPr>
          <a:xfrm>
            <a:off x="519483" y="2912050"/>
            <a:ext cx="5517333" cy="3169984"/>
          </a:xfrm>
          <a:prstGeom prst="rect">
            <a:avLst/>
          </a:prstGeom>
        </p:spPr>
      </p:pic>
      <p:pic>
        <p:nvPicPr>
          <p:cNvPr id="6" name="图片 5">
            <a:extLst>
              <a:ext uri="{FF2B5EF4-FFF2-40B4-BE49-F238E27FC236}">
                <a16:creationId xmlns:a16="http://schemas.microsoft.com/office/drawing/2014/main" id="{ADE28E17-8CCE-4AD7-8849-A63FE8B8146D}"/>
              </a:ext>
            </a:extLst>
          </p:cNvPr>
          <p:cNvPicPr/>
          <p:nvPr/>
        </p:nvPicPr>
        <p:blipFill>
          <a:blip r:embed="rId3"/>
          <a:stretch>
            <a:fillRect/>
          </a:stretch>
        </p:blipFill>
        <p:spPr>
          <a:xfrm>
            <a:off x="6317455" y="2912050"/>
            <a:ext cx="5274310" cy="1477645"/>
          </a:xfrm>
          <a:prstGeom prst="rect">
            <a:avLst/>
          </a:prstGeom>
        </p:spPr>
      </p:pic>
      <p:pic>
        <p:nvPicPr>
          <p:cNvPr id="7" name="图片 6">
            <a:extLst>
              <a:ext uri="{FF2B5EF4-FFF2-40B4-BE49-F238E27FC236}">
                <a16:creationId xmlns:a16="http://schemas.microsoft.com/office/drawing/2014/main" id="{E0075137-141E-45D0-9574-59945CB854A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17455" y="4679813"/>
            <a:ext cx="5269665" cy="1477645"/>
          </a:xfrm>
          <a:prstGeom prst="rect">
            <a:avLst/>
          </a:prstGeom>
          <a:noFill/>
        </p:spPr>
      </p:pic>
    </p:spTree>
    <p:extLst>
      <p:ext uri="{BB962C8B-B14F-4D97-AF65-F5344CB8AC3E}">
        <p14:creationId xmlns:p14="http://schemas.microsoft.com/office/powerpoint/2010/main" val="270197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34F0F5-21A5-4DF2-845A-B1A95F7DDB92}"/>
              </a:ext>
            </a:extLst>
          </p:cNvPr>
          <p:cNvSpPr txBox="1"/>
          <p:nvPr/>
        </p:nvSpPr>
        <p:spPr>
          <a:xfrm>
            <a:off x="105276" y="140765"/>
            <a:ext cx="5072222" cy="707886"/>
          </a:xfrm>
          <a:prstGeom prst="rect">
            <a:avLst/>
          </a:prstGeom>
          <a:noFill/>
        </p:spPr>
        <p:txBody>
          <a:bodyPr wrap="none" rtlCol="0">
            <a:spAutoFit/>
          </a:bodyPr>
          <a:lstStyle/>
          <a:p>
            <a:r>
              <a:rPr lang="zh-CN" altLang="en-US" sz="4000" dirty="0"/>
              <a:t>任务</a:t>
            </a:r>
            <a:r>
              <a:rPr lang="en-US" altLang="zh-CN" sz="4000" dirty="0"/>
              <a:t>5</a:t>
            </a:r>
            <a:r>
              <a:rPr lang="zh-CN" altLang="en-US" sz="4000" dirty="0"/>
              <a:t>：添加环境变量</a:t>
            </a:r>
            <a:endParaRPr lang="en-US" altLang="zh-CN" sz="4000" dirty="0">
              <a:solidFill>
                <a:srgbClr val="FF0000"/>
              </a:solidFill>
            </a:endParaRPr>
          </a:p>
        </p:txBody>
      </p:sp>
      <p:sp>
        <p:nvSpPr>
          <p:cNvPr id="4" name="文本框 3">
            <a:extLst>
              <a:ext uri="{FF2B5EF4-FFF2-40B4-BE49-F238E27FC236}">
                <a16:creationId xmlns:a16="http://schemas.microsoft.com/office/drawing/2014/main" id="{A13429D9-9F8C-4723-80AB-87FAE040AABD}"/>
              </a:ext>
            </a:extLst>
          </p:cNvPr>
          <p:cNvSpPr txBox="1"/>
          <p:nvPr/>
        </p:nvSpPr>
        <p:spPr>
          <a:xfrm>
            <a:off x="155498" y="1015566"/>
            <a:ext cx="11740580" cy="3374129"/>
          </a:xfrm>
          <a:prstGeom prst="rect">
            <a:avLst/>
          </a:prstGeom>
          <a:noFill/>
        </p:spPr>
        <p:txBody>
          <a:bodyPr wrap="square" rtlCol="0">
            <a:spAutoFit/>
          </a:bodyPr>
          <a:lstStyle/>
          <a:p>
            <a:pPr marL="457200" indent="-457200">
              <a:lnSpc>
                <a:spcPct val="150000"/>
              </a:lnSpc>
              <a:buFont typeface="+mj-lt"/>
              <a:buAutoNum type="arabicPeriod"/>
            </a:pPr>
            <a:r>
              <a:rPr lang="zh-CN" altLang="en-US" kern="100" dirty="0">
                <a:effectLst/>
                <a:cs typeface="Times New Roman" panose="02020603050405020304" pitchFamily="18" charset="0"/>
              </a:rPr>
              <a:t>打开环境变量设置。</a:t>
            </a:r>
            <a:endParaRPr lang="en-US" altLang="zh-CN" kern="100" dirty="0">
              <a:effectLst/>
              <a:cs typeface="Times New Roman" panose="02020603050405020304" pitchFamily="18" charset="0"/>
            </a:endParaRPr>
          </a:p>
          <a:p>
            <a:pPr marL="457200" indent="-457200">
              <a:lnSpc>
                <a:spcPct val="150000"/>
              </a:lnSpc>
              <a:buFont typeface="+mj-lt"/>
              <a:buAutoNum type="arabicPeriod"/>
            </a:pPr>
            <a:r>
              <a:rPr lang="zh-CN" altLang="zh-CN" kern="100" dirty="0">
                <a:cs typeface="Times New Roman" panose="02020603050405020304" pitchFamily="18" charset="0"/>
              </a:rPr>
              <a:t>新建</a:t>
            </a:r>
            <a:r>
              <a:rPr lang="en-US" altLang="zh-CN" kern="100" dirty="0">
                <a:cs typeface="Times New Roman" panose="02020603050405020304" pitchFamily="18" charset="0"/>
              </a:rPr>
              <a:t>VCPKG_ROOT</a:t>
            </a:r>
            <a:r>
              <a:rPr lang="zh-CN" altLang="zh-CN" kern="100" dirty="0">
                <a:cs typeface="Times New Roman" panose="02020603050405020304" pitchFamily="18" charset="0"/>
              </a:rPr>
              <a:t>，位置为你自己的</a:t>
            </a:r>
            <a:r>
              <a:rPr lang="en-US" altLang="zh-CN" kern="100" dirty="0" err="1">
                <a:cs typeface="Times New Roman" panose="02020603050405020304" pitchFamily="18" charset="0"/>
              </a:rPr>
              <a:t>vcpkg</a:t>
            </a:r>
            <a:r>
              <a:rPr lang="zh-CN" altLang="zh-CN" kern="100" dirty="0">
                <a:cs typeface="Times New Roman" panose="02020603050405020304" pitchFamily="18" charset="0"/>
              </a:rPr>
              <a:t>文件夹路径，用于</a:t>
            </a:r>
            <a:r>
              <a:rPr lang="en-US" altLang="zh-CN" kern="100" dirty="0" err="1">
                <a:cs typeface="Times New Roman" panose="02020603050405020304" pitchFamily="18" charset="0"/>
              </a:rPr>
              <a:t>CMake</a:t>
            </a:r>
            <a:r>
              <a:rPr lang="zh-CN" altLang="zh-CN" kern="100" dirty="0">
                <a:cs typeface="Times New Roman" panose="02020603050405020304" pitchFamily="18" charset="0"/>
              </a:rPr>
              <a:t>找到</a:t>
            </a:r>
            <a:r>
              <a:rPr lang="en-US" altLang="zh-CN" kern="100" dirty="0" err="1">
                <a:cs typeface="Times New Roman" panose="02020603050405020304" pitchFamily="18" charset="0"/>
              </a:rPr>
              <a:t>vcpkg</a:t>
            </a:r>
            <a:r>
              <a:rPr lang="zh-CN" altLang="en-US" kern="100" dirty="0">
                <a:cs typeface="Times New Roman" panose="02020603050405020304" pitchFamily="18" charset="0"/>
              </a:rPr>
              <a:t>。</a:t>
            </a:r>
            <a:endParaRPr lang="en-US" altLang="zh-CN" kern="100" dirty="0">
              <a:cs typeface="Times New Roman" panose="02020603050405020304" pitchFamily="18" charset="0"/>
            </a:endParaRPr>
          </a:p>
          <a:p>
            <a:pPr marL="457200" indent="-457200">
              <a:lnSpc>
                <a:spcPct val="150000"/>
              </a:lnSpc>
              <a:buFont typeface="+mj-lt"/>
              <a:buAutoNum type="arabicPeriod"/>
            </a:pPr>
            <a:r>
              <a:rPr lang="zh-CN" altLang="en-US" kern="100" dirty="0">
                <a:cs typeface="Times New Roman" panose="02020603050405020304" pitchFamily="18" charset="0"/>
              </a:rPr>
              <a:t>新建</a:t>
            </a:r>
            <a:r>
              <a:rPr lang="en-US" altLang="zh-CN" kern="100" dirty="0">
                <a:cs typeface="Times New Roman" panose="02020603050405020304" pitchFamily="18" charset="0"/>
              </a:rPr>
              <a:t>VCPKG_DEFAULT_TRIPLET</a:t>
            </a:r>
            <a:r>
              <a:rPr lang="zh-CN" altLang="zh-CN" kern="100" dirty="0">
                <a:cs typeface="Times New Roman" panose="02020603050405020304" pitchFamily="18" charset="0"/>
              </a:rPr>
              <a:t>，值为</a:t>
            </a:r>
            <a:r>
              <a:rPr lang="en-US" altLang="zh-CN" kern="100" dirty="0">
                <a:cs typeface="Times New Roman" panose="02020603050405020304" pitchFamily="18" charset="0"/>
              </a:rPr>
              <a:t>x64-windows</a:t>
            </a:r>
            <a:r>
              <a:rPr lang="zh-CN" altLang="zh-CN" kern="100" dirty="0">
                <a:cs typeface="Times New Roman" panose="02020603050405020304" pitchFamily="18" charset="0"/>
              </a:rPr>
              <a:t>，设置</a:t>
            </a:r>
            <a:r>
              <a:rPr lang="en-US" altLang="zh-CN" kern="100" dirty="0" err="1">
                <a:cs typeface="Times New Roman" panose="02020603050405020304" pitchFamily="18" charset="0"/>
              </a:rPr>
              <a:t>vcpkg</a:t>
            </a:r>
            <a:r>
              <a:rPr lang="zh-CN" altLang="zh-CN" kern="100" dirty="0">
                <a:cs typeface="Times New Roman" panose="02020603050405020304" pitchFamily="18" charset="0"/>
              </a:rPr>
              <a:t>默认库构架</a:t>
            </a:r>
            <a:r>
              <a:rPr lang="zh-CN" altLang="en-US" kern="100" dirty="0">
                <a:cs typeface="Times New Roman" panose="02020603050405020304" pitchFamily="18" charset="0"/>
              </a:rPr>
              <a:t>。</a:t>
            </a:r>
            <a:endParaRPr lang="en-US" altLang="zh-CN" kern="100" dirty="0">
              <a:cs typeface="Times New Roman" panose="02020603050405020304" pitchFamily="18" charset="0"/>
            </a:endParaRPr>
          </a:p>
          <a:p>
            <a:pPr marL="457200" indent="-457200">
              <a:lnSpc>
                <a:spcPct val="150000"/>
              </a:lnSpc>
              <a:buFont typeface="+mj-lt"/>
              <a:buAutoNum type="arabicPeriod"/>
            </a:pPr>
            <a:r>
              <a:rPr lang="zh-CN" altLang="zh-CN" kern="100" dirty="0">
                <a:cs typeface="Times New Roman" panose="02020603050405020304" pitchFamily="18" charset="0"/>
              </a:rPr>
              <a:t>双击</a:t>
            </a:r>
            <a:r>
              <a:rPr lang="en-US" altLang="zh-CN" kern="100" dirty="0">
                <a:cs typeface="Times New Roman" panose="02020603050405020304" pitchFamily="18" charset="0"/>
              </a:rPr>
              <a:t>Path</a:t>
            </a:r>
            <a:r>
              <a:rPr lang="zh-CN" altLang="zh-CN" kern="100" dirty="0">
                <a:cs typeface="Times New Roman" panose="02020603050405020304" pitchFamily="18" charset="0"/>
              </a:rPr>
              <a:t>，在最后一行新建路径：</a:t>
            </a:r>
            <a:r>
              <a:rPr lang="en-US" altLang="zh-CN" kern="100" dirty="0">
                <a:cs typeface="Times New Roman" panose="02020603050405020304" pitchFamily="18" charset="0"/>
              </a:rPr>
              <a:t>%VCPKG_ROOT%</a:t>
            </a:r>
            <a:r>
              <a:rPr lang="zh-CN" altLang="zh-CN" kern="100" dirty="0">
                <a:cs typeface="Times New Roman" panose="02020603050405020304" pitchFamily="18" charset="0"/>
              </a:rPr>
              <a:t>，方便命令行在任意位置使用</a:t>
            </a:r>
            <a:r>
              <a:rPr lang="en-US" altLang="zh-CN" kern="100" dirty="0" err="1">
                <a:cs typeface="Times New Roman" panose="02020603050405020304" pitchFamily="18" charset="0"/>
              </a:rPr>
              <a:t>vcpkg</a:t>
            </a:r>
            <a:endParaRPr lang="zh-CN" altLang="zh-CN" kern="100" dirty="0">
              <a:cs typeface="Times New Roman" panose="02020603050405020304" pitchFamily="18" charset="0"/>
            </a:endParaRPr>
          </a:p>
          <a:p>
            <a:pPr marL="457200" indent="-457200">
              <a:lnSpc>
                <a:spcPct val="150000"/>
              </a:lnSpc>
              <a:buFont typeface="+mj-lt"/>
              <a:buAutoNum type="arabicPeriod"/>
            </a:pPr>
            <a:endParaRPr lang="zh-CN" altLang="zh-CN" kern="100" dirty="0">
              <a:effectLst/>
              <a:ea typeface="等线" panose="02010600030101010101" pitchFamily="2" charset="-122"/>
              <a:cs typeface="Times New Roman" panose="02020603050405020304" pitchFamily="18" charset="0"/>
            </a:endParaRPr>
          </a:p>
          <a:p>
            <a:pPr marL="457200" indent="-457200">
              <a:lnSpc>
                <a:spcPct val="150000"/>
              </a:lnSpc>
              <a:buFont typeface="+mj-lt"/>
              <a:buAutoNum type="arabicPeriod"/>
            </a:pPr>
            <a:endParaRPr lang="zh-CN" altLang="zh-CN" kern="100" dirty="0">
              <a:effectLst/>
              <a:ea typeface="等线" panose="02010600030101010101" pitchFamily="2" charset="-122"/>
              <a:cs typeface="Times New Roman" panose="02020603050405020304" pitchFamily="18" charset="0"/>
            </a:endParaRPr>
          </a:p>
          <a:p>
            <a:pPr marL="457200" indent="-457200">
              <a:lnSpc>
                <a:spcPct val="150000"/>
              </a:lnSpc>
              <a:buFont typeface="+mj-lt"/>
              <a:buAutoNum type="arabicPeriod"/>
            </a:pPr>
            <a:endParaRPr lang="en-US" altLang="zh-CN" kern="100" dirty="0">
              <a:cs typeface="Times New Roman" panose="02020603050405020304" pitchFamily="18" charset="0"/>
            </a:endParaRPr>
          </a:p>
          <a:p>
            <a:pPr marL="457200" indent="-457200">
              <a:lnSpc>
                <a:spcPct val="150000"/>
              </a:lnSpc>
              <a:buFont typeface="+mj-lt"/>
              <a:buAutoNum type="arabicPeriod"/>
            </a:pPr>
            <a:endParaRPr lang="en-US" altLang="zh-CN" kern="100" dirty="0">
              <a:cs typeface="Times New Roman" panose="02020603050405020304" pitchFamily="18" charset="0"/>
            </a:endParaRPr>
          </a:p>
        </p:txBody>
      </p:sp>
      <p:pic>
        <p:nvPicPr>
          <p:cNvPr id="8" name="图片 7">
            <a:extLst>
              <a:ext uri="{FF2B5EF4-FFF2-40B4-BE49-F238E27FC236}">
                <a16:creationId xmlns:a16="http://schemas.microsoft.com/office/drawing/2014/main" id="{EADBE45A-02E8-4E18-94F8-2D01DC8B3499}"/>
              </a:ext>
            </a:extLst>
          </p:cNvPr>
          <p:cNvPicPr/>
          <p:nvPr/>
        </p:nvPicPr>
        <p:blipFill>
          <a:blip r:embed="rId2"/>
          <a:stretch>
            <a:fillRect/>
          </a:stretch>
        </p:blipFill>
        <p:spPr>
          <a:xfrm>
            <a:off x="2419669" y="2738141"/>
            <a:ext cx="6768719" cy="3876571"/>
          </a:xfrm>
          <a:prstGeom prst="rect">
            <a:avLst/>
          </a:prstGeom>
        </p:spPr>
      </p:pic>
    </p:spTree>
    <p:extLst>
      <p:ext uri="{BB962C8B-B14F-4D97-AF65-F5344CB8AC3E}">
        <p14:creationId xmlns:p14="http://schemas.microsoft.com/office/powerpoint/2010/main" val="788893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34F0F5-21A5-4DF2-845A-B1A95F7DDB92}"/>
              </a:ext>
            </a:extLst>
          </p:cNvPr>
          <p:cNvSpPr txBox="1"/>
          <p:nvPr/>
        </p:nvSpPr>
        <p:spPr>
          <a:xfrm>
            <a:off x="105276" y="140765"/>
            <a:ext cx="5072222" cy="707886"/>
          </a:xfrm>
          <a:prstGeom prst="rect">
            <a:avLst/>
          </a:prstGeom>
          <a:noFill/>
        </p:spPr>
        <p:txBody>
          <a:bodyPr wrap="none" rtlCol="0">
            <a:spAutoFit/>
          </a:bodyPr>
          <a:lstStyle/>
          <a:p>
            <a:r>
              <a:rPr lang="zh-CN" altLang="en-US" sz="4000" dirty="0"/>
              <a:t>任务</a:t>
            </a:r>
            <a:r>
              <a:rPr lang="en-US" altLang="zh-CN" sz="4000" dirty="0"/>
              <a:t>5</a:t>
            </a:r>
            <a:r>
              <a:rPr lang="zh-CN" altLang="en-US" sz="4000" dirty="0"/>
              <a:t>：添加环境变量</a:t>
            </a:r>
            <a:endParaRPr lang="en-US" altLang="zh-CN" sz="4000" dirty="0">
              <a:solidFill>
                <a:srgbClr val="FF0000"/>
              </a:solidFill>
            </a:endParaRPr>
          </a:p>
        </p:txBody>
      </p:sp>
      <p:sp>
        <p:nvSpPr>
          <p:cNvPr id="4" name="文本框 3">
            <a:extLst>
              <a:ext uri="{FF2B5EF4-FFF2-40B4-BE49-F238E27FC236}">
                <a16:creationId xmlns:a16="http://schemas.microsoft.com/office/drawing/2014/main" id="{A13429D9-9F8C-4723-80AB-87FAE040AABD}"/>
              </a:ext>
            </a:extLst>
          </p:cNvPr>
          <p:cNvSpPr txBox="1"/>
          <p:nvPr/>
        </p:nvSpPr>
        <p:spPr>
          <a:xfrm>
            <a:off x="155498" y="1015566"/>
            <a:ext cx="11740580" cy="2958630"/>
          </a:xfrm>
          <a:prstGeom prst="rect">
            <a:avLst/>
          </a:prstGeom>
          <a:noFill/>
        </p:spPr>
        <p:txBody>
          <a:bodyPr wrap="square" rtlCol="0">
            <a:spAutoFit/>
          </a:bodyPr>
          <a:lstStyle/>
          <a:p>
            <a:pPr>
              <a:lnSpc>
                <a:spcPct val="150000"/>
              </a:lnSpc>
            </a:pPr>
            <a:r>
              <a:rPr lang="en-US" altLang="zh-CN" kern="100" dirty="0">
                <a:cs typeface="Times New Roman" panose="02020603050405020304" pitchFamily="18" charset="0"/>
              </a:rPr>
              <a:t>5.     </a:t>
            </a:r>
            <a:r>
              <a:rPr lang="zh-CN" altLang="zh-CN" kern="100" dirty="0">
                <a:cs typeface="Times New Roman" panose="02020603050405020304" pitchFamily="18" charset="0"/>
              </a:rPr>
              <a:t>添加变量之后记得点击“确定”按钮，才能添加成功</a:t>
            </a:r>
            <a:r>
              <a:rPr lang="zh-CN" altLang="en-US" kern="100" dirty="0">
                <a:cs typeface="Times New Roman" panose="02020603050405020304" pitchFamily="18" charset="0"/>
              </a:rPr>
              <a:t>。</a:t>
            </a:r>
            <a:endParaRPr lang="en-US" altLang="zh-CN" kern="100" dirty="0">
              <a:cs typeface="Times New Roman" panose="02020603050405020304" pitchFamily="18" charset="0"/>
            </a:endParaRPr>
          </a:p>
          <a:p>
            <a:pPr>
              <a:lnSpc>
                <a:spcPct val="150000"/>
              </a:lnSpc>
            </a:pPr>
            <a:r>
              <a:rPr lang="en-US" altLang="zh-CN" kern="100" dirty="0">
                <a:cs typeface="Times New Roman" panose="02020603050405020304" pitchFamily="18" charset="0"/>
              </a:rPr>
              <a:t>6.      </a:t>
            </a:r>
            <a:r>
              <a:rPr lang="zh-CN" altLang="zh-CN" kern="100" dirty="0">
                <a:cs typeface="Times New Roman" panose="02020603050405020304" pitchFamily="18" charset="0"/>
              </a:rPr>
              <a:t>当前面的操作都弄好后，要验证路径是否添加成功，随便一个文件夹内开一个终端输入：</a:t>
            </a:r>
            <a:r>
              <a:rPr lang="en-US" altLang="zh-CN" kern="100" dirty="0" err="1">
                <a:cs typeface="Times New Roman" panose="02020603050405020304" pitchFamily="18" charset="0"/>
              </a:rPr>
              <a:t>vcpkg</a:t>
            </a:r>
            <a:r>
              <a:rPr lang="zh-CN" altLang="zh-CN" kern="100" dirty="0">
                <a:cs typeface="Times New Roman" panose="02020603050405020304" pitchFamily="18" charset="0"/>
              </a:rPr>
              <a:t>，执行后没用跳出错误就说明</a:t>
            </a:r>
            <a:r>
              <a:rPr lang="en-US" altLang="zh-CN" kern="100" dirty="0" err="1">
                <a:cs typeface="Times New Roman" panose="02020603050405020304" pitchFamily="18" charset="0"/>
              </a:rPr>
              <a:t>vcpkg</a:t>
            </a:r>
            <a:r>
              <a:rPr lang="zh-CN" altLang="zh-CN" kern="100" dirty="0">
                <a:cs typeface="Times New Roman" panose="02020603050405020304" pitchFamily="18" charset="0"/>
              </a:rPr>
              <a:t>环境配置成功。</a:t>
            </a:r>
          </a:p>
          <a:p>
            <a:pPr marL="457200" indent="-457200">
              <a:lnSpc>
                <a:spcPct val="150000"/>
              </a:lnSpc>
              <a:buFont typeface="+mj-lt"/>
              <a:buAutoNum type="arabicPeriod"/>
            </a:pPr>
            <a:endParaRPr lang="zh-CN" altLang="zh-CN" kern="100" dirty="0">
              <a:effectLst/>
              <a:ea typeface="等线" panose="02010600030101010101" pitchFamily="2" charset="-122"/>
              <a:cs typeface="Times New Roman" panose="02020603050405020304" pitchFamily="18" charset="0"/>
            </a:endParaRPr>
          </a:p>
          <a:p>
            <a:pPr marL="457200" indent="-457200">
              <a:lnSpc>
                <a:spcPct val="150000"/>
              </a:lnSpc>
              <a:buFont typeface="+mj-lt"/>
              <a:buAutoNum type="arabicPeriod"/>
            </a:pPr>
            <a:endParaRPr lang="zh-CN" altLang="zh-CN" kern="100" dirty="0">
              <a:effectLst/>
              <a:ea typeface="等线" panose="02010600030101010101" pitchFamily="2" charset="-122"/>
              <a:cs typeface="Times New Roman" panose="02020603050405020304" pitchFamily="18" charset="0"/>
            </a:endParaRPr>
          </a:p>
          <a:p>
            <a:pPr marL="457200" indent="-457200">
              <a:lnSpc>
                <a:spcPct val="150000"/>
              </a:lnSpc>
              <a:buFont typeface="+mj-lt"/>
              <a:buAutoNum type="arabicPeriod"/>
            </a:pPr>
            <a:endParaRPr lang="en-US" altLang="zh-CN" kern="100" dirty="0">
              <a:cs typeface="Times New Roman" panose="02020603050405020304" pitchFamily="18" charset="0"/>
            </a:endParaRPr>
          </a:p>
          <a:p>
            <a:pPr marL="457200" indent="-457200">
              <a:lnSpc>
                <a:spcPct val="150000"/>
              </a:lnSpc>
              <a:buFont typeface="+mj-lt"/>
              <a:buAutoNum type="arabicPeriod"/>
            </a:pPr>
            <a:endParaRPr lang="en-US" altLang="zh-CN" kern="100" dirty="0">
              <a:cs typeface="Times New Roman" panose="02020603050405020304" pitchFamily="18" charset="0"/>
            </a:endParaRPr>
          </a:p>
        </p:txBody>
      </p:sp>
      <p:pic>
        <p:nvPicPr>
          <p:cNvPr id="5" name="图片 4">
            <a:extLst>
              <a:ext uri="{FF2B5EF4-FFF2-40B4-BE49-F238E27FC236}">
                <a16:creationId xmlns:a16="http://schemas.microsoft.com/office/drawing/2014/main" id="{EADBE45A-02E8-4E18-94F8-2D01DC8B3499}"/>
              </a:ext>
            </a:extLst>
          </p:cNvPr>
          <p:cNvPicPr/>
          <p:nvPr/>
        </p:nvPicPr>
        <p:blipFill>
          <a:blip r:embed="rId2"/>
          <a:stretch>
            <a:fillRect/>
          </a:stretch>
        </p:blipFill>
        <p:spPr>
          <a:xfrm>
            <a:off x="295922" y="2380291"/>
            <a:ext cx="6129061" cy="3510227"/>
          </a:xfrm>
          <a:prstGeom prst="rect">
            <a:avLst/>
          </a:prstGeom>
        </p:spPr>
      </p:pic>
      <p:pic>
        <p:nvPicPr>
          <p:cNvPr id="7" name="图片 6">
            <a:extLst>
              <a:ext uri="{FF2B5EF4-FFF2-40B4-BE49-F238E27FC236}">
                <a16:creationId xmlns:a16="http://schemas.microsoft.com/office/drawing/2014/main" id="{2CA32C03-208C-40C3-BB0A-C37FCEBE2E53}"/>
              </a:ext>
            </a:extLst>
          </p:cNvPr>
          <p:cNvPicPr>
            <a:picLocks noChangeAspect="1"/>
          </p:cNvPicPr>
          <p:nvPr/>
        </p:nvPicPr>
        <p:blipFill>
          <a:blip r:embed="rId3"/>
          <a:stretch>
            <a:fillRect/>
          </a:stretch>
        </p:blipFill>
        <p:spPr>
          <a:xfrm>
            <a:off x="6483129" y="2380291"/>
            <a:ext cx="5412949" cy="2609381"/>
          </a:xfrm>
          <a:prstGeom prst="rect">
            <a:avLst/>
          </a:prstGeom>
        </p:spPr>
      </p:pic>
    </p:spTree>
    <p:extLst>
      <p:ext uri="{BB962C8B-B14F-4D97-AF65-F5344CB8AC3E}">
        <p14:creationId xmlns:p14="http://schemas.microsoft.com/office/powerpoint/2010/main" val="1748899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34F0F5-21A5-4DF2-845A-B1A95F7DDB92}"/>
              </a:ext>
            </a:extLst>
          </p:cNvPr>
          <p:cNvSpPr txBox="1"/>
          <p:nvPr/>
        </p:nvSpPr>
        <p:spPr>
          <a:xfrm>
            <a:off x="105276" y="140765"/>
            <a:ext cx="7645042" cy="707886"/>
          </a:xfrm>
          <a:prstGeom prst="rect">
            <a:avLst/>
          </a:prstGeom>
          <a:noFill/>
        </p:spPr>
        <p:txBody>
          <a:bodyPr wrap="none" rtlCol="0">
            <a:spAutoFit/>
          </a:bodyPr>
          <a:lstStyle/>
          <a:p>
            <a:r>
              <a:rPr lang="zh-CN" altLang="en-US" sz="4000" dirty="0"/>
              <a:t>任务</a:t>
            </a:r>
            <a:r>
              <a:rPr lang="en-US" altLang="zh-CN" sz="4000" dirty="0"/>
              <a:t>6</a:t>
            </a:r>
            <a:r>
              <a:rPr lang="zh-CN" altLang="en-US" sz="4000" dirty="0"/>
              <a:t>：安装</a:t>
            </a:r>
            <a:r>
              <a:rPr lang="en-US" altLang="zh-CN" sz="4000" dirty="0"/>
              <a:t>GLFW</a:t>
            </a:r>
            <a:r>
              <a:rPr lang="zh-CN" altLang="en-US" sz="4000" dirty="0"/>
              <a:t>、</a:t>
            </a:r>
            <a:r>
              <a:rPr lang="en-US" altLang="zh-CN" sz="4000" dirty="0"/>
              <a:t>GLAD</a:t>
            </a:r>
            <a:r>
              <a:rPr lang="zh-CN" altLang="en-US" sz="4000" dirty="0"/>
              <a:t>和</a:t>
            </a:r>
            <a:r>
              <a:rPr lang="en-US" altLang="zh-CN" sz="4000" dirty="0"/>
              <a:t>GLM</a:t>
            </a:r>
            <a:endParaRPr lang="en-US" altLang="zh-CN" sz="4000" dirty="0">
              <a:solidFill>
                <a:srgbClr val="FF0000"/>
              </a:solidFill>
            </a:endParaRPr>
          </a:p>
        </p:txBody>
      </p:sp>
      <p:sp>
        <p:nvSpPr>
          <p:cNvPr id="4" name="文本框 3">
            <a:extLst>
              <a:ext uri="{FF2B5EF4-FFF2-40B4-BE49-F238E27FC236}">
                <a16:creationId xmlns:a16="http://schemas.microsoft.com/office/drawing/2014/main" id="{A13429D9-9F8C-4723-80AB-87FAE040AABD}"/>
              </a:ext>
            </a:extLst>
          </p:cNvPr>
          <p:cNvSpPr txBox="1"/>
          <p:nvPr/>
        </p:nvSpPr>
        <p:spPr>
          <a:xfrm>
            <a:off x="346144" y="1131180"/>
            <a:ext cx="11740580" cy="2127634"/>
          </a:xfrm>
          <a:prstGeom prst="rect">
            <a:avLst/>
          </a:prstGeom>
          <a:noFill/>
        </p:spPr>
        <p:txBody>
          <a:bodyPr wrap="square" rtlCol="0">
            <a:spAutoFit/>
          </a:bodyPr>
          <a:lstStyle/>
          <a:p>
            <a:pPr lvl="1" indent="-457200">
              <a:lnSpc>
                <a:spcPct val="150000"/>
              </a:lnSpc>
              <a:buFont typeface="+mj-lt"/>
              <a:buAutoNum type="arabicPeriod"/>
            </a:pPr>
            <a:r>
              <a:rPr lang="zh-CN" altLang="zh-CN" kern="100" dirty="0">
                <a:latin typeface="+mn-ea"/>
                <a:cs typeface="Times New Roman" panose="02020603050405020304" pitchFamily="18" charset="0"/>
              </a:rPr>
              <a:t>如果觉得自己的网络下载</a:t>
            </a:r>
            <a:r>
              <a:rPr lang="en-US" altLang="zh-CN" kern="100" dirty="0" err="1">
                <a:latin typeface="+mn-ea"/>
                <a:cs typeface="Times New Roman" panose="02020603050405020304" pitchFamily="18" charset="0"/>
              </a:rPr>
              <a:t>github</a:t>
            </a:r>
            <a:r>
              <a:rPr lang="zh-CN" altLang="zh-CN" kern="100" dirty="0">
                <a:latin typeface="+mn-ea"/>
                <a:cs typeface="Times New Roman" panose="02020603050405020304" pitchFamily="18" charset="0"/>
              </a:rPr>
              <a:t>仓库很快可以直接进行下一步，否则可以先将实验提供的</a:t>
            </a:r>
            <a:r>
              <a:rPr lang="en-US" altLang="zh-CN" kern="100" dirty="0">
                <a:latin typeface="+mn-ea"/>
                <a:cs typeface="Times New Roman" panose="02020603050405020304" pitchFamily="18" charset="0"/>
              </a:rPr>
              <a:t>VS2019</a:t>
            </a:r>
            <a:r>
              <a:rPr lang="zh-CN" altLang="zh-CN" kern="100" dirty="0">
                <a:latin typeface="+mn-ea"/>
                <a:cs typeface="Times New Roman" panose="02020603050405020304" pitchFamily="18" charset="0"/>
              </a:rPr>
              <a:t>软件包中的</a:t>
            </a:r>
            <a:r>
              <a:rPr lang="en-US" altLang="zh-CN" kern="100" dirty="0">
                <a:latin typeface="+mn-ea"/>
                <a:cs typeface="Times New Roman" panose="02020603050405020304" pitchFamily="18" charset="0"/>
              </a:rPr>
              <a:t>downloads</a:t>
            </a:r>
            <a:r>
              <a:rPr lang="zh-CN" altLang="zh-CN" kern="100" dirty="0">
                <a:latin typeface="+mn-ea"/>
                <a:cs typeface="Times New Roman" panose="02020603050405020304" pitchFamily="18" charset="0"/>
              </a:rPr>
              <a:t>压缩包解压到</a:t>
            </a:r>
            <a:r>
              <a:rPr lang="en-US" altLang="zh-CN" kern="100" dirty="0" err="1">
                <a:latin typeface="+mn-ea"/>
                <a:cs typeface="Times New Roman" panose="02020603050405020304" pitchFamily="18" charset="0"/>
              </a:rPr>
              <a:t>vcpkg</a:t>
            </a:r>
            <a:r>
              <a:rPr lang="zh-CN" altLang="zh-CN" kern="100" dirty="0">
                <a:latin typeface="+mn-ea"/>
                <a:cs typeface="Times New Roman" panose="02020603050405020304" pitchFamily="18" charset="0"/>
              </a:rPr>
              <a:t>文件夹中。</a:t>
            </a:r>
            <a:endParaRPr lang="en-US" altLang="zh-CN" kern="100" dirty="0">
              <a:latin typeface="+mn-ea"/>
              <a:cs typeface="Times New Roman" panose="02020603050405020304" pitchFamily="18" charset="0"/>
            </a:endParaRPr>
          </a:p>
          <a:p>
            <a:pPr lvl="1" indent="-457200">
              <a:lnSpc>
                <a:spcPct val="150000"/>
              </a:lnSpc>
              <a:buFont typeface="+mj-lt"/>
              <a:buAutoNum type="arabicPeriod"/>
            </a:pPr>
            <a:r>
              <a:rPr lang="zh-CN" altLang="zh-CN" kern="100" dirty="0">
                <a:latin typeface="+mn-ea"/>
                <a:cs typeface="Times New Roman" panose="02020603050405020304" pitchFamily="18" charset="0"/>
              </a:rPr>
              <a:t>随便一个路径下打开命令行，在命令行中输入命令</a:t>
            </a:r>
            <a:r>
              <a:rPr lang="en-US" altLang="zh-CN" kern="100" dirty="0">
                <a:latin typeface="+mn-ea"/>
                <a:cs typeface="Times New Roman" panose="02020603050405020304" pitchFamily="18" charset="0"/>
              </a:rPr>
              <a:t> </a:t>
            </a:r>
            <a:r>
              <a:rPr lang="en-US" altLang="zh-CN" kern="100" dirty="0" err="1">
                <a:latin typeface="+mn-ea"/>
                <a:cs typeface="Times New Roman" panose="02020603050405020304" pitchFamily="18" charset="0"/>
              </a:rPr>
              <a:t>vcpkg</a:t>
            </a:r>
            <a:r>
              <a:rPr lang="en-US" altLang="zh-CN" kern="100" dirty="0">
                <a:latin typeface="+mn-ea"/>
                <a:cs typeface="Times New Roman" panose="02020603050405020304" pitchFamily="18" charset="0"/>
              </a:rPr>
              <a:t> install glfw3 glad </a:t>
            </a:r>
            <a:r>
              <a:rPr lang="en-US" altLang="zh-CN" kern="100" dirty="0" err="1">
                <a:latin typeface="+mn-ea"/>
                <a:cs typeface="Times New Roman" panose="02020603050405020304" pitchFamily="18" charset="0"/>
              </a:rPr>
              <a:t>glm</a:t>
            </a:r>
            <a:endParaRPr lang="en-US" altLang="zh-CN" kern="100" dirty="0">
              <a:latin typeface="+mn-ea"/>
              <a:cs typeface="Times New Roman" panose="02020603050405020304" pitchFamily="18" charset="0"/>
            </a:endParaRPr>
          </a:p>
          <a:p>
            <a:pPr lvl="1" indent="-457200">
              <a:lnSpc>
                <a:spcPct val="150000"/>
              </a:lnSpc>
              <a:buFont typeface="+mj-lt"/>
              <a:buAutoNum type="arabicPeriod"/>
            </a:pPr>
            <a:r>
              <a:rPr lang="zh-CN" altLang="zh-CN" kern="100" dirty="0">
                <a:latin typeface="+mn-ea"/>
                <a:cs typeface="Times New Roman" panose="02020603050405020304" pitchFamily="18" charset="0"/>
              </a:rPr>
              <a:t>等待</a:t>
            </a:r>
            <a:r>
              <a:rPr lang="en-US" altLang="zh-CN" kern="100" dirty="0" err="1">
                <a:latin typeface="+mn-ea"/>
                <a:cs typeface="Times New Roman" panose="02020603050405020304" pitchFamily="18" charset="0"/>
              </a:rPr>
              <a:t>glfw</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glad</a:t>
            </a:r>
            <a:r>
              <a:rPr lang="zh-CN" altLang="zh-CN" kern="100" dirty="0">
                <a:latin typeface="+mn-ea"/>
                <a:cs typeface="Times New Roman" panose="02020603050405020304" pitchFamily="18" charset="0"/>
              </a:rPr>
              <a:t>和</a:t>
            </a:r>
            <a:r>
              <a:rPr lang="en-US" altLang="zh-CN" kern="100" dirty="0" err="1">
                <a:latin typeface="+mn-ea"/>
                <a:cs typeface="Times New Roman" panose="02020603050405020304" pitchFamily="18" charset="0"/>
              </a:rPr>
              <a:t>glm</a:t>
            </a:r>
            <a:r>
              <a:rPr lang="zh-CN" altLang="zh-CN" kern="100" dirty="0">
                <a:latin typeface="+mn-ea"/>
                <a:cs typeface="Times New Roman" panose="02020603050405020304" pitchFamily="18" charset="0"/>
              </a:rPr>
              <a:t>完成编译即可</a:t>
            </a:r>
          </a:p>
          <a:p>
            <a:pPr>
              <a:lnSpc>
                <a:spcPct val="150000"/>
              </a:lnSpc>
            </a:pPr>
            <a:endParaRPr lang="en-US" altLang="zh-CN" kern="100" dirty="0">
              <a:cs typeface="Times New Roman" panose="02020603050405020304" pitchFamily="18" charset="0"/>
            </a:endParaRPr>
          </a:p>
        </p:txBody>
      </p:sp>
      <p:pic>
        <p:nvPicPr>
          <p:cNvPr id="6" name="图片 5">
            <a:extLst>
              <a:ext uri="{FF2B5EF4-FFF2-40B4-BE49-F238E27FC236}">
                <a16:creationId xmlns:a16="http://schemas.microsoft.com/office/drawing/2014/main" id="{DD38BC83-4D94-4818-8212-F3B495F31C56}"/>
              </a:ext>
            </a:extLst>
          </p:cNvPr>
          <p:cNvPicPr/>
          <p:nvPr/>
        </p:nvPicPr>
        <p:blipFill rotWithShape="1">
          <a:blip r:embed="rId2"/>
          <a:srcRect t="3231" b="11688"/>
          <a:stretch/>
        </p:blipFill>
        <p:spPr>
          <a:xfrm>
            <a:off x="105276" y="3258814"/>
            <a:ext cx="6378591" cy="1757069"/>
          </a:xfrm>
          <a:prstGeom prst="rect">
            <a:avLst/>
          </a:prstGeom>
        </p:spPr>
      </p:pic>
      <p:pic>
        <p:nvPicPr>
          <p:cNvPr id="8" name="图片 7">
            <a:extLst>
              <a:ext uri="{FF2B5EF4-FFF2-40B4-BE49-F238E27FC236}">
                <a16:creationId xmlns:a16="http://schemas.microsoft.com/office/drawing/2014/main" id="{307C80BD-C1D5-4AE4-8302-E6C129C450D4}"/>
              </a:ext>
            </a:extLst>
          </p:cNvPr>
          <p:cNvPicPr/>
          <p:nvPr/>
        </p:nvPicPr>
        <p:blipFill>
          <a:blip r:embed="rId3"/>
          <a:stretch>
            <a:fillRect/>
          </a:stretch>
        </p:blipFill>
        <p:spPr>
          <a:xfrm>
            <a:off x="6881523" y="3322468"/>
            <a:ext cx="5126700" cy="2127633"/>
          </a:xfrm>
          <a:prstGeom prst="rect">
            <a:avLst/>
          </a:prstGeom>
        </p:spPr>
      </p:pic>
    </p:spTree>
    <p:extLst>
      <p:ext uri="{BB962C8B-B14F-4D97-AF65-F5344CB8AC3E}">
        <p14:creationId xmlns:p14="http://schemas.microsoft.com/office/powerpoint/2010/main" val="1116550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34F0F5-21A5-4DF2-845A-B1A95F7DDB92}"/>
              </a:ext>
            </a:extLst>
          </p:cNvPr>
          <p:cNvSpPr txBox="1"/>
          <p:nvPr/>
        </p:nvSpPr>
        <p:spPr>
          <a:xfrm>
            <a:off x="105276" y="140765"/>
            <a:ext cx="6226384" cy="707886"/>
          </a:xfrm>
          <a:prstGeom prst="rect">
            <a:avLst/>
          </a:prstGeom>
          <a:noFill/>
        </p:spPr>
        <p:txBody>
          <a:bodyPr wrap="none" rtlCol="0">
            <a:spAutoFit/>
          </a:bodyPr>
          <a:lstStyle/>
          <a:p>
            <a:r>
              <a:rPr lang="zh-CN" altLang="en-US" sz="4000" dirty="0"/>
              <a:t>任务</a:t>
            </a:r>
            <a:r>
              <a:rPr lang="en-US" altLang="zh-CN" sz="4000" dirty="0"/>
              <a:t>7</a:t>
            </a:r>
            <a:r>
              <a:rPr lang="zh-CN" altLang="en-US" sz="4000" dirty="0"/>
              <a:t>：</a:t>
            </a:r>
            <a:r>
              <a:rPr lang="zh-CN" altLang="zh-CN" sz="4000" dirty="0"/>
              <a:t>构建并运行实验</a:t>
            </a:r>
            <a:r>
              <a:rPr lang="en-US" altLang="zh-CN" sz="4000" dirty="0"/>
              <a:t>1.1</a:t>
            </a:r>
          </a:p>
        </p:txBody>
      </p:sp>
      <p:sp>
        <p:nvSpPr>
          <p:cNvPr id="4" name="文本框 3">
            <a:extLst>
              <a:ext uri="{FF2B5EF4-FFF2-40B4-BE49-F238E27FC236}">
                <a16:creationId xmlns:a16="http://schemas.microsoft.com/office/drawing/2014/main" id="{A13429D9-9F8C-4723-80AB-87FAE040AABD}"/>
              </a:ext>
            </a:extLst>
          </p:cNvPr>
          <p:cNvSpPr txBox="1"/>
          <p:nvPr/>
        </p:nvSpPr>
        <p:spPr>
          <a:xfrm>
            <a:off x="225710" y="885868"/>
            <a:ext cx="11740580" cy="2543132"/>
          </a:xfrm>
          <a:prstGeom prst="rect">
            <a:avLst/>
          </a:prstGeom>
          <a:noFill/>
        </p:spPr>
        <p:txBody>
          <a:bodyPr wrap="square" rtlCol="0">
            <a:spAutoFit/>
          </a:bodyPr>
          <a:lstStyle/>
          <a:p>
            <a:pPr marL="342900" indent="-342900">
              <a:lnSpc>
                <a:spcPct val="150000"/>
              </a:lnSpc>
              <a:buFont typeface="+mj-lt"/>
              <a:buAutoNum type="arabicPeriod"/>
            </a:pPr>
            <a:r>
              <a:rPr lang="zh-CN" altLang="en-US" kern="100" dirty="0">
                <a:cs typeface="Times New Roman" panose="02020603050405020304" pitchFamily="18" charset="0"/>
              </a:rPr>
              <a:t>解压并进入实验</a:t>
            </a:r>
            <a:r>
              <a:rPr lang="en-US" altLang="zh-CN" kern="100" dirty="0">
                <a:cs typeface="Times New Roman" panose="02020603050405020304" pitchFamily="18" charset="0"/>
              </a:rPr>
              <a:t>1.1</a:t>
            </a:r>
            <a:r>
              <a:rPr lang="zh-CN" altLang="en-US" kern="100" dirty="0">
                <a:cs typeface="Times New Roman" panose="02020603050405020304" pitchFamily="18" charset="0"/>
              </a:rPr>
              <a:t>代码文件夹，在当前文件夹下打开命令行，执行</a:t>
            </a:r>
            <a:r>
              <a:rPr lang="en-US" altLang="zh-CN" kern="100" dirty="0" err="1">
                <a:cs typeface="Times New Roman" panose="02020603050405020304" pitchFamily="18" charset="0"/>
              </a:rPr>
              <a:t>cmake</a:t>
            </a:r>
            <a:r>
              <a:rPr lang="en-US" altLang="zh-CN" kern="100" dirty="0">
                <a:cs typeface="Times New Roman" panose="02020603050405020304" pitchFamily="18" charset="0"/>
              </a:rPr>
              <a:t> -B . </a:t>
            </a:r>
            <a:r>
              <a:rPr lang="zh-CN" altLang="en-US" kern="100" dirty="0">
                <a:cs typeface="Times New Roman" panose="02020603050405020304" pitchFamily="18" charset="0"/>
              </a:rPr>
              <a:t>，系统会为你生成</a:t>
            </a:r>
            <a:r>
              <a:rPr lang="en-US" altLang="zh-CN" kern="100" dirty="0">
                <a:cs typeface="Times New Roman" panose="02020603050405020304" pitchFamily="18" charset="0"/>
              </a:rPr>
              <a:t>vs2019</a:t>
            </a:r>
            <a:r>
              <a:rPr lang="zh-CN" altLang="en-US" kern="100" dirty="0">
                <a:cs typeface="Times New Roman" panose="02020603050405020304" pitchFamily="18" charset="0"/>
              </a:rPr>
              <a:t>项目文件。</a:t>
            </a:r>
            <a:endParaRPr lang="en-US" altLang="zh-CN" kern="100" dirty="0">
              <a:cs typeface="Times New Roman" panose="02020603050405020304" pitchFamily="18" charset="0"/>
            </a:endParaRPr>
          </a:p>
          <a:p>
            <a:pPr marL="342900" indent="-342900">
              <a:lnSpc>
                <a:spcPct val="150000"/>
              </a:lnSpc>
              <a:buFont typeface="+mj-lt"/>
              <a:buAutoNum type="arabicPeriod"/>
            </a:pPr>
            <a:r>
              <a:rPr lang="zh-CN" altLang="en-US" kern="100" dirty="0">
                <a:cs typeface="Times New Roman" panose="02020603050405020304" pitchFamily="18" charset="0"/>
              </a:rPr>
              <a:t>点击</a:t>
            </a:r>
            <a:r>
              <a:rPr lang="en-US" altLang="zh-CN" kern="100" dirty="0">
                <a:cs typeface="Times New Roman" panose="02020603050405020304" pitchFamily="18" charset="0"/>
              </a:rPr>
              <a:t>main.sln</a:t>
            </a:r>
            <a:r>
              <a:rPr lang="zh-CN" altLang="en-US" kern="100" dirty="0">
                <a:cs typeface="Times New Roman" panose="02020603050405020304" pitchFamily="18" charset="0"/>
              </a:rPr>
              <a:t>文件，打开</a:t>
            </a:r>
            <a:r>
              <a:rPr lang="en-US" altLang="zh-CN" kern="100" dirty="0">
                <a:cs typeface="Times New Roman" panose="02020603050405020304" pitchFamily="18" charset="0"/>
              </a:rPr>
              <a:t>vs2019</a:t>
            </a:r>
            <a:r>
              <a:rPr lang="zh-CN" altLang="en-US" kern="100" dirty="0">
                <a:cs typeface="Times New Roman" panose="02020603050405020304" pitchFamily="18" charset="0"/>
              </a:rPr>
              <a:t>项目。</a:t>
            </a:r>
            <a:endParaRPr lang="en-US" altLang="zh-CN" kern="100" dirty="0">
              <a:cs typeface="Times New Roman" panose="02020603050405020304" pitchFamily="18" charset="0"/>
            </a:endParaRPr>
          </a:p>
          <a:p>
            <a:pPr marL="342900" indent="-342900">
              <a:lnSpc>
                <a:spcPct val="150000"/>
              </a:lnSpc>
              <a:buFont typeface="+mj-lt"/>
              <a:buAutoNum type="arabicPeriod"/>
            </a:pPr>
            <a:r>
              <a:rPr lang="zh-CN" altLang="zh-CN" kern="100" dirty="0">
                <a:cs typeface="Times New Roman" panose="02020603050405020304" pitchFamily="18" charset="0"/>
              </a:rPr>
              <a:t>在出现的</a:t>
            </a:r>
            <a:r>
              <a:rPr lang="en-US" altLang="zh-CN" kern="100" dirty="0">
                <a:cs typeface="Times New Roman" panose="02020603050405020304" pitchFamily="18" charset="0"/>
              </a:rPr>
              <a:t>VS</a:t>
            </a:r>
            <a:r>
              <a:rPr lang="zh-CN" altLang="zh-CN" kern="100" dirty="0">
                <a:cs typeface="Times New Roman" panose="02020603050405020304" pitchFamily="18" charset="0"/>
              </a:rPr>
              <a:t>界面中，可以看到“解决方案管理器”里面右键点击 “</a:t>
            </a:r>
            <a:r>
              <a:rPr lang="en-US" altLang="zh-CN" kern="100" dirty="0">
                <a:cs typeface="Times New Roman" panose="02020603050405020304" pitchFamily="18" charset="0"/>
              </a:rPr>
              <a:t>main</a:t>
            </a:r>
            <a:r>
              <a:rPr lang="zh-CN" altLang="zh-CN" kern="100" dirty="0">
                <a:cs typeface="Times New Roman" panose="02020603050405020304" pitchFamily="18" charset="0"/>
              </a:rPr>
              <a:t>”项目，将其设置为启动项。</a:t>
            </a:r>
          </a:p>
          <a:p>
            <a:pPr marL="342900" indent="-342900">
              <a:lnSpc>
                <a:spcPct val="150000"/>
              </a:lnSpc>
              <a:buFont typeface="+mj-lt"/>
              <a:buAutoNum type="arabicPeriod"/>
            </a:pPr>
            <a:r>
              <a:rPr lang="zh-CN" altLang="zh-CN" kern="100" dirty="0">
                <a:cs typeface="Times New Roman" panose="02020603050405020304" pitchFamily="18" charset="0"/>
              </a:rPr>
              <a:t>点击菜单栏下方的“本地</a:t>
            </a:r>
            <a:r>
              <a:rPr lang="en-US" altLang="zh-CN" kern="100" dirty="0">
                <a:cs typeface="Times New Roman" panose="02020603050405020304" pitchFamily="18" charset="0"/>
              </a:rPr>
              <a:t>Windows</a:t>
            </a:r>
            <a:r>
              <a:rPr lang="zh-CN" altLang="zh-CN" kern="100" dirty="0">
                <a:cs typeface="Times New Roman" panose="02020603050405020304" pitchFamily="18" charset="0"/>
              </a:rPr>
              <a:t>调试器”编译运行程序，顺利的话你会看到一个红色三角形。</a:t>
            </a:r>
          </a:p>
          <a:p>
            <a:pPr marL="342900" indent="-342900">
              <a:lnSpc>
                <a:spcPct val="150000"/>
              </a:lnSpc>
              <a:buFont typeface="+mj-lt"/>
              <a:buAutoNum type="arabicPeriod"/>
            </a:pPr>
            <a:endParaRPr lang="en-US" altLang="zh-CN" kern="100" dirty="0">
              <a:cs typeface="Times New Roman" panose="02020603050405020304" pitchFamily="18" charset="0"/>
            </a:endParaRPr>
          </a:p>
        </p:txBody>
      </p:sp>
      <p:pic>
        <p:nvPicPr>
          <p:cNvPr id="7" name="图片 6">
            <a:extLst>
              <a:ext uri="{FF2B5EF4-FFF2-40B4-BE49-F238E27FC236}">
                <a16:creationId xmlns:a16="http://schemas.microsoft.com/office/drawing/2014/main" id="{85B4181C-81AE-4860-B72A-804EB9DC24A9}"/>
              </a:ext>
            </a:extLst>
          </p:cNvPr>
          <p:cNvPicPr/>
          <p:nvPr/>
        </p:nvPicPr>
        <p:blipFill>
          <a:blip r:embed="rId2"/>
          <a:stretch>
            <a:fillRect/>
          </a:stretch>
        </p:blipFill>
        <p:spPr>
          <a:xfrm>
            <a:off x="225710" y="3300671"/>
            <a:ext cx="5274310" cy="2297430"/>
          </a:xfrm>
          <a:prstGeom prst="rect">
            <a:avLst/>
          </a:prstGeom>
        </p:spPr>
      </p:pic>
      <p:pic>
        <p:nvPicPr>
          <p:cNvPr id="9" name="图片 8">
            <a:extLst>
              <a:ext uri="{FF2B5EF4-FFF2-40B4-BE49-F238E27FC236}">
                <a16:creationId xmlns:a16="http://schemas.microsoft.com/office/drawing/2014/main" id="{03BF2DA6-9FF6-40A6-98FE-FBF834DAD3F1}"/>
              </a:ext>
            </a:extLst>
          </p:cNvPr>
          <p:cNvPicPr/>
          <p:nvPr/>
        </p:nvPicPr>
        <p:blipFill>
          <a:blip r:embed="rId3"/>
          <a:stretch>
            <a:fillRect/>
          </a:stretch>
        </p:blipFill>
        <p:spPr>
          <a:xfrm>
            <a:off x="6096000" y="3300671"/>
            <a:ext cx="5274310" cy="2441575"/>
          </a:xfrm>
          <a:prstGeom prst="rect">
            <a:avLst/>
          </a:prstGeom>
        </p:spPr>
      </p:pic>
    </p:spTree>
    <p:extLst>
      <p:ext uri="{BB962C8B-B14F-4D97-AF65-F5344CB8AC3E}">
        <p14:creationId xmlns:p14="http://schemas.microsoft.com/office/powerpoint/2010/main" val="3572929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34F0F5-21A5-4DF2-845A-B1A95F7DDB92}"/>
              </a:ext>
            </a:extLst>
          </p:cNvPr>
          <p:cNvSpPr txBox="1"/>
          <p:nvPr/>
        </p:nvSpPr>
        <p:spPr>
          <a:xfrm>
            <a:off x="105276" y="140765"/>
            <a:ext cx="6226384" cy="707886"/>
          </a:xfrm>
          <a:prstGeom prst="rect">
            <a:avLst/>
          </a:prstGeom>
          <a:noFill/>
        </p:spPr>
        <p:txBody>
          <a:bodyPr wrap="none" rtlCol="0">
            <a:spAutoFit/>
          </a:bodyPr>
          <a:lstStyle/>
          <a:p>
            <a:r>
              <a:rPr lang="zh-CN" altLang="en-US" sz="4000" dirty="0"/>
              <a:t>任务</a:t>
            </a:r>
            <a:r>
              <a:rPr lang="en-US" altLang="zh-CN" sz="4000" dirty="0"/>
              <a:t>7</a:t>
            </a:r>
            <a:r>
              <a:rPr lang="zh-CN" altLang="en-US" sz="4000" dirty="0"/>
              <a:t>：</a:t>
            </a:r>
            <a:r>
              <a:rPr lang="zh-CN" altLang="zh-CN" sz="4000" dirty="0"/>
              <a:t>构建并运行实验</a:t>
            </a:r>
            <a:r>
              <a:rPr lang="en-US" altLang="zh-CN" sz="4000" dirty="0"/>
              <a:t>1.1</a:t>
            </a:r>
          </a:p>
        </p:txBody>
      </p:sp>
      <p:sp>
        <p:nvSpPr>
          <p:cNvPr id="4" name="文本框 3">
            <a:extLst>
              <a:ext uri="{FF2B5EF4-FFF2-40B4-BE49-F238E27FC236}">
                <a16:creationId xmlns:a16="http://schemas.microsoft.com/office/drawing/2014/main" id="{A13429D9-9F8C-4723-80AB-87FAE040AABD}"/>
              </a:ext>
            </a:extLst>
          </p:cNvPr>
          <p:cNvSpPr txBox="1"/>
          <p:nvPr/>
        </p:nvSpPr>
        <p:spPr>
          <a:xfrm>
            <a:off x="225710" y="989915"/>
            <a:ext cx="11740580" cy="2543132"/>
          </a:xfrm>
          <a:prstGeom prst="rect">
            <a:avLst/>
          </a:prstGeom>
          <a:noFill/>
        </p:spPr>
        <p:txBody>
          <a:bodyPr wrap="square" rtlCol="0">
            <a:spAutoFit/>
          </a:bodyPr>
          <a:lstStyle/>
          <a:p>
            <a:pPr marL="342900" indent="-342900">
              <a:lnSpc>
                <a:spcPct val="150000"/>
              </a:lnSpc>
              <a:buFont typeface="+mj-lt"/>
              <a:buAutoNum type="arabicPeriod"/>
            </a:pPr>
            <a:r>
              <a:rPr lang="zh-CN" altLang="en-US" kern="100" dirty="0">
                <a:cs typeface="Times New Roman" panose="02020603050405020304" pitchFamily="18" charset="0"/>
              </a:rPr>
              <a:t>解压并进入实验</a:t>
            </a:r>
            <a:r>
              <a:rPr lang="en-US" altLang="zh-CN" kern="100" dirty="0">
                <a:cs typeface="Times New Roman" panose="02020603050405020304" pitchFamily="18" charset="0"/>
              </a:rPr>
              <a:t>1.1</a:t>
            </a:r>
            <a:r>
              <a:rPr lang="zh-CN" altLang="en-US" kern="100" dirty="0">
                <a:cs typeface="Times New Roman" panose="02020603050405020304" pitchFamily="18" charset="0"/>
              </a:rPr>
              <a:t>代码文件夹，在当前文件夹下打开命令行，执行</a:t>
            </a:r>
            <a:r>
              <a:rPr lang="en-US" altLang="zh-CN" kern="100" dirty="0" err="1">
                <a:cs typeface="Times New Roman" panose="02020603050405020304" pitchFamily="18" charset="0"/>
              </a:rPr>
              <a:t>cmake</a:t>
            </a:r>
            <a:r>
              <a:rPr lang="en-US" altLang="zh-CN" kern="100" dirty="0">
                <a:cs typeface="Times New Roman" panose="02020603050405020304" pitchFamily="18" charset="0"/>
              </a:rPr>
              <a:t> -B . </a:t>
            </a:r>
            <a:r>
              <a:rPr lang="zh-CN" altLang="en-US" kern="100" dirty="0">
                <a:cs typeface="Times New Roman" panose="02020603050405020304" pitchFamily="18" charset="0"/>
              </a:rPr>
              <a:t>，系统会为你生成</a:t>
            </a:r>
            <a:r>
              <a:rPr lang="en-US" altLang="zh-CN" kern="100" dirty="0">
                <a:cs typeface="Times New Roman" panose="02020603050405020304" pitchFamily="18" charset="0"/>
              </a:rPr>
              <a:t>vs2019</a:t>
            </a:r>
            <a:r>
              <a:rPr lang="zh-CN" altLang="en-US" kern="100" dirty="0">
                <a:cs typeface="Times New Roman" panose="02020603050405020304" pitchFamily="18" charset="0"/>
              </a:rPr>
              <a:t>项目文件。</a:t>
            </a:r>
            <a:endParaRPr lang="en-US" altLang="zh-CN" kern="100" dirty="0">
              <a:cs typeface="Times New Roman" panose="02020603050405020304" pitchFamily="18" charset="0"/>
            </a:endParaRPr>
          </a:p>
          <a:p>
            <a:pPr marL="342900" indent="-342900">
              <a:lnSpc>
                <a:spcPct val="150000"/>
              </a:lnSpc>
              <a:buFont typeface="+mj-lt"/>
              <a:buAutoNum type="arabicPeriod"/>
            </a:pPr>
            <a:r>
              <a:rPr lang="zh-CN" altLang="en-US" kern="100" dirty="0">
                <a:cs typeface="Times New Roman" panose="02020603050405020304" pitchFamily="18" charset="0"/>
              </a:rPr>
              <a:t>点击</a:t>
            </a:r>
            <a:r>
              <a:rPr lang="en-US" altLang="zh-CN" kern="100" dirty="0">
                <a:cs typeface="Times New Roman" panose="02020603050405020304" pitchFamily="18" charset="0"/>
              </a:rPr>
              <a:t>main.sln</a:t>
            </a:r>
            <a:r>
              <a:rPr lang="zh-CN" altLang="en-US" kern="100" dirty="0">
                <a:cs typeface="Times New Roman" panose="02020603050405020304" pitchFamily="18" charset="0"/>
              </a:rPr>
              <a:t>文件，打开</a:t>
            </a:r>
            <a:r>
              <a:rPr lang="en-US" altLang="zh-CN" kern="100" dirty="0">
                <a:cs typeface="Times New Roman" panose="02020603050405020304" pitchFamily="18" charset="0"/>
              </a:rPr>
              <a:t>vs2019</a:t>
            </a:r>
            <a:r>
              <a:rPr lang="zh-CN" altLang="en-US" kern="100" dirty="0">
                <a:cs typeface="Times New Roman" panose="02020603050405020304" pitchFamily="18" charset="0"/>
              </a:rPr>
              <a:t>项目。</a:t>
            </a:r>
            <a:endParaRPr lang="en-US" altLang="zh-CN" kern="100" dirty="0">
              <a:cs typeface="Times New Roman" panose="02020603050405020304" pitchFamily="18" charset="0"/>
            </a:endParaRPr>
          </a:p>
          <a:p>
            <a:pPr marL="342900" indent="-342900">
              <a:lnSpc>
                <a:spcPct val="150000"/>
              </a:lnSpc>
              <a:buFont typeface="+mj-lt"/>
              <a:buAutoNum type="arabicPeriod"/>
            </a:pPr>
            <a:r>
              <a:rPr lang="zh-CN" altLang="zh-CN" kern="100" dirty="0">
                <a:cs typeface="Times New Roman" panose="02020603050405020304" pitchFamily="18" charset="0"/>
              </a:rPr>
              <a:t>在出现的</a:t>
            </a:r>
            <a:r>
              <a:rPr lang="en-US" altLang="zh-CN" kern="100" dirty="0">
                <a:cs typeface="Times New Roman" panose="02020603050405020304" pitchFamily="18" charset="0"/>
              </a:rPr>
              <a:t>VS</a:t>
            </a:r>
            <a:r>
              <a:rPr lang="zh-CN" altLang="zh-CN" kern="100" dirty="0">
                <a:cs typeface="Times New Roman" panose="02020603050405020304" pitchFamily="18" charset="0"/>
              </a:rPr>
              <a:t>界面中，可以看到“解决方案管理器”里面右键点击 “</a:t>
            </a:r>
            <a:r>
              <a:rPr lang="en-US" altLang="zh-CN" kern="100" dirty="0">
                <a:cs typeface="Times New Roman" panose="02020603050405020304" pitchFamily="18" charset="0"/>
              </a:rPr>
              <a:t>main</a:t>
            </a:r>
            <a:r>
              <a:rPr lang="zh-CN" altLang="zh-CN" kern="100" dirty="0">
                <a:cs typeface="Times New Roman" panose="02020603050405020304" pitchFamily="18" charset="0"/>
              </a:rPr>
              <a:t>”项目，将其设置为启动项。</a:t>
            </a:r>
          </a:p>
          <a:p>
            <a:pPr marL="342900" indent="-342900">
              <a:lnSpc>
                <a:spcPct val="150000"/>
              </a:lnSpc>
              <a:buFont typeface="+mj-lt"/>
              <a:buAutoNum type="arabicPeriod"/>
            </a:pPr>
            <a:r>
              <a:rPr lang="zh-CN" altLang="zh-CN" kern="100" dirty="0">
                <a:cs typeface="Times New Roman" panose="02020603050405020304" pitchFamily="18" charset="0"/>
              </a:rPr>
              <a:t>点击菜单栏下方的“本地</a:t>
            </a:r>
            <a:r>
              <a:rPr lang="en-US" altLang="zh-CN" kern="100" dirty="0">
                <a:cs typeface="Times New Roman" panose="02020603050405020304" pitchFamily="18" charset="0"/>
              </a:rPr>
              <a:t>Windows</a:t>
            </a:r>
            <a:r>
              <a:rPr lang="zh-CN" altLang="zh-CN" kern="100" dirty="0">
                <a:cs typeface="Times New Roman" panose="02020603050405020304" pitchFamily="18" charset="0"/>
              </a:rPr>
              <a:t>调试器”编译运行程序，顺利的话你会看到一个红色三角形。</a:t>
            </a:r>
          </a:p>
          <a:p>
            <a:pPr marL="342900" indent="-342900">
              <a:lnSpc>
                <a:spcPct val="150000"/>
              </a:lnSpc>
              <a:buFont typeface="+mj-lt"/>
              <a:buAutoNum type="arabicPeriod"/>
            </a:pPr>
            <a:endParaRPr lang="en-US" altLang="zh-CN" kern="100" dirty="0">
              <a:cs typeface="Times New Roman" panose="02020603050405020304" pitchFamily="18" charset="0"/>
            </a:endParaRPr>
          </a:p>
        </p:txBody>
      </p:sp>
      <p:pic>
        <p:nvPicPr>
          <p:cNvPr id="6" name="图片 5">
            <a:extLst>
              <a:ext uri="{FF2B5EF4-FFF2-40B4-BE49-F238E27FC236}">
                <a16:creationId xmlns:a16="http://schemas.microsoft.com/office/drawing/2014/main" id="{BBDEAD00-098F-4B9C-8BEC-644359696446}"/>
              </a:ext>
            </a:extLst>
          </p:cNvPr>
          <p:cNvPicPr/>
          <p:nvPr/>
        </p:nvPicPr>
        <p:blipFill rotWithShape="1">
          <a:blip r:embed="rId2"/>
          <a:srcRect l="18542" t="8667" r="56250" b="44459"/>
          <a:stretch/>
        </p:blipFill>
        <p:spPr>
          <a:xfrm>
            <a:off x="404927" y="3429000"/>
            <a:ext cx="5274310" cy="3064510"/>
          </a:xfrm>
          <a:prstGeom prst="rect">
            <a:avLst/>
          </a:prstGeom>
        </p:spPr>
      </p:pic>
      <p:pic>
        <p:nvPicPr>
          <p:cNvPr id="8" name="图片 7">
            <a:extLst>
              <a:ext uri="{FF2B5EF4-FFF2-40B4-BE49-F238E27FC236}">
                <a16:creationId xmlns:a16="http://schemas.microsoft.com/office/drawing/2014/main" id="{E0B105E0-CF45-4F1E-941F-A17BC4C1E974}"/>
              </a:ext>
            </a:extLst>
          </p:cNvPr>
          <p:cNvPicPr/>
          <p:nvPr/>
        </p:nvPicPr>
        <p:blipFill>
          <a:blip r:embed="rId3"/>
          <a:stretch>
            <a:fillRect/>
          </a:stretch>
        </p:blipFill>
        <p:spPr>
          <a:xfrm>
            <a:off x="6015614" y="3429000"/>
            <a:ext cx="5274310" cy="1617980"/>
          </a:xfrm>
          <a:prstGeom prst="rect">
            <a:avLst/>
          </a:prstGeom>
        </p:spPr>
      </p:pic>
    </p:spTree>
    <p:extLst>
      <p:ext uri="{BB962C8B-B14F-4D97-AF65-F5344CB8AC3E}">
        <p14:creationId xmlns:p14="http://schemas.microsoft.com/office/powerpoint/2010/main" val="546699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34F0F5-21A5-4DF2-845A-B1A95F7DDB92}"/>
              </a:ext>
            </a:extLst>
          </p:cNvPr>
          <p:cNvSpPr txBox="1"/>
          <p:nvPr/>
        </p:nvSpPr>
        <p:spPr>
          <a:xfrm>
            <a:off x="105276" y="140765"/>
            <a:ext cx="6226384" cy="707886"/>
          </a:xfrm>
          <a:prstGeom prst="rect">
            <a:avLst/>
          </a:prstGeom>
          <a:noFill/>
        </p:spPr>
        <p:txBody>
          <a:bodyPr wrap="none" rtlCol="0">
            <a:spAutoFit/>
          </a:bodyPr>
          <a:lstStyle/>
          <a:p>
            <a:r>
              <a:rPr lang="zh-CN" altLang="en-US" sz="4000" dirty="0"/>
              <a:t>任务</a:t>
            </a:r>
            <a:r>
              <a:rPr lang="en-US" altLang="zh-CN" sz="4000" dirty="0"/>
              <a:t>7</a:t>
            </a:r>
            <a:r>
              <a:rPr lang="zh-CN" altLang="en-US" sz="4000" dirty="0"/>
              <a:t>：</a:t>
            </a:r>
            <a:r>
              <a:rPr lang="zh-CN" altLang="zh-CN" sz="4000" dirty="0"/>
              <a:t>构建并运行实验</a:t>
            </a:r>
            <a:r>
              <a:rPr lang="en-US" altLang="zh-CN" sz="4000" dirty="0"/>
              <a:t>1.1</a:t>
            </a:r>
          </a:p>
        </p:txBody>
      </p:sp>
      <p:sp>
        <p:nvSpPr>
          <p:cNvPr id="4" name="文本框 3">
            <a:extLst>
              <a:ext uri="{FF2B5EF4-FFF2-40B4-BE49-F238E27FC236}">
                <a16:creationId xmlns:a16="http://schemas.microsoft.com/office/drawing/2014/main" id="{A13429D9-9F8C-4723-80AB-87FAE040AABD}"/>
              </a:ext>
            </a:extLst>
          </p:cNvPr>
          <p:cNvSpPr txBox="1"/>
          <p:nvPr/>
        </p:nvSpPr>
        <p:spPr>
          <a:xfrm>
            <a:off x="225710" y="989915"/>
            <a:ext cx="11740580" cy="2543132"/>
          </a:xfrm>
          <a:prstGeom prst="rect">
            <a:avLst/>
          </a:prstGeom>
          <a:noFill/>
        </p:spPr>
        <p:txBody>
          <a:bodyPr wrap="square" rtlCol="0">
            <a:spAutoFit/>
          </a:bodyPr>
          <a:lstStyle/>
          <a:p>
            <a:pPr marL="342900" indent="-342900">
              <a:lnSpc>
                <a:spcPct val="150000"/>
              </a:lnSpc>
              <a:buFont typeface="+mj-lt"/>
              <a:buAutoNum type="arabicPeriod"/>
            </a:pPr>
            <a:r>
              <a:rPr lang="zh-CN" altLang="en-US" kern="100" dirty="0">
                <a:cs typeface="Times New Roman" panose="02020603050405020304" pitchFamily="18" charset="0"/>
              </a:rPr>
              <a:t>解压并进入实验</a:t>
            </a:r>
            <a:r>
              <a:rPr lang="en-US" altLang="zh-CN" kern="100" dirty="0">
                <a:cs typeface="Times New Roman" panose="02020603050405020304" pitchFamily="18" charset="0"/>
              </a:rPr>
              <a:t>1.1</a:t>
            </a:r>
            <a:r>
              <a:rPr lang="zh-CN" altLang="en-US" kern="100" dirty="0">
                <a:cs typeface="Times New Roman" panose="02020603050405020304" pitchFamily="18" charset="0"/>
              </a:rPr>
              <a:t>代码文件夹，在当前文件夹下打开命令行，执行</a:t>
            </a:r>
            <a:r>
              <a:rPr lang="en-US" altLang="zh-CN" kern="100" dirty="0" err="1">
                <a:cs typeface="Times New Roman" panose="02020603050405020304" pitchFamily="18" charset="0"/>
              </a:rPr>
              <a:t>cmake</a:t>
            </a:r>
            <a:r>
              <a:rPr lang="en-US" altLang="zh-CN" kern="100" dirty="0">
                <a:cs typeface="Times New Roman" panose="02020603050405020304" pitchFamily="18" charset="0"/>
              </a:rPr>
              <a:t> -B . </a:t>
            </a:r>
            <a:r>
              <a:rPr lang="zh-CN" altLang="en-US" kern="100" dirty="0">
                <a:cs typeface="Times New Roman" panose="02020603050405020304" pitchFamily="18" charset="0"/>
              </a:rPr>
              <a:t>，系统会为你生成</a:t>
            </a:r>
            <a:r>
              <a:rPr lang="en-US" altLang="zh-CN" kern="100" dirty="0">
                <a:cs typeface="Times New Roman" panose="02020603050405020304" pitchFamily="18" charset="0"/>
              </a:rPr>
              <a:t>vs2019</a:t>
            </a:r>
            <a:r>
              <a:rPr lang="zh-CN" altLang="en-US" kern="100" dirty="0">
                <a:cs typeface="Times New Roman" panose="02020603050405020304" pitchFamily="18" charset="0"/>
              </a:rPr>
              <a:t>项目文件。</a:t>
            </a:r>
            <a:endParaRPr lang="en-US" altLang="zh-CN" kern="100" dirty="0">
              <a:cs typeface="Times New Roman" panose="02020603050405020304" pitchFamily="18" charset="0"/>
            </a:endParaRPr>
          </a:p>
          <a:p>
            <a:pPr marL="342900" indent="-342900">
              <a:lnSpc>
                <a:spcPct val="150000"/>
              </a:lnSpc>
              <a:buFont typeface="+mj-lt"/>
              <a:buAutoNum type="arabicPeriod"/>
            </a:pPr>
            <a:r>
              <a:rPr lang="zh-CN" altLang="en-US" kern="100" dirty="0">
                <a:cs typeface="Times New Roman" panose="02020603050405020304" pitchFamily="18" charset="0"/>
              </a:rPr>
              <a:t>点击</a:t>
            </a:r>
            <a:r>
              <a:rPr lang="en-US" altLang="zh-CN" kern="100" dirty="0">
                <a:cs typeface="Times New Roman" panose="02020603050405020304" pitchFamily="18" charset="0"/>
              </a:rPr>
              <a:t>main.sln</a:t>
            </a:r>
            <a:r>
              <a:rPr lang="zh-CN" altLang="en-US" kern="100" dirty="0">
                <a:cs typeface="Times New Roman" panose="02020603050405020304" pitchFamily="18" charset="0"/>
              </a:rPr>
              <a:t>文件，打开</a:t>
            </a:r>
            <a:r>
              <a:rPr lang="en-US" altLang="zh-CN" kern="100" dirty="0">
                <a:cs typeface="Times New Roman" panose="02020603050405020304" pitchFamily="18" charset="0"/>
              </a:rPr>
              <a:t>vs2019</a:t>
            </a:r>
            <a:r>
              <a:rPr lang="zh-CN" altLang="en-US" kern="100" dirty="0">
                <a:cs typeface="Times New Roman" panose="02020603050405020304" pitchFamily="18" charset="0"/>
              </a:rPr>
              <a:t>项目。</a:t>
            </a:r>
            <a:endParaRPr lang="en-US" altLang="zh-CN" kern="100" dirty="0">
              <a:cs typeface="Times New Roman" panose="02020603050405020304" pitchFamily="18" charset="0"/>
            </a:endParaRPr>
          </a:p>
          <a:p>
            <a:pPr marL="342900" indent="-342900">
              <a:lnSpc>
                <a:spcPct val="150000"/>
              </a:lnSpc>
              <a:buFont typeface="+mj-lt"/>
              <a:buAutoNum type="arabicPeriod"/>
            </a:pPr>
            <a:r>
              <a:rPr lang="zh-CN" altLang="zh-CN" kern="100" dirty="0">
                <a:cs typeface="Times New Roman" panose="02020603050405020304" pitchFamily="18" charset="0"/>
              </a:rPr>
              <a:t>在出现的</a:t>
            </a:r>
            <a:r>
              <a:rPr lang="en-US" altLang="zh-CN" kern="100" dirty="0">
                <a:cs typeface="Times New Roman" panose="02020603050405020304" pitchFamily="18" charset="0"/>
              </a:rPr>
              <a:t>VS</a:t>
            </a:r>
            <a:r>
              <a:rPr lang="zh-CN" altLang="zh-CN" kern="100" dirty="0">
                <a:cs typeface="Times New Roman" panose="02020603050405020304" pitchFamily="18" charset="0"/>
              </a:rPr>
              <a:t>界面中，可以看到“解决方案管理器”里面右键点击 “</a:t>
            </a:r>
            <a:r>
              <a:rPr lang="en-US" altLang="zh-CN" kern="100" dirty="0">
                <a:cs typeface="Times New Roman" panose="02020603050405020304" pitchFamily="18" charset="0"/>
              </a:rPr>
              <a:t>main</a:t>
            </a:r>
            <a:r>
              <a:rPr lang="zh-CN" altLang="zh-CN" kern="100" dirty="0">
                <a:cs typeface="Times New Roman" panose="02020603050405020304" pitchFamily="18" charset="0"/>
              </a:rPr>
              <a:t>”项目，将其设置为启动项。</a:t>
            </a:r>
          </a:p>
          <a:p>
            <a:pPr marL="342900" indent="-342900">
              <a:lnSpc>
                <a:spcPct val="150000"/>
              </a:lnSpc>
              <a:buFont typeface="+mj-lt"/>
              <a:buAutoNum type="arabicPeriod"/>
            </a:pPr>
            <a:r>
              <a:rPr lang="zh-CN" altLang="zh-CN" kern="100" dirty="0">
                <a:cs typeface="Times New Roman" panose="02020603050405020304" pitchFamily="18" charset="0"/>
              </a:rPr>
              <a:t>点击菜单栏下方的“本地</a:t>
            </a:r>
            <a:r>
              <a:rPr lang="en-US" altLang="zh-CN" kern="100" dirty="0">
                <a:cs typeface="Times New Roman" panose="02020603050405020304" pitchFamily="18" charset="0"/>
              </a:rPr>
              <a:t>Windows</a:t>
            </a:r>
            <a:r>
              <a:rPr lang="zh-CN" altLang="zh-CN" kern="100" dirty="0">
                <a:cs typeface="Times New Roman" panose="02020603050405020304" pitchFamily="18" charset="0"/>
              </a:rPr>
              <a:t>调试器”编译运行程序，顺利的话你会看到一个红色三角形。</a:t>
            </a:r>
          </a:p>
          <a:p>
            <a:pPr marL="342900" indent="-342900">
              <a:lnSpc>
                <a:spcPct val="150000"/>
              </a:lnSpc>
              <a:buFont typeface="+mj-lt"/>
              <a:buAutoNum type="arabicPeriod"/>
            </a:pPr>
            <a:endParaRPr lang="en-US" altLang="zh-CN" kern="100" dirty="0">
              <a:cs typeface="Times New Roman" panose="02020603050405020304" pitchFamily="18" charset="0"/>
            </a:endParaRPr>
          </a:p>
        </p:txBody>
      </p:sp>
      <p:pic>
        <p:nvPicPr>
          <p:cNvPr id="9" name="图片 8">
            <a:extLst>
              <a:ext uri="{FF2B5EF4-FFF2-40B4-BE49-F238E27FC236}">
                <a16:creationId xmlns:a16="http://schemas.microsoft.com/office/drawing/2014/main" id="{8FA12561-AB97-4039-9DB1-8ABA40DA1830}"/>
              </a:ext>
            </a:extLst>
          </p:cNvPr>
          <p:cNvPicPr/>
          <p:nvPr/>
        </p:nvPicPr>
        <p:blipFill>
          <a:blip r:embed="rId2"/>
          <a:stretch>
            <a:fillRect/>
          </a:stretch>
        </p:blipFill>
        <p:spPr>
          <a:xfrm>
            <a:off x="4782820" y="3429000"/>
            <a:ext cx="2626360" cy="2780030"/>
          </a:xfrm>
          <a:prstGeom prst="rect">
            <a:avLst/>
          </a:prstGeom>
        </p:spPr>
      </p:pic>
    </p:spTree>
    <p:extLst>
      <p:ext uri="{BB962C8B-B14F-4D97-AF65-F5344CB8AC3E}">
        <p14:creationId xmlns:p14="http://schemas.microsoft.com/office/powerpoint/2010/main" val="2054835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34F0F5-21A5-4DF2-845A-B1A95F7DDB92}"/>
              </a:ext>
            </a:extLst>
          </p:cNvPr>
          <p:cNvSpPr txBox="1"/>
          <p:nvPr/>
        </p:nvSpPr>
        <p:spPr>
          <a:xfrm>
            <a:off x="655782" y="600363"/>
            <a:ext cx="3025187" cy="707886"/>
          </a:xfrm>
          <a:prstGeom prst="rect">
            <a:avLst/>
          </a:prstGeom>
          <a:noFill/>
        </p:spPr>
        <p:txBody>
          <a:bodyPr wrap="none" rtlCol="0">
            <a:spAutoFit/>
          </a:bodyPr>
          <a:lstStyle/>
          <a:p>
            <a:r>
              <a:rPr lang="en-US" altLang="zh-CN" sz="4000" dirty="0"/>
              <a:t>OpenGL</a:t>
            </a:r>
            <a:r>
              <a:rPr lang="zh-CN" altLang="en-US" sz="4000" dirty="0"/>
              <a:t>简介</a:t>
            </a:r>
            <a:endParaRPr lang="en-US" altLang="zh-CN" sz="4000" dirty="0"/>
          </a:p>
        </p:txBody>
      </p:sp>
      <p:sp>
        <p:nvSpPr>
          <p:cNvPr id="5" name="文本框 4">
            <a:extLst>
              <a:ext uri="{FF2B5EF4-FFF2-40B4-BE49-F238E27FC236}">
                <a16:creationId xmlns:a16="http://schemas.microsoft.com/office/drawing/2014/main" id="{1EFC636F-A031-45E0-A663-E5178B4105D0}"/>
              </a:ext>
            </a:extLst>
          </p:cNvPr>
          <p:cNvSpPr txBox="1"/>
          <p:nvPr/>
        </p:nvSpPr>
        <p:spPr>
          <a:xfrm>
            <a:off x="655782" y="1635403"/>
            <a:ext cx="6859953" cy="3907801"/>
          </a:xfrm>
          <a:prstGeom prst="rect">
            <a:avLst/>
          </a:prstGeom>
          <a:noFill/>
        </p:spPr>
        <p:txBody>
          <a:bodyPr wrap="square" rtlCol="0">
            <a:spAutoFit/>
          </a:bodyPr>
          <a:lstStyle/>
          <a:p>
            <a:pPr>
              <a:lnSpc>
                <a:spcPct val="150000"/>
              </a:lnSpc>
            </a:pPr>
            <a:r>
              <a:rPr lang="en-US" altLang="zh-CN" sz="2400" dirty="0">
                <a:effectLst/>
                <a:latin typeface="Times New Roman" panose="02020603050405020304" pitchFamily="18" charset="0"/>
                <a:ea typeface="宋体" panose="02010600030101010101" pitchFamily="2" charset="-122"/>
              </a:rPr>
              <a:t>OpenGL</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effectLst/>
                <a:latin typeface="Times New Roman" panose="02020603050405020304" pitchFamily="18" charset="0"/>
                <a:ea typeface="宋体" panose="02010600030101010101" pitchFamily="2" charset="-122"/>
              </a:rPr>
              <a:t>Open Graphics Library</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）是指定义了一个跨编程语言、跨平台的编程接口规格的专业的图形程序接口。它用于三维图像（二维的亦可），是一个功能强大，调用方便的底层图形库。</a:t>
            </a:r>
            <a:r>
              <a:rPr lang="en-US" altLang="zh-CN" sz="2400" dirty="0">
                <a:effectLst/>
                <a:latin typeface="Times New Roman" panose="02020603050405020304" pitchFamily="18" charset="0"/>
                <a:ea typeface="宋体" panose="02010600030101010101" pitchFamily="2" charset="-122"/>
              </a:rPr>
              <a:t>OpenGL</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是行业领域中最为广泛接纳的</a:t>
            </a:r>
            <a:r>
              <a:rPr lang="en-US" altLang="zh-CN" sz="2400" dirty="0">
                <a:effectLst/>
                <a:latin typeface="Times New Roman" panose="02020603050405020304" pitchFamily="18" charset="0"/>
                <a:ea typeface="宋体" panose="02010600030101010101" pitchFamily="2" charset="-122"/>
              </a:rPr>
              <a:t> 2D/3D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图形</a:t>
            </a:r>
            <a:r>
              <a:rPr lang="en-US" altLang="zh-CN" sz="2400" dirty="0">
                <a:effectLst/>
                <a:latin typeface="Times New Roman" panose="02020603050405020304" pitchFamily="18" charset="0"/>
                <a:ea typeface="宋体" panose="02010600030101010101" pitchFamily="2" charset="-122"/>
              </a:rPr>
              <a:t> API</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，其自诞生至今已催生了各种计算机平台及设备上的数千优秀应用程序</a:t>
            </a:r>
            <a:r>
              <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p>
        </p:txBody>
      </p:sp>
      <p:pic>
        <p:nvPicPr>
          <p:cNvPr id="1026" name="Picture 2" descr="OpenGL Logo">
            <a:extLst>
              <a:ext uri="{FF2B5EF4-FFF2-40B4-BE49-F238E27FC236}">
                <a16:creationId xmlns:a16="http://schemas.microsoft.com/office/drawing/2014/main" id="{391E0776-54BB-47A2-8C29-0EFA96FAF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126" y="1635403"/>
            <a:ext cx="3170239" cy="1636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33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34F0F5-21A5-4DF2-845A-B1A95F7DDB92}"/>
              </a:ext>
            </a:extLst>
          </p:cNvPr>
          <p:cNvSpPr txBox="1"/>
          <p:nvPr/>
        </p:nvSpPr>
        <p:spPr>
          <a:xfrm>
            <a:off x="655782" y="600363"/>
            <a:ext cx="2476960" cy="707886"/>
          </a:xfrm>
          <a:prstGeom prst="rect">
            <a:avLst/>
          </a:prstGeom>
          <a:noFill/>
        </p:spPr>
        <p:txBody>
          <a:bodyPr wrap="none" rtlCol="0">
            <a:spAutoFit/>
          </a:bodyPr>
          <a:lstStyle/>
          <a:p>
            <a:r>
              <a:rPr lang="en-US" altLang="zh-CN" sz="4000" dirty="0"/>
              <a:t>GLAD</a:t>
            </a:r>
            <a:r>
              <a:rPr lang="zh-CN" altLang="en-US" sz="4000" dirty="0"/>
              <a:t>简介</a:t>
            </a:r>
            <a:endParaRPr lang="en-US" altLang="zh-CN" sz="4000" dirty="0"/>
          </a:p>
        </p:txBody>
      </p:sp>
      <p:sp>
        <p:nvSpPr>
          <p:cNvPr id="5" name="文本框 4">
            <a:extLst>
              <a:ext uri="{FF2B5EF4-FFF2-40B4-BE49-F238E27FC236}">
                <a16:creationId xmlns:a16="http://schemas.microsoft.com/office/drawing/2014/main" id="{1EFC636F-A031-45E0-A663-E5178B4105D0}"/>
              </a:ext>
            </a:extLst>
          </p:cNvPr>
          <p:cNvSpPr txBox="1"/>
          <p:nvPr/>
        </p:nvSpPr>
        <p:spPr>
          <a:xfrm>
            <a:off x="655782" y="1821833"/>
            <a:ext cx="7467286" cy="3353803"/>
          </a:xfrm>
          <a:prstGeom prst="rect">
            <a:avLst/>
          </a:prstGeom>
          <a:noFill/>
        </p:spPr>
        <p:txBody>
          <a:bodyPr wrap="square" rtlCol="0">
            <a:spAutoFit/>
          </a:bodyPr>
          <a:lstStyle/>
          <a:p>
            <a:pPr indent="266700" algn="just">
              <a:lnSpc>
                <a:spcPct val="150000"/>
              </a:lnSpc>
            </a:pP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由于</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驱动版本众多，大多数函数的位置都无法在编译时确定下来，需要在运行时进行查询，使得开发过程较为繁琐。</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GLAD (Multi-Language GL/GLES/EGL/GLX/WGL Loader-Generator based on the official specs)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是一个开源的库，可以提供一种更为简单的方法加载所有相关的</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OpenGL</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函数</a:t>
            </a:r>
            <a:r>
              <a:rPr lang="zh-CN" altLang="en-US" sz="24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4315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34F0F5-21A5-4DF2-845A-B1A95F7DDB92}"/>
              </a:ext>
            </a:extLst>
          </p:cNvPr>
          <p:cNvSpPr txBox="1"/>
          <p:nvPr/>
        </p:nvSpPr>
        <p:spPr>
          <a:xfrm>
            <a:off x="655782" y="600363"/>
            <a:ext cx="2512226" cy="707886"/>
          </a:xfrm>
          <a:prstGeom prst="rect">
            <a:avLst/>
          </a:prstGeom>
          <a:noFill/>
        </p:spPr>
        <p:txBody>
          <a:bodyPr wrap="none" rtlCol="0">
            <a:spAutoFit/>
          </a:bodyPr>
          <a:lstStyle/>
          <a:p>
            <a:r>
              <a:rPr lang="en-US" altLang="zh-CN" sz="4000" dirty="0"/>
              <a:t>GLFW</a:t>
            </a:r>
            <a:r>
              <a:rPr lang="zh-CN" altLang="en-US" sz="4000" dirty="0"/>
              <a:t>简介</a:t>
            </a:r>
            <a:endParaRPr lang="en-US" altLang="zh-CN" sz="4000" dirty="0"/>
          </a:p>
        </p:txBody>
      </p:sp>
      <p:sp>
        <p:nvSpPr>
          <p:cNvPr id="5" name="文本框 4">
            <a:extLst>
              <a:ext uri="{FF2B5EF4-FFF2-40B4-BE49-F238E27FC236}">
                <a16:creationId xmlns:a16="http://schemas.microsoft.com/office/drawing/2014/main" id="{1EFC636F-A031-45E0-A663-E5178B4105D0}"/>
              </a:ext>
            </a:extLst>
          </p:cNvPr>
          <p:cNvSpPr txBox="1"/>
          <p:nvPr/>
        </p:nvSpPr>
        <p:spPr>
          <a:xfrm>
            <a:off x="655782" y="1892855"/>
            <a:ext cx="6859953" cy="2245808"/>
          </a:xfrm>
          <a:prstGeom prst="rect">
            <a:avLst/>
          </a:prstGeom>
          <a:noFill/>
        </p:spPr>
        <p:txBody>
          <a:bodyPr wrap="square" rtlCol="0">
            <a:spAutoFit/>
          </a:bodyPr>
          <a:lstStyle/>
          <a:p>
            <a:pPr>
              <a:lnSpc>
                <a:spcPct val="150000"/>
              </a:lnSpc>
            </a:pPr>
            <a:r>
              <a:rPr lang="en-US" altLang="zh-CN" sz="2400" dirty="0">
                <a:effectLst/>
                <a:latin typeface="Times New Roman" panose="02020603050405020304" pitchFamily="18" charset="0"/>
                <a:ea typeface="宋体" panose="02010600030101010101" pitchFamily="2" charset="-122"/>
              </a:rPr>
              <a:t>GLFW</a:t>
            </a:r>
            <a:r>
              <a:rPr lang="zh-CN" altLang="en-US" sz="2400" dirty="0">
                <a:effectLst/>
                <a:latin typeface="Times New Roman" panose="02020603050405020304" pitchFamily="18" charset="0"/>
                <a:ea typeface="宋体" panose="02010600030101010101" pitchFamily="2" charset="-122"/>
              </a:rPr>
              <a:t>（</a:t>
            </a:r>
            <a:r>
              <a:rPr lang="en-US" altLang="zh-CN" sz="2400" dirty="0">
                <a:effectLst/>
                <a:latin typeface="Times New Roman" panose="02020603050405020304" pitchFamily="18" charset="0"/>
                <a:ea typeface="宋体" panose="02010600030101010101" pitchFamily="2" charset="-122"/>
              </a:rPr>
              <a:t>Graphics Library Framework</a:t>
            </a:r>
            <a:r>
              <a:rPr lang="zh-CN" altLang="en-US" sz="2400" dirty="0">
                <a:effectLst/>
                <a:latin typeface="Times New Roman" panose="02020603050405020304" pitchFamily="18" charset="0"/>
                <a:ea typeface="宋体" panose="02010600030101010101" pitchFamily="2" charset="-122"/>
              </a:rPr>
              <a:t>），它是一个小型 </a:t>
            </a:r>
            <a:r>
              <a:rPr lang="en-US" altLang="zh-CN" sz="2400" dirty="0">
                <a:effectLst/>
                <a:latin typeface="Times New Roman" panose="02020603050405020304" pitchFamily="18" charset="0"/>
                <a:ea typeface="宋体" panose="02010600030101010101" pitchFamily="2" charset="-122"/>
              </a:rPr>
              <a:t>C </a:t>
            </a:r>
            <a:r>
              <a:rPr lang="zh-CN" altLang="en-US" sz="2400" dirty="0">
                <a:effectLst/>
                <a:latin typeface="Times New Roman" panose="02020603050405020304" pitchFamily="18" charset="0"/>
                <a:ea typeface="宋体" panose="02010600030101010101" pitchFamily="2" charset="-122"/>
              </a:rPr>
              <a:t>库，允许使用 </a:t>
            </a:r>
            <a:r>
              <a:rPr lang="en-US" altLang="zh-CN" sz="2400" dirty="0">
                <a:effectLst/>
                <a:latin typeface="Times New Roman" panose="02020603050405020304" pitchFamily="18" charset="0"/>
                <a:ea typeface="宋体" panose="02010600030101010101" pitchFamily="2" charset="-122"/>
              </a:rPr>
              <a:t>OpenGL </a:t>
            </a:r>
            <a:r>
              <a:rPr lang="zh-CN" altLang="en-US" sz="2400" dirty="0">
                <a:effectLst/>
                <a:latin typeface="Times New Roman" panose="02020603050405020304" pitchFamily="18" charset="0"/>
                <a:ea typeface="宋体" panose="02010600030101010101" pitchFamily="2" charset="-122"/>
              </a:rPr>
              <a:t>上下文创建和管理窗口，从而也可以使用多个监视器和视频模式。它同时提供对键盘、鼠标和操纵杆输入的访问。</a:t>
            </a:r>
            <a:endParaRPr lang="en-US" altLang="zh-CN" sz="2400" dirty="0"/>
          </a:p>
        </p:txBody>
      </p:sp>
    </p:spTree>
    <p:extLst>
      <p:ext uri="{BB962C8B-B14F-4D97-AF65-F5344CB8AC3E}">
        <p14:creationId xmlns:p14="http://schemas.microsoft.com/office/powerpoint/2010/main" val="3580387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34F0F5-21A5-4DF2-845A-B1A95F7DDB92}"/>
              </a:ext>
            </a:extLst>
          </p:cNvPr>
          <p:cNvSpPr txBox="1"/>
          <p:nvPr/>
        </p:nvSpPr>
        <p:spPr>
          <a:xfrm>
            <a:off x="655782" y="600363"/>
            <a:ext cx="2241319" cy="707886"/>
          </a:xfrm>
          <a:prstGeom prst="rect">
            <a:avLst/>
          </a:prstGeom>
          <a:noFill/>
        </p:spPr>
        <p:txBody>
          <a:bodyPr wrap="none" rtlCol="0">
            <a:spAutoFit/>
          </a:bodyPr>
          <a:lstStyle/>
          <a:p>
            <a:r>
              <a:rPr lang="en-US" altLang="zh-CN" sz="4000" dirty="0"/>
              <a:t>GLM</a:t>
            </a:r>
            <a:r>
              <a:rPr lang="zh-CN" altLang="en-US" sz="4000" dirty="0"/>
              <a:t>简介</a:t>
            </a:r>
            <a:endParaRPr lang="en-US" altLang="zh-CN" sz="4000" dirty="0"/>
          </a:p>
        </p:txBody>
      </p:sp>
      <p:sp>
        <p:nvSpPr>
          <p:cNvPr id="5" name="文本框 4">
            <a:extLst>
              <a:ext uri="{FF2B5EF4-FFF2-40B4-BE49-F238E27FC236}">
                <a16:creationId xmlns:a16="http://schemas.microsoft.com/office/drawing/2014/main" id="{1EFC636F-A031-45E0-A663-E5178B4105D0}"/>
              </a:ext>
            </a:extLst>
          </p:cNvPr>
          <p:cNvSpPr txBox="1"/>
          <p:nvPr/>
        </p:nvSpPr>
        <p:spPr>
          <a:xfrm>
            <a:off x="655782" y="1821833"/>
            <a:ext cx="6859953" cy="2245808"/>
          </a:xfrm>
          <a:prstGeom prst="rect">
            <a:avLst/>
          </a:prstGeom>
          <a:noFill/>
        </p:spPr>
        <p:txBody>
          <a:bodyPr wrap="square" rtlCol="0">
            <a:spAutoFit/>
          </a:bodyPr>
          <a:lstStyle/>
          <a:p>
            <a:pPr indent="266700" algn="just">
              <a:lnSpc>
                <a:spcPct val="150000"/>
              </a:lnSpc>
            </a:pPr>
            <a:r>
              <a:rPr lang="en-US" altLang="zh-CN" sz="2400" dirty="0">
                <a:effectLst/>
                <a:latin typeface="Times New Roman" panose="02020603050405020304" pitchFamily="18" charset="0"/>
                <a:ea typeface="宋体" panose="02010600030101010101" pitchFamily="2" charset="-122"/>
              </a:rPr>
              <a:t>GLM</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effectLst/>
                <a:latin typeface="Times New Roman" panose="02020603050405020304" pitchFamily="18" charset="0"/>
                <a:ea typeface="宋体" panose="02010600030101010101" pitchFamily="2" charset="-122"/>
              </a:rPr>
              <a:t>OpenGL Mathematics</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）是专门为</a:t>
            </a:r>
            <a:r>
              <a:rPr lang="en-US" altLang="zh-CN" sz="2400" dirty="0">
                <a:effectLst/>
                <a:latin typeface="Times New Roman" panose="02020603050405020304" pitchFamily="18" charset="0"/>
                <a:ea typeface="宋体" panose="02010600030101010101" pitchFamily="2" charset="-122"/>
              </a:rPr>
              <a:t>OpenGL</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量身定做的数学库，它是一个只有头文件的库，可以快速实现矩阵变换等各种图形学中常用的几何计算</a:t>
            </a:r>
            <a:r>
              <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050" name="Picture 2">
            <a:extLst>
              <a:ext uri="{FF2B5EF4-FFF2-40B4-BE49-F238E27FC236}">
                <a16:creationId xmlns:a16="http://schemas.microsoft.com/office/drawing/2014/main" id="{7C1B6D9A-4E22-4A3E-A3AA-004975C95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1513" y="1813178"/>
            <a:ext cx="2532385" cy="1569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47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34F0F5-21A5-4DF2-845A-B1A95F7DDB92}"/>
              </a:ext>
            </a:extLst>
          </p:cNvPr>
          <p:cNvSpPr txBox="1"/>
          <p:nvPr/>
        </p:nvSpPr>
        <p:spPr>
          <a:xfrm>
            <a:off x="655782" y="600363"/>
            <a:ext cx="2236510" cy="707886"/>
          </a:xfrm>
          <a:prstGeom prst="rect">
            <a:avLst/>
          </a:prstGeom>
          <a:noFill/>
        </p:spPr>
        <p:txBody>
          <a:bodyPr wrap="none" rtlCol="0">
            <a:spAutoFit/>
          </a:bodyPr>
          <a:lstStyle/>
          <a:p>
            <a:r>
              <a:rPr lang="zh-CN" altLang="en-US" sz="4000" dirty="0"/>
              <a:t>实验内容</a:t>
            </a:r>
            <a:endParaRPr lang="en-US" altLang="zh-CN" sz="4000" dirty="0"/>
          </a:p>
        </p:txBody>
      </p:sp>
      <p:sp>
        <p:nvSpPr>
          <p:cNvPr id="5" name="文本框 4">
            <a:extLst>
              <a:ext uri="{FF2B5EF4-FFF2-40B4-BE49-F238E27FC236}">
                <a16:creationId xmlns:a16="http://schemas.microsoft.com/office/drawing/2014/main" id="{1EFC636F-A031-45E0-A663-E5178B4105D0}"/>
              </a:ext>
            </a:extLst>
          </p:cNvPr>
          <p:cNvSpPr txBox="1"/>
          <p:nvPr/>
        </p:nvSpPr>
        <p:spPr>
          <a:xfrm>
            <a:off x="655782" y="1741935"/>
            <a:ext cx="7672293" cy="4468018"/>
          </a:xfrm>
          <a:prstGeom prst="rect">
            <a:avLst/>
          </a:prstGeom>
          <a:noFill/>
        </p:spPr>
        <p:txBody>
          <a:bodyPr wrap="none" rtlCol="0">
            <a:spAutoFit/>
          </a:bodyPr>
          <a:lstStyle/>
          <a:p>
            <a:pPr marL="342900" indent="-342900">
              <a:lnSpc>
                <a:spcPct val="150000"/>
              </a:lnSpc>
              <a:buAutoNum type="arabicPeriod"/>
            </a:pPr>
            <a:r>
              <a:rPr lang="zh-CN" altLang="en-US" sz="2400" dirty="0"/>
              <a:t>集成开发环境：</a:t>
            </a:r>
            <a:r>
              <a:rPr lang="en-US" altLang="zh-CN" sz="2400" dirty="0"/>
              <a:t>Visual Studio Community 2019</a:t>
            </a:r>
            <a:r>
              <a:rPr lang="zh-CN" altLang="en-US" sz="2400" dirty="0"/>
              <a:t>的安装</a:t>
            </a:r>
            <a:endParaRPr lang="en-US" altLang="zh-CN" sz="2400" dirty="0"/>
          </a:p>
          <a:p>
            <a:pPr marL="342900" indent="-342900">
              <a:lnSpc>
                <a:spcPct val="150000"/>
              </a:lnSpc>
              <a:buAutoNum type="arabicPeriod"/>
            </a:pPr>
            <a:r>
              <a:rPr lang="en-US" altLang="zh-CN" sz="2400" dirty="0" err="1"/>
              <a:t>CMake</a:t>
            </a:r>
            <a:r>
              <a:rPr lang="zh-CN" altLang="en-US" sz="2400" dirty="0"/>
              <a:t>的安装</a:t>
            </a:r>
            <a:endParaRPr lang="en-US" altLang="zh-CN" sz="2400" dirty="0"/>
          </a:p>
          <a:p>
            <a:pPr marL="342900" indent="-342900">
              <a:lnSpc>
                <a:spcPct val="150000"/>
              </a:lnSpc>
              <a:buAutoNum type="arabicPeriod"/>
            </a:pPr>
            <a:r>
              <a:rPr lang="en-US" altLang="zh-CN" sz="2400" dirty="0"/>
              <a:t>Git</a:t>
            </a:r>
            <a:r>
              <a:rPr lang="zh-CN" altLang="en-US" sz="2400" dirty="0"/>
              <a:t>的安装</a:t>
            </a:r>
            <a:endParaRPr lang="en-US" altLang="zh-CN" sz="2400" dirty="0"/>
          </a:p>
          <a:p>
            <a:pPr marL="342900" indent="-342900">
              <a:lnSpc>
                <a:spcPct val="150000"/>
              </a:lnSpc>
              <a:buAutoNum type="arabicPeriod"/>
            </a:pPr>
            <a:r>
              <a:rPr lang="en-US" altLang="zh-CN" sz="2400" dirty="0" err="1"/>
              <a:t>vcpkg</a:t>
            </a:r>
            <a:r>
              <a:rPr lang="zh-CN" altLang="en-US" sz="2400" dirty="0"/>
              <a:t>的安装</a:t>
            </a:r>
            <a:endParaRPr lang="en-US" altLang="zh-CN" sz="2400" dirty="0"/>
          </a:p>
          <a:p>
            <a:pPr marL="342900" indent="-342900">
              <a:lnSpc>
                <a:spcPct val="150000"/>
              </a:lnSpc>
              <a:buAutoNum type="arabicPeriod"/>
            </a:pPr>
            <a:r>
              <a:rPr lang="zh-CN" altLang="en-US" sz="2400" dirty="0"/>
              <a:t>系统环境变量的设置</a:t>
            </a:r>
            <a:endParaRPr lang="en-US" altLang="zh-CN" sz="2400" dirty="0"/>
          </a:p>
          <a:p>
            <a:pPr marL="342900" indent="-342900">
              <a:lnSpc>
                <a:spcPct val="150000"/>
              </a:lnSpc>
              <a:buFontTx/>
              <a:buAutoNum type="arabicPeriod"/>
            </a:pPr>
            <a:r>
              <a:rPr lang="en-US" altLang="zh-CN" sz="2400" dirty="0"/>
              <a:t>OpenGL</a:t>
            </a:r>
            <a:r>
              <a:rPr lang="zh-CN" altLang="zh-CN" sz="2400" dirty="0"/>
              <a:t>库安装：</a:t>
            </a:r>
            <a:r>
              <a:rPr lang="en-US" altLang="zh-CN" sz="2400" dirty="0"/>
              <a:t>GLFW</a:t>
            </a:r>
            <a:r>
              <a:rPr lang="zh-CN" altLang="zh-CN" sz="2400" dirty="0"/>
              <a:t>，</a:t>
            </a:r>
            <a:r>
              <a:rPr lang="en-US" altLang="zh-CN" sz="2400" dirty="0"/>
              <a:t>GLAD</a:t>
            </a:r>
            <a:r>
              <a:rPr lang="zh-CN" altLang="zh-CN" sz="2400" dirty="0"/>
              <a:t>，</a:t>
            </a:r>
            <a:r>
              <a:rPr lang="en-US" altLang="zh-CN" sz="2400" dirty="0"/>
              <a:t>GLM</a:t>
            </a:r>
          </a:p>
          <a:p>
            <a:pPr marL="342900" indent="-342900">
              <a:lnSpc>
                <a:spcPct val="150000"/>
              </a:lnSpc>
              <a:buFontTx/>
              <a:buAutoNum type="arabicPeriod"/>
            </a:pPr>
            <a:r>
              <a:rPr lang="zh-CN" altLang="zh-CN" sz="2400" dirty="0"/>
              <a:t>构建并运行实验</a:t>
            </a:r>
            <a:r>
              <a:rPr lang="en-US" altLang="zh-CN" sz="2400" dirty="0"/>
              <a:t>1.1</a:t>
            </a:r>
            <a:r>
              <a:rPr lang="zh-CN" altLang="en-US" sz="2400" dirty="0"/>
              <a:t>（提供代码）</a:t>
            </a:r>
            <a:endParaRPr lang="zh-CN" altLang="zh-CN" sz="2400" dirty="0"/>
          </a:p>
          <a:p>
            <a:pPr marL="342900" indent="-342900">
              <a:lnSpc>
                <a:spcPct val="150000"/>
              </a:lnSpc>
              <a:buAutoNum type="arabicPeriod"/>
            </a:pPr>
            <a:endParaRPr lang="en-US" altLang="zh-CN" sz="2400" dirty="0"/>
          </a:p>
        </p:txBody>
      </p:sp>
    </p:spTree>
    <p:extLst>
      <p:ext uri="{BB962C8B-B14F-4D97-AF65-F5344CB8AC3E}">
        <p14:creationId xmlns:p14="http://schemas.microsoft.com/office/powerpoint/2010/main" val="160889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34F0F5-21A5-4DF2-845A-B1A95F7DDB92}"/>
              </a:ext>
            </a:extLst>
          </p:cNvPr>
          <p:cNvSpPr txBox="1"/>
          <p:nvPr/>
        </p:nvSpPr>
        <p:spPr>
          <a:xfrm>
            <a:off x="105276" y="140765"/>
            <a:ext cx="6960560" cy="707886"/>
          </a:xfrm>
          <a:prstGeom prst="rect">
            <a:avLst/>
          </a:prstGeom>
          <a:noFill/>
        </p:spPr>
        <p:txBody>
          <a:bodyPr wrap="none" rtlCol="0">
            <a:spAutoFit/>
          </a:bodyPr>
          <a:lstStyle/>
          <a:p>
            <a:r>
              <a:rPr lang="zh-CN" altLang="en-US" sz="4000" dirty="0"/>
              <a:t>任务</a:t>
            </a:r>
            <a:r>
              <a:rPr lang="en-US" altLang="zh-CN" sz="4000" dirty="0"/>
              <a:t>1</a:t>
            </a:r>
            <a:r>
              <a:rPr lang="zh-CN" altLang="en-US" sz="4000" dirty="0"/>
              <a:t>：安装</a:t>
            </a:r>
            <a:r>
              <a:rPr lang="en-US" altLang="zh-CN" sz="4000" dirty="0"/>
              <a:t>visual studio 2019</a:t>
            </a:r>
          </a:p>
        </p:txBody>
      </p:sp>
      <p:sp>
        <p:nvSpPr>
          <p:cNvPr id="4" name="文本框 3">
            <a:extLst>
              <a:ext uri="{FF2B5EF4-FFF2-40B4-BE49-F238E27FC236}">
                <a16:creationId xmlns:a16="http://schemas.microsoft.com/office/drawing/2014/main" id="{A13429D9-9F8C-4723-80AB-87FAE040AABD}"/>
              </a:ext>
            </a:extLst>
          </p:cNvPr>
          <p:cNvSpPr txBox="1"/>
          <p:nvPr/>
        </p:nvSpPr>
        <p:spPr>
          <a:xfrm>
            <a:off x="487831" y="954379"/>
            <a:ext cx="10664490" cy="2252027"/>
          </a:xfrm>
          <a:prstGeom prst="rect">
            <a:avLst/>
          </a:prstGeom>
          <a:noFill/>
        </p:spPr>
        <p:txBody>
          <a:bodyPr wrap="square" rtlCol="0">
            <a:spAutoFit/>
          </a:bodyPr>
          <a:lstStyle/>
          <a:p>
            <a:pPr marL="342900" indent="-342900">
              <a:lnSpc>
                <a:spcPct val="150000"/>
              </a:lnSpc>
              <a:buAutoNum type="arabicPeriod"/>
            </a:pPr>
            <a:r>
              <a:rPr lang="zh-CN" altLang="en-US" sz="2400" dirty="0"/>
              <a:t>打开</a:t>
            </a:r>
            <a:r>
              <a:rPr lang="en-US" altLang="zh-CN" sz="2400" dirty="0"/>
              <a:t>visual studio 2019</a:t>
            </a:r>
            <a:r>
              <a:rPr lang="zh-CN" altLang="en-US" sz="2400" dirty="0"/>
              <a:t>官方网站</a:t>
            </a:r>
            <a:r>
              <a:rPr lang="en-US" altLang="zh-CN" sz="1800" u="sng" dirty="0">
                <a:solidFill>
                  <a:srgbClr val="0563C1"/>
                </a:solidFill>
                <a:effectLst/>
                <a:latin typeface="Times New Roman" panose="02020603050405020304" pitchFamily="18" charset="0"/>
                <a:ea typeface="宋体" panose="02010600030101010101" pitchFamily="2" charset="-122"/>
                <a:cs typeface="Times New Roman" panose="02020603050405020304" pitchFamily="18" charset="0"/>
                <a:hlinkClick r:id="rId2"/>
              </a:rPr>
              <a:t>https://visualstudio.microsoft.com/zh-hans/downloads/</a:t>
            </a:r>
            <a:r>
              <a:rPr lang="zh-CN" altLang="en-US" sz="2400" dirty="0"/>
              <a:t>，下载</a:t>
            </a:r>
            <a:r>
              <a:rPr lang="en-US" altLang="zh-CN" sz="2400" dirty="0"/>
              <a:t>visual studio installer</a:t>
            </a:r>
            <a:r>
              <a:rPr lang="zh-CN" altLang="en-US" sz="2400" dirty="0"/>
              <a:t>。</a:t>
            </a:r>
            <a:endParaRPr lang="en-US" altLang="zh-CN" sz="2400" dirty="0"/>
          </a:p>
          <a:p>
            <a:pPr marL="342900" indent="-342900">
              <a:lnSpc>
                <a:spcPct val="150000"/>
              </a:lnSpc>
              <a:buAutoNum type="arabicPeriod"/>
            </a:pPr>
            <a:r>
              <a:rPr lang="zh-CN" altLang="en-US" sz="2400" dirty="0"/>
              <a:t>选择安装</a:t>
            </a:r>
            <a:r>
              <a:rPr lang="en-US" altLang="zh-CN" sz="2400" dirty="0"/>
              <a:t>visual studio 2019 </a:t>
            </a:r>
            <a:r>
              <a:rPr lang="en-US" altLang="zh-CN" sz="2400" dirty="0">
                <a:solidFill>
                  <a:srgbClr val="FF0000"/>
                </a:solidFill>
              </a:rPr>
              <a:t>Community</a:t>
            </a:r>
            <a:r>
              <a:rPr lang="zh-CN" altLang="en-US" sz="2400" dirty="0">
                <a:solidFill>
                  <a:srgbClr val="FF0000"/>
                </a:solidFill>
              </a:rPr>
              <a:t>，</a:t>
            </a:r>
            <a:r>
              <a:rPr lang="zh-CN" altLang="en-US" sz="2400" dirty="0"/>
              <a:t>安装</a:t>
            </a:r>
            <a:r>
              <a:rPr lang="zh-CN" altLang="zh-CN" sz="2400" dirty="0">
                <a:solidFill>
                  <a:srgbClr val="FF0000"/>
                </a:solidFill>
              </a:rPr>
              <a:t>“使用</a:t>
            </a:r>
            <a:r>
              <a:rPr lang="en-US" altLang="zh-CN" sz="2400" dirty="0">
                <a:solidFill>
                  <a:srgbClr val="FF0000"/>
                </a:solidFill>
              </a:rPr>
              <a:t>C++</a:t>
            </a:r>
            <a:r>
              <a:rPr lang="zh-CN" altLang="zh-CN" sz="2400" dirty="0">
                <a:solidFill>
                  <a:srgbClr val="FF0000"/>
                </a:solidFill>
              </a:rPr>
              <a:t>的桌面开发</a:t>
            </a:r>
            <a:r>
              <a:rPr lang="en-US" altLang="zh-CN" sz="2400" dirty="0">
                <a:solidFill>
                  <a:srgbClr val="FF0000"/>
                </a:solidFill>
              </a:rPr>
              <a:t>”</a:t>
            </a:r>
            <a:r>
              <a:rPr lang="zh-CN" altLang="zh-CN" sz="2400" dirty="0">
                <a:solidFill>
                  <a:srgbClr val="FF0000"/>
                </a:solidFill>
              </a:rPr>
              <a:t>，</a:t>
            </a:r>
            <a:r>
              <a:rPr lang="en-US" altLang="zh-CN" sz="2400" dirty="0">
                <a:solidFill>
                  <a:srgbClr val="FF0000"/>
                </a:solidFill>
              </a:rPr>
              <a:t>“</a:t>
            </a:r>
            <a:r>
              <a:rPr lang="zh-CN" altLang="zh-CN" sz="2400" dirty="0">
                <a:solidFill>
                  <a:srgbClr val="FF0000"/>
                </a:solidFill>
              </a:rPr>
              <a:t>用于</a:t>
            </a:r>
            <a:r>
              <a:rPr lang="en-US" altLang="zh-CN" sz="2400" dirty="0">
                <a:solidFill>
                  <a:srgbClr val="FF0000"/>
                </a:solidFill>
              </a:rPr>
              <a:t>Windows</a:t>
            </a:r>
            <a:r>
              <a:rPr lang="zh-CN" altLang="zh-CN" sz="2400" dirty="0">
                <a:solidFill>
                  <a:srgbClr val="FF0000"/>
                </a:solidFill>
              </a:rPr>
              <a:t>的</a:t>
            </a:r>
            <a:r>
              <a:rPr lang="en-US" altLang="zh-CN" sz="2400" dirty="0">
                <a:solidFill>
                  <a:srgbClr val="FF0000"/>
                </a:solidFill>
              </a:rPr>
              <a:t>C++ C++ </a:t>
            </a:r>
            <a:r>
              <a:rPr lang="en-US" altLang="zh-CN" sz="2400" dirty="0" err="1">
                <a:solidFill>
                  <a:srgbClr val="FF0000"/>
                </a:solidFill>
              </a:rPr>
              <a:t>CMake</a:t>
            </a:r>
            <a:r>
              <a:rPr lang="zh-CN" altLang="zh-CN" sz="2400" dirty="0">
                <a:solidFill>
                  <a:srgbClr val="FF0000"/>
                </a:solidFill>
              </a:rPr>
              <a:t>工具</a:t>
            </a:r>
            <a:r>
              <a:rPr lang="en-US" altLang="zh-CN" sz="2400" dirty="0">
                <a:solidFill>
                  <a:srgbClr val="FF0000"/>
                </a:solidFill>
              </a:rPr>
              <a:t>”</a:t>
            </a:r>
            <a:r>
              <a:rPr lang="zh-CN" altLang="zh-CN" sz="2400" dirty="0">
                <a:solidFill>
                  <a:srgbClr val="FF0000"/>
                </a:solidFill>
              </a:rPr>
              <a:t>、</a:t>
            </a:r>
            <a:r>
              <a:rPr lang="en-US" altLang="zh-CN" sz="2400" dirty="0">
                <a:solidFill>
                  <a:srgbClr val="FF0000"/>
                </a:solidFill>
              </a:rPr>
              <a:t>“</a:t>
            </a:r>
            <a:r>
              <a:rPr lang="zh-CN" altLang="zh-CN" sz="2400" dirty="0">
                <a:solidFill>
                  <a:srgbClr val="FF0000"/>
                </a:solidFill>
              </a:rPr>
              <a:t>英语语言包</a:t>
            </a:r>
            <a:r>
              <a:rPr lang="en-US" altLang="zh-CN" sz="2400" dirty="0">
                <a:solidFill>
                  <a:srgbClr val="FF0000"/>
                </a:solidFill>
              </a:rPr>
              <a:t>”</a:t>
            </a:r>
            <a:r>
              <a:rPr lang="zh-CN" altLang="zh-CN" sz="2400" dirty="0"/>
              <a:t>三项</a:t>
            </a:r>
            <a:r>
              <a:rPr lang="zh-CN" altLang="en-US" sz="2400" dirty="0"/>
              <a:t>。</a:t>
            </a:r>
            <a:endParaRPr lang="en-US" altLang="zh-CN" sz="2400" dirty="0"/>
          </a:p>
        </p:txBody>
      </p:sp>
      <p:grpSp>
        <p:nvGrpSpPr>
          <p:cNvPr id="3" name="组合 2">
            <a:extLst>
              <a:ext uri="{FF2B5EF4-FFF2-40B4-BE49-F238E27FC236}">
                <a16:creationId xmlns:a16="http://schemas.microsoft.com/office/drawing/2014/main" id="{7C61197E-F3DE-4F9B-834B-8DD3E4CCA3EF}"/>
              </a:ext>
            </a:extLst>
          </p:cNvPr>
          <p:cNvGrpSpPr/>
          <p:nvPr/>
        </p:nvGrpSpPr>
        <p:grpSpPr>
          <a:xfrm>
            <a:off x="0" y="3796665"/>
            <a:ext cx="12055475" cy="3061335"/>
            <a:chOff x="0" y="2926106"/>
            <a:chExt cx="12055475" cy="3061335"/>
          </a:xfrm>
        </p:grpSpPr>
        <p:pic>
          <p:nvPicPr>
            <p:cNvPr id="6" name="图片 5">
              <a:extLst>
                <a:ext uri="{FF2B5EF4-FFF2-40B4-BE49-F238E27FC236}">
                  <a16:creationId xmlns:a16="http://schemas.microsoft.com/office/drawing/2014/main" id="{93C41545-B36F-4295-8E51-42D12AC5FFAE}"/>
                </a:ext>
              </a:extLst>
            </p:cNvPr>
            <p:cNvPicPr/>
            <p:nvPr/>
          </p:nvPicPr>
          <p:blipFill rotWithShape="1">
            <a:blip r:embed="rId3"/>
            <a:srcRect t="53478"/>
            <a:stretch/>
          </p:blipFill>
          <p:spPr bwMode="auto">
            <a:xfrm>
              <a:off x="0" y="2926106"/>
              <a:ext cx="5006975" cy="1383030"/>
            </a:xfrm>
            <a:prstGeom prst="rect">
              <a:avLst/>
            </a:prstGeom>
            <a:ln>
              <a:noFill/>
            </a:ln>
            <a:extLst>
              <a:ext uri="{53640926-AAD7-44D8-BBD7-CCE9431645EC}">
                <a14:shadowObscured xmlns:a14="http://schemas.microsoft.com/office/drawing/2010/main"/>
              </a:ext>
            </a:extLst>
          </p:spPr>
        </p:pic>
        <p:pic>
          <p:nvPicPr>
            <p:cNvPr id="7" name="图片 6">
              <a:extLst>
                <a:ext uri="{FF2B5EF4-FFF2-40B4-BE49-F238E27FC236}">
                  <a16:creationId xmlns:a16="http://schemas.microsoft.com/office/drawing/2014/main" id="{12F82973-3B8A-4F7D-81AC-D96707CB8D6A}"/>
                </a:ext>
              </a:extLst>
            </p:cNvPr>
            <p:cNvPicPr/>
            <p:nvPr/>
          </p:nvPicPr>
          <p:blipFill rotWithShape="1">
            <a:blip r:embed="rId4"/>
            <a:srcRect b="9832"/>
            <a:stretch/>
          </p:blipFill>
          <p:spPr>
            <a:xfrm>
              <a:off x="5006975" y="2926106"/>
              <a:ext cx="3524250" cy="2977515"/>
            </a:xfrm>
            <a:prstGeom prst="rect">
              <a:avLst/>
            </a:prstGeom>
          </p:spPr>
        </p:pic>
        <p:pic>
          <p:nvPicPr>
            <p:cNvPr id="8" name="图片 7">
              <a:extLst>
                <a:ext uri="{FF2B5EF4-FFF2-40B4-BE49-F238E27FC236}">
                  <a16:creationId xmlns:a16="http://schemas.microsoft.com/office/drawing/2014/main" id="{0C374665-3115-498E-B0AD-DFF8F1A6F60E}"/>
                </a:ext>
              </a:extLst>
            </p:cNvPr>
            <p:cNvPicPr/>
            <p:nvPr/>
          </p:nvPicPr>
          <p:blipFill rotWithShape="1">
            <a:blip r:embed="rId5"/>
            <a:srcRect r="24467"/>
            <a:stretch/>
          </p:blipFill>
          <p:spPr>
            <a:xfrm>
              <a:off x="8531225" y="2926106"/>
              <a:ext cx="3524250" cy="3061335"/>
            </a:xfrm>
            <a:prstGeom prst="rect">
              <a:avLst/>
            </a:prstGeom>
          </p:spPr>
        </p:pic>
      </p:grpSp>
    </p:spTree>
    <p:extLst>
      <p:ext uri="{BB962C8B-B14F-4D97-AF65-F5344CB8AC3E}">
        <p14:creationId xmlns:p14="http://schemas.microsoft.com/office/powerpoint/2010/main" val="343966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34F0F5-21A5-4DF2-845A-B1A95F7DDB92}"/>
              </a:ext>
            </a:extLst>
          </p:cNvPr>
          <p:cNvSpPr txBox="1"/>
          <p:nvPr/>
        </p:nvSpPr>
        <p:spPr>
          <a:xfrm>
            <a:off x="105276" y="140765"/>
            <a:ext cx="6960560" cy="707886"/>
          </a:xfrm>
          <a:prstGeom prst="rect">
            <a:avLst/>
          </a:prstGeom>
          <a:noFill/>
        </p:spPr>
        <p:txBody>
          <a:bodyPr wrap="none" rtlCol="0">
            <a:spAutoFit/>
          </a:bodyPr>
          <a:lstStyle/>
          <a:p>
            <a:r>
              <a:rPr lang="zh-CN" altLang="en-US" sz="4000" dirty="0"/>
              <a:t>任务</a:t>
            </a:r>
            <a:r>
              <a:rPr lang="en-US" altLang="zh-CN" sz="4000" dirty="0"/>
              <a:t>1</a:t>
            </a:r>
            <a:r>
              <a:rPr lang="zh-CN" altLang="en-US" sz="4000" dirty="0"/>
              <a:t>：安装</a:t>
            </a:r>
            <a:r>
              <a:rPr lang="en-US" altLang="zh-CN" sz="4000" dirty="0"/>
              <a:t>visual studio 2019</a:t>
            </a:r>
          </a:p>
        </p:txBody>
      </p:sp>
      <p:sp>
        <p:nvSpPr>
          <p:cNvPr id="4" name="文本框 3">
            <a:extLst>
              <a:ext uri="{FF2B5EF4-FFF2-40B4-BE49-F238E27FC236}">
                <a16:creationId xmlns:a16="http://schemas.microsoft.com/office/drawing/2014/main" id="{A13429D9-9F8C-4723-80AB-87FAE040AABD}"/>
              </a:ext>
            </a:extLst>
          </p:cNvPr>
          <p:cNvSpPr txBox="1"/>
          <p:nvPr/>
        </p:nvSpPr>
        <p:spPr>
          <a:xfrm>
            <a:off x="487831" y="954379"/>
            <a:ext cx="10664490" cy="2252027"/>
          </a:xfrm>
          <a:prstGeom prst="rect">
            <a:avLst/>
          </a:prstGeom>
          <a:noFill/>
        </p:spPr>
        <p:txBody>
          <a:bodyPr wrap="square" rtlCol="0">
            <a:spAutoFit/>
          </a:bodyPr>
          <a:lstStyle/>
          <a:p>
            <a:pPr marL="342900" indent="-342900">
              <a:lnSpc>
                <a:spcPct val="150000"/>
              </a:lnSpc>
              <a:buAutoNum type="arabicPeriod"/>
            </a:pPr>
            <a:r>
              <a:rPr lang="zh-CN" altLang="en-US" sz="2400" dirty="0"/>
              <a:t>打开</a:t>
            </a:r>
            <a:r>
              <a:rPr lang="en-US" altLang="zh-CN" sz="2400" dirty="0"/>
              <a:t>visual studio 2019</a:t>
            </a:r>
            <a:r>
              <a:rPr lang="zh-CN" altLang="en-US" sz="2400" dirty="0"/>
              <a:t>官方网站，下载</a:t>
            </a:r>
            <a:r>
              <a:rPr lang="en-US" altLang="zh-CN" sz="2400" dirty="0"/>
              <a:t>visual studio installer</a:t>
            </a:r>
            <a:r>
              <a:rPr lang="zh-CN" altLang="en-US" sz="2400" dirty="0"/>
              <a:t>。</a:t>
            </a:r>
            <a:endParaRPr lang="en-US" altLang="zh-CN" sz="2400" dirty="0"/>
          </a:p>
          <a:p>
            <a:pPr marL="342900" indent="-342900">
              <a:lnSpc>
                <a:spcPct val="150000"/>
              </a:lnSpc>
              <a:buAutoNum type="arabicPeriod"/>
            </a:pPr>
            <a:r>
              <a:rPr lang="zh-CN" altLang="en-US" sz="2400" dirty="0"/>
              <a:t>选择安装</a:t>
            </a:r>
            <a:r>
              <a:rPr lang="en-US" altLang="zh-CN" sz="2400" dirty="0"/>
              <a:t>visual studio 2019 </a:t>
            </a:r>
            <a:r>
              <a:rPr lang="en-US" altLang="zh-CN" sz="2400" dirty="0">
                <a:solidFill>
                  <a:srgbClr val="FF0000"/>
                </a:solidFill>
              </a:rPr>
              <a:t>Community</a:t>
            </a:r>
            <a:r>
              <a:rPr lang="zh-CN" altLang="en-US" sz="2400" dirty="0">
                <a:solidFill>
                  <a:srgbClr val="FF0000"/>
                </a:solidFill>
              </a:rPr>
              <a:t>，</a:t>
            </a:r>
            <a:r>
              <a:rPr lang="zh-CN" altLang="en-US" sz="2400" dirty="0"/>
              <a:t>安装</a:t>
            </a:r>
            <a:r>
              <a:rPr lang="zh-CN" altLang="zh-CN" sz="2400" dirty="0">
                <a:solidFill>
                  <a:srgbClr val="FF0000"/>
                </a:solidFill>
              </a:rPr>
              <a:t>“使用</a:t>
            </a:r>
            <a:r>
              <a:rPr lang="en-US" altLang="zh-CN" sz="2400" dirty="0">
                <a:solidFill>
                  <a:srgbClr val="FF0000"/>
                </a:solidFill>
              </a:rPr>
              <a:t>C++</a:t>
            </a:r>
            <a:r>
              <a:rPr lang="zh-CN" altLang="zh-CN" sz="2400" dirty="0">
                <a:solidFill>
                  <a:srgbClr val="FF0000"/>
                </a:solidFill>
              </a:rPr>
              <a:t>的桌面开发</a:t>
            </a:r>
            <a:r>
              <a:rPr lang="en-US" altLang="zh-CN" sz="2400" dirty="0">
                <a:solidFill>
                  <a:srgbClr val="FF0000"/>
                </a:solidFill>
              </a:rPr>
              <a:t>”</a:t>
            </a:r>
            <a:r>
              <a:rPr lang="zh-CN" altLang="zh-CN" sz="2400" dirty="0">
                <a:solidFill>
                  <a:srgbClr val="FF0000"/>
                </a:solidFill>
              </a:rPr>
              <a:t>，</a:t>
            </a:r>
            <a:r>
              <a:rPr lang="en-US" altLang="zh-CN" sz="2400" dirty="0">
                <a:solidFill>
                  <a:srgbClr val="FF0000"/>
                </a:solidFill>
              </a:rPr>
              <a:t>“</a:t>
            </a:r>
            <a:r>
              <a:rPr lang="zh-CN" altLang="zh-CN" sz="2400" dirty="0">
                <a:solidFill>
                  <a:srgbClr val="FF0000"/>
                </a:solidFill>
              </a:rPr>
              <a:t>用于</a:t>
            </a:r>
            <a:r>
              <a:rPr lang="en-US" altLang="zh-CN" sz="2400" dirty="0">
                <a:solidFill>
                  <a:srgbClr val="FF0000"/>
                </a:solidFill>
              </a:rPr>
              <a:t>Windows</a:t>
            </a:r>
            <a:r>
              <a:rPr lang="zh-CN" altLang="zh-CN" sz="2400" dirty="0">
                <a:solidFill>
                  <a:srgbClr val="FF0000"/>
                </a:solidFill>
              </a:rPr>
              <a:t>的</a:t>
            </a:r>
            <a:r>
              <a:rPr lang="en-US" altLang="zh-CN" sz="2400" dirty="0">
                <a:solidFill>
                  <a:srgbClr val="FF0000"/>
                </a:solidFill>
              </a:rPr>
              <a:t>C++ C++ </a:t>
            </a:r>
            <a:r>
              <a:rPr lang="en-US" altLang="zh-CN" sz="2400" dirty="0" err="1">
                <a:solidFill>
                  <a:srgbClr val="FF0000"/>
                </a:solidFill>
              </a:rPr>
              <a:t>CMake</a:t>
            </a:r>
            <a:r>
              <a:rPr lang="zh-CN" altLang="zh-CN" sz="2400" dirty="0">
                <a:solidFill>
                  <a:srgbClr val="FF0000"/>
                </a:solidFill>
              </a:rPr>
              <a:t>工具</a:t>
            </a:r>
            <a:r>
              <a:rPr lang="en-US" altLang="zh-CN" sz="2400" dirty="0">
                <a:solidFill>
                  <a:srgbClr val="FF0000"/>
                </a:solidFill>
              </a:rPr>
              <a:t>”</a:t>
            </a:r>
            <a:r>
              <a:rPr lang="zh-CN" altLang="zh-CN" sz="2400" dirty="0">
                <a:solidFill>
                  <a:srgbClr val="FF0000"/>
                </a:solidFill>
              </a:rPr>
              <a:t>、</a:t>
            </a:r>
            <a:r>
              <a:rPr lang="en-US" altLang="zh-CN" sz="2400" dirty="0">
                <a:solidFill>
                  <a:srgbClr val="FF0000"/>
                </a:solidFill>
              </a:rPr>
              <a:t>“</a:t>
            </a:r>
            <a:r>
              <a:rPr lang="zh-CN" altLang="zh-CN" sz="2400" dirty="0">
                <a:solidFill>
                  <a:srgbClr val="FF0000"/>
                </a:solidFill>
              </a:rPr>
              <a:t>英语语言包</a:t>
            </a:r>
            <a:r>
              <a:rPr lang="en-US" altLang="zh-CN" sz="2400" dirty="0">
                <a:solidFill>
                  <a:srgbClr val="FF0000"/>
                </a:solidFill>
              </a:rPr>
              <a:t>”</a:t>
            </a:r>
            <a:r>
              <a:rPr lang="zh-CN" altLang="zh-CN" sz="2400" dirty="0"/>
              <a:t>三项</a:t>
            </a:r>
            <a:r>
              <a:rPr lang="zh-CN" altLang="en-US" sz="2400" dirty="0"/>
              <a:t>。</a:t>
            </a:r>
            <a:endParaRPr lang="en-US" altLang="zh-CN" sz="2400" dirty="0"/>
          </a:p>
          <a:p>
            <a:pPr marL="342900" indent="-342900">
              <a:lnSpc>
                <a:spcPct val="150000"/>
              </a:lnSpc>
              <a:buAutoNum type="arabicPeriod"/>
            </a:pPr>
            <a:r>
              <a:rPr lang="zh-CN" altLang="en-US" sz="2400" dirty="0"/>
              <a:t>如果你已经安装过</a:t>
            </a:r>
            <a:r>
              <a:rPr lang="en-US" altLang="zh-CN" sz="2400" dirty="0"/>
              <a:t>VS2019</a:t>
            </a:r>
            <a:r>
              <a:rPr lang="zh-CN" altLang="en-US" sz="2400" dirty="0"/>
              <a:t>，可以选择修改检查是否已经安装以上三项。</a:t>
            </a:r>
            <a:endParaRPr lang="en-US" altLang="zh-CN" sz="2400" dirty="0"/>
          </a:p>
        </p:txBody>
      </p:sp>
      <p:pic>
        <p:nvPicPr>
          <p:cNvPr id="9" name="图片 8">
            <a:extLst>
              <a:ext uri="{FF2B5EF4-FFF2-40B4-BE49-F238E27FC236}">
                <a16:creationId xmlns:a16="http://schemas.microsoft.com/office/drawing/2014/main" id="{46BF684E-F214-49EA-8149-98C3F456213F}"/>
              </a:ext>
            </a:extLst>
          </p:cNvPr>
          <p:cNvPicPr/>
          <p:nvPr/>
        </p:nvPicPr>
        <p:blipFill rotWithShape="1">
          <a:blip r:embed="rId2"/>
          <a:srcRect t="8799"/>
          <a:stretch/>
        </p:blipFill>
        <p:spPr bwMode="auto">
          <a:xfrm>
            <a:off x="2005962" y="3429000"/>
            <a:ext cx="7857129" cy="30605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45922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34F0F5-21A5-4DF2-845A-B1A95F7DDB92}"/>
              </a:ext>
            </a:extLst>
          </p:cNvPr>
          <p:cNvSpPr txBox="1"/>
          <p:nvPr/>
        </p:nvSpPr>
        <p:spPr>
          <a:xfrm>
            <a:off x="105276" y="140765"/>
            <a:ext cx="4443845" cy="707886"/>
          </a:xfrm>
          <a:prstGeom prst="rect">
            <a:avLst/>
          </a:prstGeom>
          <a:noFill/>
        </p:spPr>
        <p:txBody>
          <a:bodyPr wrap="none" rtlCol="0">
            <a:spAutoFit/>
          </a:bodyPr>
          <a:lstStyle/>
          <a:p>
            <a:r>
              <a:rPr lang="zh-CN" altLang="en-US" sz="4000" dirty="0"/>
              <a:t>任务</a:t>
            </a:r>
            <a:r>
              <a:rPr lang="en-US" altLang="zh-CN" sz="4000" dirty="0"/>
              <a:t>2</a:t>
            </a:r>
            <a:r>
              <a:rPr lang="zh-CN" altLang="en-US" sz="4000" dirty="0"/>
              <a:t>：安装</a:t>
            </a:r>
            <a:r>
              <a:rPr lang="en-US" altLang="zh-CN" sz="4000" dirty="0" err="1"/>
              <a:t>cmake</a:t>
            </a:r>
            <a:endParaRPr lang="en-US" altLang="zh-CN" sz="4000" dirty="0"/>
          </a:p>
        </p:txBody>
      </p:sp>
      <p:sp>
        <p:nvSpPr>
          <p:cNvPr id="4" name="文本框 3">
            <a:extLst>
              <a:ext uri="{FF2B5EF4-FFF2-40B4-BE49-F238E27FC236}">
                <a16:creationId xmlns:a16="http://schemas.microsoft.com/office/drawing/2014/main" id="{A13429D9-9F8C-4723-80AB-87FAE040AABD}"/>
              </a:ext>
            </a:extLst>
          </p:cNvPr>
          <p:cNvSpPr txBox="1"/>
          <p:nvPr/>
        </p:nvSpPr>
        <p:spPr>
          <a:xfrm>
            <a:off x="487831" y="848651"/>
            <a:ext cx="10664490" cy="1892121"/>
          </a:xfrm>
          <a:prstGeom prst="rect">
            <a:avLst/>
          </a:prstGeom>
          <a:noFill/>
        </p:spPr>
        <p:txBody>
          <a:bodyPr wrap="square" rtlCol="0">
            <a:spAutoFit/>
          </a:bodyPr>
          <a:lstStyle/>
          <a:p>
            <a:pPr marL="342900" indent="-342900">
              <a:lnSpc>
                <a:spcPct val="150000"/>
              </a:lnSpc>
              <a:buAutoNum type="arabicPeriod"/>
            </a:pPr>
            <a:r>
              <a:rPr lang="zh-CN" altLang="en-US" sz="2000" dirty="0"/>
              <a:t>打开</a:t>
            </a:r>
            <a:r>
              <a:rPr lang="en-US" altLang="zh-CN" sz="2000" dirty="0" err="1"/>
              <a:t>cmake</a:t>
            </a:r>
            <a:r>
              <a:rPr lang="zh-CN" altLang="en-US" sz="2000" dirty="0"/>
              <a:t>官方网站</a:t>
            </a:r>
            <a:r>
              <a:rPr lang="en-US" altLang="zh-CN" sz="2000" u="sng" dirty="0">
                <a:solidFill>
                  <a:srgbClr val="0563C1"/>
                </a:solidFill>
                <a:effectLst/>
                <a:latin typeface="Times New Roman" panose="02020603050405020304" pitchFamily="18" charset="0"/>
                <a:ea typeface="宋体" panose="02010600030101010101" pitchFamily="2" charset="-122"/>
                <a:cs typeface="Times New Roman" panose="02020603050405020304" pitchFamily="18" charset="0"/>
                <a:hlinkClick r:id="rId2"/>
              </a:rPr>
              <a:t>https://cmake.org/download/</a:t>
            </a:r>
            <a:r>
              <a:rPr lang="zh-CN" altLang="en-US" sz="2000" dirty="0"/>
              <a:t>，下载最新的安装程序。或者使用提供的安装程序。</a:t>
            </a:r>
            <a:endParaRPr lang="en-US" altLang="zh-CN" sz="2000" dirty="0"/>
          </a:p>
          <a:p>
            <a:pPr marL="342900" indent="-342900">
              <a:lnSpc>
                <a:spcPct val="150000"/>
              </a:lnSpc>
              <a:buAutoNum type="arabicPeriod"/>
            </a:pPr>
            <a:r>
              <a:rPr lang="zh-CN" altLang="en-US" sz="2000" dirty="0"/>
              <a:t>按照流程安装</a:t>
            </a:r>
            <a:r>
              <a:rPr lang="en-US" altLang="zh-CN" sz="2000" dirty="0" err="1"/>
              <a:t>cmake</a:t>
            </a:r>
            <a:r>
              <a:rPr lang="zh-CN" altLang="en-US" sz="2000" dirty="0"/>
              <a:t>，</a:t>
            </a:r>
            <a:r>
              <a:rPr lang="zh-CN" altLang="zh-CN" sz="2000" dirty="0"/>
              <a:t>其中有修改系统变量的选项选择</a:t>
            </a:r>
            <a:r>
              <a:rPr lang="zh-CN" altLang="en-US" sz="2000" dirty="0">
                <a:solidFill>
                  <a:srgbClr val="FF0000"/>
                </a:solidFill>
              </a:rPr>
              <a:t>“为所有用户添加到系统变量”</a:t>
            </a:r>
            <a:r>
              <a:rPr lang="zh-CN" altLang="en-US" sz="2000" dirty="0"/>
              <a:t>。</a:t>
            </a:r>
            <a:endParaRPr lang="en-US" altLang="zh-CN" sz="2000" dirty="0"/>
          </a:p>
          <a:p>
            <a:pPr marL="342900" indent="-342900">
              <a:lnSpc>
                <a:spcPct val="150000"/>
              </a:lnSpc>
              <a:buAutoNum type="arabicPeriod"/>
            </a:pPr>
            <a:r>
              <a:rPr lang="zh-CN" altLang="en-US" sz="2000" dirty="0"/>
              <a:t>可以通过命令行输入命令 </a:t>
            </a:r>
            <a:r>
              <a:rPr lang="en-US" altLang="zh-CN" sz="2000" dirty="0" err="1">
                <a:highlight>
                  <a:srgbClr val="C0C0C0"/>
                </a:highlight>
              </a:rPr>
              <a:t>cmake</a:t>
            </a:r>
            <a:r>
              <a:rPr lang="en-US" altLang="zh-CN" sz="2000" dirty="0">
                <a:highlight>
                  <a:srgbClr val="C0C0C0"/>
                </a:highlight>
              </a:rPr>
              <a:t> </a:t>
            </a:r>
            <a:r>
              <a:rPr lang="zh-CN" altLang="en-US" sz="2000" dirty="0"/>
              <a:t>检查是否安装成功。</a:t>
            </a:r>
            <a:endParaRPr lang="en-US" altLang="zh-CN" sz="2000" dirty="0"/>
          </a:p>
        </p:txBody>
      </p:sp>
      <p:pic>
        <p:nvPicPr>
          <p:cNvPr id="5" name="图片 4">
            <a:extLst>
              <a:ext uri="{FF2B5EF4-FFF2-40B4-BE49-F238E27FC236}">
                <a16:creationId xmlns:a16="http://schemas.microsoft.com/office/drawing/2014/main" id="{78B2BF29-B370-43A5-B4C8-ADBC1779DF34}"/>
              </a:ext>
            </a:extLst>
          </p:cNvPr>
          <p:cNvPicPr/>
          <p:nvPr/>
        </p:nvPicPr>
        <p:blipFill>
          <a:blip r:embed="rId3"/>
          <a:stretch>
            <a:fillRect/>
          </a:stretch>
        </p:blipFill>
        <p:spPr>
          <a:xfrm>
            <a:off x="186431" y="2853334"/>
            <a:ext cx="5469901" cy="3887338"/>
          </a:xfrm>
          <a:prstGeom prst="rect">
            <a:avLst/>
          </a:prstGeom>
        </p:spPr>
      </p:pic>
      <p:pic>
        <p:nvPicPr>
          <p:cNvPr id="6" name="图片 5">
            <a:extLst>
              <a:ext uri="{FF2B5EF4-FFF2-40B4-BE49-F238E27FC236}">
                <a16:creationId xmlns:a16="http://schemas.microsoft.com/office/drawing/2014/main" id="{79C9A255-406D-4F43-B8C3-635533378996}"/>
              </a:ext>
            </a:extLst>
          </p:cNvPr>
          <p:cNvPicPr>
            <a:picLocks noChangeAspect="1"/>
          </p:cNvPicPr>
          <p:nvPr/>
        </p:nvPicPr>
        <p:blipFill>
          <a:blip r:embed="rId4"/>
          <a:stretch>
            <a:fillRect/>
          </a:stretch>
        </p:blipFill>
        <p:spPr>
          <a:xfrm>
            <a:off x="5745162" y="2853334"/>
            <a:ext cx="6358062" cy="2819938"/>
          </a:xfrm>
          <a:prstGeom prst="rect">
            <a:avLst/>
          </a:prstGeom>
        </p:spPr>
      </p:pic>
      <p:sp>
        <p:nvSpPr>
          <p:cNvPr id="7" name="矩形 6">
            <a:extLst>
              <a:ext uri="{FF2B5EF4-FFF2-40B4-BE49-F238E27FC236}">
                <a16:creationId xmlns:a16="http://schemas.microsoft.com/office/drawing/2014/main" id="{B04424A1-8279-4E8D-B404-0A18B4404DBD}"/>
              </a:ext>
            </a:extLst>
          </p:cNvPr>
          <p:cNvSpPr/>
          <p:nvPr/>
        </p:nvSpPr>
        <p:spPr>
          <a:xfrm>
            <a:off x="389081" y="4648703"/>
            <a:ext cx="3657600" cy="2663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73202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TotalTime>
  <Words>1302</Words>
  <Application>Microsoft Office PowerPoint</Application>
  <PresentationFormat>宽屏</PresentationFormat>
  <Paragraphs>79</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VCC</dc:creator>
  <cp:lastModifiedBy>VCC</cp:lastModifiedBy>
  <cp:revision>57</cp:revision>
  <dcterms:created xsi:type="dcterms:W3CDTF">2021-09-06T11:12:59Z</dcterms:created>
  <dcterms:modified xsi:type="dcterms:W3CDTF">2021-09-07T11:34:55Z</dcterms:modified>
</cp:coreProperties>
</file>