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9" r:id="rId4"/>
    <p:sldId id="281" r:id="rId5"/>
    <p:sldId id="283" r:id="rId6"/>
    <p:sldId id="284" r:id="rId7"/>
    <p:sldId id="282" r:id="rId8"/>
    <p:sldId id="296" r:id="rId9"/>
    <p:sldId id="285" r:id="rId10"/>
    <p:sldId id="280" r:id="rId11"/>
    <p:sldId id="289" r:id="rId12"/>
    <p:sldId id="286" r:id="rId13"/>
    <p:sldId id="288" r:id="rId14"/>
    <p:sldId id="287" r:id="rId15"/>
    <p:sldId id="297" r:id="rId16"/>
    <p:sldId id="290" r:id="rId17"/>
    <p:sldId id="291" r:id="rId18"/>
    <p:sldId id="293" r:id="rId19"/>
    <p:sldId id="294" r:id="rId20"/>
    <p:sldId id="295" r:id="rId21"/>
    <p:sldId id="29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8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3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5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0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78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9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80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15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2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95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03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2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2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1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4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3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1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5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6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0DA7-C9AC-4585-ACD2-1B4E5225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F9900-43C9-4B92-B910-2E8932CE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C2F9A-EA84-45B2-8591-6B633C6E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62BE3-D0B6-44E8-9706-2E0A9F85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6E150-6546-42F7-9738-AA98B973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2E641-D932-49DC-904E-FE18ED21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D7085-4E7F-4618-A793-CE3A3499F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80178-175A-4728-8F15-A4E0C2E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0AD5F-E1A2-458D-BAB1-4733D421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F4CAC-EEF8-4ADD-A372-61D70D8E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7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64091E-7A9E-4C95-AD52-51817CCFF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73371-F2BC-491C-8D36-E3565E5C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12B65-585C-4BD2-87AB-D2784F07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0EF79-9F1C-477D-AE6A-749CAA80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962F4-8D86-45A5-A20B-D86A0E62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5D3E7-BDCA-490B-ACB0-7AD0C9BE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2B3D4-5CC0-484B-AAAB-AE691046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4528-1EC1-47BD-B42C-C2C92BAE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2EF5D-A28E-440D-8388-A17BFCA0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ABAF4-849A-4276-A67D-B6769125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4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47B1F-ECA2-46DB-8FB8-89E0BFBE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14351-AAE7-4EAA-9AE5-129E484A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DDC5B-8A85-4649-B751-CB2D539A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1BB9B-C3CD-42A3-96DA-3C7FB33B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04C6C-66CA-49AD-8934-316047AD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7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0F9A3-73B0-4F8E-A663-74F6D17C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63119-D814-46EA-9BD4-0EEFA6AC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F3F417-A66C-4D76-9A85-9E018B940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B22CA-E95D-403A-ADD7-AA31DB2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26A88-B5ED-42D1-98F0-CD5E870F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58C17-78D6-4E15-8409-1CEF4877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7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5D366-744F-4A7C-BE2D-F1935656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F7341-564B-4150-A4FE-2AE29509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6C46C-DD83-46A7-9F07-D8B21B94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C19032-3C73-4501-B2FF-FC2E051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0510AB-10B7-49FE-8E13-B01EF58E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189C0-AC00-42B8-9FC0-582CD164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903CC5-FA93-4F8D-BB74-EA664E1B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C941B-5C32-4A43-AC73-553B91A0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7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50BB2-45A0-4786-8370-7C50FB88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66BC3B-5771-434B-BC8D-4EC3EE2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38F15-3A87-4DB9-BC7E-E328FE2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F08A0E-65ED-40C8-9993-46335C91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8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82B3ED-427E-4F3F-92A2-20AB2EC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0E93B-4F84-481B-A1A5-95B5C0E1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5184E6-EA69-4190-8112-6C940444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2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85A9-385E-4729-A6D9-D375E0A6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94F11-C3DA-40AE-BBDF-1348A03F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82512-1135-4CF6-A461-1A222CF0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8D5E6-E271-429B-AA97-6C2E456F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689DB-86DA-47B3-A6DE-4EEFDF49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8FB97-4A2F-47F1-8432-785BBAEB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B0566-B5F4-413A-87E0-A6438462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73E3F-0A30-4B63-B66D-5EC23050D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09E07-B563-433C-A800-0A6D38D5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32F4B-C6BF-4D99-A9AB-6E2AF6A1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8C78F-832C-4193-8022-37CD4E8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87233-DEFE-4594-95ED-9D53B584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4DD19-5546-4053-B939-3914A3D8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4BDE1-A3E1-4448-98DA-E1A057FF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B1527-8D5C-4B28-BDAC-D8B8A1674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E4177-3593-4D3B-8426-1FD06EE6B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67144-5FF8-429B-8099-95B08CD0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4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xiaorongjun000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CC560D-CE96-41C3-8E04-AED3FAB35070}"/>
              </a:ext>
            </a:extLst>
          </p:cNvPr>
          <p:cNvSpPr txBox="1"/>
          <p:nvPr/>
        </p:nvSpPr>
        <p:spPr>
          <a:xfrm>
            <a:off x="672254" y="1120676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1324186" y="2884642"/>
            <a:ext cx="92547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 </a:t>
            </a:r>
            <a:r>
              <a:rPr lang="en-US" altLang="zh-CN" sz="4400" dirty="0"/>
              <a:t>1.2  </a:t>
            </a:r>
            <a:r>
              <a:rPr lang="en-US" altLang="zh-CN" sz="4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OpenGL</a:t>
            </a:r>
            <a:r>
              <a:rPr lang="zh-CN" altLang="zh-CN" sz="4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与着色器编程</a:t>
            </a:r>
            <a:endParaRPr lang="zh-CN" altLang="zh-CN" sz="44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C02066B5-31BB-4FEA-8E44-7CD31D693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助教：林志强、肖荣钧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73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着色器 </a:t>
            </a:r>
            <a:r>
              <a:rPr lang="en-US" altLang="zh-CN" sz="4400" b="1" dirty="0">
                <a:latin typeface="+mj-ea"/>
                <a:ea typeface="+mj-ea"/>
              </a:rPr>
              <a:t>shader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3DBAE99-6FA9-41C6-BFA7-AC2EF5E2D1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262" y="1345218"/>
            <a:ext cx="4087178" cy="510483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FB5A88F-EB89-4FE9-8222-4B23E2BBFB7D}"/>
              </a:ext>
            </a:extLst>
          </p:cNvPr>
          <p:cNvSpPr txBox="1"/>
          <p:nvPr/>
        </p:nvSpPr>
        <p:spPr>
          <a:xfrm>
            <a:off x="5214938" y="567319"/>
            <a:ext cx="6096000" cy="5723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355600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对于每个着色器程序，都需要在应用程序中通过下面的步骤进行设置：</a:t>
            </a:r>
          </a:p>
          <a:p>
            <a:pPr marL="457200" indent="355600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）创建一个着色器对象。</a:t>
            </a:r>
          </a:p>
          <a:p>
            <a:pPr marL="457200" indent="355600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）将着色器源代码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为对象。</a:t>
            </a:r>
          </a:p>
          <a:p>
            <a:pPr marL="457200" indent="355600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）验证着色器的编译是否成功。</a:t>
            </a:r>
          </a:p>
          <a:p>
            <a:pPr marL="457200" indent="355600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然后需要将所有着色器对象链接为一个着色器程序，包括：</a:t>
            </a:r>
          </a:p>
          <a:p>
            <a:pPr marL="457200" indent="355600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）创建一个着色器程序。</a:t>
            </a:r>
          </a:p>
          <a:p>
            <a:pPr marL="457200" indent="355600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）将着色器对象关联到着色器程序。</a:t>
            </a:r>
          </a:p>
          <a:p>
            <a:pPr marL="457200" indent="355600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）链接着色器程序。</a:t>
            </a:r>
          </a:p>
          <a:p>
            <a:pPr marL="457200" indent="355600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）判断着色器的链接过程是否成功完成。</a:t>
            </a:r>
          </a:p>
          <a:p>
            <a:pPr marL="457200" indent="355600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）使用着色器来处理顶点和片元</a:t>
            </a:r>
          </a:p>
        </p:txBody>
      </p:sp>
    </p:spTree>
    <p:extLst>
      <p:ext uri="{BB962C8B-B14F-4D97-AF65-F5344CB8AC3E}">
        <p14:creationId xmlns:p14="http://schemas.microsoft.com/office/powerpoint/2010/main" val="9239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CPU</a:t>
            </a:r>
            <a:r>
              <a:rPr lang="zh-CN" altLang="en-US" sz="4400" b="1" dirty="0">
                <a:latin typeface="+mj-ea"/>
                <a:ea typeface="+mj-ea"/>
              </a:rPr>
              <a:t>如何使用</a:t>
            </a:r>
            <a:r>
              <a:rPr lang="en-US" altLang="zh-CN" sz="4400" b="1" dirty="0">
                <a:latin typeface="+mj-ea"/>
                <a:ea typeface="+mj-ea"/>
              </a:rPr>
              <a:t>shader</a:t>
            </a:r>
            <a:r>
              <a:rPr lang="zh-CN" altLang="en-US" sz="4400" b="1" dirty="0">
                <a:latin typeface="+mj-ea"/>
                <a:ea typeface="+mj-ea"/>
              </a:rPr>
              <a:t>？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741C80-1871-439F-B438-9A967FD32671}"/>
              </a:ext>
            </a:extLst>
          </p:cNvPr>
          <p:cNvSpPr/>
          <p:nvPr/>
        </p:nvSpPr>
        <p:spPr>
          <a:xfrm>
            <a:off x="187649" y="1087120"/>
            <a:ext cx="11039151" cy="5435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F80761-BF99-4294-A22F-A0EDEAB1E5C0}"/>
              </a:ext>
            </a:extLst>
          </p:cNvPr>
          <p:cNvSpPr txBox="1"/>
          <p:nvPr/>
        </p:nvSpPr>
        <p:spPr>
          <a:xfrm>
            <a:off x="187648" y="1008545"/>
            <a:ext cx="10558463" cy="559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GLuint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program = </a:t>
            </a:r>
            <a:r>
              <a:rPr lang="en-US" altLang="zh-CN" sz="16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glCreateProgram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GLuint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vertex_shader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glCreateShader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GL_VERTEX_SHADER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glShaderSource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vertex_shader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, 1, 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**) &amp;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vertex_source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glCompileShader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vertex_shader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glAttachShader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(program,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vertex_shader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GLuint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fragment_shader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glCreateShader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GL_FRAGMENT_SHADER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glShaderSource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fragment_shader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1, 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**) &amp;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frag_source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glCompileShader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fragment_shader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glAttachShader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(program,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fragment_shader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glLinkProgram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(program);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glUseProgram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(program);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1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7" y="165476"/>
            <a:ext cx="113090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CPU</a:t>
            </a:r>
            <a:r>
              <a:rPr lang="zh-CN" altLang="en-US" sz="4400" b="1" dirty="0">
                <a:latin typeface="+mj-ea"/>
                <a:ea typeface="+mj-ea"/>
              </a:rPr>
              <a:t>如何把数据传送到</a:t>
            </a:r>
            <a:r>
              <a:rPr lang="en-US" altLang="zh-CN" sz="4400" b="1" dirty="0">
                <a:latin typeface="+mj-ea"/>
                <a:ea typeface="+mj-ea"/>
              </a:rPr>
              <a:t>CPU</a:t>
            </a:r>
            <a:r>
              <a:rPr lang="zh-CN" altLang="en-US" sz="4400" b="1" dirty="0">
                <a:latin typeface="+mj-ea"/>
                <a:ea typeface="+mj-ea"/>
              </a:rPr>
              <a:t>？</a:t>
            </a:r>
            <a:r>
              <a:rPr lang="en-US" altLang="zh-CN" sz="4400" b="1" dirty="0">
                <a:latin typeface="+mj-ea"/>
                <a:ea typeface="+mj-ea"/>
              </a:rPr>
              <a:t>(</a:t>
            </a:r>
            <a:r>
              <a:rPr lang="zh-CN" altLang="en-US" sz="4400" b="1" dirty="0">
                <a:latin typeface="+mj-ea"/>
                <a:ea typeface="+mj-ea"/>
              </a:rPr>
              <a:t>在</a:t>
            </a:r>
            <a:r>
              <a:rPr lang="en-US" altLang="zh-CN" sz="4400" b="1" dirty="0" err="1">
                <a:latin typeface="+mj-ea"/>
                <a:ea typeface="+mj-ea"/>
              </a:rPr>
              <a:t>init</a:t>
            </a:r>
            <a:r>
              <a:rPr lang="en-US" altLang="zh-CN" sz="4400" b="1" dirty="0">
                <a:latin typeface="+mj-ea"/>
                <a:ea typeface="+mj-ea"/>
              </a:rPr>
              <a:t>()</a:t>
            </a:r>
            <a:r>
              <a:rPr lang="zh-CN" altLang="en-US" sz="4400" b="1" dirty="0">
                <a:latin typeface="+mj-ea"/>
                <a:ea typeface="+mj-ea"/>
              </a:rPr>
              <a:t>中执行</a:t>
            </a:r>
            <a:r>
              <a:rPr lang="en-US" altLang="zh-CN" sz="4400" b="1" dirty="0">
                <a:latin typeface="+mj-ea"/>
                <a:ea typeface="+mj-ea"/>
              </a:rPr>
              <a:t>)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383384" y="890409"/>
            <a:ext cx="1084341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GLuint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[2];</a:t>
            </a:r>
            <a:endParaRPr lang="en-US" altLang="zh-CN" sz="2000" dirty="0">
              <a:solidFill>
                <a:srgbClr val="6F008A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glGenVertexArrays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(1, &amp;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[0]);</a:t>
            </a:r>
          </a:p>
          <a:p>
            <a:r>
              <a:rPr lang="en-US" altLang="zh-CN" sz="20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glBindVertexArray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[0]);</a:t>
            </a:r>
            <a:r>
              <a:rPr lang="en-US" altLang="zh-CN" sz="20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en-US" altLang="zh-CN" sz="2000" dirty="0">
              <a:solidFill>
                <a:srgbClr val="2B91AF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en-US" altLang="zh-CN" sz="2000" dirty="0">
              <a:solidFill>
                <a:srgbClr val="2B91AF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GLuint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vbo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[2];</a:t>
            </a:r>
          </a:p>
          <a:p>
            <a:r>
              <a:rPr lang="en-US" altLang="zh-CN" sz="20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glGenBuffers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(1, &amp;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vbo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[0]);</a:t>
            </a:r>
          </a:p>
          <a:p>
            <a:r>
              <a:rPr lang="da-DK" altLang="zh-CN" sz="20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glBindBuffer</a:t>
            </a:r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da-DK" altLang="zh-CN" sz="20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GL_ARRAY_BUFFER</a:t>
            </a:r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vbo[0]);</a:t>
            </a:r>
          </a:p>
          <a:p>
            <a:endParaRPr lang="da-DK" altLang="zh-CN" sz="20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glBufferData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GL_ARRAY_BUFFER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triangle_vertices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triangle_vertices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GL_STATIC_DRAW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sz="20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GLuint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location = </a:t>
            </a:r>
            <a:r>
              <a:rPr lang="fr-FR" altLang="zh-CN" sz="20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glGetAttribLocation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(program, </a:t>
            </a:r>
            <a:r>
              <a:rPr lang="fr-FR" altLang="zh-CN" sz="20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"vPosition"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glEnableVertexAttribArray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(location);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glVertexAttribPointer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(location, 2, </a:t>
            </a:r>
            <a:r>
              <a:rPr lang="en-US" altLang="zh-CN" sz="20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GL_FLOAT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GL_FALSE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</a:t>
            </a:r>
            <a:r>
              <a:rPr lang="en-US" altLang="zh-CN" sz="20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BUFFER_OFFSET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(0));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741C80-1871-439F-B438-9A967FD32671}"/>
              </a:ext>
            </a:extLst>
          </p:cNvPr>
          <p:cNvSpPr/>
          <p:nvPr/>
        </p:nvSpPr>
        <p:spPr>
          <a:xfrm>
            <a:off x="187649" y="890409"/>
            <a:ext cx="11039151" cy="56323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BF484D-53BD-422A-BB4A-198F530D43EE}"/>
              </a:ext>
            </a:extLst>
          </p:cNvPr>
          <p:cNvSpPr/>
          <p:nvPr/>
        </p:nvSpPr>
        <p:spPr>
          <a:xfrm>
            <a:off x="292100" y="3262064"/>
            <a:ext cx="10721184" cy="7694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741037-BE50-4317-8504-9368DDF2B87F}"/>
              </a:ext>
            </a:extLst>
          </p:cNvPr>
          <p:cNvSpPr/>
          <p:nvPr/>
        </p:nvSpPr>
        <p:spPr>
          <a:xfrm>
            <a:off x="292100" y="5351344"/>
            <a:ext cx="10721184" cy="889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067C6-7B08-43E5-BEEC-3D8A1655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987425"/>
            <a:ext cx="68135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7" y="165476"/>
            <a:ext cx="113090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display()</a:t>
            </a:r>
            <a:r>
              <a:rPr lang="zh-CN" altLang="en-US" sz="4400" b="1" dirty="0">
                <a:latin typeface="+mj-ea"/>
                <a:ea typeface="+mj-ea"/>
              </a:rPr>
              <a:t> 函数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599283" y="1328559"/>
            <a:ext cx="10843416" cy="3828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glClear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GL_COLOR_BUFFER_BIT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glUseProgram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(program);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glBindVertexArray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[0]);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glDrawArrays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GL_TRIANGLES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0, TRIANGLE_NUM_POINTS);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glFlush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强制所有进行中的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OpenGL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命令完成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741C80-1871-439F-B438-9A967FD32671}"/>
              </a:ext>
            </a:extLst>
          </p:cNvPr>
          <p:cNvSpPr/>
          <p:nvPr/>
        </p:nvSpPr>
        <p:spPr>
          <a:xfrm>
            <a:off x="187649" y="890409"/>
            <a:ext cx="11039151" cy="56323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99DCB73-3DAA-48C3-829E-00213C30C18B}"/>
              </a:ext>
            </a:extLst>
          </p:cNvPr>
          <p:cNvCxnSpPr>
            <a:cxnSpLocks/>
          </p:cNvCxnSpPr>
          <p:nvPr/>
        </p:nvCxnSpPr>
        <p:spPr>
          <a:xfrm flipH="1">
            <a:off x="4666268" y="1602557"/>
            <a:ext cx="8578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D7E30C2-9679-436C-9437-AE1E07372848}"/>
              </a:ext>
            </a:extLst>
          </p:cNvPr>
          <p:cNvSpPr txBox="1"/>
          <p:nvPr/>
        </p:nvSpPr>
        <p:spPr>
          <a:xfrm>
            <a:off x="5842160" y="137172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以之前设定的颜色清空画布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088032-CE27-4B96-A7BA-E10576BCA589}"/>
              </a:ext>
            </a:extLst>
          </p:cNvPr>
          <p:cNvCxnSpPr>
            <a:cxnSpLocks/>
          </p:cNvCxnSpPr>
          <p:nvPr/>
        </p:nvCxnSpPr>
        <p:spPr>
          <a:xfrm flipH="1">
            <a:off x="3808429" y="2414833"/>
            <a:ext cx="8578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4C0ED3-926D-405D-B19B-3BC714519C95}"/>
              </a:ext>
            </a:extLst>
          </p:cNvPr>
          <p:cNvSpPr txBox="1"/>
          <p:nvPr/>
        </p:nvSpPr>
        <p:spPr>
          <a:xfrm>
            <a:off x="4948185" y="2184000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指明使用哪个</a:t>
            </a:r>
            <a:r>
              <a:rPr lang="en-US" altLang="zh-CN" sz="2400" dirty="0">
                <a:solidFill>
                  <a:srgbClr val="FF0000"/>
                </a:solidFill>
              </a:rPr>
              <a:t>shader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531348-EDD1-41DC-817C-6B0BA30593FE}"/>
              </a:ext>
            </a:extLst>
          </p:cNvPr>
          <p:cNvCxnSpPr>
            <a:cxnSpLocks/>
          </p:cNvCxnSpPr>
          <p:nvPr/>
        </p:nvCxnSpPr>
        <p:spPr>
          <a:xfrm flipH="1">
            <a:off x="4337015" y="3242833"/>
            <a:ext cx="1187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CC33448-6A53-4580-8433-6D3A7D0578E6}"/>
              </a:ext>
            </a:extLst>
          </p:cNvPr>
          <p:cNvSpPr txBox="1"/>
          <p:nvPr/>
        </p:nvSpPr>
        <p:spPr>
          <a:xfrm>
            <a:off x="5606487" y="2967335"/>
            <a:ext cx="387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画哪个</a:t>
            </a:r>
            <a:r>
              <a:rPr lang="en-US" altLang="zh-CN" sz="2400" dirty="0">
                <a:solidFill>
                  <a:srgbClr val="FF0000"/>
                </a:solidFill>
              </a:rPr>
              <a:t>VAO</a:t>
            </a:r>
            <a:r>
              <a:rPr lang="zh-CN" altLang="en-US" sz="2400" dirty="0">
                <a:solidFill>
                  <a:srgbClr val="FF0000"/>
                </a:solidFill>
              </a:rPr>
              <a:t>就把哪个绑上去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711B857-F9CC-43D8-BF29-04532258CAAE}"/>
              </a:ext>
            </a:extLst>
          </p:cNvPr>
          <p:cNvCxnSpPr>
            <a:cxnSpLocks/>
          </p:cNvCxnSpPr>
          <p:nvPr/>
        </p:nvCxnSpPr>
        <p:spPr>
          <a:xfrm flipH="1">
            <a:off x="7187606" y="3706564"/>
            <a:ext cx="6799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21F277C-4081-4038-BC6A-FD42980B1920}"/>
              </a:ext>
            </a:extLst>
          </p:cNvPr>
          <p:cNvSpPr txBox="1"/>
          <p:nvPr/>
        </p:nvSpPr>
        <p:spPr>
          <a:xfrm>
            <a:off x="8130747" y="3519837"/>
            <a:ext cx="2738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真正的绘画指令</a:t>
            </a:r>
          </a:p>
        </p:txBody>
      </p:sp>
    </p:spTree>
    <p:extLst>
      <p:ext uri="{BB962C8B-B14F-4D97-AF65-F5344CB8AC3E}">
        <p14:creationId xmlns:p14="http://schemas.microsoft.com/office/powerpoint/2010/main" val="105865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其他代码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741C80-1871-439F-B438-9A967FD32671}"/>
              </a:ext>
            </a:extLst>
          </p:cNvPr>
          <p:cNvSpPr/>
          <p:nvPr/>
        </p:nvSpPr>
        <p:spPr>
          <a:xfrm>
            <a:off x="187649" y="890409"/>
            <a:ext cx="11039151" cy="56323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D918410-8804-4425-B2EA-D815AB13C891}"/>
              </a:ext>
            </a:extLst>
          </p:cNvPr>
          <p:cNvSpPr txBox="1"/>
          <p:nvPr/>
        </p:nvSpPr>
        <p:spPr>
          <a:xfrm>
            <a:off x="258130" y="897479"/>
            <a:ext cx="10898188" cy="544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glClearColor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(0.0, 0.0, 0.0, 1.0);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不是把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framebuffer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清空成黑色，而是设定清空的颜色为黑色。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glClear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GL_COLOR_BUFFER_BIT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把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framebuffer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清空为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GL_COLOR_BUFFER_BIT</a:t>
            </a:r>
            <a:r>
              <a:rPr lang="zh-CN" altLang="en-US" sz="1800" dirty="0">
                <a:latin typeface="Consolas" panose="020B0609020204030204" pitchFamily="49" charset="0"/>
                <a:ea typeface="新宋体" panose="02010609030101010101" pitchFamily="49" charset="-122"/>
              </a:rPr>
              <a:t>指定的颜色。</a:t>
            </a:r>
            <a:endParaRPr lang="en-US" altLang="zh-CN" sz="1800" dirty="0"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新宋体" panose="02010609030101010101" pitchFamily="49" charset="-122"/>
              </a:rPr>
              <a:t>下面四个函数用于生成顶点的位置、颜色，并把他们存在数组中</a:t>
            </a:r>
            <a:endParaRPr lang="en-US" altLang="zh-CN" dirty="0"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新宋体" panose="02010609030101010101" pitchFamily="49" charset="-122"/>
              </a:rPr>
              <a:t>（非常简单，一看就懂）</a:t>
            </a:r>
            <a:endParaRPr lang="en-US" altLang="zh-CN" dirty="0"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getTriangleAngle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getSquareAngle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generateTrianglePoints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vertices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colors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startVertexIndex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generateSquarePoints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vertices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colors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squareNum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startVertexIndex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pic>
        <p:nvPicPr>
          <p:cNvPr id="3074" name="Picture 2" descr="NDC">
            <a:extLst>
              <a:ext uri="{FF2B5EF4-FFF2-40B4-BE49-F238E27FC236}">
                <a16:creationId xmlns:a16="http://schemas.microsoft.com/office/drawing/2014/main" id="{8AFA21A7-E144-42E9-A12C-C1749ED21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77" y="3258115"/>
            <a:ext cx="38100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4705EBD-C47D-42C0-A103-9CC823E2EE5D}"/>
              </a:ext>
            </a:extLst>
          </p:cNvPr>
          <p:cNvCxnSpPr>
            <a:cxnSpLocks/>
          </p:cNvCxnSpPr>
          <p:nvPr/>
        </p:nvCxnSpPr>
        <p:spPr>
          <a:xfrm flipV="1">
            <a:off x="187648" y="3082565"/>
            <a:ext cx="11039152" cy="682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2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总结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741C80-1871-439F-B438-9A967FD32671}"/>
              </a:ext>
            </a:extLst>
          </p:cNvPr>
          <p:cNvSpPr/>
          <p:nvPr/>
        </p:nvSpPr>
        <p:spPr>
          <a:xfrm>
            <a:off x="187649" y="890409"/>
            <a:ext cx="11039151" cy="56323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918ED7-819A-4345-95C5-9F4434C916A8}"/>
              </a:ext>
            </a:extLst>
          </p:cNvPr>
          <p:cNvSpPr txBox="1"/>
          <p:nvPr/>
        </p:nvSpPr>
        <p:spPr>
          <a:xfrm>
            <a:off x="292231" y="1046376"/>
            <a:ext cx="10755984" cy="592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本节课中讲了</a:t>
            </a:r>
            <a:r>
              <a:rPr lang="en-US" altLang="zh-CN" sz="3200" dirty="0"/>
              <a:t>OpenGL</a:t>
            </a:r>
            <a:r>
              <a:rPr lang="zh-CN" altLang="en-US" sz="3200" dirty="0"/>
              <a:t>中最重要的三个概念：</a:t>
            </a:r>
            <a:r>
              <a:rPr lang="en-US" altLang="zh-CN" sz="3200" dirty="0"/>
              <a:t>VAO</a:t>
            </a:r>
            <a:r>
              <a:rPr lang="zh-CN" altLang="en-US" sz="3200" dirty="0"/>
              <a:t>、</a:t>
            </a:r>
            <a:r>
              <a:rPr lang="en-US" altLang="zh-CN" sz="3200" dirty="0"/>
              <a:t>VBO</a:t>
            </a:r>
            <a:r>
              <a:rPr lang="zh-CN" altLang="en-US" sz="3200" dirty="0"/>
              <a:t>和</a:t>
            </a:r>
            <a:r>
              <a:rPr lang="en-US" altLang="zh-CN" sz="3200" dirty="0"/>
              <a:t>Shader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VAO</a:t>
            </a:r>
            <a:r>
              <a:rPr lang="zh-CN" altLang="en-US" sz="3200" dirty="0"/>
              <a:t>、</a:t>
            </a:r>
            <a:r>
              <a:rPr lang="en-US" altLang="zh-CN" sz="3200" dirty="0"/>
              <a:t>VBO</a:t>
            </a:r>
            <a:r>
              <a:rPr lang="zh-CN" altLang="en-US" sz="3200" dirty="0"/>
              <a:t>用于把</a:t>
            </a:r>
            <a:r>
              <a:rPr lang="zh-CN" altLang="en-US" sz="3200" dirty="0">
                <a:solidFill>
                  <a:srgbClr val="FF0000"/>
                </a:solidFill>
              </a:rPr>
              <a:t>顶点数据</a:t>
            </a:r>
            <a:r>
              <a:rPr lang="zh-CN" altLang="en-US" sz="3200" dirty="0"/>
              <a:t>从</a:t>
            </a:r>
            <a:r>
              <a:rPr lang="en-US" altLang="zh-CN" sz="3200" dirty="0"/>
              <a:t>CPU</a:t>
            </a:r>
            <a:r>
              <a:rPr lang="zh-CN" altLang="en-US" sz="3200" dirty="0"/>
              <a:t>端传送到</a:t>
            </a:r>
            <a:r>
              <a:rPr lang="en-US" altLang="zh-CN" sz="3200" dirty="0"/>
              <a:t>GPU</a:t>
            </a:r>
            <a:r>
              <a:rPr lang="zh-CN" altLang="en-US" sz="3200" dirty="0"/>
              <a:t>端。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Shader</a:t>
            </a:r>
            <a:r>
              <a:rPr lang="zh-CN" altLang="en-US" sz="3200" dirty="0"/>
              <a:t>用于计算每个片段的颜色。本节课实现的是最简单的</a:t>
            </a:r>
            <a:r>
              <a:rPr lang="en-US" altLang="zh-CN" sz="3200" dirty="0"/>
              <a:t>Shader</a:t>
            </a:r>
            <a:r>
              <a:rPr lang="zh-CN" altLang="en-US" sz="3200" dirty="0"/>
              <a:t>。实际上，</a:t>
            </a:r>
            <a:r>
              <a:rPr lang="en-US" altLang="zh-CN" sz="3200" dirty="0"/>
              <a:t>vertex shader</a:t>
            </a:r>
            <a:r>
              <a:rPr lang="zh-CN" altLang="en-US" sz="3200" dirty="0"/>
              <a:t>中一般会进行</a:t>
            </a:r>
            <a:r>
              <a:rPr lang="en-US" altLang="zh-CN" sz="3200" dirty="0"/>
              <a:t>Model</a:t>
            </a:r>
            <a:r>
              <a:rPr lang="zh-CN" altLang="en-US" sz="3200" dirty="0"/>
              <a:t>、</a:t>
            </a:r>
            <a:r>
              <a:rPr lang="en-US" altLang="zh-CN" sz="3200" dirty="0"/>
              <a:t>View</a:t>
            </a:r>
            <a:r>
              <a:rPr lang="zh-CN" altLang="en-US" sz="3200" dirty="0"/>
              <a:t>和</a:t>
            </a:r>
            <a:r>
              <a:rPr lang="en-US" altLang="zh-CN" sz="3200" dirty="0"/>
              <a:t>Projection</a:t>
            </a:r>
            <a:r>
              <a:rPr lang="zh-CN" altLang="en-US" sz="3200" dirty="0"/>
              <a:t>变换，在</a:t>
            </a:r>
            <a:r>
              <a:rPr lang="en-US" altLang="zh-CN" sz="3200" dirty="0"/>
              <a:t>fragment shader</a:t>
            </a:r>
            <a:r>
              <a:rPr lang="zh-CN" altLang="en-US" sz="3200" dirty="0"/>
              <a:t>中计算光照，实现更加生动有趣的场景。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154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课堂作业：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738854-B252-4537-BE01-D0E52E5E35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92" y="3514274"/>
            <a:ext cx="2608869" cy="27315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7CD06F-AAB6-47EB-94C1-60FBA928EB51}"/>
              </a:ext>
            </a:extLst>
          </p:cNvPr>
          <p:cNvSpPr txBox="1"/>
          <p:nvPr/>
        </p:nvSpPr>
        <p:spPr>
          <a:xfrm>
            <a:off x="327581" y="1024148"/>
            <a:ext cx="11408789" cy="2238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执行实验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之后，可以得到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图的结果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通过修改给定代码中生成三角形和生成正方形的函数：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generateTrianglePoints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generateSquarePoints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右图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的效果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【今后的实验中我们会在代码里需要做实验写代码的地方加上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@TODO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的符号】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43CC6F-845E-43F9-85F7-67B7A49FFF8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4534" y="3514274"/>
            <a:ext cx="2459185" cy="26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4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课后作业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4400" b="1" dirty="0">
                <a:latin typeface="+mj-ea"/>
                <a:ea typeface="+mj-ea"/>
              </a:rPr>
              <a:t>实验一：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5EA1B1-F467-4963-9F66-317771D7FE55}"/>
              </a:ext>
            </a:extLst>
          </p:cNvPr>
          <p:cNvSpPr txBox="1"/>
          <p:nvPr/>
        </p:nvSpPr>
        <p:spPr>
          <a:xfrm>
            <a:off x="384142" y="1078526"/>
            <a:ext cx="10098464" cy="2270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400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实验内容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400"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的环境配置，编译并成功运行你的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程序。在其中使用现代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中的着色器，绘制多个简单的二维图形，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形状内容不限，自己发挥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，参考下图所示。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+mj-ea"/>
              <a:buAutoNum type="ea1JpnKorPlain"/>
            </a:pP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07807B-B4A2-4D1C-88E9-68ABCB654B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48" y="3293421"/>
            <a:ext cx="3399103" cy="3399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297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课后作业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4400" b="1" dirty="0">
                <a:latin typeface="+mj-ea"/>
                <a:ea typeface="+mj-ea"/>
              </a:rPr>
              <a:t>实验一：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5EA1B1-F467-4963-9F66-317771D7FE55}"/>
              </a:ext>
            </a:extLst>
          </p:cNvPr>
          <p:cNvSpPr txBox="1"/>
          <p:nvPr/>
        </p:nvSpPr>
        <p:spPr>
          <a:xfrm>
            <a:off x="384142" y="1201074"/>
            <a:ext cx="1096573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400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具体内容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buSzPts val="1400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OpenGL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的环境配置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参考上机实验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的内容，完成集成开发环境的安装，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GLAD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GLEW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库的编译与配置，工程项目的搭建。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绘制二维图形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我们在实验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的基础上，增加了绘制椭圆和圆形的函数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generateEllipsePoints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，将函数内容理解后，以参数化的方式绘制出不同的形状（正方形，三角形，圆形，椭圆），绘制出参考图片的样式。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不同的图形颜色效果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自己再根据已有的几何形状，或者自己设定的几何形状绘制一张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和查看图片不同的图片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编写实验报告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主要包括：实验目的与要求、实验过程及内容、实验结论。最终你应该有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两张结果图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，一张是和参考图片类似的图，一张是自己发挥想象绘制的图。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400"/>
              <a:buFont typeface="+mj-ea"/>
              <a:buAutoNum type="ea1JpnKorPlain"/>
            </a:pP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5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课后作业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4400" b="1" dirty="0">
                <a:latin typeface="+mj-ea"/>
                <a:ea typeface="+mj-ea"/>
              </a:rPr>
              <a:t>实验一：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5EA1B1-F467-4963-9F66-317771D7FE55}"/>
              </a:ext>
            </a:extLst>
          </p:cNvPr>
          <p:cNvSpPr txBox="1"/>
          <p:nvPr/>
        </p:nvSpPr>
        <p:spPr>
          <a:xfrm>
            <a:off x="384142" y="1201074"/>
            <a:ext cx="1096573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400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提交内容：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程序代码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本次实验提供参考代码，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程序运行窗口标题设为：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实验一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最终提交代码中与实验内容相关部分必须写注释。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实验报告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内容完整，实验目的与要求、实验过程及内容、实验结论都要完成。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排版要整齐，字体要规范。每一实验内容有相应的文字描述和关键步骤的截图。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上传格式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按上述要求完成实验，一并提交电子版实验报告和源代码压缩包，文档和压缩包名称为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buSzPts val="1400"/>
            </a:pP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OpenGL</a:t>
            </a:r>
            <a:r>
              <a:rPr lang="zh-CN" altLang="en-US" sz="4400" b="1" dirty="0">
                <a:latin typeface="+mj-ea"/>
                <a:ea typeface="+mj-ea"/>
              </a:rPr>
              <a:t>的含义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3E42F-83E7-4A9B-8239-19B76D6ACE09}"/>
              </a:ext>
            </a:extLst>
          </p:cNvPr>
          <p:cNvSpPr txBox="1">
            <a:spLocks/>
          </p:cNvSpPr>
          <p:nvPr/>
        </p:nvSpPr>
        <p:spPr>
          <a:xfrm>
            <a:off x="329888" y="1471866"/>
            <a:ext cx="11107630" cy="3828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OpenGL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是一种</a:t>
            </a:r>
            <a:r>
              <a:rPr lang="zh-CN" altLang="zh-CN" sz="1800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应用程序编程接口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Application Programming Interface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），它是一种可以对</a:t>
            </a:r>
            <a:r>
              <a:rPr lang="zh-CN" altLang="zh-CN" sz="1800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图形硬件设备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特性进行访问的软件库。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OpenGL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最新的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4.3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版本包含了超过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500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个不同的命令，可以用于设置所需的对象、图像和操作，以便开发出交互式的三维计算机图形应用程序。</a:t>
            </a:r>
          </a:p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OpenGL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被设计为一个现代化的、</a:t>
            </a:r>
            <a:r>
              <a:rPr lang="zh-CN" altLang="zh-CN" sz="1800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硬件无关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的接口，因此可以在不考虑计算机操作系统或窗口系统的前提下，在多种不同的图形硬件系统上，或者完全通过软件的方式实现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OpenGL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的接口。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OpenGL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自身并不包括任何执行窗口任务或者处理用户输入的函数，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OpenGL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也没有提供任何用于表达三维物体模型，或者读取图像文件（例如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JPEG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文件）的操作。这时，需要通过一系列的</a:t>
            </a:r>
            <a:r>
              <a:rPr lang="zh-CN" altLang="zh-CN" sz="1800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几何图元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geometric primitive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）（包括</a:t>
            </a:r>
            <a:r>
              <a:rPr lang="zh-CN" altLang="zh-CN" sz="1800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点、线、三角形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）来创建三维空间的物体。</a:t>
            </a:r>
          </a:p>
        </p:txBody>
      </p:sp>
    </p:spTree>
    <p:extLst>
      <p:ext uri="{BB962C8B-B14F-4D97-AF65-F5344CB8AC3E}">
        <p14:creationId xmlns:p14="http://schemas.microsoft.com/office/powerpoint/2010/main" val="416527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课后作业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4400" b="1" dirty="0">
                <a:latin typeface="+mj-ea"/>
                <a:ea typeface="+mj-ea"/>
              </a:rPr>
              <a:t>实验一：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5EA1B1-F467-4963-9F66-317771D7FE55}"/>
              </a:ext>
            </a:extLst>
          </p:cNvPr>
          <p:cNvSpPr txBox="1"/>
          <p:nvPr/>
        </p:nvSpPr>
        <p:spPr>
          <a:xfrm>
            <a:off x="384142" y="1201074"/>
            <a:ext cx="50079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400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提交内容：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提交文件包括：实验报告和源代码压缩包，命名格式均为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源代码压缩包内要求有两个文件夹，一个为代码文件夹，命名为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“code”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，一个为可执行文件夹，命名为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“exe”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D1620-FAD8-4C65-81A0-E2460943F1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4269" y="2465186"/>
            <a:ext cx="1955800" cy="1173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8E709C-EF10-4E9F-95EE-0114C70CAFE5}"/>
              </a:ext>
            </a:extLst>
          </p:cNvPr>
          <p:cNvPicPr/>
          <p:nvPr/>
        </p:nvPicPr>
        <p:blipFill rotWithShape="1">
          <a:blip r:embed="rId4"/>
          <a:srcRect t="8883" b="10222"/>
          <a:stretch/>
        </p:blipFill>
        <p:spPr bwMode="auto">
          <a:xfrm>
            <a:off x="1978581" y="5213712"/>
            <a:ext cx="2161488" cy="13426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6EEBFB-FA5F-47BF-AB2F-893108A1703D}"/>
              </a:ext>
            </a:extLst>
          </p:cNvPr>
          <p:cNvSpPr txBox="1"/>
          <p:nvPr/>
        </p:nvSpPr>
        <p:spPr>
          <a:xfrm>
            <a:off x="6224362" y="550196"/>
            <a:ext cx="54648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代码文件夹中只能包含代码和代码需要用到的资源文件（比如纹理图片、模型），其他由编辑器或者编译器创建项目时候生成的文件全部都不要加上，不清楚的同学可以询问助教。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可执行文件夹中，只包含可执行文件以及执行所需的动态库文件和资源文件等，要求可以直接点击该程序就可正常执行。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8A558C-4E3E-4905-B781-DFF2FFD5E63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22" y="1878746"/>
            <a:ext cx="4257258" cy="14771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FD9C54-1747-4D4C-AD62-FAA1FA397B3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48" y="4684491"/>
            <a:ext cx="3250414" cy="145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3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课后作业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4400" b="1" dirty="0">
                <a:latin typeface="+mj-ea"/>
                <a:ea typeface="+mj-ea"/>
              </a:rPr>
              <a:t>实验一：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D06F-AAB6-47EB-94C1-60FBA928EB51}"/>
              </a:ext>
            </a:extLst>
          </p:cNvPr>
          <p:cNvSpPr txBox="1"/>
          <p:nvPr/>
        </p:nvSpPr>
        <p:spPr>
          <a:xfrm>
            <a:off x="327581" y="1024148"/>
            <a:ext cx="11408789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提交实验报告，截止日期：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23:59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提交方式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暂定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通过电子邮件附录方式提交，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xiaorongjun000@gmail.com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邮件标题命名规则：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实验一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提交格式实验一文档中有详细说明，请务必按照要求执行。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329888" y="327872"/>
            <a:ext cx="80114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渲染管线 </a:t>
            </a:r>
            <a:r>
              <a:rPr lang="en-US" altLang="zh-CN" sz="4400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Graphics Pipeline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34CA77-3833-45EE-8F0B-C52797622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3" y="1894358"/>
            <a:ext cx="5728763" cy="33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97AE23-2818-489D-9321-E75EFBF14573}"/>
              </a:ext>
            </a:extLst>
          </p:cNvPr>
          <p:cNvSpPr txBox="1"/>
          <p:nvPr/>
        </p:nvSpPr>
        <p:spPr>
          <a:xfrm>
            <a:off x="5890232" y="1242428"/>
            <a:ext cx="60944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从</a:t>
            </a:r>
            <a:r>
              <a:rPr lang="en-US" altLang="zh-CN" sz="2000" dirty="0"/>
              <a:t>OpenGL</a:t>
            </a:r>
            <a:r>
              <a:rPr lang="zh-CN" altLang="en-US" sz="2000" dirty="0"/>
              <a:t>的几何图元中设置数据，用于构建形状。使用不同的着色器（</a:t>
            </a:r>
            <a:r>
              <a:rPr lang="en-US" altLang="zh-CN" sz="2000" dirty="0"/>
              <a:t>shader</a:t>
            </a:r>
            <a:r>
              <a:rPr lang="zh-CN" altLang="en-US" sz="2000" dirty="0"/>
              <a:t>）对输入的图元数据执行计算操作，判断它们的位置、颜色，以及其他渲染属性。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将输入图元的数学描述转换为与屏幕位置对应的像素片段（</a:t>
            </a:r>
            <a:r>
              <a:rPr lang="en-US" altLang="zh-CN" sz="2000" dirty="0"/>
              <a:t>fragment</a:t>
            </a:r>
            <a:r>
              <a:rPr lang="zh-CN" altLang="en-US" sz="2000" dirty="0"/>
              <a:t>）。这一步也成为光栅化（</a:t>
            </a:r>
            <a:r>
              <a:rPr lang="en-US" altLang="zh-CN" sz="2000" dirty="0"/>
              <a:t>rasterization</a:t>
            </a:r>
            <a:r>
              <a:rPr lang="zh-CN" altLang="en-US" sz="2000" dirty="0"/>
              <a:t>）。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最后针对光栅化过程产生的每个片元，执行片元着色器（</a:t>
            </a:r>
            <a:r>
              <a:rPr lang="en-US" altLang="zh-CN" sz="2000" dirty="0"/>
              <a:t>fragment shader</a:t>
            </a:r>
            <a:r>
              <a:rPr lang="zh-CN" altLang="en-US" sz="2000" dirty="0"/>
              <a:t>），从而决定这个片元的最终颜色和位置。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如果有必要，还需要对每个片元执行一些额外的操作，例如判断片元对应的对象是否可见，或者将片元的颜色与当前屏幕位置的颜色进行融合。</a:t>
            </a:r>
          </a:p>
        </p:txBody>
      </p:sp>
    </p:spTree>
    <p:extLst>
      <p:ext uri="{BB962C8B-B14F-4D97-AF65-F5344CB8AC3E}">
        <p14:creationId xmlns:p14="http://schemas.microsoft.com/office/powerpoint/2010/main" val="191706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329888" y="327872"/>
            <a:ext cx="7127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代码讲解 </a:t>
            </a:r>
            <a:r>
              <a:rPr lang="en-US" altLang="zh-CN" sz="4400" b="1" dirty="0">
                <a:latin typeface="+mj-ea"/>
                <a:ea typeface="+mj-ea"/>
              </a:rPr>
              <a:t>– </a:t>
            </a:r>
            <a:r>
              <a:rPr lang="zh-CN" altLang="en-US" sz="4400" b="1" dirty="0">
                <a:latin typeface="+mj-ea"/>
                <a:ea typeface="+mj-ea"/>
              </a:rPr>
              <a:t>项目结构说明</a:t>
            </a:r>
            <a:endParaRPr lang="zh-CN" altLang="zh-CN" sz="4400" dirty="0">
              <a:latin typeface="+mj-ea"/>
              <a:ea typeface="+mj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6DAFDE-FF97-48CB-B8F0-A551434D7CC6}"/>
              </a:ext>
            </a:extLst>
          </p:cNvPr>
          <p:cNvGrpSpPr/>
          <p:nvPr/>
        </p:nvGrpSpPr>
        <p:grpSpPr>
          <a:xfrm>
            <a:off x="1447487" y="1678406"/>
            <a:ext cx="3469949" cy="4720399"/>
            <a:chOff x="2596156" y="1857734"/>
            <a:chExt cx="2880672" cy="391876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D6629EC-ED16-4A8C-AD38-99A649431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344"/>
            <a:stretch/>
          </p:blipFill>
          <p:spPr>
            <a:xfrm>
              <a:off x="2596156" y="1857734"/>
              <a:ext cx="2880672" cy="3918767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16D9BD9-B40F-4B8D-ADBF-66A36CF1AC70}"/>
                </a:ext>
              </a:extLst>
            </p:cNvPr>
            <p:cNvGrpSpPr/>
            <p:nvPr/>
          </p:nvGrpSpPr>
          <p:grpSpPr>
            <a:xfrm>
              <a:off x="2692400" y="3616960"/>
              <a:ext cx="1849120" cy="2104502"/>
              <a:chOff x="629920" y="3505200"/>
              <a:chExt cx="1849120" cy="210450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2D23A2-646C-4C33-AAD7-5709A9AA07D1}"/>
                  </a:ext>
                </a:extLst>
              </p:cNvPr>
              <p:cNvSpPr/>
              <p:nvPr/>
            </p:nvSpPr>
            <p:spPr>
              <a:xfrm>
                <a:off x="629920" y="3505200"/>
                <a:ext cx="1849120" cy="7010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C0D8B9-0660-432D-BA47-5445EA13C980}"/>
                  </a:ext>
                </a:extLst>
              </p:cNvPr>
              <p:cNvSpPr/>
              <p:nvPr/>
            </p:nvSpPr>
            <p:spPr>
              <a:xfrm>
                <a:off x="629920" y="5277331"/>
                <a:ext cx="1849120" cy="3323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F1CC86-E1B4-479A-85E6-BAD0DB224561}"/>
              </a:ext>
            </a:extLst>
          </p:cNvPr>
          <p:cNvCxnSpPr>
            <a:cxnSpLocks/>
          </p:cNvCxnSpPr>
          <p:nvPr/>
        </p:nvCxnSpPr>
        <p:spPr>
          <a:xfrm flipH="1">
            <a:off x="8630919" y="2547418"/>
            <a:ext cx="1" cy="403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C77A15-1D58-44D1-83CC-4F40B7AFD119}"/>
              </a:ext>
            </a:extLst>
          </p:cNvPr>
          <p:cNvSpPr/>
          <p:nvPr/>
        </p:nvSpPr>
        <p:spPr>
          <a:xfrm>
            <a:off x="6705599" y="1747519"/>
            <a:ext cx="3708401" cy="769441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CPP</a:t>
            </a:r>
            <a:r>
              <a:rPr lang="zh-CN" altLang="en-US" sz="3200" dirty="0"/>
              <a:t>文件 </a:t>
            </a:r>
            <a:r>
              <a:rPr lang="en-US" altLang="zh-CN" sz="3200" dirty="0"/>
              <a:t>(CPU)</a:t>
            </a:r>
            <a:endParaRPr lang="zh-CN" altLang="en-US" sz="32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A5228BD-1CEB-4C54-A781-66DF7660B3FE}"/>
              </a:ext>
            </a:extLst>
          </p:cNvPr>
          <p:cNvSpPr/>
          <p:nvPr/>
        </p:nvSpPr>
        <p:spPr>
          <a:xfrm>
            <a:off x="6705598" y="2981247"/>
            <a:ext cx="3708401" cy="769441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顶点着色器 </a:t>
            </a:r>
            <a:r>
              <a:rPr lang="en-US" altLang="zh-CN" sz="3200" dirty="0"/>
              <a:t>(GPU)</a:t>
            </a:r>
            <a:endParaRPr lang="zh-CN" altLang="en-US" sz="32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9B118F-0E36-465B-8ACC-C31B6941754F}"/>
              </a:ext>
            </a:extLst>
          </p:cNvPr>
          <p:cNvCxnSpPr>
            <a:cxnSpLocks/>
          </p:cNvCxnSpPr>
          <p:nvPr/>
        </p:nvCxnSpPr>
        <p:spPr>
          <a:xfrm>
            <a:off x="8630919" y="3794760"/>
            <a:ext cx="0" cy="4202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D2F0A8F-4C85-44F3-A45A-258213FB447E}"/>
              </a:ext>
            </a:extLst>
          </p:cNvPr>
          <p:cNvSpPr/>
          <p:nvPr/>
        </p:nvSpPr>
        <p:spPr>
          <a:xfrm>
            <a:off x="6705598" y="4259047"/>
            <a:ext cx="3708401" cy="769441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片段着色器 </a:t>
            </a:r>
            <a:r>
              <a:rPr lang="en-US" altLang="zh-CN" sz="3200" dirty="0"/>
              <a:t>(GPU)</a:t>
            </a:r>
            <a:endParaRPr lang="zh-CN" altLang="en-US" sz="32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AE504FE-17FF-414E-A55D-87DABA224E0E}"/>
              </a:ext>
            </a:extLst>
          </p:cNvPr>
          <p:cNvCxnSpPr>
            <a:cxnSpLocks/>
          </p:cNvCxnSpPr>
          <p:nvPr/>
        </p:nvCxnSpPr>
        <p:spPr>
          <a:xfrm>
            <a:off x="8630919" y="5090796"/>
            <a:ext cx="0" cy="4202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BBCA0A6-DF9B-4A06-B49D-8FDC97FB0027}"/>
              </a:ext>
            </a:extLst>
          </p:cNvPr>
          <p:cNvSpPr/>
          <p:nvPr/>
        </p:nvSpPr>
        <p:spPr>
          <a:xfrm>
            <a:off x="6705597" y="5552999"/>
            <a:ext cx="3708401" cy="769441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显示器</a:t>
            </a:r>
          </a:p>
        </p:txBody>
      </p:sp>
    </p:spTree>
    <p:extLst>
      <p:ext uri="{BB962C8B-B14F-4D97-AF65-F5344CB8AC3E}">
        <p14:creationId xmlns:p14="http://schemas.microsoft.com/office/powerpoint/2010/main" val="399931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vertex shader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383384" y="1164134"/>
            <a:ext cx="1002045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#version 330 core</a:t>
            </a:r>
          </a:p>
          <a:p>
            <a:endParaRPr lang="zh-CN" altLang="en-US" sz="2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 vec3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vColor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 vec3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vPosition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endParaRPr lang="zh-CN" altLang="en-US" sz="2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 vec3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color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endParaRPr lang="zh-CN" altLang="en-US" sz="2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void main()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fr-FR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gl_Position 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= vec4(vPosition, 1.0);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color =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vColor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endParaRPr lang="zh-CN" altLang="en-US" sz="2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99A89D-EE7A-4A1F-B5B1-7CA08E5E0A79}"/>
              </a:ext>
            </a:extLst>
          </p:cNvPr>
          <p:cNvCxnSpPr>
            <a:cxnSpLocks/>
          </p:cNvCxnSpPr>
          <p:nvPr/>
        </p:nvCxnSpPr>
        <p:spPr>
          <a:xfrm>
            <a:off x="4165600" y="2428240"/>
            <a:ext cx="13397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A83D8AC-D3EC-41D1-A191-3DD24029FBBE}"/>
              </a:ext>
            </a:extLst>
          </p:cNvPr>
          <p:cNvSpPr txBox="1"/>
          <p:nvPr/>
        </p:nvSpPr>
        <p:spPr>
          <a:xfrm>
            <a:off x="5682136" y="2166630"/>
            <a:ext cx="508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如何把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端的数据传给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端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02DF974-D982-4894-9859-132AFD68CC33}"/>
              </a:ext>
            </a:extLst>
          </p:cNvPr>
          <p:cNvCxnSpPr>
            <a:cxnSpLocks/>
          </p:cNvCxnSpPr>
          <p:nvPr/>
        </p:nvCxnSpPr>
        <p:spPr>
          <a:xfrm>
            <a:off x="3810000" y="3586480"/>
            <a:ext cx="13397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52C491E-E0B6-409F-AA12-CB7C8064B53D}"/>
              </a:ext>
            </a:extLst>
          </p:cNvPr>
          <p:cNvSpPr txBox="1"/>
          <p:nvPr/>
        </p:nvSpPr>
        <p:spPr>
          <a:xfrm>
            <a:off x="5499256" y="3109426"/>
            <a:ext cx="50874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vertex shader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如何把数据传给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fragment shader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8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ED07A9A-8632-48AB-A13D-122126AF19BA}"/>
              </a:ext>
            </a:extLst>
          </p:cNvPr>
          <p:cNvCxnSpPr>
            <a:cxnSpLocks/>
          </p:cNvCxnSpPr>
          <p:nvPr/>
        </p:nvCxnSpPr>
        <p:spPr>
          <a:xfrm>
            <a:off x="8442960" y="5334000"/>
            <a:ext cx="8026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5D38A34-C6D6-4C1B-BB85-EAE461C84D9E}"/>
              </a:ext>
            </a:extLst>
          </p:cNvPr>
          <p:cNvSpPr txBox="1"/>
          <p:nvPr/>
        </p:nvSpPr>
        <p:spPr>
          <a:xfrm>
            <a:off x="9387840" y="5072390"/>
            <a:ext cx="1838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内建变量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A88D07-41E1-45A1-83CB-A86C7E78DE60}"/>
              </a:ext>
            </a:extLst>
          </p:cNvPr>
          <p:cNvSpPr/>
          <p:nvPr/>
        </p:nvSpPr>
        <p:spPr>
          <a:xfrm>
            <a:off x="187649" y="1087120"/>
            <a:ext cx="11039151" cy="5435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9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73713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fragment shader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383384" y="1164134"/>
            <a:ext cx="1002045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#version 330 core</a:t>
            </a:r>
          </a:p>
          <a:p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 vec3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color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 vec4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fColor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void main()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fColor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 = vec4(color, 1.0);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99A89D-EE7A-4A1F-B5B1-7CA08E5E0A79}"/>
              </a:ext>
            </a:extLst>
          </p:cNvPr>
          <p:cNvCxnSpPr>
            <a:cxnSpLocks/>
          </p:cNvCxnSpPr>
          <p:nvPr/>
        </p:nvCxnSpPr>
        <p:spPr>
          <a:xfrm>
            <a:off x="3667760" y="2275840"/>
            <a:ext cx="13397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A83D8AC-D3EC-41D1-A191-3DD24029FBBE}"/>
              </a:ext>
            </a:extLst>
          </p:cNvPr>
          <p:cNvSpPr txBox="1"/>
          <p:nvPr/>
        </p:nvSpPr>
        <p:spPr>
          <a:xfrm>
            <a:off x="5470797" y="2014230"/>
            <a:ext cx="508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vertex shader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传入的变量</a:t>
            </a:r>
            <a:endParaRPr lang="zh-CN" altLang="en-US" sz="2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02DF974-D982-4894-9859-132AFD68CC33}"/>
              </a:ext>
            </a:extLst>
          </p:cNvPr>
          <p:cNvCxnSpPr>
            <a:cxnSpLocks/>
          </p:cNvCxnSpPr>
          <p:nvPr/>
        </p:nvCxnSpPr>
        <p:spPr>
          <a:xfrm>
            <a:off x="3901440" y="3200400"/>
            <a:ext cx="13397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52C491E-E0B6-409F-AA12-CB7C8064B53D}"/>
              </a:ext>
            </a:extLst>
          </p:cNvPr>
          <p:cNvSpPr txBox="1"/>
          <p:nvPr/>
        </p:nvSpPr>
        <p:spPr>
          <a:xfrm>
            <a:off x="5512788" y="2841516"/>
            <a:ext cx="50874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vertex shader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如何把数据传给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fragment shader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8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ED07A9A-8632-48AB-A13D-122126AF19BA}"/>
              </a:ext>
            </a:extLst>
          </p:cNvPr>
          <p:cNvCxnSpPr>
            <a:cxnSpLocks/>
          </p:cNvCxnSpPr>
          <p:nvPr/>
        </p:nvCxnSpPr>
        <p:spPr>
          <a:xfrm>
            <a:off x="6756399" y="4886960"/>
            <a:ext cx="8026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5D38A34-C6D6-4C1B-BB85-EAE461C84D9E}"/>
              </a:ext>
            </a:extLst>
          </p:cNvPr>
          <p:cNvSpPr txBox="1"/>
          <p:nvPr/>
        </p:nvSpPr>
        <p:spPr>
          <a:xfrm>
            <a:off x="7743606" y="4625350"/>
            <a:ext cx="33003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最终的片段的颜色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Times New Roman" panose="02020603050405020304" pitchFamily="18" charset="0"/>
              </a:rPr>
              <a:t>输出到帧缓冲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741C80-1871-439F-B438-9A967FD32671}"/>
              </a:ext>
            </a:extLst>
          </p:cNvPr>
          <p:cNvSpPr/>
          <p:nvPr/>
        </p:nvSpPr>
        <p:spPr>
          <a:xfrm>
            <a:off x="187649" y="1087120"/>
            <a:ext cx="11039151" cy="5435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4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main.cpp</a:t>
            </a:r>
            <a:r>
              <a:rPr lang="zh-CN" altLang="en-US" sz="4400" b="1" dirty="0">
                <a:latin typeface="+mj-ea"/>
                <a:ea typeface="+mj-ea"/>
              </a:rPr>
              <a:t>总的结构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BDCEE4-E7D6-43A8-8D80-2849987183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643" y="1135867"/>
            <a:ext cx="4471192" cy="5569079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E8F95ED6-B08A-41FC-A2C1-8D85729324A2}"/>
              </a:ext>
            </a:extLst>
          </p:cNvPr>
          <p:cNvSpPr/>
          <p:nvPr/>
        </p:nvSpPr>
        <p:spPr>
          <a:xfrm>
            <a:off x="5212080" y="1412239"/>
            <a:ext cx="629920" cy="769441"/>
          </a:xfrm>
          <a:prstGeom prst="rightBrace">
            <a:avLst>
              <a:gd name="adj1" fmla="val 8333"/>
              <a:gd name="adj2" fmla="val 4852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1F50F-B01B-4425-B788-E0223F168170}"/>
              </a:ext>
            </a:extLst>
          </p:cNvPr>
          <p:cNvSpPr txBox="1"/>
          <p:nvPr/>
        </p:nvSpPr>
        <p:spPr>
          <a:xfrm>
            <a:off x="6471920" y="1496070"/>
            <a:ext cx="504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初始化</a:t>
            </a:r>
            <a:r>
              <a:rPr lang="en-US" altLang="zh-CN" sz="2800" dirty="0"/>
              <a:t>GLFW</a:t>
            </a:r>
            <a:r>
              <a:rPr lang="zh-CN" altLang="en-US" sz="2800" dirty="0"/>
              <a:t>库，设定基本参数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828570D-D9D1-421A-BDA5-818D69D994CE}"/>
              </a:ext>
            </a:extLst>
          </p:cNvPr>
          <p:cNvSpPr/>
          <p:nvPr/>
        </p:nvSpPr>
        <p:spPr>
          <a:xfrm>
            <a:off x="5212080" y="2659559"/>
            <a:ext cx="629920" cy="1302841"/>
          </a:xfrm>
          <a:prstGeom prst="rightBrace">
            <a:avLst>
              <a:gd name="adj1" fmla="val 8333"/>
              <a:gd name="adj2" fmla="val 4852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49FB9A-5586-402D-BC08-F0981FD396FD}"/>
              </a:ext>
            </a:extLst>
          </p:cNvPr>
          <p:cNvSpPr txBox="1"/>
          <p:nvPr/>
        </p:nvSpPr>
        <p:spPr>
          <a:xfrm>
            <a:off x="6471920" y="2833925"/>
            <a:ext cx="3347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GLFW</a:t>
            </a:r>
            <a:r>
              <a:rPr lang="zh-CN" altLang="en-US" sz="2800" dirty="0"/>
              <a:t>创建窗口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 err="1"/>
              <a:t>glfwCreateWindow</a:t>
            </a:r>
            <a:endParaRPr lang="zh-CN" altLang="en-US" sz="28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ABB08679-9C06-4A32-B67D-E41B2C7952DC}"/>
              </a:ext>
            </a:extLst>
          </p:cNvPr>
          <p:cNvSpPr/>
          <p:nvPr/>
        </p:nvSpPr>
        <p:spPr>
          <a:xfrm>
            <a:off x="5212080" y="4274999"/>
            <a:ext cx="629920" cy="561161"/>
          </a:xfrm>
          <a:prstGeom prst="rightBrace">
            <a:avLst>
              <a:gd name="adj1" fmla="val 8333"/>
              <a:gd name="adj2" fmla="val 4852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B0C3F7-D947-402E-B5D8-0D30DD3732E2}"/>
              </a:ext>
            </a:extLst>
          </p:cNvPr>
          <p:cNvSpPr txBox="1"/>
          <p:nvPr/>
        </p:nvSpPr>
        <p:spPr>
          <a:xfrm>
            <a:off x="6471920" y="4274999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初始化</a:t>
            </a:r>
            <a:r>
              <a:rPr lang="en-US" altLang="zh-CN" sz="2800" dirty="0"/>
              <a:t>GALD</a:t>
            </a:r>
            <a:endParaRPr lang="zh-CN" altLang="en-US" sz="2800" dirty="0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16C9E5A7-000C-4194-A5E1-3169A268012B}"/>
              </a:ext>
            </a:extLst>
          </p:cNvPr>
          <p:cNvSpPr/>
          <p:nvPr/>
        </p:nvSpPr>
        <p:spPr>
          <a:xfrm>
            <a:off x="5212080" y="4996359"/>
            <a:ext cx="629920" cy="1533769"/>
          </a:xfrm>
          <a:prstGeom prst="rightBrace">
            <a:avLst>
              <a:gd name="adj1" fmla="val 8333"/>
              <a:gd name="adj2" fmla="val 4852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8F6C2E-2C07-4155-BD94-EF8028BA2235}"/>
              </a:ext>
            </a:extLst>
          </p:cNvPr>
          <p:cNvSpPr txBox="1"/>
          <p:nvPr/>
        </p:nvSpPr>
        <p:spPr>
          <a:xfrm>
            <a:off x="6524658" y="550163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代码主体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8B23F1A6-9D1E-4EA8-ABE7-0A65E5FDC26F}"/>
              </a:ext>
            </a:extLst>
          </p:cNvPr>
          <p:cNvSpPr/>
          <p:nvPr/>
        </p:nvSpPr>
        <p:spPr>
          <a:xfrm flipH="1">
            <a:off x="8145615" y="5115684"/>
            <a:ext cx="534061" cy="1391763"/>
          </a:xfrm>
          <a:prstGeom prst="rightBrace">
            <a:avLst>
              <a:gd name="adj1" fmla="val 0"/>
              <a:gd name="adj2" fmla="val 485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CD34D4-C768-4008-9E31-B005B17C369E}"/>
              </a:ext>
            </a:extLst>
          </p:cNvPr>
          <p:cNvSpPr txBox="1"/>
          <p:nvPr/>
        </p:nvSpPr>
        <p:spPr>
          <a:xfrm>
            <a:off x="8828273" y="4854074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循环外 </a:t>
            </a:r>
            <a:r>
              <a:rPr lang="en-US" altLang="zh-CN" sz="2800" dirty="0" err="1"/>
              <a:t>init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FE5FA4-FF78-4129-94FF-50D92E76ACE7}"/>
              </a:ext>
            </a:extLst>
          </p:cNvPr>
          <p:cNvSpPr txBox="1"/>
          <p:nvPr/>
        </p:nvSpPr>
        <p:spPr>
          <a:xfrm>
            <a:off x="8828273" y="6181726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循环内 </a:t>
            </a:r>
            <a:r>
              <a:rPr lang="en-US" altLang="zh-CN" sz="2800" dirty="0"/>
              <a:t>display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249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main.cpp</a:t>
            </a:r>
            <a:r>
              <a:rPr lang="zh-CN" altLang="en-US" sz="4400" b="1" dirty="0">
                <a:latin typeface="+mj-ea"/>
                <a:ea typeface="+mj-ea"/>
              </a:rPr>
              <a:t>总的结构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832F37-71E5-4225-9B3B-AAA7087927C9}"/>
              </a:ext>
            </a:extLst>
          </p:cNvPr>
          <p:cNvSpPr/>
          <p:nvPr/>
        </p:nvSpPr>
        <p:spPr>
          <a:xfrm>
            <a:off x="187649" y="1087120"/>
            <a:ext cx="11039151" cy="5435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7587AC-AE74-4F8D-AC7C-CCE971178AEE}"/>
              </a:ext>
            </a:extLst>
          </p:cNvPr>
          <p:cNvSpPr txBox="1"/>
          <p:nvPr/>
        </p:nvSpPr>
        <p:spPr>
          <a:xfrm>
            <a:off x="497423" y="1252402"/>
            <a:ext cx="99569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......</a:t>
            </a:r>
          </a:p>
          <a:p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指定当前窗口进行重绘时要调用的函数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glfwWindowShouldClose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(window))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display();</a:t>
            </a:r>
          </a:p>
          <a:p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// 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交换颜色缓冲 以及 检查有没有触发什么事件（比如键盘输入、鼠标移动等）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// ---------------------------------------------------------	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glfwSwapBuffers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(window);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glfwPollEvents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如果检测到事件，调用之前注册的回调函数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2D3D25C-80E8-4094-BF41-B721037080D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838229" y="2271860"/>
            <a:ext cx="37142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F137B9-B744-4600-89E2-F85F8793269D}"/>
              </a:ext>
            </a:extLst>
          </p:cNvPr>
          <p:cNvSpPr txBox="1"/>
          <p:nvPr/>
        </p:nvSpPr>
        <p:spPr>
          <a:xfrm>
            <a:off x="5552459" y="204102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每一帧不变化的内容应该放在这里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816655D-2205-4F3A-9E2A-083F2599DC38}"/>
              </a:ext>
            </a:extLst>
          </p:cNvPr>
          <p:cNvCxnSpPr>
            <a:cxnSpLocks/>
          </p:cNvCxnSpPr>
          <p:nvPr/>
        </p:nvCxnSpPr>
        <p:spPr>
          <a:xfrm flipH="1">
            <a:off x="2914454" y="3357513"/>
            <a:ext cx="26380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EF5C4F6-A3AB-4F62-884C-4AF6D6510379}"/>
              </a:ext>
            </a:extLst>
          </p:cNvPr>
          <p:cNvSpPr txBox="1"/>
          <p:nvPr/>
        </p:nvSpPr>
        <p:spPr>
          <a:xfrm>
            <a:off x="5552459" y="312668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每一帧都要重新进行计算</a:t>
            </a:r>
          </a:p>
        </p:txBody>
      </p:sp>
    </p:spTree>
    <p:extLst>
      <p:ext uri="{BB962C8B-B14F-4D97-AF65-F5344CB8AC3E}">
        <p14:creationId xmlns:p14="http://schemas.microsoft.com/office/powerpoint/2010/main" val="17193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CPU</a:t>
            </a:r>
            <a:r>
              <a:rPr lang="zh-CN" altLang="en-US" sz="4400" b="1" dirty="0">
                <a:latin typeface="+mj-ea"/>
                <a:ea typeface="+mj-ea"/>
              </a:rPr>
              <a:t>如何使用</a:t>
            </a:r>
            <a:r>
              <a:rPr lang="en-US" altLang="zh-CN" sz="4400" b="1" dirty="0">
                <a:latin typeface="+mj-ea"/>
                <a:ea typeface="+mj-ea"/>
              </a:rPr>
              <a:t>shader</a:t>
            </a:r>
            <a:r>
              <a:rPr lang="zh-CN" altLang="en-US" sz="4400" b="1" dirty="0">
                <a:latin typeface="+mj-ea"/>
                <a:ea typeface="+mj-ea"/>
              </a:rPr>
              <a:t>？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6ADF81-97AA-4EF2-AE50-32297587B030}"/>
              </a:ext>
            </a:extLst>
          </p:cNvPr>
          <p:cNvSpPr txBox="1"/>
          <p:nvPr/>
        </p:nvSpPr>
        <p:spPr>
          <a:xfrm>
            <a:off x="383384" y="1164134"/>
            <a:ext cx="10843416" cy="479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GLuint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program;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std::</a:t>
            </a:r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string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vshader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fshader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vshader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"shaders/</a:t>
            </a:r>
            <a:r>
              <a:rPr lang="en-US" altLang="zh-CN" sz="2800" dirty="0" err="1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vshader.glsl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fshader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"shaders/</a:t>
            </a:r>
            <a:r>
              <a:rPr lang="en-US" altLang="zh-CN" sz="2800" dirty="0" err="1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fshader.glsl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program =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InitShader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vshader.c_str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(),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fshader.c_str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glUseProgram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(program);</a:t>
            </a:r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741C80-1871-439F-B438-9A967FD32671}"/>
              </a:ext>
            </a:extLst>
          </p:cNvPr>
          <p:cNvSpPr/>
          <p:nvPr/>
        </p:nvSpPr>
        <p:spPr>
          <a:xfrm>
            <a:off x="187649" y="1087120"/>
            <a:ext cx="11039151" cy="5435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E8F42A-DD3D-435D-B82C-0EF41FA8E7D3}"/>
              </a:ext>
            </a:extLst>
          </p:cNvPr>
          <p:cNvSpPr/>
          <p:nvPr/>
        </p:nvSpPr>
        <p:spPr>
          <a:xfrm>
            <a:off x="263525" y="4481264"/>
            <a:ext cx="10721184" cy="6622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8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1985</Words>
  <Application>Microsoft Office PowerPoint</Application>
  <PresentationFormat>宽屏</PresentationFormat>
  <Paragraphs>239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微软雅黑</vt:lpstr>
      <vt:lpstr>微软雅黑</vt:lpstr>
      <vt:lpstr>新宋体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VCC</cp:lastModifiedBy>
  <cp:revision>241</cp:revision>
  <dcterms:created xsi:type="dcterms:W3CDTF">2021-09-06T11:12:59Z</dcterms:created>
  <dcterms:modified xsi:type="dcterms:W3CDTF">2021-09-15T00:34:32Z</dcterms:modified>
</cp:coreProperties>
</file>