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91" r:id="rId4"/>
    <p:sldId id="292" r:id="rId5"/>
    <p:sldId id="298" r:id="rId6"/>
    <p:sldId id="293" r:id="rId7"/>
    <p:sldId id="294" r:id="rId8"/>
    <p:sldId id="295" r:id="rId9"/>
    <p:sldId id="297" r:id="rId10"/>
    <p:sldId id="296" r:id="rId11"/>
    <p:sldId id="279" r:id="rId12"/>
    <p:sldId id="285" r:id="rId13"/>
    <p:sldId id="286" r:id="rId14"/>
    <p:sldId id="290" r:id="rId15"/>
    <p:sldId id="288" r:id="rId16"/>
    <p:sldId id="287" r:id="rId17"/>
    <p:sldId id="289" r:id="rId18"/>
    <p:sldId id="299" r:id="rId19"/>
    <p:sldId id="3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62" autoAdjust="0"/>
  </p:normalViewPr>
  <p:slideViewPr>
    <p:cSldViewPr snapToGrid="0">
      <p:cViewPr varScale="1">
        <p:scale>
          <a:sx n="47" d="100"/>
          <a:sy n="47" d="100"/>
        </p:scale>
        <p:origin x="7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0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9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4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1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90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3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6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6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0DA7-C9AC-4585-ACD2-1B4E5225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F9900-43C9-4B92-B910-2E8932CE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C2F9A-EA84-45B2-8591-6B633C6E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62BE3-D0B6-44E8-9706-2E0A9F8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6E150-6546-42F7-9738-AA98B973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2E641-D932-49DC-904E-FE18ED2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D7085-4E7F-4618-A793-CE3A3499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80178-175A-4728-8F15-A4E0C2E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0AD5F-E1A2-458D-BAB1-4733D42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F4CAC-EEF8-4ADD-A372-61D70D8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7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64091E-7A9E-4C95-AD52-51817CCFF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73371-F2BC-491C-8D36-E3565E5C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12B65-585C-4BD2-87AB-D2784F07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0EF79-9F1C-477D-AE6A-749CAA8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962F4-8D86-45A5-A20B-D86A0E62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D3E7-BDCA-490B-ACB0-7AD0C9BE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B3D4-5CC0-484B-AAAB-AE691046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4528-1EC1-47BD-B42C-C2C92BAE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2EF5D-A28E-440D-8388-A17BFCA0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ABAF4-849A-4276-A67D-B676912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4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47B1F-ECA2-46DB-8FB8-89E0BFBE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14351-AAE7-4EAA-9AE5-129E484A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DDC5B-8A85-4649-B751-CB2D539A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1BB9B-C3CD-42A3-96DA-3C7FB33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4C6C-66CA-49AD-8934-316047AD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7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0F9A3-73B0-4F8E-A663-74F6D17C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63119-D814-46EA-9BD4-0EEFA6AC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3F417-A66C-4D76-9A85-9E018B94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B22CA-E95D-403A-ADD7-AA31DB2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26A88-B5ED-42D1-98F0-CD5E870F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58C17-78D6-4E15-8409-1CEF487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7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5D366-744F-4A7C-BE2D-F1935656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F7341-564B-4150-A4FE-2AE2950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6C46C-DD83-46A7-9F07-D8B21B94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19032-3C73-4501-B2FF-FC2E051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0510AB-10B7-49FE-8E13-B01EF58E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189C0-AC00-42B8-9FC0-582CD164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903CC5-FA93-4F8D-BB74-EA664E1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C941B-5C32-4A43-AC73-553B91A0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7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0BB2-45A0-4786-8370-7C50FB88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6BC3B-5771-434B-BC8D-4EC3EE2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38F15-3A87-4DB9-BC7E-E328FE2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08A0E-65ED-40C8-9993-46335C91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82B3ED-427E-4F3F-92A2-20AB2EC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0E93B-4F84-481B-A1A5-95B5C0E1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184E6-EA69-4190-8112-6C94044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85A9-385E-4729-A6D9-D375E0A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94F11-C3DA-40AE-BBDF-1348A03F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82512-1135-4CF6-A461-1A222CF0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D5E6-E271-429B-AA97-6C2E456F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689DB-86DA-47B3-A6DE-4EEFDF49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8FB97-4A2F-47F1-8432-785BBAE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0566-B5F4-413A-87E0-A6438462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73E3F-0A30-4B63-B66D-5EC23050D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09E07-B563-433C-A800-0A6D38D5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32F4B-C6BF-4D99-A9AB-6E2AF6A1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8C78F-832C-4193-8022-37CD4E8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87233-DEFE-4594-95ED-9D53B584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4DD19-5546-4053-B939-3914A3D8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4BDE1-A3E1-4448-98DA-E1A057FF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B1527-8D5C-4B28-BDAC-D8B8A1674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E4177-3593-4D3B-8426-1FD06EE6B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67144-5FF8-429B-8099-95B08CD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4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CC560D-CE96-41C3-8E04-AED3FAB35070}"/>
              </a:ext>
            </a:extLst>
          </p:cNvPr>
          <p:cNvSpPr txBox="1"/>
          <p:nvPr/>
        </p:nvSpPr>
        <p:spPr>
          <a:xfrm>
            <a:off x="672254" y="1120676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</a:t>
            </a:r>
            <a:r>
              <a:rPr lang="en-US" altLang="zh-CN" sz="4400" dirty="0"/>
              <a:t>3.1  </a:t>
            </a:r>
            <a:r>
              <a:rPr lang="zh-CN" altLang="en-US" sz="4400" dirty="0"/>
              <a:t>相机定位和投影</a:t>
            </a:r>
            <a:endParaRPr lang="zh-CN" altLang="zh-CN" sz="44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02066B5-31BB-4FEA-8E44-7CD31D693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助教：林志强、肖荣钧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73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投影变换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BFD363-A8AD-44ED-B111-A5CFF62D214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45719"/>
            <a:ext cx="121158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1C85E6-409C-48A5-B955-A4D795780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09889"/>
              </p:ext>
            </p:extLst>
          </p:nvPr>
        </p:nvGraphicFramePr>
        <p:xfrm>
          <a:off x="7175276" y="1688784"/>
          <a:ext cx="4577456" cy="275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r:id="rId3" imgW="3238500" imgH="1574800" progId="Equation.DSMT4">
                  <p:embed/>
                </p:oleObj>
              </mc:Choice>
              <mc:Fallback>
                <p:oleObj r:id="rId3" imgW="3238500" imgH="157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76" y="1688784"/>
                        <a:ext cx="4577456" cy="2755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6DC7A36C-FC97-4CD3-A116-AE8FE8DF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6175" y="4823098"/>
                <a:ext cx="4695825" cy="1185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𝑡𝑜𝑝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𝑛𝑒𝑎𝑟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⁡(</m:t>
                      </m:r>
                      <m:f>
                        <m:fPr>
                          <m:ctrlP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𝑓𝑜𝑣</m:t>
                          </m:r>
                        </m:num>
                        <m:den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𝑡𝑜𝑝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𝑎𝑠𝑝𝑒𝑐𝑡</m:t>
                      </m:r>
                    </m:oMath>
                  </m:oMathPara>
                </a14:m>
                <a:endParaRPr kumimoji="0" lang="en-US" altLang="zh-CN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6DC7A36C-FC97-4CD3-A116-AE8FE8DF6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175" y="4823098"/>
                <a:ext cx="4695825" cy="1185004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EF6C4A6C-7E5E-4D37-A974-3DF8E7572A76}"/>
              </a:ext>
            </a:extLst>
          </p:cNvPr>
          <p:cNvSpPr txBox="1"/>
          <p:nvPr/>
        </p:nvSpPr>
        <p:spPr>
          <a:xfrm>
            <a:off x="200025" y="1319452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5097EF6D-71C0-4886-BEA2-61E27F5EE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18" y="1953420"/>
            <a:ext cx="3822774" cy="2175258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FC0D0779-8F5E-4CF3-9E5B-2D1282E3E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531" y="4792188"/>
            <a:ext cx="6050076" cy="1737940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EAC9D287-8020-4244-9B38-5868A2F1A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3530" y="1943736"/>
            <a:ext cx="3361746" cy="21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1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329888" y="327872"/>
            <a:ext cx="80114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853CDD-6BBB-42C9-BD68-E73CAA6D3406}"/>
              </a:ext>
            </a:extLst>
          </p:cNvPr>
          <p:cNvSpPr txBox="1"/>
          <p:nvPr/>
        </p:nvSpPr>
        <p:spPr>
          <a:xfrm>
            <a:off x="525155" y="1311754"/>
            <a:ext cx="6097772" cy="211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实验设计了四个窗口分别展示四种观察方式：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宋体" panose="02010600030101010101" pitchFamily="2" charset="-122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左上角窗口：使用模型变换矩阵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display_1()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，已完成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宋体" panose="02010600030101010101" pitchFamily="2" charset="-122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左下角窗口：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视见体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display_2()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，待完成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宋体" panose="02010600030101010101" pitchFamily="2" charset="-122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右上角窗口：使用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正交投影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display_3()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，待完成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宋体" panose="02010600030101010101" pitchFamily="2" charset="-122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右下角窗口：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display_4()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，待完成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9DF65D46-0953-496A-8BEE-7098AB16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9" y="3978597"/>
            <a:ext cx="3720824" cy="2117246"/>
          </a:xfrm>
          <a:prstGeom prst="rect">
            <a:avLst/>
          </a:prstGeom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id="{94B16F95-AE44-41C2-BB8E-809D40BB1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802" y="3938992"/>
            <a:ext cx="3633595" cy="236162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68E6DB6-8C6F-42D7-BBB1-8C61A45DFFFD}"/>
              </a:ext>
            </a:extLst>
          </p:cNvPr>
          <p:cNvGrpSpPr/>
          <p:nvPr/>
        </p:nvGrpSpPr>
        <p:grpSpPr>
          <a:xfrm>
            <a:off x="7946023" y="451100"/>
            <a:ext cx="3944998" cy="4168525"/>
            <a:chOff x="7777833" y="1488857"/>
            <a:chExt cx="3325486" cy="34824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7AF689-1B4F-4C60-9206-22CD703DF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833" y="1488857"/>
              <a:ext cx="3325486" cy="348249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B8F225C-2DF8-4DC4-86D3-EACDB118F8D9}"/>
                </a:ext>
              </a:extLst>
            </p:cNvPr>
            <p:cNvSpPr txBox="1"/>
            <p:nvPr/>
          </p:nvSpPr>
          <p:spPr>
            <a:xfrm>
              <a:off x="7777833" y="176500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1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41F43D-6C49-4617-AF2A-51581C53790A}"/>
                </a:ext>
              </a:extLst>
            </p:cNvPr>
            <p:cNvSpPr txBox="1"/>
            <p:nvPr/>
          </p:nvSpPr>
          <p:spPr>
            <a:xfrm>
              <a:off x="9404961" y="176500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3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4E6BD42-F6EB-4E7D-A9DA-BD1E248E1CD5}"/>
                </a:ext>
              </a:extLst>
            </p:cNvPr>
            <p:cNvSpPr txBox="1"/>
            <p:nvPr/>
          </p:nvSpPr>
          <p:spPr>
            <a:xfrm>
              <a:off x="9440576" y="3448566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4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4C4C3B5-350E-4A59-AC20-66CBFB74006E}"/>
                </a:ext>
              </a:extLst>
            </p:cNvPr>
            <p:cNvSpPr txBox="1"/>
            <p:nvPr/>
          </p:nvSpPr>
          <p:spPr>
            <a:xfrm>
              <a:off x="7777833" y="3448566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2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DED9483-7B92-47B8-8453-0E96976A457B}"/>
              </a:ext>
            </a:extLst>
          </p:cNvPr>
          <p:cNvSpPr txBox="1"/>
          <p:nvPr/>
        </p:nvSpPr>
        <p:spPr>
          <a:xfrm>
            <a:off x="1057275" y="6125618"/>
            <a:ext cx="140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视见体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C7A46C-F34F-48BE-9001-4354D6969582}"/>
              </a:ext>
            </a:extLst>
          </p:cNvPr>
          <p:cNvSpPr txBox="1"/>
          <p:nvPr/>
        </p:nvSpPr>
        <p:spPr>
          <a:xfrm>
            <a:off x="5421351" y="6125618"/>
            <a:ext cx="120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06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Camera</a:t>
            </a:r>
            <a:r>
              <a:rPr lang="zh-CN" altLang="en-US" sz="4400" b="1" dirty="0">
                <a:latin typeface="+mj-ea"/>
                <a:ea typeface="+mj-ea"/>
              </a:rPr>
              <a:t>类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187649" y="1164134"/>
            <a:ext cx="11039151" cy="544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2,3,4 view-matrix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3 projection-matrix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ortho(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left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right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bottom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top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4 projection-matrix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perspective(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aspect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2 projection-matrix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frustum(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left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right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bottom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top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A88D07-41E1-45A1-83CB-A86C7E78DE60}"/>
              </a:ext>
            </a:extLst>
          </p:cNvPr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F9D35E-4D87-4B5C-9262-D6D0D3A87DE8}"/>
              </a:ext>
            </a:extLst>
          </p:cNvPr>
          <p:cNvGrpSpPr/>
          <p:nvPr/>
        </p:nvGrpSpPr>
        <p:grpSpPr>
          <a:xfrm>
            <a:off x="8407679" y="2035534"/>
            <a:ext cx="3596672" cy="3735346"/>
            <a:chOff x="7777833" y="1488857"/>
            <a:chExt cx="3325486" cy="34824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DFA067-89BB-408A-9921-FFD5685F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833" y="1488857"/>
              <a:ext cx="3325486" cy="348249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65EEA9-3B74-486F-B814-DF177647555A}"/>
                </a:ext>
              </a:extLst>
            </p:cNvPr>
            <p:cNvSpPr txBox="1"/>
            <p:nvPr/>
          </p:nvSpPr>
          <p:spPr>
            <a:xfrm>
              <a:off x="7777833" y="176500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1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13925D-9949-43E7-B2E0-E1FFA2D6D865}"/>
                </a:ext>
              </a:extLst>
            </p:cNvPr>
            <p:cNvSpPr txBox="1"/>
            <p:nvPr/>
          </p:nvSpPr>
          <p:spPr>
            <a:xfrm>
              <a:off x="9404961" y="176500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3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D990148-98FF-4205-86F8-3B24E04C5013}"/>
                </a:ext>
              </a:extLst>
            </p:cNvPr>
            <p:cNvSpPr txBox="1"/>
            <p:nvPr/>
          </p:nvSpPr>
          <p:spPr>
            <a:xfrm>
              <a:off x="9440576" y="3448566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4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9C22A0C-A1A0-40E9-93C0-594E5EBD135C}"/>
                </a:ext>
              </a:extLst>
            </p:cNvPr>
            <p:cNvSpPr txBox="1"/>
            <p:nvPr/>
          </p:nvSpPr>
          <p:spPr>
            <a:xfrm>
              <a:off x="7777833" y="3448566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2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2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54843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Camera</a:t>
            </a:r>
            <a:r>
              <a:rPr lang="zh-CN" altLang="en-US" sz="4400" b="1" dirty="0">
                <a:latin typeface="+mj-ea"/>
                <a:ea typeface="+mj-ea"/>
              </a:rPr>
              <a:t>类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187649" y="1164134"/>
            <a:ext cx="1103915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每次更改相机参数后更新一下相关的数值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updateCamera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相机位置参数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radius = 4.0;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rotateAngle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0.0;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upAngle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0.0;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eye;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at;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up;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A88D07-41E1-45A1-83CB-A86C7E78DE60}"/>
              </a:ext>
            </a:extLst>
          </p:cNvPr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BB048-474E-4512-8FA9-A637A5FEB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28" y="1754448"/>
            <a:ext cx="4072093" cy="3939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065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Camera</a:t>
            </a:r>
            <a:r>
              <a:rPr lang="zh-CN" altLang="en-US" sz="4400" b="1" dirty="0">
                <a:latin typeface="+mj-ea"/>
                <a:ea typeface="+mj-ea"/>
              </a:rPr>
              <a:t>类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295373" y="1069565"/>
            <a:ext cx="11105662" cy="544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updateCamera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@TODO: Task1: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设置相机参数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up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(0.0, 1.0, 0.0, 0.0);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upAngle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&gt; 90) 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up.y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-1;}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upAngle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-90) 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up.y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-1;}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radius * cos(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upAngle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M_PI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/ 180) * sin(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rotateAngle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M_PI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/ 180);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radius * sin(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upAngle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M_PI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/ 180);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eyez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radius * cos(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upAngle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M_PI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/ 180) * cos(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rotateAngle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M_PI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/ 180);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eye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eyez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1.0);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at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(0.0, 0.0, 0.0, 1.0);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A88D07-41E1-45A1-83CB-A86C7E78DE60}"/>
              </a:ext>
            </a:extLst>
          </p:cNvPr>
          <p:cNvSpPr/>
          <p:nvPr/>
        </p:nvSpPr>
        <p:spPr>
          <a:xfrm>
            <a:off x="187649" y="856879"/>
            <a:ext cx="11586429" cy="58746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BB048-474E-4512-8FA9-A637A5FEB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34" y="1171815"/>
            <a:ext cx="2583535" cy="2499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12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1230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en-US" altLang="zh-CN" sz="4400" b="1" dirty="0" err="1">
                <a:latin typeface="+mj-ea"/>
                <a:ea typeface="+mj-ea"/>
              </a:rPr>
              <a:t>lookAt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4400" b="1" dirty="0">
                <a:latin typeface="+mj-ea"/>
                <a:ea typeface="+mj-ea"/>
              </a:rPr>
              <a:t>函数补全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187648" y="2336707"/>
            <a:ext cx="11039151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in Camera.cpp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@TODO: Task1: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请按照实验课内容补全相机观察矩阵的计算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glm::</a:t>
            </a:r>
            <a:r>
              <a:rPr lang="sv-SE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glm::</a:t>
            </a:r>
            <a:r>
              <a:rPr lang="sv-SE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in main.cpp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camera_2-&gt;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viewMatrix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camera_2-&gt;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(camera_2-&gt;eye, camera_2-&gt;at, camera_2-&gt;up);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A88D07-41E1-45A1-83CB-A86C7E78DE60}"/>
              </a:ext>
            </a:extLst>
          </p:cNvPr>
          <p:cNvSpPr/>
          <p:nvPr/>
        </p:nvSpPr>
        <p:spPr>
          <a:xfrm>
            <a:off x="187649" y="2350902"/>
            <a:ext cx="11039151" cy="4345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A8F7B-9C2F-416F-842F-3BE718833E29}"/>
              </a:ext>
            </a:extLst>
          </p:cNvPr>
          <p:cNvSpPr txBox="1"/>
          <p:nvPr/>
        </p:nvSpPr>
        <p:spPr>
          <a:xfrm>
            <a:off x="187650" y="1070326"/>
            <a:ext cx="11182058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camera.cpp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lookAt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函数补全，这个函数的计算涉及到归一化和叉乘计算，可以使用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glm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中自带的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normalize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cross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0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3. </a:t>
            </a:r>
            <a:r>
              <a:rPr lang="zh-CN" altLang="en-US" sz="4400" b="1" dirty="0">
                <a:latin typeface="+mj-ea"/>
                <a:ea typeface="+mj-ea"/>
              </a:rPr>
              <a:t>实现正交投影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187649" y="2216293"/>
            <a:ext cx="1103915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//in Camera.cpp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::ortho(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left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bottom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@TODO: Task2: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请按照实验课内容补全正交投影矩阵的计算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glm::</a:t>
            </a:r>
            <a:r>
              <a:rPr lang="sv-SE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glm::</a:t>
            </a:r>
            <a:r>
              <a:rPr lang="sv-SE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in main.cpp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@TODO: Task2: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调用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Camera::ortho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函数计算正交投影矩阵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camera_3-&gt;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projMatrix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A88D07-41E1-45A1-83CB-A86C7E78DE60}"/>
              </a:ext>
            </a:extLst>
          </p:cNvPr>
          <p:cNvSpPr/>
          <p:nvPr/>
        </p:nvSpPr>
        <p:spPr>
          <a:xfrm>
            <a:off x="187649" y="2303888"/>
            <a:ext cx="11039151" cy="44847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97A157-F2DA-4B4A-8BB7-ECCAF3A55813}"/>
              </a:ext>
            </a:extLst>
          </p:cNvPr>
          <p:cNvSpPr txBox="1"/>
          <p:nvPr/>
        </p:nvSpPr>
        <p:spPr>
          <a:xfrm>
            <a:off x="187649" y="1011931"/>
            <a:ext cx="11039151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camera.cpp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中实现计算正交投影的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ortho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ortho()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生成正交投影矩阵。使用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Camera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中定义的投影参数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zNear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以及正交投影参数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scale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Camera::ortho()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函数计算正交投影矩阵。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6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4. </a:t>
            </a:r>
            <a:r>
              <a:rPr lang="zh-CN" altLang="en-US" sz="4400" b="1" dirty="0">
                <a:latin typeface="+mj-ea"/>
                <a:ea typeface="+mj-ea"/>
              </a:rPr>
              <a:t>实现透视投影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283342" y="1965403"/>
            <a:ext cx="1103915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//in Camera.cpp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::perspective(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aspect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@TODO: Task3: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请按照实验课内容补全透视投影矩阵的计算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glm::</a:t>
            </a:r>
            <a:r>
              <a:rPr lang="sv-SE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glm::</a:t>
            </a:r>
            <a:r>
              <a:rPr lang="sv-SE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in main.cpp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@TODO: Task3: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调用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Camera::perspective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函数计算透视投影矩阵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camera_4-&gt;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projMatrix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A88D07-41E1-45A1-83CB-A86C7E78DE60}"/>
              </a:ext>
            </a:extLst>
          </p:cNvPr>
          <p:cNvSpPr/>
          <p:nvPr/>
        </p:nvSpPr>
        <p:spPr>
          <a:xfrm>
            <a:off x="187647" y="1970012"/>
            <a:ext cx="11039151" cy="47225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97A157-F2DA-4B4A-8BB7-ECCAF3A55813}"/>
              </a:ext>
            </a:extLst>
          </p:cNvPr>
          <p:cNvSpPr txBox="1"/>
          <p:nvPr/>
        </p:nvSpPr>
        <p:spPr>
          <a:xfrm>
            <a:off x="187649" y="1011931"/>
            <a:ext cx="11039151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先实现计算透视投影的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perspective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perspective()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生成透视投影矩阵。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重要提醒：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97A157-F2DA-4B4A-8BB7-ECCAF3A55813}"/>
              </a:ext>
            </a:extLst>
          </p:cNvPr>
          <p:cNvSpPr txBox="1"/>
          <p:nvPr/>
        </p:nvSpPr>
        <p:spPr>
          <a:xfrm>
            <a:off x="730574" y="1259581"/>
            <a:ext cx="11039151" cy="1319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实验二截止时间：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en-US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日 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23:59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期中大作业截止时间：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zh-CN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  23:59</a:t>
            </a:r>
          </a:p>
        </p:txBody>
      </p:sp>
    </p:spTree>
    <p:extLst>
      <p:ext uri="{BB962C8B-B14F-4D97-AF65-F5344CB8AC3E}">
        <p14:creationId xmlns:p14="http://schemas.microsoft.com/office/powerpoint/2010/main" val="181395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05EA1B1-F467-4963-9F66-317771D7FE55}"/>
              </a:ext>
            </a:extLst>
          </p:cNvPr>
          <p:cNvSpPr txBox="1"/>
          <p:nvPr/>
        </p:nvSpPr>
        <p:spPr>
          <a:xfrm>
            <a:off x="384142" y="1201074"/>
            <a:ext cx="50079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提交内容：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提交文件包括：实验报告和源代码压缩包，命名格式均为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源代码压缩包内要求有两个文件夹，一个为代码文件夹，命名为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“code”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，一个为可执行文件夹，命名为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“exe”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D1620-FAD8-4C65-81A0-E2460943F1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4269" y="2465186"/>
            <a:ext cx="1955800" cy="1173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8E709C-EF10-4E9F-95EE-0114C70CAFE5}"/>
              </a:ext>
            </a:extLst>
          </p:cNvPr>
          <p:cNvPicPr/>
          <p:nvPr/>
        </p:nvPicPr>
        <p:blipFill rotWithShape="1">
          <a:blip r:embed="rId4"/>
          <a:srcRect t="8883" b="10222"/>
          <a:stretch/>
        </p:blipFill>
        <p:spPr bwMode="auto">
          <a:xfrm>
            <a:off x="1978581" y="5213712"/>
            <a:ext cx="2161488" cy="1342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6EEBFB-FA5F-47BF-AB2F-893108A1703D}"/>
              </a:ext>
            </a:extLst>
          </p:cNvPr>
          <p:cNvSpPr txBox="1"/>
          <p:nvPr/>
        </p:nvSpPr>
        <p:spPr>
          <a:xfrm>
            <a:off x="6224362" y="550196"/>
            <a:ext cx="54648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代码文件夹中只能包含代码和代码需要用到的资源文件（比如纹理图片、模型），其他由编辑器或者编译器创建项目时候生成的文件全部都不要加上，不清楚的同学可以询问助教。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可执行文件夹中，只包含可执行文件以及执行所需的动态库文件和资源文件等，要求可以直接点击该程序就可正常执行。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8A558C-4E3E-4905-B781-DFF2FFD5E63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22" y="1878746"/>
            <a:ext cx="4257258" cy="1477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FD9C54-1747-4D4C-AD62-FAA1FA397B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48" y="4684491"/>
            <a:ext cx="3250414" cy="14577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FCDEE6-0FC9-417B-9E28-DEC242B4216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请务必按照要求提交：</a:t>
            </a:r>
            <a:endParaRPr lang="zh-CN" altLang="zh-CN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53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</a:t>
            </a:r>
            <a:r>
              <a:rPr lang="zh-CN" altLang="en-US" sz="4400" b="1" dirty="0">
                <a:latin typeface="+mj-ea"/>
                <a:ea typeface="+mj-ea"/>
              </a:rPr>
              <a:t>齐次坐标</a:t>
            </a:r>
            <a:endParaRPr lang="zh-CN" altLang="zh-CN" sz="4400" dirty="0">
              <a:latin typeface="+mj-ea"/>
              <a:ea typeface="+mj-ea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6F4879C-4A5D-4110-8867-DED4018C1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217108"/>
              </p:ext>
            </p:extLst>
          </p:nvPr>
        </p:nvGraphicFramePr>
        <p:xfrm>
          <a:off x="3272129" y="2260600"/>
          <a:ext cx="5921375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r:id="rId3" imgW="2730500" imgH="939800" progId="Equation.DSMT4">
                  <p:embed/>
                </p:oleObj>
              </mc:Choice>
              <mc:Fallback>
                <p:oleObj r:id="rId3" imgW="2730500" imgH="93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129" y="2260600"/>
                        <a:ext cx="5921375" cy="1973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0878EEA-8B6B-4879-BDF4-32C77D41B96E}"/>
              </a:ext>
            </a:extLst>
          </p:cNvPr>
          <p:cNvSpPr txBox="1"/>
          <p:nvPr/>
        </p:nvSpPr>
        <p:spPr>
          <a:xfrm>
            <a:off x="977900" y="1460500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实现平移变换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8E3C86-346B-4286-8D98-70089E942287}"/>
              </a:ext>
            </a:extLst>
          </p:cNvPr>
          <p:cNvSpPr txBox="1"/>
          <p:nvPr/>
        </p:nvSpPr>
        <p:spPr>
          <a:xfrm>
            <a:off x="977900" y="4520338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实现透视矩阵</a:t>
            </a:r>
          </a:p>
        </p:txBody>
      </p:sp>
    </p:spTree>
    <p:extLst>
      <p:ext uri="{BB962C8B-B14F-4D97-AF65-F5344CB8AC3E}">
        <p14:creationId xmlns:p14="http://schemas.microsoft.com/office/powerpoint/2010/main" val="416527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0FDEA1D-ADB5-40E8-8750-01502C17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400904"/>
            <a:ext cx="4801152" cy="384120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E8A534-49F4-45A4-9316-06B19F86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76" y="1528737"/>
            <a:ext cx="5105374" cy="37133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24BDCB6-D509-409E-9215-DE61180671C6}"/>
              </a:ext>
            </a:extLst>
          </p:cNvPr>
          <p:cNvSpPr txBox="1"/>
          <p:nvPr/>
        </p:nvSpPr>
        <p:spPr>
          <a:xfrm>
            <a:off x="799778" y="5545699"/>
            <a:ext cx="10592444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对象、观察者、投影线和投影平面。投影线相交于投影中心（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Center of Projection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对应于人眼或者相机镜头，从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点发出投影光线将物体投影在投影平面上而成像。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4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2050" name="Picture 2" descr="coordinate_systems">
            <a:extLst>
              <a:ext uri="{FF2B5EF4-FFF2-40B4-BE49-F238E27FC236}">
                <a16:creationId xmlns:a16="http://schemas.microsoft.com/office/drawing/2014/main" id="{73432D63-9FE6-4E64-A36D-3AD8EBE8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55" y="1609520"/>
            <a:ext cx="9399289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4D58D1-A4B3-4C7C-80AB-B58AE31D1C3F}"/>
                  </a:ext>
                </a:extLst>
              </p:cNvPr>
              <p:cNvSpPr txBox="1"/>
              <p:nvPr/>
            </p:nvSpPr>
            <p:spPr>
              <a:xfrm>
                <a:off x="4914899" y="419293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𝑔𝑙𝑉𝑖𝑒𝑤𝑃𝑜𝑟𝑡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4D58D1-A4B3-4C7C-80AB-B58AE31D1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99" y="419293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272951" y="1279602"/>
            <a:ext cx="1103915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//in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vshader.glsl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#version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330 core</a:t>
            </a: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vPosition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vColor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out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color;</a:t>
            </a: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uniform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model;</a:t>
            </a: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uniform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view;</a:t>
            </a: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uniform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projection;</a:t>
            </a: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5FF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gl_Position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projection * view * model *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vPosition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1.0);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color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vColor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A88D07-41E1-45A1-83CB-A86C7E78DE60}"/>
              </a:ext>
            </a:extLst>
          </p:cNvPr>
          <p:cNvSpPr/>
          <p:nvPr/>
        </p:nvSpPr>
        <p:spPr>
          <a:xfrm>
            <a:off x="187647" y="1111828"/>
            <a:ext cx="11039151" cy="55806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9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C68DC97-64B2-40A4-9193-BF9B7E4A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04" y="3024927"/>
            <a:ext cx="3505201" cy="3505201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E73D7FB-2B80-40E9-AB5A-B27ACE3E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97" y="3429000"/>
            <a:ext cx="4226175" cy="29583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770F77-6830-4F2F-9B23-487E7C735357}"/>
              </a:ext>
            </a:extLst>
          </p:cNvPr>
          <p:cNvSpPr txBox="1"/>
          <p:nvPr/>
        </p:nvSpPr>
        <p:spPr>
          <a:xfrm>
            <a:off x="329889" y="123174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/>
              <a:t>如何定义一个相机？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06500F-1AD7-425F-9358-685BEF371123}"/>
              </a:ext>
            </a:extLst>
          </p:cNvPr>
          <p:cNvSpPr txBox="1"/>
          <p:nvPr/>
        </p:nvSpPr>
        <p:spPr>
          <a:xfrm>
            <a:off x="1415739" y="1772041"/>
            <a:ext cx="2757486" cy="1698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 err="1"/>
              <a:t>eyex</a:t>
            </a:r>
            <a:r>
              <a:rPr lang="en-US" altLang="zh-CN" sz="2400" u="sng" dirty="0"/>
              <a:t>, </a:t>
            </a:r>
            <a:r>
              <a:rPr lang="en-US" altLang="zh-CN" sz="2400" u="sng" dirty="0" err="1"/>
              <a:t>eyey</a:t>
            </a:r>
            <a:r>
              <a:rPr lang="en-US" altLang="zh-CN" sz="2400" u="sng" dirty="0"/>
              <a:t>, </a:t>
            </a:r>
            <a:r>
              <a:rPr lang="en-US" altLang="zh-CN" sz="2400" u="sng" dirty="0" err="1"/>
              <a:t>eyez</a:t>
            </a:r>
            <a:endParaRPr lang="en-US" altLang="zh-CN" sz="2400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VPN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VUP</a:t>
            </a:r>
            <a:endParaRPr lang="zh-CN" altLang="en-US" sz="2400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676D5-52EE-4EB7-83B5-4432CA3A1662}"/>
              </a:ext>
            </a:extLst>
          </p:cNvPr>
          <p:cNvSpPr txBox="1"/>
          <p:nvPr/>
        </p:nvSpPr>
        <p:spPr>
          <a:xfrm>
            <a:off x="7664122" y="1772041"/>
            <a:ext cx="1975221" cy="1698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eye (vec3)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at (vec3)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up (vec3)</a:t>
            </a:r>
            <a:endParaRPr lang="zh-CN" altLang="en-US" sz="2400" u="sng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110705A-B304-4E54-9208-FEAFAD4AD61E}"/>
              </a:ext>
            </a:extLst>
          </p:cNvPr>
          <p:cNvSpPr/>
          <p:nvPr/>
        </p:nvSpPr>
        <p:spPr>
          <a:xfrm rot="10800000">
            <a:off x="5388662" y="3103357"/>
            <a:ext cx="1482397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770F77-6830-4F2F-9B23-487E7C735357}"/>
              </a:ext>
            </a:extLst>
          </p:cNvPr>
          <p:cNvSpPr txBox="1"/>
          <p:nvPr/>
        </p:nvSpPr>
        <p:spPr>
          <a:xfrm>
            <a:off x="329889" y="123174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/>
              <a:t>如何定义一个相机？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F10EFA4-A6F2-4F68-8DF1-CB74D6B4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87" y="137372"/>
            <a:ext cx="4226175" cy="2958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257411-90ED-438C-BB55-EA55A8C82B58}"/>
                  </a:ext>
                </a:extLst>
              </p:cNvPr>
              <p:cNvSpPr txBox="1"/>
              <p:nvPr/>
            </p:nvSpPr>
            <p:spPr>
              <a:xfrm>
                <a:off x="844220" y="2097357"/>
                <a:ext cx="514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𝑉𝑃𝑁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257411-90ED-438C-BB55-EA55A8C82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20" y="2097357"/>
                <a:ext cx="5143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>
            <a:extLst>
              <a:ext uri="{FF2B5EF4-FFF2-40B4-BE49-F238E27FC236}">
                <a16:creationId xmlns:a16="http://schemas.microsoft.com/office/drawing/2014/main" id="{AB1642FF-E6B9-4984-BB1D-3F2CC33F1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79" y="3215427"/>
            <a:ext cx="3505201" cy="3505201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F8902536-E6CC-4559-AA63-2D3EDE67AA22}"/>
              </a:ext>
            </a:extLst>
          </p:cNvPr>
          <p:cNvSpPr/>
          <p:nvPr/>
        </p:nvSpPr>
        <p:spPr>
          <a:xfrm>
            <a:off x="9582150" y="2849404"/>
            <a:ext cx="171450" cy="35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4E8EDC4-BFC4-4530-9072-9E17C8A24515}"/>
                  </a:ext>
                </a:extLst>
              </p:cNvPr>
              <p:cNvSpPr txBox="1"/>
              <p:nvPr/>
            </p:nvSpPr>
            <p:spPr>
              <a:xfrm>
                <a:off x="1377619" y="2665981"/>
                <a:ext cx="4076700" cy="64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𝑉𝑃𝑁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𝑉𝑃𝑁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4E8EDC4-BFC4-4530-9072-9E17C8A24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19" y="2665981"/>
                <a:ext cx="4076700" cy="648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03C402-A902-4EA2-837A-5CA52B6EDE33}"/>
                  </a:ext>
                </a:extLst>
              </p:cNvPr>
              <p:cNvSpPr txBox="1"/>
              <p:nvPr/>
            </p:nvSpPr>
            <p:spPr>
              <a:xfrm>
                <a:off x="2258681" y="3513336"/>
                <a:ext cx="2314575" cy="64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UP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UP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703C402-A902-4EA2-837A-5CA52B6E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81" y="3513336"/>
                <a:ext cx="2314575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503B9F-CC36-4D03-9B2B-3E32469D1C72}"/>
                  </a:ext>
                </a:extLst>
              </p:cNvPr>
              <p:cNvSpPr txBox="1"/>
              <p:nvPr/>
            </p:nvSpPr>
            <p:spPr>
              <a:xfrm>
                <a:off x="1749093" y="4356374"/>
                <a:ext cx="3333750" cy="621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503B9F-CC36-4D03-9B2B-3E32469D1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93" y="4356374"/>
                <a:ext cx="3333750" cy="621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28AA20A-C0E8-4F73-868B-212AFC08B0A9}"/>
                  </a:ext>
                </a:extLst>
              </p:cNvPr>
              <p:cNvSpPr txBox="1"/>
              <p:nvPr/>
            </p:nvSpPr>
            <p:spPr>
              <a:xfrm>
                <a:off x="1089486" y="5203729"/>
                <a:ext cx="4652964" cy="1117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𝑣𝑖𝑒𝑤𝑀𝑎𝑟𝑖𝑥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28AA20A-C0E8-4F73-868B-212AFC08B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86" y="5203729"/>
                <a:ext cx="4652964" cy="1117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9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F10EFA4-A6F2-4F68-8DF1-CB74D6B4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87" y="137372"/>
            <a:ext cx="4226175" cy="2958322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AB1642FF-E6B9-4984-BB1D-3F2CC33F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79" y="3215427"/>
            <a:ext cx="3505201" cy="3505201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F8902536-E6CC-4559-AA63-2D3EDE67AA22}"/>
              </a:ext>
            </a:extLst>
          </p:cNvPr>
          <p:cNvSpPr/>
          <p:nvPr/>
        </p:nvSpPr>
        <p:spPr>
          <a:xfrm>
            <a:off x="9582150" y="2849404"/>
            <a:ext cx="171450" cy="35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28AA20A-C0E8-4F73-868B-212AFC08B0A9}"/>
                  </a:ext>
                </a:extLst>
              </p:cNvPr>
              <p:cNvSpPr txBox="1"/>
              <p:nvPr/>
            </p:nvSpPr>
            <p:spPr>
              <a:xfrm>
                <a:off x="0" y="1296918"/>
                <a:ext cx="4652964" cy="1117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𝑣𝑖𝑒𝑤𝑀𝑎𝑟𝑖𝑥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28AA20A-C0E8-4F73-868B-212AFC08B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6918"/>
                <a:ext cx="4652964" cy="1117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366B1D-B150-4266-8225-33B77A3B054D}"/>
                  </a:ext>
                </a:extLst>
              </p:cNvPr>
              <p:cNvSpPr txBox="1"/>
              <p:nvPr/>
            </p:nvSpPr>
            <p:spPr>
              <a:xfrm>
                <a:off x="542400" y="3413885"/>
                <a:ext cx="2642268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366B1D-B150-4266-8225-33B77A3B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0" y="3413885"/>
                <a:ext cx="2642268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4BB73BDF-3646-4DC1-B748-03C3B8E8B814}"/>
              </a:ext>
            </a:extLst>
          </p:cNvPr>
          <p:cNvSpPr txBox="1"/>
          <p:nvPr/>
        </p:nvSpPr>
        <p:spPr>
          <a:xfrm>
            <a:off x="0" y="2570142"/>
            <a:ext cx="7362825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在最开始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，我们还需要将相机从坐标原点移动到视点，所以还需要一个平移矩阵如下：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FB313DA-57AB-40B4-958F-53F1B4D56721}"/>
                  </a:ext>
                </a:extLst>
              </p:cNvPr>
              <p:cNvSpPr txBox="1"/>
              <p:nvPr/>
            </p:nvSpPr>
            <p:spPr>
              <a:xfrm>
                <a:off x="95727" y="5152693"/>
                <a:ext cx="7651125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𝑣𝑖𝑒𝑤𝑀𝑎𝑟𝑖𝑥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view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FB313DA-57AB-40B4-958F-53F1B4D5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7" y="5152693"/>
                <a:ext cx="7651125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E58205C-3906-45EF-8D3D-230AFA0C49DF}"/>
              </a:ext>
            </a:extLst>
          </p:cNvPr>
          <p:cNvSpPr txBox="1"/>
          <p:nvPr/>
        </p:nvSpPr>
        <p:spPr>
          <a:xfrm>
            <a:off x="0" y="4783361"/>
            <a:ext cx="7858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2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投影变换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CD3AC5-D0FF-4A44-9DD2-C0BBD5A5041D}"/>
              </a:ext>
            </a:extLst>
          </p:cNvPr>
          <p:cNvSpPr txBox="1"/>
          <p:nvPr/>
        </p:nvSpPr>
        <p:spPr>
          <a:xfrm>
            <a:off x="200024" y="1346952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正交投影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6583DBF-4151-444C-8625-F19B37C5B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88745"/>
              </p:ext>
            </p:extLst>
          </p:nvPr>
        </p:nvGraphicFramePr>
        <p:xfrm>
          <a:off x="4993070" y="1969541"/>
          <a:ext cx="6219766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r:id="rId3" imgW="3975100" imgH="1574800" progId="Equation.DSMT4">
                  <p:embed/>
                </p:oleObj>
              </mc:Choice>
              <mc:Fallback>
                <p:oleObj r:id="rId3" imgW="3975100" imgH="157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070" y="1969541"/>
                        <a:ext cx="6219766" cy="2466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>
            <a:extLst>
              <a:ext uri="{FF2B5EF4-FFF2-40B4-BE49-F238E27FC236}">
                <a16:creationId xmlns:a16="http://schemas.microsoft.com/office/drawing/2014/main" id="{0B2FBC69-62B3-478C-AA26-E54C14053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" y="4893909"/>
            <a:ext cx="3629025" cy="1360170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F1E3800-3AF7-43B9-B658-1B85EEE6E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" y="2056048"/>
            <a:ext cx="4171950" cy="2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1327</Words>
  <Application>Microsoft Office PowerPoint</Application>
  <PresentationFormat>宽屏</PresentationFormat>
  <Paragraphs>188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Cambria Math</vt:lpstr>
      <vt:lpstr>Consolas</vt:lpstr>
      <vt:lpstr>Times New Roman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石 弋川</cp:lastModifiedBy>
  <cp:revision>369</cp:revision>
  <dcterms:created xsi:type="dcterms:W3CDTF">2021-09-06T11:12:59Z</dcterms:created>
  <dcterms:modified xsi:type="dcterms:W3CDTF">2021-11-17T15:30:35Z</dcterms:modified>
</cp:coreProperties>
</file>