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62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0DA7-C9AC-4585-ACD2-1B4E5225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F9900-43C9-4B92-B910-2E8932CE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C2F9A-EA84-45B2-8591-6B633C6E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62BE3-D0B6-44E8-9706-2E0A9F8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6E150-6546-42F7-9738-AA98B973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2E641-D932-49DC-904E-FE18ED2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D7085-4E7F-4618-A793-CE3A3499F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80178-175A-4728-8F15-A4E0C2E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0AD5F-E1A2-458D-BAB1-4733D42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F4CAC-EEF8-4ADD-A372-61D70D8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7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64091E-7A9E-4C95-AD52-51817CCFF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73371-F2BC-491C-8D36-E3565E5C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12B65-585C-4BD2-87AB-D2784F07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0EF79-9F1C-477D-AE6A-749CAA8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962F4-8D86-45A5-A20B-D86A0E62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D3E7-BDCA-490B-ACB0-7AD0C9BE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B3D4-5CC0-484B-AAAB-AE691046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4528-1EC1-47BD-B42C-C2C92BAE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2EF5D-A28E-440D-8388-A17BFCA0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ABAF4-849A-4276-A67D-B676912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4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47B1F-ECA2-46DB-8FB8-89E0BFBE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14351-AAE7-4EAA-9AE5-129E484A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DDC5B-8A85-4649-B751-CB2D539A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1BB9B-C3CD-42A3-96DA-3C7FB33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4C6C-66CA-49AD-8934-316047AD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7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0F9A3-73B0-4F8E-A663-74F6D17C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63119-D814-46EA-9BD4-0EEFA6AC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3F417-A66C-4D76-9A85-9E018B94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B22CA-E95D-403A-ADD7-AA31DB2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26A88-B5ED-42D1-98F0-CD5E870F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58C17-78D6-4E15-8409-1CEF487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7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5D366-744F-4A7C-BE2D-F1935656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F7341-564B-4150-A4FE-2AE2950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6C46C-DD83-46A7-9F07-D8B21B94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19032-3C73-4501-B2FF-FC2E051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0510AB-10B7-49FE-8E13-B01EF58E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189C0-AC00-42B8-9FC0-582CD164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903CC5-FA93-4F8D-BB74-EA664E1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C941B-5C32-4A43-AC73-553B91A0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7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0BB2-45A0-4786-8370-7C50FB88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6BC3B-5771-434B-BC8D-4EC3EE2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38F15-3A87-4DB9-BC7E-E328FE2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08A0E-65ED-40C8-9993-46335C91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82B3ED-427E-4F3F-92A2-20AB2EC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0E93B-4F84-481B-A1A5-95B5C0E1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184E6-EA69-4190-8112-6C94044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85A9-385E-4729-A6D9-D375E0A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94F11-C3DA-40AE-BBDF-1348A03F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82512-1135-4CF6-A461-1A222CF0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D5E6-E271-429B-AA97-6C2E456F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689DB-86DA-47B3-A6DE-4EEFDF49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8FB97-4A2F-47F1-8432-785BBAE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0566-B5F4-413A-87E0-A6438462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73E3F-0A30-4B63-B66D-5EC23050D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09E07-B563-433C-A800-0A6D38D5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32F4B-C6BF-4D99-A9AB-6E2AF6A1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8C78F-832C-4193-8022-37CD4E8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87233-DEFE-4594-95ED-9D53B584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4DD19-5546-4053-B939-3914A3D8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4BDE1-A3E1-4448-98DA-E1A057FF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B1527-8D5C-4B28-BDAC-D8B8A1674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E4177-3593-4D3B-8426-1FD06EE6B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67144-5FF8-429B-8099-95B08CD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4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CC560D-CE96-41C3-8E04-AED3FAB35070}"/>
              </a:ext>
            </a:extLst>
          </p:cNvPr>
          <p:cNvSpPr txBox="1"/>
          <p:nvPr/>
        </p:nvSpPr>
        <p:spPr>
          <a:xfrm>
            <a:off x="672254" y="1120676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</a:t>
            </a:r>
            <a:r>
              <a:rPr lang="en-US" altLang="zh-CN" sz="4400" dirty="0"/>
              <a:t>3.2 </a:t>
            </a:r>
            <a:r>
              <a:rPr lang="zh-CN" altLang="en-US" sz="4400" dirty="0"/>
              <a:t>投影和硬阴影</a:t>
            </a:r>
            <a:endParaRPr lang="zh-CN" altLang="zh-CN" sz="44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02066B5-31BB-4FEA-8E44-7CD31D693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助教：林志强、肖荣钧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73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投影和硬阴影</a:t>
            </a:r>
            <a:endParaRPr lang="zh-CN" altLang="zh-CN" sz="4400" dirty="0">
              <a:latin typeface="+mj-ea"/>
              <a:ea typeface="+mj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263919-2BDE-49B5-A3A7-8ADA34239D8A}"/>
              </a:ext>
            </a:extLst>
          </p:cNvPr>
          <p:cNvGrpSpPr/>
          <p:nvPr/>
        </p:nvGrpSpPr>
        <p:grpSpPr>
          <a:xfrm>
            <a:off x="786384" y="1665840"/>
            <a:ext cx="3906914" cy="3729247"/>
            <a:chOff x="1063548" y="1864592"/>
            <a:chExt cx="3629750" cy="3530495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24DC8E5F-02AA-402E-8DEC-2BEEB441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3548" y="1864592"/>
              <a:ext cx="3629750" cy="353049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5709EFC-FECF-4296-BA81-80DD152C1F28}"/>
                </a:ext>
              </a:extLst>
            </p:cNvPr>
            <p:cNvSpPr txBox="1"/>
            <p:nvPr/>
          </p:nvSpPr>
          <p:spPr>
            <a:xfrm>
              <a:off x="1063548" y="1864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BF11CBB-435E-4116-8D04-706694D91AC3}"/>
                </a:ext>
              </a:extLst>
            </p:cNvPr>
            <p:cNvSpPr txBox="1"/>
            <p:nvPr/>
          </p:nvSpPr>
          <p:spPr>
            <a:xfrm>
              <a:off x="1682292" y="3717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181CB-D0F9-462B-AD9E-EB91D0A28101}"/>
                </a:ext>
              </a:extLst>
            </p:cNvPr>
            <p:cNvSpPr txBox="1"/>
            <p:nvPr/>
          </p:nvSpPr>
          <p:spPr>
            <a:xfrm>
              <a:off x="1995198" y="47662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5AED1F-01B2-4242-A3AE-ED96BAB7E46C}"/>
                  </a:ext>
                </a:extLst>
              </p:cNvPr>
              <p:cNvSpPr txBox="1"/>
              <p:nvPr/>
            </p:nvSpPr>
            <p:spPr>
              <a:xfrm>
                <a:off x="5161992" y="1156937"/>
                <a:ext cx="6094476" cy="493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假设三角形任意一个顶点坐标为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，投影到投影平面之后的坐标为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，因为该点在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平面上，所以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。根据比例关系可得如下公式：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令：</a:t>
                </a: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5AED1F-01B2-4242-A3AE-ED96BAB7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92" y="1156937"/>
                <a:ext cx="6094476" cy="4932825"/>
              </a:xfrm>
              <a:prstGeom prst="rect">
                <a:avLst/>
              </a:prstGeom>
              <a:blipFill>
                <a:blip r:embed="rId3"/>
                <a:stretch>
                  <a:fillRect l="-900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7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投影和硬阴影</a:t>
            </a:r>
            <a:endParaRPr lang="zh-CN" altLang="zh-CN" sz="4400" b="1" dirty="0">
              <a:latin typeface="+mj-ea"/>
              <a:ea typeface="+mj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263919-2BDE-49B5-A3A7-8ADA34239D8A}"/>
              </a:ext>
            </a:extLst>
          </p:cNvPr>
          <p:cNvGrpSpPr/>
          <p:nvPr/>
        </p:nvGrpSpPr>
        <p:grpSpPr>
          <a:xfrm>
            <a:off x="786384" y="1665840"/>
            <a:ext cx="3906914" cy="3729247"/>
            <a:chOff x="1063548" y="1864592"/>
            <a:chExt cx="3629750" cy="3530495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24DC8E5F-02AA-402E-8DEC-2BEEB441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548" y="1864592"/>
              <a:ext cx="3629750" cy="353049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5709EFC-FECF-4296-BA81-80DD152C1F28}"/>
                </a:ext>
              </a:extLst>
            </p:cNvPr>
            <p:cNvSpPr txBox="1"/>
            <p:nvPr/>
          </p:nvSpPr>
          <p:spPr>
            <a:xfrm>
              <a:off x="1063548" y="1864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BF11CBB-435E-4116-8D04-706694D91AC3}"/>
                </a:ext>
              </a:extLst>
            </p:cNvPr>
            <p:cNvSpPr txBox="1"/>
            <p:nvPr/>
          </p:nvSpPr>
          <p:spPr>
            <a:xfrm>
              <a:off x="1682292" y="3717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181CB-D0F9-462B-AD9E-EB91D0A28101}"/>
                </a:ext>
              </a:extLst>
            </p:cNvPr>
            <p:cNvSpPr txBox="1"/>
            <p:nvPr/>
          </p:nvSpPr>
          <p:spPr>
            <a:xfrm>
              <a:off x="1995198" y="47662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9AD17C-166D-4D2C-92B6-EDE8E97C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654" y="1617735"/>
            <a:ext cx="7801325" cy="8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为了能够方便的通过矩阵表示出投影关系，我们将所有坐标设置在齐次坐标系下，那么投影关系就能表示成如下公式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6DCC84B-C535-4E4A-9D81-4DDEBF2C9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02528"/>
              </p:ext>
            </p:extLst>
          </p:nvPr>
        </p:nvGraphicFramePr>
        <p:xfrm>
          <a:off x="5910564" y="2832754"/>
          <a:ext cx="4191503" cy="1706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4" imgW="2908300" imgH="939800" progId="Equation.DSMT4">
                  <p:embed/>
                </p:oleObj>
              </mc:Choice>
              <mc:Fallback>
                <p:oleObj r:id="rId4" imgW="2908300" imgH="93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564" y="2832754"/>
                        <a:ext cx="4191503" cy="1706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67D54C0-28A3-46FD-8A1F-C72ADE6D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4588603"/>
                <a:ext cx="3703321" cy="1338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2667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67D54C0-28A3-46FD-8A1F-C72ADE6D9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588603"/>
                <a:ext cx="3703321" cy="13388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8B11F6-4F91-4B12-9A51-E9BFC64EA223}"/>
                  </a:ext>
                </a:extLst>
              </p:cNvPr>
              <p:cNvSpPr txBox="1"/>
              <p:nvPr/>
            </p:nvSpPr>
            <p:spPr>
              <a:xfrm>
                <a:off x="4414882" y="5976804"/>
                <a:ext cx="5393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注意，这里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1]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是世界坐标，不是局部坐标。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8B11F6-4F91-4B12-9A51-E9BFC64EA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882" y="5976804"/>
                <a:ext cx="5393336" cy="369332"/>
              </a:xfrm>
              <a:prstGeom prst="rect">
                <a:avLst/>
              </a:prstGeom>
              <a:blipFill>
                <a:blip r:embed="rId7"/>
                <a:stretch>
                  <a:fillRect l="-904" t="-8197" r="-33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07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2EA691-CB06-4150-B98F-5B16599C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7" y="1231751"/>
            <a:ext cx="6601488" cy="52983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2C0ACF-C239-413F-AD60-E4FAF9F7D715}"/>
              </a:ext>
            </a:extLst>
          </p:cNvPr>
          <p:cNvSpPr/>
          <p:nvPr/>
        </p:nvSpPr>
        <p:spPr>
          <a:xfrm>
            <a:off x="795528" y="1832684"/>
            <a:ext cx="344728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50FF9D-5878-4ECC-9F85-9E2E96B0AA09}"/>
                  </a:ext>
                </a:extLst>
              </p:cNvPr>
              <p:cNvSpPr txBox="1"/>
              <p:nvPr/>
            </p:nvSpPr>
            <p:spPr>
              <a:xfrm>
                <a:off x="7598664" y="1728528"/>
                <a:ext cx="2762872" cy="464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用于计算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𝑚𝑜𝑑𝑒𝑙𝑀𝑎𝑡𝑟𝑖𝑥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50FF9D-5878-4ECC-9F85-9E2E96B0A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64" y="1728528"/>
                <a:ext cx="2762872" cy="464743"/>
              </a:xfrm>
              <a:prstGeom prst="rect">
                <a:avLst/>
              </a:prstGeom>
              <a:blipFill>
                <a:blip r:embed="rId3"/>
                <a:stretch>
                  <a:fillRect l="-1545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83CC04D8-0BF1-4B6D-9FA9-B96C76D3D4CF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  <a:ea typeface="+mj-ea"/>
              </a:rPr>
              <a:t>TriMesh.h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DD1DF5-BBF2-4FFA-BFFC-8D2754D8A5B3}"/>
              </a:ext>
            </a:extLst>
          </p:cNvPr>
          <p:cNvSpPr/>
          <p:nvPr/>
        </p:nvSpPr>
        <p:spPr>
          <a:xfrm>
            <a:off x="795528" y="4902020"/>
            <a:ext cx="3557016" cy="474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1CBDA6-984E-485D-8D81-9BE69D32B7CE}"/>
                  </a:ext>
                </a:extLst>
              </p:cNvPr>
              <p:cNvSpPr txBox="1"/>
              <p:nvPr/>
            </p:nvSpPr>
            <p:spPr>
              <a:xfrm>
                <a:off x="7598663" y="4605840"/>
                <a:ext cx="3482043" cy="88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在实验</a:t>
                </a:r>
                <a:r>
                  <a:rPr lang="en-US" altLang="zh-CN" dirty="0"/>
                  <a:t>2.1 ~ 2.3 </a:t>
                </a:r>
                <a:r>
                  <a:rPr lang="zh-CN" altLang="en-US" dirty="0"/>
                  <a:t>中进行过介绍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𝑚𝑜𝑑𝑒𝑙𝑀𝑎𝑡𝑟𝑖𝑥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1CBDA6-984E-485D-8D81-9BE69D32B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63" y="4605840"/>
                <a:ext cx="3482043" cy="880241"/>
              </a:xfrm>
              <a:prstGeom prst="rect">
                <a:avLst/>
              </a:prstGeom>
              <a:blipFill>
                <a:blip r:embed="rId4"/>
                <a:stretch>
                  <a:fillRect l="-1049" r="-1049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CC04D8-0BF1-4B6D-9FA9-B96C76D3D4CF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  <a:ea typeface="+mj-ea"/>
              </a:rPr>
              <a:t>Camera.h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9BF315-0302-40B8-8977-F00A79A1AE5B}"/>
              </a:ext>
            </a:extLst>
          </p:cNvPr>
          <p:cNvGrpSpPr/>
          <p:nvPr/>
        </p:nvGrpSpPr>
        <p:grpSpPr>
          <a:xfrm>
            <a:off x="0" y="2020857"/>
            <a:ext cx="11717288" cy="3438095"/>
            <a:chOff x="125876" y="1371021"/>
            <a:chExt cx="11717288" cy="34380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A6CBA69-7049-4D5D-8357-8988E884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25" y="1371021"/>
              <a:ext cx="8295238" cy="343809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92C0ACF-C239-413F-AD60-E4FAF9F7D715}"/>
                </a:ext>
              </a:extLst>
            </p:cNvPr>
            <p:cNvSpPr/>
            <p:nvPr/>
          </p:nvSpPr>
          <p:spPr>
            <a:xfrm>
              <a:off x="604544" y="1425184"/>
              <a:ext cx="5335169" cy="622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A50FF9D-5878-4ECC-9F85-9E2E96B0AA09}"/>
                    </a:ext>
                  </a:extLst>
                </p:cNvPr>
                <p:cNvSpPr txBox="1"/>
                <p:nvPr/>
              </p:nvSpPr>
              <p:spPr>
                <a:xfrm>
                  <a:off x="9093116" y="1425184"/>
                  <a:ext cx="2750048" cy="880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计算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𝑣𝑖𝑒𝑤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a14:m>
                  <a:endParaRPr lang="en-US" altLang="zh-CN" dirty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计算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𝑝𝑟𝑜𝑗𝑒𝑐𝑡𝑖𝑜𝑛𝑀𝑎𝑡𝑟𝑖𝑥</m:t>
                      </m:r>
                    </m:oMath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A50FF9D-5878-4ECC-9F85-9E2E96B0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116" y="1425184"/>
                  <a:ext cx="2750048" cy="880241"/>
                </a:xfrm>
                <a:prstGeom prst="rect">
                  <a:avLst/>
                </a:prstGeom>
                <a:blipFill>
                  <a:blip r:embed="rId3"/>
                  <a:stretch>
                    <a:fillRect l="-1330" b="-9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E0DB00-825B-4BB3-9C49-5FAC0301170C}"/>
                </a:ext>
              </a:extLst>
            </p:cNvPr>
            <p:cNvSpPr txBox="1"/>
            <p:nvPr/>
          </p:nvSpPr>
          <p:spPr>
            <a:xfrm>
              <a:off x="125876" y="20468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DCFFCF-4653-4502-9788-11267C8205B6}"/>
                </a:ext>
              </a:extLst>
            </p:cNvPr>
            <p:cNvSpPr txBox="1"/>
            <p:nvPr/>
          </p:nvSpPr>
          <p:spPr>
            <a:xfrm>
              <a:off x="125876" y="26473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540218F-3E1E-4BDE-AB35-63FE3E1FEF28}"/>
                </a:ext>
              </a:extLst>
            </p:cNvPr>
            <p:cNvSpPr txBox="1"/>
            <p:nvPr/>
          </p:nvSpPr>
          <p:spPr>
            <a:xfrm>
              <a:off x="125876" y="3429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1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CC04D8-0BF1-4B6D-9FA9-B96C76D3D4CF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Consolas" panose="020B0609020204030204" pitchFamily="49" charset="0"/>
                <a:ea typeface="+mj-ea"/>
              </a:rPr>
              <a:t>Camera.cpp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9C7FC9-EE1A-4CD9-8594-B9725535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49" y="2166651"/>
            <a:ext cx="7551904" cy="27357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256AA7B-A828-48EB-9BE6-2318F63A5FE2}"/>
              </a:ext>
            </a:extLst>
          </p:cNvPr>
          <p:cNvSpPr/>
          <p:nvPr/>
        </p:nvSpPr>
        <p:spPr>
          <a:xfrm>
            <a:off x="4160521" y="2312764"/>
            <a:ext cx="1353312" cy="33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71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CC04D8-0BF1-4B6D-9FA9-B96C76D3D4CF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  <a:ea typeface="+mj-ea"/>
              </a:rPr>
              <a:t>fShader.glsl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FEDDFE-6A5B-4D5C-83A7-46577055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02" y="1280246"/>
            <a:ext cx="6056250" cy="51348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E4B30C-1754-4000-BC68-2CBF17CD1DD9}"/>
              </a:ext>
            </a:extLst>
          </p:cNvPr>
          <p:cNvSpPr/>
          <p:nvPr/>
        </p:nvSpPr>
        <p:spPr>
          <a:xfrm>
            <a:off x="2093977" y="2769964"/>
            <a:ext cx="996695" cy="33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5D649E-7C3B-4F9B-BB0D-27F7A180DCE9}"/>
              </a:ext>
            </a:extLst>
          </p:cNvPr>
          <p:cNvSpPr/>
          <p:nvPr/>
        </p:nvSpPr>
        <p:spPr>
          <a:xfrm>
            <a:off x="1661161" y="3626729"/>
            <a:ext cx="1429511" cy="33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32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3">
            <a:extLst>
              <a:ext uri="{FF2B5EF4-FFF2-40B4-BE49-F238E27FC236}">
                <a16:creationId xmlns:a16="http://schemas.microsoft.com/office/drawing/2014/main" id="{8FB575B1-C6FF-4D0A-BC09-6190328C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CC04D8-0BF1-4B6D-9FA9-B96C76D3D4CF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Consolas" panose="020B0609020204030204" pitchFamily="49" charset="0"/>
                <a:ea typeface="+mj-ea"/>
              </a:rPr>
              <a:t>main.cpp</a:t>
            </a:r>
            <a:endParaRPr lang="zh-CN" altLang="zh-CN" sz="4400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8" name="图片 7" descr="图片包含 图形用户界面&#10;&#10;描述已自动生成">
            <a:extLst>
              <a:ext uri="{FF2B5EF4-FFF2-40B4-BE49-F238E27FC236}">
                <a16:creationId xmlns:a16="http://schemas.microsoft.com/office/drawing/2014/main" id="{38C2065B-55C9-4938-9825-9B9E1933A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4" y="1708104"/>
            <a:ext cx="5413190" cy="51498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4CECD1F-432C-4D57-B220-ADAEA18957FB}"/>
              </a:ext>
            </a:extLst>
          </p:cNvPr>
          <p:cNvSpPr txBox="1"/>
          <p:nvPr/>
        </p:nvSpPr>
        <p:spPr>
          <a:xfrm>
            <a:off x="6711696" y="241245"/>
            <a:ext cx="4564070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display</a:t>
            </a:r>
            <a:r>
              <a:rPr lang="zh-CN" altLang="en-US" dirty="0"/>
              <a:t>函数中，应该完成以下三个绘制：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绘制红色三角形（已完成）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绘制黑色的阴影（</a:t>
            </a:r>
            <a:r>
              <a:rPr lang="en-US" altLang="zh-CN" dirty="0">
                <a:solidFill>
                  <a:srgbClr val="FF0000"/>
                </a:solidFill>
              </a:rPr>
              <a:t>TODO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绘制绿色的平面（已完成）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E7F0B5-2EC0-4452-B818-AE64D849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81" y="2361768"/>
            <a:ext cx="5424708" cy="366324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076114E-1D7B-4D25-BD7C-2BD18F562063}"/>
              </a:ext>
            </a:extLst>
          </p:cNvPr>
          <p:cNvSpPr/>
          <p:nvPr/>
        </p:nvSpPr>
        <p:spPr>
          <a:xfrm>
            <a:off x="7360921" y="2559652"/>
            <a:ext cx="1243583" cy="33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7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</TotalTime>
  <Words>222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Cambria Math</vt:lpstr>
      <vt:lpstr>Consolas</vt:lpstr>
      <vt:lpstr>Times New Roman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VCC</cp:lastModifiedBy>
  <cp:revision>401</cp:revision>
  <dcterms:created xsi:type="dcterms:W3CDTF">2021-09-06T11:12:59Z</dcterms:created>
  <dcterms:modified xsi:type="dcterms:W3CDTF">2021-10-27T06:30:04Z</dcterms:modified>
</cp:coreProperties>
</file>