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9" r:id="rId3"/>
    <p:sldId id="260" r:id="rId4"/>
    <p:sldId id="273" r:id="rId5"/>
    <p:sldId id="274" r:id="rId6"/>
    <p:sldId id="275" r:id="rId7"/>
    <p:sldId id="272" r:id="rId8"/>
    <p:sldId id="261" r:id="rId9"/>
    <p:sldId id="262" r:id="rId10"/>
    <p:sldId id="263" r:id="rId11"/>
    <p:sldId id="264" r:id="rId12"/>
    <p:sldId id="266" r:id="rId13"/>
    <p:sldId id="265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2462" autoAdjust="0"/>
  </p:normalViewPr>
  <p:slideViewPr>
    <p:cSldViewPr snapToGrid="0">
      <p:cViewPr varScale="1">
        <p:scale>
          <a:sx n="105" d="100"/>
          <a:sy n="105" d="100"/>
        </p:scale>
        <p:origin x="7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308936-1952-4549-85E7-0142A94D92C3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62686F-CFEF-4F15-A5FC-3D9AA8485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438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2686F-CFEF-4F15-A5FC-3D9AA84854D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722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730DA7-C9AC-4585-ACD2-1B4E52254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55F9900-43C9-4B92-B910-2E8932CE35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5C2F9A-EA84-45B2-8591-6B633C6EA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762BE3-D0B6-44E8-9706-2E0A9F851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F6E150-6546-42F7-9738-AA98B9735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4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12E641-D932-49DC-904E-FE18ED21F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7D7085-4E7F-4618-A793-CE3A3499F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980178-175A-4728-8F15-A4E0C2E00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C0AD5F-E1A2-458D-BAB1-4733D4216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DF4CAC-EEF8-4ADD-A372-61D70D8E9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371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764091E-7A9E-4C95-AD52-51817CCFFD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073371-F2BC-491C-8D36-E3565E5C4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612B65-585C-4BD2-87AB-D2784F074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B0EF79-9F1C-477D-AE6A-749CAA806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3962F4-8D86-45A5-A20B-D86A0E62E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923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55D3E7-BDCA-490B-ACB0-7AD0C9BE1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82B3D4-5CC0-484B-AAAB-AE6910467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F54528-1EC1-47BD-B42C-C2C92BAE3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32EF5D-A28E-440D-8388-A17BFCA05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0ABAF4-849A-4276-A67D-B67691253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043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B47B1F-ECA2-46DB-8FB8-89E0BFBEB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D14351-AAE7-4EAA-9AE5-129E484AC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ADDC5B-8A85-4649-B751-CB2D539AA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B1BB9B-C3CD-42A3-96DA-3C7FB33BC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604C6C-66CA-49AD-8934-316047AD4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472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20F9A3-73B0-4F8E-A663-74F6D17CA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663119-D814-46EA-9BD4-0EEFA6ACDF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F3F417-A66C-4D76-9A85-9E018B9409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DB22CA-E95D-403A-ADD7-AA31DB2B0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E26A88-B5ED-42D1-98F0-CD5E870FD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658C17-78D6-4E15-8409-1CEF48774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673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C5D366-744F-4A7C-BE2D-F1935656C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0F7341-564B-4150-A4FE-2AE295095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E6C46C-DD83-46A7-9F07-D8B21B945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6C19032-3C73-4501-B2FF-FC2E051262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0510AB-10B7-49FE-8E13-B01EF58E7C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A7189C0-AC00-42B8-9FC0-582CD1641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1903CC5-FA93-4F8D-BB74-EA664E1BD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55C941B-5C32-4A43-AC73-553B91A0F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672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650BB2-45A0-4786-8370-7C50FB887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E66BC3B-5771-434B-BC8D-4EC3EE211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038F15-3A87-4DB9-BC7E-E328FE2F3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F08A0E-65ED-40C8-9993-46335C914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481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C82B3ED-427E-4F3F-92A2-20AB2ECB9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1A0E93B-4F84-481B-A1A5-95B5C0E1C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5184E6-EA69-4190-8112-6C9404448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423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2B85A9-385E-4729-A6D9-D375E0A60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D94F11-C3DA-40AE-BBDF-1348A03FC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282512-1135-4CF6-A461-1A222CF0E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18D5E6-E271-429B-AA97-6C2E456F8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5689DB-86DA-47B3-A6DE-4EEFDF49D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08FB97-4A2F-47F1-8432-785BBAEBB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76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6B0566-B5F4-413A-87E0-A64384622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AE73E3F-0A30-4B63-B66D-5EC23050DC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B09E07-B563-433C-A800-0A6D38D55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132F4B-C6BF-4D99-A9AB-6E2AF6A17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38C78F-832C-4193-8022-37CD4E8E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787233-DEFE-4594-95ED-9D53B5848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514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54DD19-5546-4053-B939-3914A3D8B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94BDE1-A3E1-4448-98DA-E1A057FFC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2B1527-8D5C-4B28-BDAC-D8B8A16746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9D0BF-E51F-442B-A80C-8C177F1B5761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CE4177-3593-4D3B-8426-1FD06EE6BC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E67144-5FF8-429B-8099-95B08CD032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49EEF-8E62-4B8B-9CE0-3C75AE312F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849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devernay.free.fr/cours/opengl/materials.html" TargetMode="External"/><Relationship Id="rId2" Type="http://schemas.openxmlformats.org/officeDocument/2006/relationships/hyperlink" Target="http://www.it.hiof.no/~borres/j3d/explain/light/p-materials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1CC560D-CE96-41C3-8E04-AED3FAB35070}"/>
              </a:ext>
            </a:extLst>
          </p:cNvPr>
          <p:cNvSpPr txBox="1"/>
          <p:nvPr/>
        </p:nvSpPr>
        <p:spPr>
          <a:xfrm>
            <a:off x="672254" y="1120676"/>
            <a:ext cx="105585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/>
            </a:lvl1pPr>
          </a:lstStyle>
          <a:p>
            <a:r>
              <a:rPr lang="zh-CN" altLang="en-US" sz="7200" dirty="0"/>
              <a:t>计算机图形学</a:t>
            </a:r>
            <a:endParaRPr lang="en-US" altLang="zh-CN" sz="7200" dirty="0"/>
          </a:p>
          <a:p>
            <a:endParaRPr lang="zh-CN" altLang="en-US" sz="7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750E267-AA22-4749-890D-288DFA3FF112}"/>
              </a:ext>
            </a:extLst>
          </p:cNvPr>
          <p:cNvSpPr txBox="1"/>
          <p:nvPr/>
        </p:nvSpPr>
        <p:spPr>
          <a:xfrm>
            <a:off x="1324186" y="2884642"/>
            <a:ext cx="925471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4400" dirty="0"/>
              <a:t>实验</a:t>
            </a:r>
            <a:r>
              <a:rPr lang="en-US" altLang="zh-CN" sz="4400" dirty="0"/>
              <a:t>3.3 </a:t>
            </a:r>
            <a:r>
              <a:rPr lang="fr-FR" altLang="zh-CN" sz="4400" dirty="0"/>
              <a:t>Phong</a:t>
            </a:r>
            <a:r>
              <a:rPr lang="zh-CN" altLang="fr-FR" sz="4400" dirty="0"/>
              <a:t>反射模型（</a:t>
            </a:r>
            <a:r>
              <a:rPr lang="fr-FR" altLang="zh-CN" sz="4400" dirty="0"/>
              <a:t>1</a:t>
            </a:r>
            <a:r>
              <a:rPr lang="zh-CN" altLang="fr-FR" sz="4400" dirty="0"/>
              <a:t>）</a:t>
            </a:r>
            <a:endParaRPr lang="zh-CN" altLang="zh-CN" sz="4400" dirty="0"/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C02066B5-31BB-4FEA-8E44-7CD31D6933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19871"/>
            <a:ext cx="9144000" cy="1017453"/>
          </a:xfrm>
        </p:spPr>
        <p:txBody>
          <a:bodyPr/>
          <a:lstStyle/>
          <a:p>
            <a:r>
              <a:rPr lang="zh-CN" altLang="en-US" dirty="0"/>
              <a:t>指导教师：周漾</a:t>
            </a:r>
            <a:endParaRPr lang="en-US" altLang="zh-CN" dirty="0"/>
          </a:p>
          <a:p>
            <a:r>
              <a:rPr lang="zh-CN" altLang="en-US" dirty="0"/>
              <a:t>助教：林志强、肖荣钧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9731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750E267-AA22-4749-890D-288DFA3FF112}"/>
              </a:ext>
            </a:extLst>
          </p:cNvPr>
          <p:cNvSpPr txBox="1"/>
          <p:nvPr/>
        </p:nvSpPr>
        <p:spPr>
          <a:xfrm>
            <a:off x="329889" y="327872"/>
            <a:ext cx="5884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>
                <a:latin typeface="+mj-ea"/>
                <a:ea typeface="+mj-ea"/>
              </a:rPr>
              <a:t>1. </a:t>
            </a:r>
            <a:r>
              <a:rPr lang="zh-CN" altLang="en-US" sz="4400" b="1" dirty="0">
                <a:latin typeface="+mj-ea"/>
                <a:ea typeface="+mj-ea"/>
              </a:rPr>
              <a:t>法向量的计算</a:t>
            </a:r>
            <a:endParaRPr lang="zh-CN" altLang="zh-CN" sz="4400" dirty="0">
              <a:latin typeface="+mj-ea"/>
              <a:ea typeface="+mj-ea"/>
            </a:endParaRPr>
          </a:p>
        </p:txBody>
      </p:sp>
      <p:sp>
        <p:nvSpPr>
          <p:cNvPr id="18" name="Rectangle 103">
            <a:extLst>
              <a:ext uri="{FF2B5EF4-FFF2-40B4-BE49-F238E27FC236}">
                <a16:creationId xmlns:a16="http://schemas.microsoft.com/office/drawing/2014/main" id="{8FB575B1-C6FF-4D0A-BC09-6190328CB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35573F4-20C1-4E90-896D-10543746C5F7}"/>
              </a:ext>
            </a:extLst>
          </p:cNvPr>
          <p:cNvSpPr txBox="1"/>
          <p:nvPr/>
        </p:nvSpPr>
        <p:spPr>
          <a:xfrm>
            <a:off x="1524" y="1425184"/>
            <a:ext cx="6094476" cy="3784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(c)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我们计算好法向量后，和顶点坐标类似，我们需要将其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数据传递给着色器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，为此我们在顶点着色器文件内新加了一个法向量变量。同时我们给保存缓存对象的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openGLObject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结构体内新加了一个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nLocation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。参照顶点坐标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vPosition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的写法，在</a:t>
            </a:r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bindObjectAndData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函数中将传递法向量的代码补全，注意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BUFFER_OFFSET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的数值在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bindObjectAndData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函数中我们需要将法向量数据传递给着色器，具体写法参考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vPosition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的代码。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4C3C7B9-0AE7-4DA8-8307-E4CD2EDF2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297" y="1297338"/>
            <a:ext cx="5474956" cy="497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597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750E267-AA22-4749-890D-288DFA3FF112}"/>
              </a:ext>
            </a:extLst>
          </p:cNvPr>
          <p:cNvSpPr txBox="1"/>
          <p:nvPr/>
        </p:nvSpPr>
        <p:spPr>
          <a:xfrm>
            <a:off x="329888" y="327872"/>
            <a:ext cx="1000283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>
                <a:latin typeface="+mj-ea"/>
                <a:ea typeface="+mj-ea"/>
              </a:rPr>
              <a:t>2. </a:t>
            </a:r>
            <a:r>
              <a:rPr lang="zh-CN" altLang="en-US" sz="4400" b="1" dirty="0">
                <a:latin typeface="+mj-ea"/>
                <a:ea typeface="+mj-ea"/>
              </a:rPr>
              <a:t>在顶点着色器中实现</a:t>
            </a:r>
            <a:r>
              <a:rPr lang="en-US" altLang="zh-CN" sz="4400" b="1" dirty="0" err="1">
                <a:latin typeface="+mj-ea"/>
                <a:ea typeface="+mj-ea"/>
              </a:rPr>
              <a:t>Phong</a:t>
            </a:r>
            <a:r>
              <a:rPr lang="zh-CN" altLang="en-US" sz="4400" b="1" dirty="0">
                <a:latin typeface="+mj-ea"/>
                <a:ea typeface="+mj-ea"/>
              </a:rPr>
              <a:t>光照模型</a:t>
            </a:r>
            <a:endParaRPr lang="zh-CN" altLang="zh-CN" sz="4400" dirty="0">
              <a:latin typeface="+mj-ea"/>
              <a:ea typeface="+mj-ea"/>
            </a:endParaRPr>
          </a:p>
        </p:txBody>
      </p:sp>
      <p:sp>
        <p:nvSpPr>
          <p:cNvPr id="18" name="Rectangle 103">
            <a:extLst>
              <a:ext uri="{FF2B5EF4-FFF2-40B4-BE49-F238E27FC236}">
                <a16:creationId xmlns:a16="http://schemas.microsoft.com/office/drawing/2014/main" id="{8FB575B1-C6FF-4D0A-BC09-6190328CB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35573F4-20C1-4E90-896D-10543746C5F7}"/>
              </a:ext>
            </a:extLst>
          </p:cNvPr>
          <p:cNvSpPr txBox="1"/>
          <p:nvPr/>
        </p:nvSpPr>
        <p:spPr>
          <a:xfrm>
            <a:off x="1524" y="1425184"/>
            <a:ext cx="6234684" cy="44680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algn="just">
              <a:lnSpc>
                <a:spcPct val="150000"/>
              </a:lnSpc>
              <a:buAutoNum type="alphaLcParenR"/>
            </a:pPr>
            <a:r>
              <a:rPr lang="zh-CN" alt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使用封装在</a:t>
            </a:r>
            <a:r>
              <a:rPr lang="en-US" altLang="zh-CN" sz="2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TriMesh.h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</a:t>
            </a:r>
            <a:r>
              <a:rPr lang="en-US" altLang="zh-CN" sz="2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TriMesh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类，读入球模型。</a:t>
            </a:r>
            <a:endParaRPr lang="en-US" altLang="zh-CN" sz="2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AutoNum type="alphaLcParenR"/>
            </a:pPr>
            <a:endParaRPr lang="en-US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AutoNum type="alphaLcParenR"/>
            </a:pP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设置光源，光源对象由光源位置环境光、漫反射光、镜面反射光组成。物体材质着由高光系数、环境光、漫反射光、镜面反射光参数组成。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AutoNum type="alphaLcParenR"/>
            </a:pP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8994CCC-C33A-47FE-895A-2730C6A31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382" y="1580988"/>
            <a:ext cx="4204676" cy="41706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BB739E3-BDD4-4DAA-B8CF-8F41AD264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382" y="2898791"/>
            <a:ext cx="5705514" cy="363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585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750E267-AA22-4749-890D-288DFA3FF112}"/>
              </a:ext>
            </a:extLst>
          </p:cNvPr>
          <p:cNvSpPr txBox="1"/>
          <p:nvPr/>
        </p:nvSpPr>
        <p:spPr>
          <a:xfrm>
            <a:off x="329888" y="327872"/>
            <a:ext cx="1000283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>
                <a:latin typeface="+mj-ea"/>
                <a:ea typeface="+mj-ea"/>
              </a:rPr>
              <a:t>2. </a:t>
            </a:r>
            <a:r>
              <a:rPr lang="zh-CN" altLang="en-US" sz="4400" b="1" dirty="0">
                <a:latin typeface="+mj-ea"/>
                <a:ea typeface="+mj-ea"/>
              </a:rPr>
              <a:t>在顶点着色器中实现</a:t>
            </a:r>
            <a:r>
              <a:rPr lang="en-US" altLang="zh-CN" sz="4400" b="1" dirty="0" err="1">
                <a:latin typeface="+mj-ea"/>
                <a:ea typeface="+mj-ea"/>
              </a:rPr>
              <a:t>Phong</a:t>
            </a:r>
            <a:r>
              <a:rPr lang="zh-CN" altLang="en-US" sz="4400" b="1" dirty="0">
                <a:latin typeface="+mj-ea"/>
                <a:ea typeface="+mj-ea"/>
              </a:rPr>
              <a:t>光照模型</a:t>
            </a:r>
            <a:endParaRPr lang="zh-CN" altLang="zh-CN" sz="4400" dirty="0">
              <a:latin typeface="+mj-ea"/>
              <a:ea typeface="+mj-ea"/>
            </a:endParaRPr>
          </a:p>
        </p:txBody>
      </p:sp>
      <p:sp>
        <p:nvSpPr>
          <p:cNvPr id="18" name="Rectangle 103">
            <a:extLst>
              <a:ext uri="{FF2B5EF4-FFF2-40B4-BE49-F238E27FC236}">
                <a16:creationId xmlns:a16="http://schemas.microsoft.com/office/drawing/2014/main" id="{8FB575B1-C6FF-4D0A-BC09-6190328CB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35573F4-20C1-4E90-896D-10543746C5F7}"/>
              </a:ext>
            </a:extLst>
          </p:cNvPr>
          <p:cNvSpPr txBox="1"/>
          <p:nvPr/>
        </p:nvSpPr>
        <p:spPr>
          <a:xfrm>
            <a:off x="0" y="1260592"/>
            <a:ext cx="5237988" cy="1712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c)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为了传递这些材质数据，我们实现了一个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bindLightAndMaterial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函数用于传递数据给着色器。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D6B6F77-0784-4258-B474-FEB1CA81C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948" y="1425184"/>
            <a:ext cx="6459894" cy="443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836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750E267-AA22-4749-890D-288DFA3FF112}"/>
              </a:ext>
            </a:extLst>
          </p:cNvPr>
          <p:cNvSpPr txBox="1"/>
          <p:nvPr/>
        </p:nvSpPr>
        <p:spPr>
          <a:xfrm>
            <a:off x="329888" y="327872"/>
            <a:ext cx="1000283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>
                <a:latin typeface="+mj-ea"/>
                <a:ea typeface="+mj-ea"/>
              </a:rPr>
              <a:t>2. </a:t>
            </a:r>
            <a:r>
              <a:rPr lang="zh-CN" altLang="en-US" sz="4400" b="1" dirty="0">
                <a:latin typeface="+mj-ea"/>
                <a:ea typeface="+mj-ea"/>
              </a:rPr>
              <a:t>在顶点着色器中实现</a:t>
            </a:r>
            <a:r>
              <a:rPr lang="en-US" altLang="zh-CN" sz="4400" b="1" dirty="0" err="1">
                <a:latin typeface="+mj-ea"/>
                <a:ea typeface="+mj-ea"/>
              </a:rPr>
              <a:t>Phong</a:t>
            </a:r>
            <a:r>
              <a:rPr lang="zh-CN" altLang="en-US" sz="4400" b="1" dirty="0">
                <a:latin typeface="+mj-ea"/>
                <a:ea typeface="+mj-ea"/>
              </a:rPr>
              <a:t>光照模型</a:t>
            </a:r>
            <a:endParaRPr lang="zh-CN" altLang="zh-CN" sz="4400" dirty="0">
              <a:latin typeface="+mj-ea"/>
              <a:ea typeface="+mj-ea"/>
            </a:endParaRPr>
          </a:p>
        </p:txBody>
      </p:sp>
      <p:sp>
        <p:nvSpPr>
          <p:cNvPr id="18" name="Rectangle 103">
            <a:extLst>
              <a:ext uri="{FF2B5EF4-FFF2-40B4-BE49-F238E27FC236}">
                <a16:creationId xmlns:a16="http://schemas.microsoft.com/office/drawing/2014/main" id="{8FB575B1-C6FF-4D0A-BC09-6190328CB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35573F4-20C1-4E90-896D-10543746C5F7}"/>
                  </a:ext>
                </a:extLst>
              </p:cNvPr>
              <p:cNvSpPr txBox="1"/>
              <p:nvPr/>
            </p:nvSpPr>
            <p:spPr>
              <a:xfrm>
                <a:off x="475488" y="1233160"/>
                <a:ext cx="10963656" cy="30886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在顶点着色器中执行为每个顶点执行光照计算，为了简单考虑，我们这里假设衰减系数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1800" i="1" kern="10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8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sz="18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18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𝑏𝑑</m:t>
                        </m:r>
                        <m:r>
                          <a:rPr lang="en-US" altLang="zh-CN" sz="18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18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  <m:sSup>
                          <m:sSupPr>
                            <m:ctrlPr>
                              <a:rPr lang="zh-CN" altLang="zh-CN" sz="1800" i="1" kern="1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i="1" kern="1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CN" sz="1800" i="1" kern="1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1800" i="1" kern="1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。</a:t>
                </a:r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 Light" panose="02010600030101010101" pitchFamily="2" charset="-122"/>
                          <a:cs typeface="Times New Roman" panose="02020603050405020304" pitchFamily="18" charset="0"/>
                        </a:rPr>
                        <m:t>𝐼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 Light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 Light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 Light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 Light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 Light" panose="02010600030101010101" pitchFamily="2" charset="-122"/>
                              <a:cs typeface="Times New Roman" panose="02020603050405020304" pitchFamily="18" charset="0"/>
                            </a:rPr>
                            <m:t>𝑏𝑑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 Light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 Light" panose="0201060003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 Light" panose="02010600030101010101" pitchFamily="2" charset="-122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 Light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 Light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 Light" panose="02010600030101010101" pitchFamily="2" charset="-122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 Light" panose="02010600030101010101" pitchFamily="2" charset="-122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 Light" panose="02010600030101010101" pitchFamily="2" charset="-122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sub>
                          </m:sSub>
                          <m:func>
                            <m:func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等线 Light" panose="02010600030101010101" pitchFamily="2" charset="-122"/>
                                  <a:cs typeface="Times New Roman" panose="020206030504050203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b="1" i="1" kern="100">
                                      <a:effectLst/>
                                      <a:latin typeface="Cambria Math" panose="02040503050406030204" pitchFamily="18" charset="0"/>
                                      <a:ea typeface="等线 Light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𝒍</m:t>
                                  </m:r>
                                  <m:r>
                                    <a:rPr lang="en-US" altLang="zh-CN" sz="1800" b="1" i="1" kern="100">
                                      <a:effectLst/>
                                      <a:latin typeface="Cambria Math" panose="02040503050406030204" pitchFamily="18" charset="0"/>
                                      <a:ea typeface="等线 Light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∙</m:t>
                                  </m:r>
                                  <m:r>
                                    <a:rPr lang="en-US" altLang="zh-CN" sz="1800" b="1" i="1" kern="100">
                                      <a:effectLst/>
                                      <a:latin typeface="Cambria Math" panose="02040503050406030204" pitchFamily="18" charset="0"/>
                                      <a:ea typeface="等线 Light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𝒏</m:t>
                                  </m:r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 Light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,0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 Light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 Light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 Light" panose="02010600030101010101" pitchFamily="2" charset="-122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 Light" panose="02010600030101010101" pitchFamily="2" charset="-122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 Light" panose="02010600030101010101" pitchFamily="2" charset="-122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𝑚𝑎𝑥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Cambria Math" panose="02040503050406030204" pitchFamily="18" charset="0"/>
                                </a:rPr>
                                <m:t>⁡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1800" b="1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𝒓</m:t>
                              </m:r>
                              <m:r>
                                <a:rPr lang="en-US" altLang="zh-CN" sz="1800" b="1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∙</m:t>
                              </m:r>
                              <m:r>
                                <a:rPr lang="en-US" altLang="zh-CN" sz="1800" b="1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𝒗</m:t>
                              </m:r>
                              <m:r>
                                <a:rPr lang="en-US" altLang="zh-CN" sz="1800" b="1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0)</m:t>
                              </m:r>
                            </m:e>
                            <m:sup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sup>
                          </m:sSup>
                        </m:e>
                      </m:d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 Light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 Light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 Light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 Light" panose="02010600030101010101" pitchFamily="2" charset="-122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 Light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6700" algn="just">
                  <a:lnSpc>
                    <a:spcPct val="150000"/>
                  </a:lnSpc>
                </a:pP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计算</a:t>
                </a:r>
                <a:r>
                  <a:rPr lang="en-US" altLang="zh-CN" sz="1800" kern="100" dirty="0" err="1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Phong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反射模型涉及到的四个向量，并归一化，其中使用的</a:t>
                </a:r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normalize(a)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函数和</a:t>
                </a:r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reflect(</a:t>
                </a:r>
                <a:r>
                  <a:rPr lang="en-US" altLang="zh-CN" sz="1800" kern="100" dirty="0" err="1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in,norm</a:t>
                </a:r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函数均为</a:t>
                </a:r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GLSL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语言内置函数，分别是归一化向量和依据入射向量和法向量计算反射向量。请根据图示计算</a:t>
                </a:r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L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V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四个分量：</a:t>
                </a:r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 algn="just">
                  <a:lnSpc>
                    <a:spcPct val="150000"/>
                  </a:lnSpc>
                </a:pPr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35573F4-20C1-4E90-896D-10543746C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88" y="1233160"/>
                <a:ext cx="10963656" cy="3088602"/>
              </a:xfrm>
              <a:prstGeom prst="rect">
                <a:avLst/>
              </a:prstGeom>
              <a:blipFill>
                <a:blip r:embed="rId2"/>
                <a:stretch>
                  <a:fillRect l="-445" r="-3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5A0F771F-2199-461C-B47D-78AD67835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8224" y="4146042"/>
            <a:ext cx="7360920" cy="2300288"/>
          </a:xfrm>
          <a:prstGeom prst="rect">
            <a:avLst/>
          </a:prstGeom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0F78EBD0-3C86-4589-8B0D-E79FCC1F7C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488" y="4146042"/>
            <a:ext cx="3539737" cy="230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91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750E267-AA22-4749-890D-288DFA3FF112}"/>
              </a:ext>
            </a:extLst>
          </p:cNvPr>
          <p:cNvSpPr txBox="1"/>
          <p:nvPr/>
        </p:nvSpPr>
        <p:spPr>
          <a:xfrm>
            <a:off x="329888" y="327872"/>
            <a:ext cx="1000283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>
                <a:latin typeface="+mj-ea"/>
                <a:ea typeface="+mj-ea"/>
              </a:rPr>
              <a:t>2. </a:t>
            </a:r>
            <a:r>
              <a:rPr lang="zh-CN" altLang="en-US" sz="4400" b="1" dirty="0">
                <a:latin typeface="+mj-ea"/>
                <a:ea typeface="+mj-ea"/>
              </a:rPr>
              <a:t>在顶点着色器中实现</a:t>
            </a:r>
            <a:r>
              <a:rPr lang="en-US" altLang="zh-CN" sz="4400" b="1" dirty="0" err="1">
                <a:latin typeface="+mj-ea"/>
                <a:ea typeface="+mj-ea"/>
              </a:rPr>
              <a:t>Phong</a:t>
            </a:r>
            <a:r>
              <a:rPr lang="zh-CN" altLang="en-US" sz="4400" b="1" dirty="0">
                <a:latin typeface="+mj-ea"/>
                <a:ea typeface="+mj-ea"/>
              </a:rPr>
              <a:t>光照模型</a:t>
            </a:r>
            <a:endParaRPr lang="zh-CN" altLang="zh-CN" sz="4400" dirty="0">
              <a:latin typeface="+mj-ea"/>
              <a:ea typeface="+mj-ea"/>
            </a:endParaRPr>
          </a:p>
        </p:txBody>
      </p:sp>
      <p:sp>
        <p:nvSpPr>
          <p:cNvPr id="18" name="Rectangle 103">
            <a:extLst>
              <a:ext uri="{FF2B5EF4-FFF2-40B4-BE49-F238E27FC236}">
                <a16:creationId xmlns:a16="http://schemas.microsoft.com/office/drawing/2014/main" id="{8FB575B1-C6FF-4D0A-BC09-6190328CB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129DBA6B-429A-4A04-9E5C-85D6134289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859531"/>
              </p:ext>
            </p:extLst>
          </p:nvPr>
        </p:nvGraphicFramePr>
        <p:xfrm>
          <a:off x="900180" y="3162088"/>
          <a:ext cx="9466408" cy="3368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1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769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向量操作函数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简要描述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6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</a:rPr>
                        <a:t>float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</a:rPr>
                        <a:t> </a:t>
                      </a:r>
                      <a:r>
                        <a:rPr lang="en-US" sz="1800" b="1" i="1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  <a:cs typeface="+mn-cs"/>
                        </a:rPr>
                        <a:t>length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</a:rPr>
                        <a:t>(TYPE x)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</a:rPr>
                        <a:t>向量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</a:rPr>
                        <a:t>x</a:t>
                      </a:r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</a:rPr>
                        <a:t>的长度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6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</a:rPr>
                        <a:t>float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</a:rPr>
                        <a:t> </a:t>
                      </a:r>
                      <a:r>
                        <a:rPr lang="en-US" sz="1800" b="1" i="1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  <a:cs typeface="+mn-cs"/>
                        </a:rPr>
                        <a:t>distance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</a:rPr>
                        <a:t>(TYPE p0, TYPE p1)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</a:rPr>
                        <a:t>p0</a:t>
                      </a:r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</a:rPr>
                        <a:t>和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</a:rPr>
                        <a:t>p1</a:t>
                      </a:r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</a:rPr>
                        <a:t>之间的距离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6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</a:rPr>
                        <a:t>float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</a:rPr>
                        <a:t> </a:t>
                      </a:r>
                      <a:r>
                        <a:rPr lang="en-US" sz="1800" b="1" i="1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  <a:cs typeface="+mn-cs"/>
                        </a:rPr>
                        <a:t>dot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</a:rPr>
                        <a:t>(TYPE x, TYPE y)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</a:rPr>
                        <a:t>x</a:t>
                      </a:r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</a:rPr>
                        <a:t>和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</a:rPr>
                        <a:t>y</a:t>
                      </a:r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</a:rPr>
                        <a:t>的点乘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6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+mj-lt"/>
                          <a:ea typeface="仿宋" panose="02010609060101010101" pitchFamily="49" charset="-122"/>
                        </a:rPr>
                        <a:t>vec3</a:t>
                      </a:r>
                      <a:r>
                        <a:rPr lang="en-US" sz="1800" u="none" strike="noStrike" baseline="0" dirty="0">
                          <a:effectLst/>
                          <a:latin typeface="+mj-lt"/>
                          <a:ea typeface="仿宋" panose="02010609060101010101" pitchFamily="49" charset="-122"/>
                        </a:rPr>
                        <a:t> </a:t>
                      </a:r>
                      <a:r>
                        <a:rPr lang="en-US" sz="1800" b="1" i="1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  <a:cs typeface="+mn-cs"/>
                        </a:rPr>
                        <a:t>cross</a:t>
                      </a:r>
                      <a:r>
                        <a:rPr lang="en-US" sz="1800" u="none" strike="noStrike" baseline="0" dirty="0">
                          <a:effectLst/>
                          <a:latin typeface="+mj-lt"/>
                          <a:ea typeface="仿宋" panose="02010609060101010101" pitchFamily="49" charset="-122"/>
                        </a:rPr>
                        <a:t>(vec3 x, vec3 y)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</a:rPr>
                        <a:t>x</a:t>
                      </a:r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</a:rPr>
                        <a:t>和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</a:rPr>
                        <a:t>y</a:t>
                      </a:r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</a:rPr>
                        <a:t>的叉乘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76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</a:rPr>
                        <a:t>TYPE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</a:rPr>
                        <a:t> </a:t>
                      </a:r>
                      <a:r>
                        <a:rPr lang="en-US" sz="1800" b="1" i="1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  <a:cs typeface="+mn-cs"/>
                        </a:rPr>
                        <a:t>normalize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</a:rPr>
                        <a:t>(TYPE x)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</a:rPr>
                        <a:t>归一化，返回长度为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</a:rPr>
                        <a:t>1</a:t>
                      </a:r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</a:rPr>
                        <a:t>，方向和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</a:rPr>
                        <a:t>x</a:t>
                      </a:r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</a:rPr>
                        <a:t>相同的向量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76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</a:rPr>
                        <a:t>TYPE </a:t>
                      </a:r>
                      <a:r>
                        <a:rPr lang="en-US" sz="1800" b="1" i="1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  <a:cs typeface="+mn-cs"/>
                        </a:rPr>
                        <a:t>reflect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</a:rPr>
                        <a:t>(TYPE I, TYPE N)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</a:rPr>
                        <a:t>入射方向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</a:rPr>
                        <a:t>I</a:t>
                      </a:r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</a:rPr>
                        <a:t>和</a:t>
                      </a:r>
                      <a:r>
                        <a:rPr lang="zh-CN" alt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仿宋" panose="02010609060101010101" pitchFamily="49" charset="-122"/>
                        </a:rPr>
                        <a:t>归一化</a:t>
                      </a:r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</a:rPr>
                        <a:t>法向量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</a:rPr>
                        <a:t>N</a:t>
                      </a:r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</a:rPr>
                        <a:t>，返回反射向量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仿宋" panose="02010609060101010101" pitchFamily="49" charset="-122"/>
                      </a:endParaRPr>
                    </a:p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</a:rPr>
                        <a:t>（注意这里入射方向为光线射到表面位置的方向）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76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</a:rPr>
                        <a:t>TYPE </a:t>
                      </a:r>
                      <a:r>
                        <a:rPr lang="en-US" sz="1800" b="1" i="1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  <a:cs typeface="+mn-cs"/>
                        </a:rPr>
                        <a:t>refract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</a:rPr>
                        <a:t>(TYPE I, TYPE N, float era)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</a:rPr>
                        <a:t>归一化</a:t>
                      </a:r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</a:rPr>
                        <a:t>入射方向、</a:t>
                      </a:r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</a:rPr>
                        <a:t>归一化</a:t>
                      </a:r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</a:rPr>
                        <a:t>法向量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</a:rPr>
                        <a:t>N</a:t>
                      </a:r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</a:rPr>
                        <a:t>和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仿宋" panose="02010609060101010101" pitchFamily="49" charset="-122"/>
                      </a:endParaRPr>
                    </a:p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</a:rPr>
                        <a:t>折射率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</a:rPr>
                        <a:t>era</a:t>
                      </a:r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</a:rPr>
                        <a:t>，返回折射向量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仿宋" panose="02010609060101010101" pitchFamily="49" charset="-122"/>
                      </a:endParaRP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+mn-cs"/>
                        </a:rPr>
                        <a:t>（注意这里入射方向为光线射到表面位置的方向）</a:t>
                      </a:r>
                      <a:endParaRPr lang="en-US" altLang="zh-CN" sz="18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仿宋" panose="02010609060101010101" pitchFamily="49" charset="-122"/>
                        <a:cs typeface="+mn-cs"/>
                      </a:endParaRPr>
                    </a:p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73E91140-0184-466F-A3C1-2DD66AA24C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817353"/>
              </p:ext>
            </p:extLst>
          </p:nvPr>
        </p:nvGraphicFramePr>
        <p:xfrm>
          <a:off x="900180" y="1772656"/>
          <a:ext cx="8061614" cy="11258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04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7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769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数值运算函数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简要描述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69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i="1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  <a:cs typeface="+mn-cs"/>
                        </a:rPr>
                        <a:t>abs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</a:rPr>
                        <a:t>()/</a:t>
                      </a:r>
                      <a:r>
                        <a:rPr lang="en-US" altLang="zh-CN" sz="1800" b="1" i="1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</a:rPr>
                        <a:t>floor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</a:rPr>
                        <a:t>()/</a:t>
                      </a:r>
                      <a:r>
                        <a:rPr lang="en-US" altLang="zh-CN" sz="1800" b="1" i="1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  <a:cs typeface="+mn-cs"/>
                        </a:rPr>
                        <a:t>ceil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</a:rPr>
                        <a:t>()/</a:t>
                      </a:r>
                      <a:r>
                        <a:rPr lang="en-US" altLang="zh-CN" sz="1800" b="1" i="1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  <a:cs typeface="+mn-cs"/>
                        </a:rPr>
                        <a:t>max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</a:rPr>
                        <a:t>()/</a:t>
                      </a:r>
                      <a:r>
                        <a:rPr lang="en-US" altLang="zh-CN" sz="1800" b="1" i="1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  <a:cs typeface="+mn-cs"/>
                        </a:rPr>
                        <a:t>min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</a:rPr>
                        <a:t>()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</a:rPr>
                        <a:t>常用函数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6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</a:rPr>
                        <a:t>TYPE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</a:rPr>
                        <a:t> </a:t>
                      </a:r>
                      <a:r>
                        <a:rPr lang="en-US" sz="1800" b="1" i="1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  <a:cs typeface="+mn-cs"/>
                        </a:rPr>
                        <a:t>clamp</a:t>
                      </a: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  <a:cs typeface="+mn-cs"/>
                        </a:rPr>
                        <a:t>(TYPE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</a:rPr>
                        <a:t> x, TYPE </a:t>
                      </a:r>
                      <a:r>
                        <a:rPr lang="en-US" sz="18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</a:rPr>
                        <a:t>minVal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</a:rPr>
                        <a:t>, TYPE </a:t>
                      </a:r>
                      <a:r>
                        <a:rPr lang="en-US" sz="18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</a:rPr>
                        <a:t>maxVal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</a:rPr>
                        <a:t>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1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  <a:cs typeface="+mn-cs"/>
                        </a:rPr>
                        <a:t>min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</a:rPr>
                        <a:t>(</a:t>
                      </a:r>
                      <a:r>
                        <a:rPr lang="en-US" sz="1800" b="1" i="1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  <a:cs typeface="+mn-cs"/>
                        </a:rPr>
                        <a:t>max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</a:rPr>
                        <a:t>(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</a:rPr>
                        <a:t>x,minVal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</a:rPr>
                        <a:t>),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</a:rPr>
                        <a:t>maxVal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</a:rPr>
                        <a:t>)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4805623-C618-45EF-B1B9-E84910930107}"/>
              </a:ext>
            </a:extLst>
          </p:cNvPr>
          <p:cNvSpPr txBox="1">
            <a:spLocks/>
          </p:cNvSpPr>
          <p:nvPr/>
        </p:nvSpPr>
        <p:spPr>
          <a:xfrm>
            <a:off x="494128" y="1253331"/>
            <a:ext cx="10515600" cy="519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zh-CN" b="1" dirty="0">
                <a:latin typeface="+mj-lt"/>
                <a:ea typeface="仿宋" panose="02010609060101010101" pitchFamily="49" charset="-122"/>
              </a:rPr>
              <a:t>GLSL</a:t>
            </a:r>
            <a:r>
              <a:rPr lang="zh-CN" altLang="en-US" b="1" dirty="0">
                <a:latin typeface="+mj-lt"/>
                <a:ea typeface="仿宋" panose="02010609060101010101" pitchFamily="49" charset="-122"/>
              </a:rPr>
              <a:t>内置函数（部分）</a:t>
            </a:r>
            <a:r>
              <a:rPr lang="en-US" altLang="zh-CN" b="1" dirty="0">
                <a:latin typeface="+mj-lt"/>
                <a:ea typeface="仿宋" panose="02010609060101010101" pitchFamily="49" charset="-122"/>
              </a:rPr>
              <a:t>:</a:t>
            </a:r>
          </a:p>
          <a:p>
            <a:pPr algn="l">
              <a:lnSpc>
                <a:spcPct val="100000"/>
              </a:lnSpc>
            </a:pPr>
            <a:endParaRPr lang="en-US" altLang="zh-CN" b="1" dirty="0">
              <a:latin typeface="+mj-lt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9822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750E267-AA22-4749-890D-288DFA3FF112}"/>
              </a:ext>
            </a:extLst>
          </p:cNvPr>
          <p:cNvSpPr txBox="1"/>
          <p:nvPr/>
        </p:nvSpPr>
        <p:spPr>
          <a:xfrm>
            <a:off x="329888" y="327872"/>
            <a:ext cx="1000283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>
                <a:latin typeface="+mj-ea"/>
                <a:ea typeface="+mj-ea"/>
              </a:rPr>
              <a:t>2. </a:t>
            </a:r>
            <a:r>
              <a:rPr lang="zh-CN" altLang="en-US" sz="4400" b="1" dirty="0">
                <a:latin typeface="+mj-ea"/>
                <a:ea typeface="+mj-ea"/>
              </a:rPr>
              <a:t>在顶点着色器中实现</a:t>
            </a:r>
            <a:r>
              <a:rPr lang="en-US" altLang="zh-CN" sz="4400" b="1" dirty="0" err="1">
                <a:latin typeface="+mj-ea"/>
                <a:ea typeface="+mj-ea"/>
              </a:rPr>
              <a:t>Phong</a:t>
            </a:r>
            <a:r>
              <a:rPr lang="zh-CN" altLang="en-US" sz="4400" b="1" dirty="0">
                <a:latin typeface="+mj-ea"/>
                <a:ea typeface="+mj-ea"/>
              </a:rPr>
              <a:t>光照模型</a:t>
            </a:r>
            <a:endParaRPr lang="zh-CN" altLang="zh-CN" sz="4400" dirty="0">
              <a:latin typeface="+mj-ea"/>
              <a:ea typeface="+mj-ea"/>
            </a:endParaRPr>
          </a:p>
        </p:txBody>
      </p:sp>
      <p:sp>
        <p:nvSpPr>
          <p:cNvPr id="18" name="Rectangle 103">
            <a:extLst>
              <a:ext uri="{FF2B5EF4-FFF2-40B4-BE49-F238E27FC236}">
                <a16:creationId xmlns:a16="http://schemas.microsoft.com/office/drawing/2014/main" id="{8FB575B1-C6FF-4D0A-BC09-6190328CB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ADCEBCB-72F5-4265-8E96-680F0A011805}"/>
              </a:ext>
            </a:extLst>
          </p:cNvPr>
          <p:cNvSpPr txBox="1"/>
          <p:nvPr/>
        </p:nvSpPr>
        <p:spPr>
          <a:xfrm>
            <a:off x="148590" y="1425184"/>
            <a:ext cx="6094476" cy="27998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再依据公式，计算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漫反射分量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镜面反射分量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。代码中会使用到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GLSL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语言内置函数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dot(</a:t>
            </a:r>
            <a:r>
              <a:rPr lang="en-US" altLang="zh-CN" sz="2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a,b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max(</a:t>
            </a:r>
            <a:r>
              <a:rPr lang="en-US" altLang="zh-CN" sz="2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x,y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，作用分别是向量点积和取两者最大值，具体使用方法请参考相关文档。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B45A2C3-E910-43E1-9EEF-6C1143910290}"/>
              </a:ext>
            </a:extLst>
          </p:cNvPr>
          <p:cNvSpPr txBox="1"/>
          <p:nvPr/>
        </p:nvSpPr>
        <p:spPr>
          <a:xfrm>
            <a:off x="329888" y="4552860"/>
            <a:ext cx="6094476" cy="16918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最后为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累加三个部分的颜色分量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，得到每个顶点的颜色如下，颜色相加后最后一维的透明度需要进行修正。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28E826B-5456-4AE2-ABED-DA774E1566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747"/>
          <a:stretch/>
        </p:blipFill>
        <p:spPr bwMode="auto">
          <a:xfrm>
            <a:off x="6943724" y="1553157"/>
            <a:ext cx="5006189" cy="312767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F6933CC-4DE1-41FF-8EBA-1E1FD8DB8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724" y="4970699"/>
            <a:ext cx="2946896" cy="85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410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750E267-AA22-4749-890D-288DFA3FF112}"/>
              </a:ext>
            </a:extLst>
          </p:cNvPr>
          <p:cNvSpPr txBox="1"/>
          <p:nvPr/>
        </p:nvSpPr>
        <p:spPr>
          <a:xfrm>
            <a:off x="329888" y="327872"/>
            <a:ext cx="1000283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>
                <a:latin typeface="+mj-ea"/>
                <a:ea typeface="+mj-ea"/>
              </a:rPr>
              <a:t>3.	</a:t>
            </a:r>
            <a:r>
              <a:rPr lang="zh-CN" altLang="en-US" sz="4400" b="1" dirty="0">
                <a:latin typeface="+mj-ea"/>
                <a:ea typeface="+mj-ea"/>
              </a:rPr>
              <a:t>材质应用</a:t>
            </a:r>
            <a:endParaRPr lang="zh-CN" altLang="zh-CN" sz="4400" dirty="0">
              <a:latin typeface="+mj-ea"/>
              <a:ea typeface="+mj-ea"/>
            </a:endParaRPr>
          </a:p>
        </p:txBody>
      </p:sp>
      <p:sp>
        <p:nvSpPr>
          <p:cNvPr id="18" name="Rectangle 103">
            <a:extLst>
              <a:ext uri="{FF2B5EF4-FFF2-40B4-BE49-F238E27FC236}">
                <a16:creationId xmlns:a16="http://schemas.microsoft.com/office/drawing/2014/main" id="{8FB575B1-C6FF-4D0A-BC09-6190328CB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B45A2C3-E910-43E1-9EEF-6C1143910290}"/>
              </a:ext>
            </a:extLst>
          </p:cNvPr>
          <p:cNvSpPr txBox="1"/>
          <p:nvPr/>
        </p:nvSpPr>
        <p:spPr>
          <a:xfrm>
            <a:off x="265880" y="1105177"/>
            <a:ext cx="11237272" cy="25414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曲面上某一点的颜色是光照和材质共同作用的结果，相同颜色的光照射在不同材质的物体上会得到不同的颜色，在代码中创建材质对象并应用到光照的计算中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设置材质对象，材质的属性有环境反射率、漫反射率、镜面反射率、（自发光系数）、高光系数等组成。可以参考这些网页提供的材质参数进行绘制。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</a:pPr>
            <a:r>
              <a:rPr lang="en-US" altLang="zh-CN" sz="18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2"/>
              </a:rPr>
              <a:t>http://www.it.hiof.no/~borres/j3d/explain/light/p-materials.html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</a:pPr>
            <a:r>
              <a:rPr lang="en-US" altLang="zh-CN" sz="18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3"/>
              </a:rPr>
              <a:t>http://devernay.free.fr/cours/opengl/materials.html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EFA423D-C41E-4023-B0D8-80996FBCDA9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3389" b="-3540"/>
          <a:stretch/>
        </p:blipFill>
        <p:spPr>
          <a:xfrm>
            <a:off x="1391238" y="3654506"/>
            <a:ext cx="9409524" cy="307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986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750E267-AA22-4749-890D-288DFA3FF112}"/>
              </a:ext>
            </a:extLst>
          </p:cNvPr>
          <p:cNvSpPr txBox="1"/>
          <p:nvPr/>
        </p:nvSpPr>
        <p:spPr>
          <a:xfrm>
            <a:off x="329888" y="327872"/>
            <a:ext cx="1000283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>
                <a:latin typeface="+mj-ea"/>
                <a:ea typeface="+mj-ea"/>
              </a:rPr>
              <a:t>4.	</a:t>
            </a:r>
            <a:r>
              <a:rPr lang="zh-CN" altLang="en-US" sz="4400" b="1" dirty="0">
                <a:latin typeface="+mj-ea"/>
                <a:ea typeface="+mj-ea"/>
              </a:rPr>
              <a:t>添加更多交互</a:t>
            </a:r>
            <a:endParaRPr lang="zh-CN" altLang="zh-CN" sz="4400" dirty="0">
              <a:latin typeface="+mj-ea"/>
              <a:ea typeface="+mj-ea"/>
            </a:endParaRPr>
          </a:p>
        </p:txBody>
      </p:sp>
      <p:sp>
        <p:nvSpPr>
          <p:cNvPr id="18" name="Rectangle 103">
            <a:extLst>
              <a:ext uri="{FF2B5EF4-FFF2-40B4-BE49-F238E27FC236}">
                <a16:creationId xmlns:a16="http://schemas.microsoft.com/office/drawing/2014/main" id="{8FB575B1-C6FF-4D0A-BC09-6190328CB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B45A2C3-E910-43E1-9EEF-6C1143910290}"/>
              </a:ext>
            </a:extLst>
          </p:cNvPr>
          <p:cNvSpPr txBox="1"/>
          <p:nvPr/>
        </p:nvSpPr>
        <p:spPr>
          <a:xfrm>
            <a:off x="265880" y="1425184"/>
            <a:ext cx="11237272" cy="1701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通过交互地改变物体、光源、材质、相机等参数进一步了解使用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Phong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反射模型实现的光照效果。</a:t>
            </a:r>
          </a:p>
          <a:p>
            <a:pPr indent="266700"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a)	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尝试为光源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light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设置交互：如鼠标设置光源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x,y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位置（已实现）</a:t>
            </a:r>
          </a:p>
          <a:p>
            <a:pPr indent="266700"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b)	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尝试为材质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material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设置交互：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1~9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增减反射系数，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增减高光指数（实现一半）</a:t>
            </a:r>
          </a:p>
          <a:p>
            <a:pPr indent="266700"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c)	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尝试旋转或平移物体相机，从不同角度观察光照效果（已实现）</a:t>
            </a:r>
          </a:p>
        </p:txBody>
      </p:sp>
    </p:spTree>
    <p:extLst>
      <p:ext uri="{BB962C8B-B14F-4D97-AF65-F5344CB8AC3E}">
        <p14:creationId xmlns:p14="http://schemas.microsoft.com/office/powerpoint/2010/main" val="3360569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750E267-AA22-4749-890D-288DFA3FF112}"/>
              </a:ext>
            </a:extLst>
          </p:cNvPr>
          <p:cNvSpPr txBox="1"/>
          <p:nvPr/>
        </p:nvSpPr>
        <p:spPr>
          <a:xfrm>
            <a:off x="329888" y="327872"/>
            <a:ext cx="1000283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>
                <a:latin typeface="+mj-ea"/>
                <a:ea typeface="+mj-ea"/>
              </a:rPr>
              <a:t>5.	</a:t>
            </a:r>
            <a:r>
              <a:rPr lang="zh-CN" altLang="en-US" sz="4400" b="1" dirty="0">
                <a:latin typeface="+mj-ea"/>
                <a:ea typeface="+mj-ea"/>
              </a:rPr>
              <a:t>最终结果</a:t>
            </a:r>
            <a:endParaRPr lang="zh-CN" altLang="zh-CN" sz="4400" dirty="0">
              <a:latin typeface="+mj-ea"/>
              <a:ea typeface="+mj-ea"/>
            </a:endParaRPr>
          </a:p>
        </p:txBody>
      </p:sp>
      <p:sp>
        <p:nvSpPr>
          <p:cNvPr id="18" name="Rectangle 103">
            <a:extLst>
              <a:ext uri="{FF2B5EF4-FFF2-40B4-BE49-F238E27FC236}">
                <a16:creationId xmlns:a16="http://schemas.microsoft.com/office/drawing/2014/main" id="{8FB575B1-C6FF-4D0A-BC09-6190328CB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A29ADDD-EEBC-49A1-B654-0B1497DEA66C}"/>
              </a:ext>
            </a:extLst>
          </p:cNvPr>
          <p:cNvSpPr txBox="1"/>
          <p:nvPr/>
        </p:nvSpPr>
        <p:spPr>
          <a:xfrm>
            <a:off x="477774" y="1097313"/>
            <a:ext cx="7824978" cy="3789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下面分别为初始结果、添加漫反射结果、添加镜面反射结果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左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分别为相同光源不同材质的结果</a:t>
            </a: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右图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为调整光源位置后的结果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8E1D87E2-B490-426B-B8F2-7A5CAE5661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894" y="1622949"/>
            <a:ext cx="1767063" cy="187563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22FF95BD-0C19-48CF-AFA7-51C715551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1607" y="1622949"/>
            <a:ext cx="1767713" cy="1873447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3D4E0ABF-31E3-4C74-8F18-97FD2CF50E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9320" y="1620070"/>
            <a:ext cx="1767063" cy="1873447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C6E1DA05-5BA3-432F-AD77-4C2902F588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4302" y="4410783"/>
            <a:ext cx="2030718" cy="2152313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D0F73DB2-DE23-4754-AA90-7CF66BFF3C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5020" y="4418771"/>
            <a:ext cx="2022730" cy="2144325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C6E1DA05-5BA3-432F-AD77-4C2902F5882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488" y="4410501"/>
            <a:ext cx="2030718" cy="2152595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60D7AD38-939F-4423-8E3F-939CD6FE270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978" y="4402513"/>
            <a:ext cx="2038253" cy="216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272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750E267-AA22-4749-890D-288DFA3FF112}"/>
              </a:ext>
            </a:extLst>
          </p:cNvPr>
          <p:cNvSpPr txBox="1"/>
          <p:nvPr/>
        </p:nvSpPr>
        <p:spPr>
          <a:xfrm>
            <a:off x="329889" y="327872"/>
            <a:ext cx="5884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b="1" dirty="0">
                <a:latin typeface="+mj-ea"/>
                <a:ea typeface="+mj-ea"/>
              </a:rPr>
              <a:t>局部光照和全局光照</a:t>
            </a:r>
            <a:endParaRPr lang="zh-CN" altLang="zh-CN" sz="4400" dirty="0">
              <a:latin typeface="+mj-ea"/>
              <a:ea typeface="+mj-ea"/>
            </a:endParaRPr>
          </a:p>
        </p:txBody>
      </p:sp>
      <p:sp>
        <p:nvSpPr>
          <p:cNvPr id="18" name="Rectangle 103">
            <a:extLst>
              <a:ext uri="{FF2B5EF4-FFF2-40B4-BE49-F238E27FC236}">
                <a16:creationId xmlns:a16="http://schemas.microsoft.com/office/drawing/2014/main" id="{8FB575B1-C6FF-4D0A-BC09-6190328CB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" name="Picture 1">
            <a:extLst>
              <a:ext uri="{FF2B5EF4-FFF2-40B4-BE49-F238E27FC236}">
                <a16:creationId xmlns:a16="http://schemas.microsoft.com/office/drawing/2014/main" id="{30E792FA-435A-4E02-996C-9FCB7953D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219" y="1425184"/>
            <a:ext cx="8730299" cy="356122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DD342615-1622-47FF-AACB-D444F4BCB7E0}"/>
              </a:ext>
            </a:extLst>
          </p:cNvPr>
          <p:cNvSpPr txBox="1"/>
          <p:nvPr/>
        </p:nvSpPr>
        <p:spPr>
          <a:xfrm>
            <a:off x="2803923" y="5546441"/>
            <a:ext cx="15394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全局光照</a:t>
            </a:r>
            <a:endParaRPr lang="zh-CN" altLang="en-US" sz="24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F71B4D9-166A-4A18-AD5E-6C8CE0600791}"/>
              </a:ext>
            </a:extLst>
          </p:cNvPr>
          <p:cNvSpPr txBox="1"/>
          <p:nvPr/>
        </p:nvSpPr>
        <p:spPr>
          <a:xfrm>
            <a:off x="7514036" y="5546441"/>
            <a:ext cx="15394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局部</a:t>
            </a:r>
            <a:r>
              <a:rPr lang="zh-CN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光照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65273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750E267-AA22-4749-890D-288DFA3FF112}"/>
              </a:ext>
            </a:extLst>
          </p:cNvPr>
          <p:cNvSpPr txBox="1"/>
          <p:nvPr/>
        </p:nvSpPr>
        <p:spPr>
          <a:xfrm>
            <a:off x="329889" y="327872"/>
            <a:ext cx="5884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 err="1">
                <a:latin typeface="+mj-ea"/>
                <a:ea typeface="+mj-ea"/>
              </a:rPr>
              <a:t>Phong</a:t>
            </a:r>
            <a:r>
              <a:rPr lang="zh-CN" altLang="en-US" sz="4400" b="1" dirty="0">
                <a:latin typeface="+mj-ea"/>
                <a:ea typeface="+mj-ea"/>
              </a:rPr>
              <a:t>反射模型</a:t>
            </a:r>
            <a:endParaRPr lang="zh-CN" altLang="zh-CN" sz="4400" dirty="0">
              <a:latin typeface="+mj-ea"/>
              <a:ea typeface="+mj-ea"/>
            </a:endParaRPr>
          </a:p>
        </p:txBody>
      </p:sp>
      <p:sp>
        <p:nvSpPr>
          <p:cNvPr id="18" name="Rectangle 103">
            <a:extLst>
              <a:ext uri="{FF2B5EF4-FFF2-40B4-BE49-F238E27FC236}">
                <a16:creationId xmlns:a16="http://schemas.microsoft.com/office/drawing/2014/main" id="{8FB575B1-C6FF-4D0A-BC09-6190328CB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F55D131-BBAD-4591-BA8A-C6AFAF6A5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889" y="1596634"/>
            <a:ext cx="4534591" cy="294679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C1BBA62-917D-4416-9A8D-B632BCE12EA2}"/>
              </a:ext>
            </a:extLst>
          </p:cNvPr>
          <p:cNvSpPr txBox="1"/>
          <p:nvPr/>
        </p:nvSpPr>
        <p:spPr>
          <a:xfrm>
            <a:off x="5276376" y="1425184"/>
            <a:ext cx="6093618" cy="3353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为三维物体表面上的一点，</a:t>
            </a:r>
            <a:endParaRPr lang="en-US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是从点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指向光源位置的向量，</a:t>
            </a:r>
            <a:endParaRPr lang="en-US" altLang="zh-CN" sz="2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点的法向量，</a:t>
            </a:r>
            <a:endParaRPr lang="en-US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是从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点指向相机（观察者）的向量，</a:t>
            </a:r>
            <a:endParaRPr lang="en-US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是沿着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方向入射光线按照反射定律的出射方向。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610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BF66432D-11D5-4110-BEBD-463989E667A5}"/>
              </a:ext>
            </a:extLst>
          </p:cNvPr>
          <p:cNvSpPr txBox="1"/>
          <p:nvPr/>
        </p:nvSpPr>
        <p:spPr>
          <a:xfrm>
            <a:off x="329889" y="327872"/>
            <a:ext cx="5884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 err="1">
                <a:latin typeface="+mj-ea"/>
                <a:ea typeface="+mj-ea"/>
              </a:rPr>
              <a:t>Phong</a:t>
            </a:r>
            <a:r>
              <a:rPr lang="zh-CN" altLang="en-US" sz="4400" b="1" dirty="0">
                <a:latin typeface="+mj-ea"/>
                <a:ea typeface="+mj-ea"/>
              </a:rPr>
              <a:t>反射模型</a:t>
            </a:r>
            <a:endParaRPr lang="zh-CN" altLang="zh-CN" sz="4400" dirty="0">
              <a:latin typeface="+mj-ea"/>
              <a:ea typeface="+mj-ea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D56C424-F2AF-452B-AF1F-EBC290C73A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FE11666-2D5C-420C-BEBD-CAC8CC72AA30}"/>
              </a:ext>
            </a:extLst>
          </p:cNvPr>
          <p:cNvSpPr txBox="1"/>
          <p:nvPr/>
        </p:nvSpPr>
        <p:spPr>
          <a:xfrm>
            <a:off x="476861" y="4116518"/>
            <a:ext cx="11475016" cy="253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环境光照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(Ambient Lighting)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即使在黑暗的情况下，世界上通常也仍然有一些光亮（月亮、远处的光），所以物体几乎永远不会是完全黑暗的。为了模拟这个，我们会使用一个环境光照常量，它永远会给物体一些颜色。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漫反射光照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(Diffuse Lighting)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模拟光源对物体的方向性影响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(Directional Impact)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。它是冯氏光照模型中视觉上最显著的分量。物体的某一部分越是正对着光源，它就会越亮。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镜面光照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(Specular Lighting)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模拟有光泽物体上面出现的亮点。镜面光照的颜色相比于物体的颜色会更倾向于光的颜色。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29C071CE-46E7-4DAC-A84F-6346EC0E6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165" y="1757342"/>
            <a:ext cx="8195670" cy="2212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B9A809B9-4B0E-44E5-BE10-C89B8976E2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0724774"/>
              </p:ext>
            </p:extLst>
          </p:nvPr>
        </p:nvGraphicFramePr>
        <p:xfrm>
          <a:off x="4230028" y="1097313"/>
          <a:ext cx="3968681" cy="5669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r:id="rId4" imgW="1612900" imgH="241300" progId="Equation.DSMT4">
                  <p:embed/>
                </p:oleObj>
              </mc:Choice>
              <mc:Fallback>
                <p:oleObj r:id="rId4" imgW="1612900" imgH="2413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0028" y="1097313"/>
                        <a:ext cx="3968681" cy="5669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2361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BF66432D-11D5-4110-BEBD-463989E667A5}"/>
              </a:ext>
            </a:extLst>
          </p:cNvPr>
          <p:cNvSpPr txBox="1"/>
          <p:nvPr/>
        </p:nvSpPr>
        <p:spPr>
          <a:xfrm>
            <a:off x="329889" y="327872"/>
            <a:ext cx="5884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 err="1">
                <a:latin typeface="+mj-ea"/>
                <a:ea typeface="+mj-ea"/>
              </a:rPr>
              <a:t>Phong</a:t>
            </a:r>
            <a:r>
              <a:rPr lang="zh-CN" altLang="en-US" sz="4400" b="1" dirty="0">
                <a:latin typeface="+mj-ea"/>
                <a:ea typeface="+mj-ea"/>
              </a:rPr>
              <a:t>反射模型</a:t>
            </a:r>
            <a:endParaRPr lang="zh-CN" altLang="zh-CN" sz="4400" dirty="0">
              <a:latin typeface="+mj-ea"/>
              <a:ea typeface="+mj-ea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D56C424-F2AF-452B-AF1F-EBC290C73A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57A8DB0-DDE8-42EE-B31F-862C20D20AD5}"/>
              </a:ext>
            </a:extLst>
          </p:cNvPr>
          <p:cNvSpPr txBox="1"/>
          <p:nvPr/>
        </p:nvSpPr>
        <p:spPr>
          <a:xfrm>
            <a:off x="649224" y="1417320"/>
            <a:ext cx="110185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环境光照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(Ambient Lighting)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en-US" altLang="zh-CN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漫反射光照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(Diffuse Lighting)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en-US" altLang="zh-CN" b="0" i="0" dirty="0">
              <a:solidFill>
                <a:srgbClr val="FF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镜面光照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(Specular Lighting)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9BDC461-46A6-4532-AA65-416CB23F2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990" y="1376645"/>
            <a:ext cx="1472635" cy="43526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6EF8E0F-7E38-48D1-9B2D-46D6E454A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458" y="1884293"/>
            <a:ext cx="2426037" cy="429610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374BC614-20B2-4F28-A3FC-4DC068B53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767" y="3280942"/>
            <a:ext cx="3892723" cy="2804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8A41D738-FAA2-440D-9D9A-BF047A458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077" y="3280942"/>
            <a:ext cx="3792319" cy="2731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E4C0F04-D50C-46B8-884C-AED3B13434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8418" y="1775386"/>
            <a:ext cx="3891582" cy="647424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8826496-3675-4952-8799-B538298A668C}"/>
              </a:ext>
            </a:extLst>
          </p:cNvPr>
          <p:cNvSpPr txBox="1"/>
          <p:nvPr/>
        </p:nvSpPr>
        <p:spPr>
          <a:xfrm>
            <a:off x="1619964" y="6194391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漫反射光照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(Diffuse Lighting)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3737D13-8925-4A94-88DC-88D2A59772B4}"/>
              </a:ext>
            </a:extLst>
          </p:cNvPr>
          <p:cNvSpPr txBox="1"/>
          <p:nvPr/>
        </p:nvSpPr>
        <p:spPr>
          <a:xfrm>
            <a:off x="6905981" y="6122065"/>
            <a:ext cx="42222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镜面光照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(Specular Lighting)</a:t>
            </a:r>
            <a:endParaRPr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7B5F243-39E3-4369-9F73-B9F92FD5F1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03990" y="2443535"/>
            <a:ext cx="5325810" cy="46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847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BF66432D-11D5-4110-BEBD-463989E667A5}"/>
              </a:ext>
            </a:extLst>
          </p:cNvPr>
          <p:cNvSpPr txBox="1"/>
          <p:nvPr/>
        </p:nvSpPr>
        <p:spPr>
          <a:xfrm>
            <a:off x="329889" y="327872"/>
            <a:ext cx="5884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 err="1">
                <a:latin typeface="+mj-ea"/>
                <a:ea typeface="+mj-ea"/>
              </a:rPr>
              <a:t>Phong</a:t>
            </a:r>
            <a:r>
              <a:rPr lang="zh-CN" altLang="en-US" sz="4400" b="1" dirty="0">
                <a:latin typeface="+mj-ea"/>
                <a:ea typeface="+mj-ea"/>
              </a:rPr>
              <a:t>反射模型</a:t>
            </a:r>
            <a:endParaRPr lang="zh-CN" altLang="zh-CN" sz="4400" dirty="0">
              <a:latin typeface="+mj-ea"/>
              <a:ea typeface="+mj-ea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D56C424-F2AF-452B-AF1F-EBC290C73A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57A8DB0-DDE8-42EE-B31F-862C20D20AD5}"/>
              </a:ext>
            </a:extLst>
          </p:cNvPr>
          <p:cNvSpPr txBox="1"/>
          <p:nvPr/>
        </p:nvSpPr>
        <p:spPr>
          <a:xfrm>
            <a:off x="586740" y="1271016"/>
            <a:ext cx="11018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镜面光照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(Specular Lighting)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en-US" altLang="zh-CN" b="0" i="0" dirty="0">
              <a:solidFill>
                <a:srgbClr val="FF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α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：高光的反光度（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Shininess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4851C80-797D-4E48-9331-D14A7B95E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071" y="1191308"/>
            <a:ext cx="5325810" cy="467752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B32E2C80-4A8F-410B-9D91-33F2966AC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711" y="2382217"/>
            <a:ext cx="6833316" cy="4008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9E10637B-CFDF-40EB-913A-561C2146DF13}"/>
              </a:ext>
            </a:extLst>
          </p:cNvPr>
          <p:cNvSpPr txBox="1"/>
          <p:nvPr/>
        </p:nvSpPr>
        <p:spPr>
          <a:xfrm>
            <a:off x="6000750" y="6391095"/>
            <a:ext cx="610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α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1334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4A4E32EA-E57A-473B-B12B-C8A1049F0A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3607" y="1688709"/>
                <a:ext cx="10515600" cy="2115195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latin typeface="+mj-lt"/>
                    <a:ea typeface="仿宋" panose="02010609060101010101" pitchFamily="49" charset="-122"/>
                  </a:rPr>
                  <a:t>三种相互作用：环境光反射、漫反射、镜面反射</a:t>
                </a:r>
                <a:endParaRPr lang="en-US" altLang="zh-CN" sz="2400" dirty="0">
                  <a:latin typeface="+mj-lt"/>
                  <a:ea typeface="仿宋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latin typeface="+mj-lt"/>
                    <a:ea typeface="仿宋" panose="02010609060101010101" pitchFamily="49" charset="-122"/>
                  </a:rPr>
                  <a:t>模型公式：</a:t>
                </a:r>
                <a:endParaRPr lang="en-US" altLang="zh-CN" sz="2400" dirty="0">
                  <a:latin typeface="+mj-lt"/>
                  <a:ea typeface="仿宋" panose="02010609060101010101" pitchFamily="49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𝐼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𝑎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+</m:t>
                      </m:r>
                      <m:f>
                        <m:f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𝑎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+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𝑏𝑑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+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𝑑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𝑚𝑎𝑥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仿宋" panose="02010609060101010101" pitchFamily="49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仿宋" panose="02010609060101010101" pitchFamily="49" charset="-122"/>
                                        </a:rPr>
                                        <m:t>𝑙</m:t>
                                      </m:r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仿宋" panose="02010609060101010101" pitchFamily="49" charset="-122"/>
                                        </a:rPr>
                                        <m:t>⋅</m:t>
                                      </m:r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仿宋" panose="02010609060101010101" pitchFamily="49" charset="-122"/>
                                        </a:rPr>
                                        <m:t>𝑛</m:t>
                                      </m:r>
                                    </m:e>
                                  </m:d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,0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𝑠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funcPr>
                            <m:fNam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𝑚𝑎𝑥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1800" i="1">
                                          <a:latin typeface="Cambria Math" panose="02040503050406030204" pitchFamily="18" charset="0"/>
                                          <a:ea typeface="仿宋" panose="02010609060101010101" pitchFamily="49" charset="-122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sz="1800" i="1">
                                              <a:latin typeface="Cambria Math" panose="02040503050406030204" pitchFamily="18" charset="0"/>
                                              <a:ea typeface="仿宋" panose="02010609060101010101" pitchFamily="49" charset="-122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800" i="1">
                                              <a:latin typeface="Cambria Math" panose="02040503050406030204" pitchFamily="18" charset="0"/>
                                              <a:ea typeface="仿宋" panose="02010609060101010101" pitchFamily="49" charset="-122"/>
                                            </a:rPr>
                                            <m:t>𝑟</m:t>
                                          </m:r>
                                          <m:r>
                                            <a:rPr lang="en-US" altLang="zh-CN" sz="1800" i="1">
                                              <a:latin typeface="Cambria Math" panose="02040503050406030204" pitchFamily="18" charset="0"/>
                                              <a:ea typeface="仿宋" panose="02010609060101010101" pitchFamily="49" charset="-122"/>
                                            </a:rPr>
                                            <m:t>⋅</m:t>
                                          </m:r>
                                          <m:r>
                                            <a:rPr lang="en-US" altLang="zh-CN" sz="1800" i="1">
                                              <a:latin typeface="Cambria Math" panose="02040503050406030204" pitchFamily="18" charset="0"/>
                                              <a:ea typeface="仿宋" panose="02010609060101010101" pitchFamily="49" charset="-122"/>
                                            </a:rPr>
                                            <m:t>𝑣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sz="1800" i="1">
                                          <a:latin typeface="Cambria Math" panose="02040503050406030204" pitchFamily="18" charset="0"/>
                                          <a:ea typeface="仿宋" panose="02010609060101010101" pitchFamily="49" charset="-122"/>
                                        </a:rPr>
                                        <m:t>𝛼</m:t>
                                      </m:r>
                                    </m:sup>
                                  </m:sSup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,0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altLang="zh-CN" sz="1800" i="1" dirty="0">
                  <a:latin typeface="+mj-lt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4A4E32EA-E57A-473B-B12B-C8A1049F0A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3607" y="1688709"/>
                <a:ext cx="10515600" cy="2115195"/>
              </a:xfrm>
              <a:blipFill>
                <a:blip r:embed="rId3"/>
                <a:stretch>
                  <a:fillRect l="-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BF66432D-11D5-4110-BEBD-463989E667A5}"/>
              </a:ext>
            </a:extLst>
          </p:cNvPr>
          <p:cNvSpPr txBox="1"/>
          <p:nvPr/>
        </p:nvSpPr>
        <p:spPr>
          <a:xfrm>
            <a:off x="329889" y="327872"/>
            <a:ext cx="5884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 err="1">
                <a:latin typeface="+mj-ea"/>
                <a:ea typeface="+mj-ea"/>
              </a:rPr>
              <a:t>Phong</a:t>
            </a:r>
            <a:r>
              <a:rPr lang="zh-CN" altLang="en-US" sz="4400" b="1" dirty="0">
                <a:latin typeface="+mj-ea"/>
                <a:ea typeface="+mj-ea"/>
              </a:rPr>
              <a:t>反射模型</a:t>
            </a:r>
            <a:endParaRPr lang="zh-CN" altLang="zh-CN" sz="4400" dirty="0">
              <a:latin typeface="+mj-ea"/>
              <a:ea typeface="+mj-ea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519AC03-0792-4E1A-A7ED-3B6C39D1E4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7931" y="4214705"/>
            <a:ext cx="10092876" cy="211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84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750E267-AA22-4749-890D-288DFA3FF112}"/>
              </a:ext>
            </a:extLst>
          </p:cNvPr>
          <p:cNvSpPr txBox="1"/>
          <p:nvPr/>
        </p:nvSpPr>
        <p:spPr>
          <a:xfrm>
            <a:off x="329889" y="327872"/>
            <a:ext cx="5884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>
                <a:latin typeface="+mj-ea"/>
                <a:ea typeface="+mj-ea"/>
              </a:rPr>
              <a:t>1. </a:t>
            </a:r>
            <a:r>
              <a:rPr lang="zh-CN" altLang="en-US" sz="4400" b="1" dirty="0">
                <a:latin typeface="+mj-ea"/>
                <a:ea typeface="+mj-ea"/>
              </a:rPr>
              <a:t>法向量的计算</a:t>
            </a:r>
            <a:endParaRPr lang="zh-CN" altLang="zh-CN" sz="4400" dirty="0">
              <a:latin typeface="+mj-ea"/>
              <a:ea typeface="+mj-ea"/>
            </a:endParaRPr>
          </a:p>
        </p:txBody>
      </p:sp>
      <p:sp>
        <p:nvSpPr>
          <p:cNvPr id="18" name="Rectangle 103">
            <a:extLst>
              <a:ext uri="{FF2B5EF4-FFF2-40B4-BE49-F238E27FC236}">
                <a16:creationId xmlns:a16="http://schemas.microsoft.com/office/drawing/2014/main" id="{8FB575B1-C6FF-4D0A-BC09-6190328CB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1E118D8-4B29-4039-AF9C-CDEFE11A1F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116"/>
          <a:stretch/>
        </p:blipFill>
        <p:spPr>
          <a:xfrm>
            <a:off x="720834" y="2843425"/>
            <a:ext cx="5102589" cy="273399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F5A6C3E-370A-439A-ADA6-6F9FB1DC3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579" y="3428999"/>
            <a:ext cx="5074009" cy="21484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43EAA13-82FE-4650-ABC8-89B722BFFE08}"/>
                  </a:ext>
                </a:extLst>
              </p:cNvPr>
              <p:cNvSpPr txBox="1"/>
              <p:nvPr/>
            </p:nvSpPr>
            <p:spPr>
              <a:xfrm>
                <a:off x="0" y="1532140"/>
                <a:ext cx="6094476" cy="8764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 algn="just">
                  <a:lnSpc>
                    <a:spcPct val="150000"/>
                  </a:lnSpc>
                </a:pPr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	(a) 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计算</a:t>
                </a:r>
                <a:r>
                  <a:rPr lang="zh-CN" altLang="zh-CN" sz="1800" kern="1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面片法向量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：给定三角形的三个顶点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，法向量为：</a:t>
                </a:r>
                <a14:m>
                  <m:oMath xmlns:m="http://schemas.openxmlformats.org/officeDocument/2006/math"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)×</m:t>
                    </m:r>
                    <m:d>
                      <m:d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43EAA13-82FE-4650-ABC8-89B722BFFE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32140"/>
                <a:ext cx="6094476" cy="876458"/>
              </a:xfrm>
              <a:prstGeom prst="rect">
                <a:avLst/>
              </a:prstGeom>
              <a:blipFill>
                <a:blip r:embed="rId4"/>
                <a:stretch>
                  <a:fillRect r="-800" b="-7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7077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750E267-AA22-4749-890D-288DFA3FF112}"/>
              </a:ext>
            </a:extLst>
          </p:cNvPr>
          <p:cNvSpPr txBox="1"/>
          <p:nvPr/>
        </p:nvSpPr>
        <p:spPr>
          <a:xfrm>
            <a:off x="329889" y="327872"/>
            <a:ext cx="5884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>
                <a:latin typeface="+mj-ea"/>
                <a:ea typeface="+mj-ea"/>
              </a:rPr>
              <a:t>1. </a:t>
            </a:r>
            <a:r>
              <a:rPr lang="zh-CN" altLang="en-US" sz="4400" b="1" dirty="0">
                <a:latin typeface="+mj-ea"/>
                <a:ea typeface="+mj-ea"/>
              </a:rPr>
              <a:t>法向量的计算</a:t>
            </a:r>
            <a:endParaRPr lang="zh-CN" altLang="zh-CN" sz="4400" dirty="0">
              <a:latin typeface="+mj-ea"/>
              <a:ea typeface="+mj-ea"/>
            </a:endParaRPr>
          </a:p>
        </p:txBody>
      </p:sp>
      <p:sp>
        <p:nvSpPr>
          <p:cNvPr id="18" name="Rectangle 103">
            <a:extLst>
              <a:ext uri="{FF2B5EF4-FFF2-40B4-BE49-F238E27FC236}">
                <a16:creationId xmlns:a16="http://schemas.microsoft.com/office/drawing/2014/main" id="{8FB575B1-C6FF-4D0A-BC09-6190328CB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1E118D8-4B29-4039-AF9C-CDEFE11A1F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999" r="-1"/>
          <a:stretch/>
        </p:blipFill>
        <p:spPr>
          <a:xfrm>
            <a:off x="439617" y="2787640"/>
            <a:ext cx="5434822" cy="273399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30FA3EB-FE77-49A1-9D81-5D584DD6B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369" y="1971382"/>
            <a:ext cx="5435575" cy="356743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B323C8E-D225-4AED-AAB5-1060E6B8F0E8}"/>
              </a:ext>
            </a:extLst>
          </p:cNvPr>
          <p:cNvSpPr txBox="1"/>
          <p:nvPr/>
        </p:nvSpPr>
        <p:spPr>
          <a:xfrm>
            <a:off x="-116844" y="1367162"/>
            <a:ext cx="6094476" cy="8764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(b)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计算顶点法向量：给定顶点所在面片的法向量，顶点的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平均法向量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为法向量的和。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889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2645</TotalTime>
  <Words>1261</Words>
  <Application>Microsoft Office PowerPoint</Application>
  <PresentationFormat>宽屏</PresentationFormat>
  <Paragraphs>100</Paragraphs>
  <Slides>18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等线</vt:lpstr>
      <vt:lpstr>等线 Light</vt:lpstr>
      <vt:lpstr>仿宋</vt:lpstr>
      <vt:lpstr>Microsoft Yahei</vt:lpstr>
      <vt:lpstr>Arial</vt:lpstr>
      <vt:lpstr>Cambria Math</vt:lpstr>
      <vt:lpstr>Times New Roman</vt:lpstr>
      <vt:lpstr>Office 主题​​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VCC</dc:creator>
  <cp:lastModifiedBy>VCC</cp:lastModifiedBy>
  <cp:revision>509</cp:revision>
  <dcterms:created xsi:type="dcterms:W3CDTF">2021-09-06T11:12:59Z</dcterms:created>
  <dcterms:modified xsi:type="dcterms:W3CDTF">2021-11-03T06:43:03Z</dcterms:modified>
</cp:coreProperties>
</file>