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2" r:id="rId3"/>
    <p:sldId id="277" r:id="rId4"/>
    <p:sldId id="261" r:id="rId5"/>
    <p:sldId id="262" r:id="rId6"/>
    <p:sldId id="263" r:id="rId7"/>
    <p:sldId id="264" r:id="rId8"/>
    <p:sldId id="266" r:id="rId9"/>
    <p:sldId id="265" r:id="rId10"/>
    <p:sldId id="278" r:id="rId11"/>
    <p:sldId id="267" r:id="rId12"/>
    <p:sldId id="268" r:id="rId13"/>
    <p:sldId id="269" r:id="rId14"/>
    <p:sldId id="270" r:id="rId15"/>
    <p:sldId id="271"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2462" autoAdjust="0"/>
  </p:normalViewPr>
  <p:slideViewPr>
    <p:cSldViewPr snapToGrid="0">
      <p:cViewPr varScale="1">
        <p:scale>
          <a:sx n="105" d="100"/>
          <a:sy n="105"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extLst>
      <p:ext uri="{BB962C8B-B14F-4D97-AF65-F5344CB8AC3E}">
        <p14:creationId xmlns:p14="http://schemas.microsoft.com/office/powerpoint/2010/main" val="185243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2</a:t>
            </a:fld>
            <a:endParaRPr lang="zh-CN" altLang="en-US"/>
          </a:p>
        </p:txBody>
      </p:sp>
    </p:spTree>
    <p:extLst>
      <p:ext uri="{BB962C8B-B14F-4D97-AF65-F5344CB8AC3E}">
        <p14:creationId xmlns:p14="http://schemas.microsoft.com/office/powerpoint/2010/main" val="46272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3</a:t>
            </a:fld>
            <a:endParaRPr lang="zh-CN" altLang="en-US"/>
          </a:p>
        </p:txBody>
      </p:sp>
    </p:spTree>
    <p:extLst>
      <p:ext uri="{BB962C8B-B14F-4D97-AF65-F5344CB8AC3E}">
        <p14:creationId xmlns:p14="http://schemas.microsoft.com/office/powerpoint/2010/main" val="269821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30DA7-C9AC-4585-ACD2-1B4E522541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5F9900-43C9-4B92-B910-2E8932CE3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5C2F9A-EA84-45B2-8591-6B633C6EAE11}"/>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CE762BE3-D0B6-44E8-9706-2E0A9F851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6E150-6546-42F7-9738-AA98B97350BE}"/>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716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2E641-D932-49DC-904E-FE18ED21F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7D7085-4E7F-4618-A793-CE3A3499F9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980178-175A-4728-8F15-A4E0C2E0025A}"/>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3AC0AD5F-E1A2-458D-BAB1-4733D4216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DF4CAC-EEF8-4ADD-A372-61D70D8E927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0337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64091E-7A9E-4C95-AD52-51817CCFFD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073371-F2BC-491C-8D36-E3565E5C49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12B65-585C-4BD2-87AB-D2784F07464A}"/>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55B0EF79-9F1C-477D-AE6A-749CAA806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962F4-8D86-45A5-A20B-D86A0E62EBAF}"/>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7839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D3E7-BDCA-490B-ACB0-7AD0C9BE11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82B3D4-5CC0-484B-AAAB-AE6910467A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F54528-1EC1-47BD-B42C-C2C92BAE3BDD}"/>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DE32EF5D-A28E-440D-8388-A17BFCA05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ABAF4-849A-4276-A67D-B6769125311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27804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7B1F-ECA2-46DB-8FB8-89E0BFBEB0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D14351-AAE7-4EAA-9AE5-129E484AC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ADDC5B-8A85-4649-B751-CB2D539AA56E}"/>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72B1BB9B-C3CD-42A3-96DA-3C7FB33BCF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604C6C-66CA-49AD-8934-316047AD43C8}"/>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79747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0F9A3-73B0-4F8E-A663-74F6D17CA6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663119-D814-46EA-9BD4-0EEFA6ACDF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F3F417-A66C-4D76-9A85-9E018B9409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DB22CA-E95D-403A-ADD7-AA31DB2B0A8C}"/>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77E26A88-B5ED-42D1-98F0-CD5E870FDB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658C17-78D6-4E15-8409-1CEF4877440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85167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5D366-744F-4A7C-BE2D-F1935656C9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0F7341-564B-4150-A4FE-2AE295095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E6C46C-DD83-46A7-9F07-D8B21B9452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C19032-3C73-4501-B2FF-FC2E05126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0510AB-10B7-49FE-8E13-B01EF58E7C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7189C0-AC00-42B8-9FC0-582CD1641A01}"/>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8" name="页脚占位符 7">
            <a:extLst>
              <a:ext uri="{FF2B5EF4-FFF2-40B4-BE49-F238E27FC236}">
                <a16:creationId xmlns:a16="http://schemas.microsoft.com/office/drawing/2014/main" id="{11903CC5-FA93-4F8D-BB74-EA664E1BDA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5C941B-5C32-4A43-AC73-553B91A0FF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37667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50BB2-45A0-4786-8370-7C50FB8870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66BC3B-5771-434B-BC8D-4EC3EE211A04}"/>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4" name="页脚占位符 3">
            <a:extLst>
              <a:ext uri="{FF2B5EF4-FFF2-40B4-BE49-F238E27FC236}">
                <a16:creationId xmlns:a16="http://schemas.microsoft.com/office/drawing/2014/main" id="{64038F15-3A87-4DB9-BC7E-E328FE2F33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F08A0E-65ED-40C8-9993-46335C914293}"/>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09148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82B3ED-427E-4F3F-92A2-20AB2ECB9BDF}"/>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3" name="页脚占位符 2">
            <a:extLst>
              <a:ext uri="{FF2B5EF4-FFF2-40B4-BE49-F238E27FC236}">
                <a16:creationId xmlns:a16="http://schemas.microsoft.com/office/drawing/2014/main" id="{81A0E93B-4F84-481B-A1A5-95B5C0E1C5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5184E6-EA69-4190-8112-6C9404448417}"/>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20142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B85A9-385E-4729-A6D9-D375E0A60A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D94F11-C3DA-40AE-BBDF-1348A03FC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282512-1135-4CF6-A461-1A222CF0E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18D5E6-E271-429B-AA97-6C2E456F83E0}"/>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995689DB-86DA-47B3-A6DE-4EEFDF49DA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08FB97-4A2F-47F1-8432-785BBAEBB1F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470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B0566-B5F4-413A-87E0-A64384622E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E73E3F-0A30-4B63-B66D-5EC23050D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B09E07-B563-433C-A800-0A6D38D55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132F4B-C6BF-4D99-A9AB-6E2AF6A17D53}"/>
              </a:ext>
            </a:extLst>
          </p:cNvPr>
          <p:cNvSpPr>
            <a:spLocks noGrp="1"/>
          </p:cNvSpPr>
          <p:nvPr>
            <p:ph type="dt" sz="half" idx="10"/>
          </p:nvPr>
        </p:nvSpPr>
        <p:spPr/>
        <p:txBody>
          <a:bodyPr/>
          <a:lstStyle/>
          <a:p>
            <a:fld id="{A439D0BF-E51F-442B-A80C-8C177F1B5761}"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id="{7138C78F-832C-4193-8022-37CD4E8E4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787233-DEFE-4594-95ED-9D53B58485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465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54DD19-5546-4053-B939-3914A3D8B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94BDE1-A3E1-4448-98DA-E1A057FFC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B1527-8D5C-4B28-BDAC-D8B8A1674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id="{4BCE4177-3593-4D3B-8426-1FD06EE6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E67144-5FF8-429B-8099-95B08CD03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10584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devernay.free.fr/cours/opengl/materials.html" TargetMode="External"/><Relationship Id="rId2" Type="http://schemas.openxmlformats.org/officeDocument/2006/relationships/hyperlink" Target="http://www.it.hiof.no/~borres/j3d/explain/light/p-materials.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CC560D-CE96-41C3-8E04-AED3FAB35070}"/>
              </a:ext>
            </a:extLst>
          </p:cNvPr>
          <p:cNvSpPr txBox="1"/>
          <p:nvPr/>
        </p:nvSpPr>
        <p:spPr>
          <a:xfrm>
            <a:off x="672254" y="1120676"/>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a:extLst>
              <a:ext uri="{FF2B5EF4-FFF2-40B4-BE49-F238E27FC236}">
                <a16:creationId xmlns:a16="http://schemas.microsoft.com/office/drawing/2014/main" id="{6750E267-AA22-4749-890D-288DFA3FF112}"/>
              </a:ext>
            </a:extLst>
          </p:cNvPr>
          <p:cNvSpPr txBox="1"/>
          <p:nvPr/>
        </p:nvSpPr>
        <p:spPr>
          <a:xfrm>
            <a:off x="1324186" y="2884642"/>
            <a:ext cx="9254718" cy="769441"/>
          </a:xfrm>
          <a:prstGeom prst="rect">
            <a:avLst/>
          </a:prstGeom>
          <a:noFill/>
        </p:spPr>
        <p:txBody>
          <a:bodyPr wrap="square">
            <a:spAutoFit/>
          </a:bodyPr>
          <a:lstStyle/>
          <a:p>
            <a:pPr algn="ctr"/>
            <a:r>
              <a:rPr lang="zh-CN" altLang="en-US" sz="4400" dirty="0"/>
              <a:t>实验</a:t>
            </a:r>
            <a:r>
              <a:rPr lang="en-US" altLang="zh-CN" sz="4400" dirty="0"/>
              <a:t>3.4 </a:t>
            </a:r>
            <a:r>
              <a:rPr lang="fr-FR" altLang="zh-CN" sz="4400" dirty="0"/>
              <a:t>Phong</a:t>
            </a:r>
            <a:r>
              <a:rPr lang="zh-CN" altLang="fr-FR" sz="4400" dirty="0"/>
              <a:t>反射模型（</a:t>
            </a:r>
            <a:r>
              <a:rPr lang="fr-FR" altLang="zh-CN" sz="4400" dirty="0"/>
              <a:t>2</a:t>
            </a:r>
            <a:r>
              <a:rPr lang="zh-CN" altLang="fr-FR" sz="4400" dirty="0"/>
              <a:t>）</a:t>
            </a:r>
            <a:endParaRPr lang="zh-CN" altLang="zh-CN" sz="4400" dirty="0"/>
          </a:p>
        </p:txBody>
      </p:sp>
      <p:sp>
        <p:nvSpPr>
          <p:cNvPr id="6" name="副标题 2">
            <a:extLst>
              <a:ext uri="{FF2B5EF4-FFF2-40B4-BE49-F238E27FC236}">
                <a16:creationId xmlns:a16="http://schemas.microsoft.com/office/drawing/2014/main" id="{C02066B5-31BB-4FEA-8E44-7CD31D6933A6}"/>
              </a:ext>
            </a:extLst>
          </p:cNvPr>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助教：林志强、肖荣钧</a:t>
            </a:r>
            <a:endParaRPr lang="en-US" altLang="zh-CN" dirty="0"/>
          </a:p>
          <a:p>
            <a:endParaRPr lang="zh-CN" altLang="en-US" dirty="0"/>
          </a:p>
        </p:txBody>
      </p:sp>
    </p:spTree>
    <p:extLst>
      <p:ext uri="{BB962C8B-B14F-4D97-AF65-F5344CB8AC3E}">
        <p14:creationId xmlns:p14="http://schemas.microsoft.com/office/powerpoint/2010/main" val="171973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5CF5D873-FD1B-4E4B-96C3-F0BC4AE4E08C}"/>
              </a:ext>
            </a:extLst>
          </p:cNvPr>
          <p:cNvGrpSpPr/>
          <p:nvPr/>
        </p:nvGrpSpPr>
        <p:grpSpPr>
          <a:xfrm>
            <a:off x="161358" y="1625284"/>
            <a:ext cx="12030642" cy="1719535"/>
            <a:chOff x="161358" y="1425184"/>
            <a:chExt cx="12030642" cy="1719535"/>
          </a:xfrm>
        </p:grpSpPr>
        <p:pic>
          <p:nvPicPr>
            <p:cNvPr id="7" name="Picture 2" descr="coordinate_systems">
              <a:extLst>
                <a:ext uri="{FF2B5EF4-FFF2-40B4-BE49-F238E27FC236}">
                  <a16:creationId xmlns:a16="http://schemas.microsoft.com/office/drawing/2014/main" id="{49901E2A-B5BF-4EA3-99CB-8CCBCB4C07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61358" y="1483172"/>
              <a:ext cx="6747400" cy="16615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oordinate_systems">
              <a:extLst>
                <a:ext uri="{FF2B5EF4-FFF2-40B4-BE49-F238E27FC236}">
                  <a16:creationId xmlns:a16="http://schemas.microsoft.com/office/drawing/2014/main" id="{53AB3579-051F-47F5-A329-B55E2D1352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523"/>
            <a:stretch/>
          </p:blipFill>
          <p:spPr bwMode="auto">
            <a:xfrm>
              <a:off x="5638262" y="1425184"/>
              <a:ext cx="6553738" cy="166154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a:extLst>
              <a:ext uri="{FF2B5EF4-FFF2-40B4-BE49-F238E27FC236}">
                <a16:creationId xmlns:a16="http://schemas.microsoft.com/office/drawing/2014/main" id="{BD02B9DC-56C6-4F7D-9BA2-6F2EF0443815}"/>
              </a:ext>
            </a:extLst>
          </p:cNvPr>
          <p:cNvPicPr>
            <a:picLocks noChangeAspect="1"/>
          </p:cNvPicPr>
          <p:nvPr/>
        </p:nvPicPr>
        <p:blipFill>
          <a:blip r:embed="rId3"/>
          <a:stretch>
            <a:fillRect/>
          </a:stretch>
        </p:blipFill>
        <p:spPr>
          <a:xfrm>
            <a:off x="329888" y="3968223"/>
            <a:ext cx="5152381" cy="2171429"/>
          </a:xfrm>
          <a:prstGeom prst="rect">
            <a:avLst/>
          </a:prstGeom>
        </p:spPr>
      </p:pic>
      <p:sp>
        <p:nvSpPr>
          <p:cNvPr id="4" name="文本框 3">
            <a:extLst>
              <a:ext uri="{FF2B5EF4-FFF2-40B4-BE49-F238E27FC236}">
                <a16:creationId xmlns:a16="http://schemas.microsoft.com/office/drawing/2014/main" id="{A9B02E36-E994-47D7-84F1-5D201197C8F2}"/>
              </a:ext>
            </a:extLst>
          </p:cNvPr>
          <p:cNvSpPr txBox="1"/>
          <p:nvPr/>
        </p:nvSpPr>
        <p:spPr>
          <a:xfrm>
            <a:off x="329888" y="3496596"/>
            <a:ext cx="2799164" cy="369332"/>
          </a:xfrm>
          <a:prstGeom prst="rect">
            <a:avLst/>
          </a:prstGeom>
          <a:noFill/>
        </p:spPr>
        <p:txBody>
          <a:bodyPr wrap="none" rtlCol="0">
            <a:spAutoFit/>
          </a:bodyPr>
          <a:lstStyle/>
          <a:p>
            <a:r>
              <a:rPr lang="zh-CN" altLang="en-US" dirty="0">
                <a:solidFill>
                  <a:srgbClr val="FF0000"/>
                </a:solidFill>
                <a:latin typeface="Consolas" panose="020B0609020204030204" pitchFamily="49" charset="0"/>
              </a:rPr>
              <a:t>实验</a:t>
            </a:r>
            <a:r>
              <a:rPr lang="en-US" altLang="zh-CN" dirty="0">
                <a:solidFill>
                  <a:srgbClr val="FF0000"/>
                </a:solidFill>
                <a:latin typeface="Consolas" panose="020B0609020204030204" pitchFamily="49" charset="0"/>
              </a:rPr>
              <a:t>3.3 </a:t>
            </a:r>
            <a:r>
              <a:rPr lang="en-US" altLang="zh-CN" dirty="0" err="1">
                <a:solidFill>
                  <a:srgbClr val="FF0000"/>
                </a:solidFill>
                <a:latin typeface="Consolas" panose="020B0609020204030204" pitchFamily="49" charset="0"/>
              </a:rPr>
              <a:t>vshader.glsl</a:t>
            </a:r>
            <a:r>
              <a:rPr lang="en-US" altLang="zh-CN" dirty="0">
                <a:solidFill>
                  <a:srgbClr val="FF0000"/>
                </a:solidFill>
                <a:latin typeface="Consolas" panose="020B0609020204030204" pitchFamily="49" charset="0"/>
              </a:rPr>
              <a:t>:</a:t>
            </a:r>
            <a:endParaRPr lang="zh-CN" altLang="en-US" dirty="0">
              <a:solidFill>
                <a:srgbClr val="FF0000"/>
              </a:solidFill>
              <a:latin typeface="Consolas" panose="020B0609020204030204" pitchFamily="49" charset="0"/>
            </a:endParaRPr>
          </a:p>
        </p:txBody>
      </p:sp>
      <p:sp>
        <p:nvSpPr>
          <p:cNvPr id="12" name="文本框 11">
            <a:extLst>
              <a:ext uri="{FF2B5EF4-FFF2-40B4-BE49-F238E27FC236}">
                <a16:creationId xmlns:a16="http://schemas.microsoft.com/office/drawing/2014/main" id="{15525517-1B3D-4DC0-B012-363DAD63CD1F}"/>
              </a:ext>
            </a:extLst>
          </p:cNvPr>
          <p:cNvSpPr txBox="1"/>
          <p:nvPr/>
        </p:nvSpPr>
        <p:spPr>
          <a:xfrm>
            <a:off x="6302166" y="3496596"/>
            <a:ext cx="2799164" cy="369332"/>
          </a:xfrm>
          <a:prstGeom prst="rect">
            <a:avLst/>
          </a:prstGeom>
          <a:noFill/>
        </p:spPr>
        <p:txBody>
          <a:bodyPr wrap="none" rtlCol="0">
            <a:spAutoFit/>
          </a:bodyPr>
          <a:lstStyle/>
          <a:p>
            <a:r>
              <a:rPr lang="zh-CN" altLang="en-US" dirty="0">
                <a:solidFill>
                  <a:srgbClr val="FF0000"/>
                </a:solidFill>
                <a:latin typeface="Consolas" panose="020B0609020204030204" pitchFamily="49" charset="0"/>
              </a:rPr>
              <a:t>实验</a:t>
            </a:r>
            <a:r>
              <a:rPr lang="en-US" altLang="zh-CN" dirty="0">
                <a:solidFill>
                  <a:srgbClr val="FF0000"/>
                </a:solidFill>
                <a:latin typeface="Consolas" panose="020B0609020204030204" pitchFamily="49" charset="0"/>
              </a:rPr>
              <a:t>3.4 </a:t>
            </a:r>
            <a:r>
              <a:rPr lang="en-US" altLang="zh-CN" dirty="0" err="1">
                <a:solidFill>
                  <a:srgbClr val="FF0000"/>
                </a:solidFill>
                <a:latin typeface="Consolas" panose="020B0609020204030204" pitchFamily="49" charset="0"/>
              </a:rPr>
              <a:t>vshader.glsl</a:t>
            </a:r>
            <a:r>
              <a:rPr lang="en-US" altLang="zh-CN" dirty="0">
                <a:solidFill>
                  <a:srgbClr val="FF0000"/>
                </a:solidFill>
                <a:latin typeface="Consolas" panose="020B0609020204030204" pitchFamily="49" charset="0"/>
              </a:rPr>
              <a:t>:</a:t>
            </a:r>
            <a:endParaRPr lang="zh-CN" altLang="en-US" dirty="0">
              <a:solidFill>
                <a:srgbClr val="FF0000"/>
              </a:solidFill>
              <a:latin typeface="Consolas" panose="020B0609020204030204" pitchFamily="49" charset="0"/>
            </a:endParaRPr>
          </a:p>
        </p:txBody>
      </p:sp>
      <p:pic>
        <p:nvPicPr>
          <p:cNvPr id="13" name="图片 12">
            <a:extLst>
              <a:ext uri="{FF2B5EF4-FFF2-40B4-BE49-F238E27FC236}">
                <a16:creationId xmlns:a16="http://schemas.microsoft.com/office/drawing/2014/main" id="{85A6E574-3A7F-4069-860A-52747BE779BC}"/>
              </a:ext>
            </a:extLst>
          </p:cNvPr>
          <p:cNvPicPr>
            <a:picLocks noChangeAspect="1"/>
          </p:cNvPicPr>
          <p:nvPr/>
        </p:nvPicPr>
        <p:blipFill>
          <a:blip r:embed="rId4"/>
          <a:stretch>
            <a:fillRect/>
          </a:stretch>
        </p:blipFill>
        <p:spPr>
          <a:xfrm>
            <a:off x="5915131" y="3968223"/>
            <a:ext cx="6000000" cy="2561905"/>
          </a:xfrm>
          <a:prstGeom prst="rect">
            <a:avLst/>
          </a:prstGeom>
        </p:spPr>
      </p:pic>
      <p:sp>
        <p:nvSpPr>
          <p:cNvPr id="15" name="文本框 14">
            <a:extLst>
              <a:ext uri="{FF2B5EF4-FFF2-40B4-BE49-F238E27FC236}">
                <a16:creationId xmlns:a16="http://schemas.microsoft.com/office/drawing/2014/main" id="{EBE055CC-833D-4104-976A-38A6D0B090ED}"/>
              </a:ext>
            </a:extLst>
          </p:cNvPr>
          <p:cNvSpPr txBox="1"/>
          <p:nvPr/>
        </p:nvSpPr>
        <p:spPr>
          <a:xfrm>
            <a:off x="204857" y="1162163"/>
            <a:ext cx="5102679" cy="369332"/>
          </a:xfrm>
          <a:prstGeom prst="rect">
            <a:avLst/>
          </a:prstGeom>
          <a:noFill/>
        </p:spPr>
        <p:txBody>
          <a:bodyPr wrap="none" rtlCol="0">
            <a:spAutoFit/>
          </a:bodyPr>
          <a:lstStyle/>
          <a:p>
            <a:r>
              <a:rPr lang="zh-CN" altLang="en-US" b="1" i="1" dirty="0">
                <a:solidFill>
                  <a:srgbClr val="FF0000"/>
                </a:solidFill>
              </a:rPr>
              <a:t>注意本次实验使用的坐标空间与上次实验的差别</a:t>
            </a:r>
            <a:r>
              <a:rPr lang="en-US" altLang="zh-CN" b="1" i="1" dirty="0">
                <a:solidFill>
                  <a:srgbClr val="FF0000"/>
                </a:solidFill>
              </a:rPr>
              <a:t>!</a:t>
            </a:r>
            <a:endParaRPr lang="zh-CN" altLang="en-US" b="1" i="1" dirty="0">
              <a:solidFill>
                <a:srgbClr val="FF0000"/>
              </a:solidFill>
            </a:endParaRPr>
          </a:p>
        </p:txBody>
      </p:sp>
    </p:spTree>
    <p:extLst>
      <p:ext uri="{BB962C8B-B14F-4D97-AF65-F5344CB8AC3E}">
        <p14:creationId xmlns:p14="http://schemas.microsoft.com/office/powerpoint/2010/main" val="316315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Table 3">
            <a:extLst>
              <a:ext uri="{FF2B5EF4-FFF2-40B4-BE49-F238E27FC236}">
                <a16:creationId xmlns:a16="http://schemas.microsoft.com/office/drawing/2014/main" id="{129DBA6B-429A-4A04-9E5C-85D6134289C0}"/>
              </a:ext>
            </a:extLst>
          </p:cNvPr>
          <p:cNvGraphicFramePr>
            <a:graphicFrameLocks noGrp="1"/>
          </p:cNvGraphicFramePr>
          <p:nvPr>
            <p:extLst>
              <p:ext uri="{D42A27DB-BD31-4B8C-83A1-F6EECF244321}">
                <p14:modId xmlns:p14="http://schemas.microsoft.com/office/powerpoint/2010/main" val="2361859531"/>
              </p:ext>
            </p:extLst>
          </p:nvPr>
        </p:nvGraphicFramePr>
        <p:xfrm>
          <a:off x="900180" y="3162088"/>
          <a:ext cx="9466408" cy="3368040"/>
        </p:xfrm>
        <a:graphic>
          <a:graphicData uri="http://schemas.openxmlformats.org/drawingml/2006/table">
            <a:tbl>
              <a:tblPr>
                <a:tableStyleId>{5C22544A-7EE6-4342-B048-85BDC9FD1C3A}</a:tableStyleId>
              </a:tblPr>
              <a:tblGrid>
                <a:gridCol w="4317333">
                  <a:extLst>
                    <a:ext uri="{9D8B030D-6E8A-4147-A177-3AD203B41FA5}">
                      <a16:colId xmlns:a16="http://schemas.microsoft.com/office/drawing/2014/main" val="20000"/>
                    </a:ext>
                  </a:extLst>
                </a:gridCol>
                <a:gridCol w="5149075">
                  <a:extLst>
                    <a:ext uri="{9D8B030D-6E8A-4147-A177-3AD203B41FA5}">
                      <a16:colId xmlns:a16="http://schemas.microsoft.com/office/drawing/2014/main" val="20001"/>
                    </a:ext>
                  </a:extLst>
                </a:gridCol>
              </a:tblGrid>
              <a:tr h="257695">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向量操作函数</a:t>
                      </a:r>
                    </a:p>
                  </a:txBody>
                  <a:tcPr marL="9525" marR="9525" marT="9525" marB="0" anchor="ctr">
                    <a:solidFill>
                      <a:schemeClr val="accent1">
                        <a:lumMod val="60000"/>
                        <a:lumOff val="40000"/>
                      </a:schemeClr>
                    </a:solidFill>
                  </a:tcPr>
                </a:tc>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简要描述</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0"/>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length</a:t>
                      </a:r>
                      <a:r>
                        <a:rPr lang="en-US" sz="1800" b="0" i="0" u="none" strike="noStrike" baseline="0" dirty="0">
                          <a:solidFill>
                            <a:srgbClr val="000000"/>
                          </a:solidFill>
                          <a:effectLst/>
                          <a:latin typeface="+mj-lt"/>
                          <a:ea typeface="仿宋" panose="02010609060101010101" pitchFamily="49" charset="-122"/>
                        </a:rPr>
                        <a:t>(TYPE x)</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向量</a:t>
                      </a: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的长度</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1"/>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distance</a:t>
                      </a:r>
                      <a:r>
                        <a:rPr lang="en-US" sz="1800" b="0" i="0" u="none" strike="noStrike" baseline="0" dirty="0">
                          <a:solidFill>
                            <a:srgbClr val="000000"/>
                          </a:solidFill>
                          <a:effectLst/>
                          <a:latin typeface="+mj-lt"/>
                          <a:ea typeface="仿宋" panose="02010609060101010101" pitchFamily="49" charset="-122"/>
                        </a:rPr>
                        <a:t>(TYPE p0, TYPE p1)</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sz="1800" b="0" i="0" u="none" strike="noStrike" dirty="0">
                          <a:solidFill>
                            <a:srgbClr val="000000"/>
                          </a:solidFill>
                          <a:effectLst/>
                          <a:latin typeface="+mj-lt"/>
                          <a:ea typeface="仿宋" panose="02010609060101010101" pitchFamily="49" charset="-122"/>
                        </a:rPr>
                        <a:t>p0</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p1</a:t>
                      </a:r>
                      <a:r>
                        <a:rPr lang="zh-CN" altLang="en-US" sz="1800" b="0" i="0" u="none" strike="noStrike" dirty="0">
                          <a:solidFill>
                            <a:srgbClr val="000000"/>
                          </a:solidFill>
                          <a:effectLst/>
                          <a:latin typeface="+mj-lt"/>
                          <a:ea typeface="仿宋" panose="02010609060101010101" pitchFamily="49" charset="-122"/>
                        </a:rPr>
                        <a:t>之间的距离</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2"/>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dot</a:t>
                      </a:r>
                      <a:r>
                        <a:rPr lang="en-US" sz="1800" b="0" i="0" u="none" strike="noStrike" baseline="0" dirty="0">
                          <a:solidFill>
                            <a:srgbClr val="000000"/>
                          </a:solidFill>
                          <a:effectLst/>
                          <a:latin typeface="+mj-lt"/>
                          <a:ea typeface="仿宋" panose="02010609060101010101" pitchFamily="49" charset="-122"/>
                        </a:rPr>
                        <a:t>(TYPE x, TYPE y)</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y</a:t>
                      </a:r>
                      <a:r>
                        <a:rPr lang="zh-CN" altLang="en-US" sz="1800" b="0" i="0" u="none" strike="noStrike" dirty="0">
                          <a:solidFill>
                            <a:srgbClr val="000000"/>
                          </a:solidFill>
                          <a:effectLst/>
                          <a:latin typeface="+mj-lt"/>
                          <a:ea typeface="仿宋" panose="02010609060101010101" pitchFamily="49" charset="-122"/>
                        </a:rPr>
                        <a:t>的点乘</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3"/>
                  </a:ext>
                </a:extLst>
              </a:tr>
              <a:tr h="257695">
                <a:tc>
                  <a:txBody>
                    <a:bodyPr/>
                    <a:lstStyle/>
                    <a:p>
                      <a:pPr algn="ctr" fontAlgn="ctr"/>
                      <a:r>
                        <a:rPr lang="en-US" sz="1800" u="none" strike="noStrike" dirty="0">
                          <a:effectLst/>
                          <a:latin typeface="+mj-lt"/>
                          <a:ea typeface="仿宋" panose="02010609060101010101" pitchFamily="49" charset="-122"/>
                        </a:rPr>
                        <a:t>vec3</a:t>
                      </a:r>
                      <a:r>
                        <a:rPr lang="en-US" sz="1800" u="none" strike="noStrike" baseline="0" dirty="0">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cross</a:t>
                      </a:r>
                      <a:r>
                        <a:rPr lang="en-US" sz="1800" u="none" strike="noStrike" baseline="0" dirty="0">
                          <a:effectLst/>
                          <a:latin typeface="+mj-lt"/>
                          <a:ea typeface="仿宋" panose="02010609060101010101" pitchFamily="49" charset="-122"/>
                        </a:rPr>
                        <a:t>(vec3 x, vec3 y)</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y</a:t>
                      </a:r>
                      <a:r>
                        <a:rPr lang="zh-CN" altLang="en-US" sz="1800" b="0" i="0" u="none" strike="noStrike" dirty="0">
                          <a:solidFill>
                            <a:srgbClr val="000000"/>
                          </a:solidFill>
                          <a:effectLst/>
                          <a:latin typeface="+mj-lt"/>
                          <a:ea typeface="仿宋" panose="02010609060101010101" pitchFamily="49" charset="-122"/>
                        </a:rPr>
                        <a:t>的叉乘</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4"/>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normalize</a:t>
                      </a:r>
                      <a:r>
                        <a:rPr lang="en-US" sz="1800" b="0" i="0" u="none" strike="noStrike" baseline="0" dirty="0">
                          <a:solidFill>
                            <a:srgbClr val="000000"/>
                          </a:solidFill>
                          <a:effectLst/>
                          <a:latin typeface="+mj-lt"/>
                          <a:ea typeface="仿宋" panose="02010609060101010101" pitchFamily="49" charset="-122"/>
                        </a:rPr>
                        <a:t>(TYPE x)</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归一化，返回长度为</a:t>
                      </a:r>
                      <a:r>
                        <a:rPr lang="en-US" altLang="zh-CN" sz="1800" b="0" i="0" u="none" strike="noStrike" dirty="0">
                          <a:solidFill>
                            <a:srgbClr val="000000"/>
                          </a:solidFill>
                          <a:effectLst/>
                          <a:latin typeface="+mj-lt"/>
                          <a:ea typeface="仿宋" panose="02010609060101010101" pitchFamily="49" charset="-122"/>
                        </a:rPr>
                        <a:t>1</a:t>
                      </a:r>
                      <a:r>
                        <a:rPr lang="zh-CN" altLang="en-US" sz="1800" b="0" i="0" u="none" strike="noStrike" dirty="0">
                          <a:solidFill>
                            <a:srgbClr val="000000"/>
                          </a:solidFill>
                          <a:effectLst/>
                          <a:latin typeface="+mj-lt"/>
                          <a:ea typeface="仿宋" panose="02010609060101010101" pitchFamily="49" charset="-122"/>
                        </a:rPr>
                        <a:t>，方向和</a:t>
                      </a: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相同的向量</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5"/>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 </a:t>
                      </a:r>
                      <a:r>
                        <a:rPr lang="en-US" sz="1800" b="1" i="1" u="none" strike="noStrike" kern="1200" dirty="0">
                          <a:solidFill>
                            <a:srgbClr val="000000"/>
                          </a:solidFill>
                          <a:effectLst/>
                          <a:latin typeface="+mj-lt"/>
                          <a:ea typeface="仿宋" panose="02010609060101010101" pitchFamily="49" charset="-122"/>
                          <a:cs typeface="+mn-cs"/>
                        </a:rPr>
                        <a:t>reflect</a:t>
                      </a:r>
                      <a:r>
                        <a:rPr lang="en-US" sz="1800" b="0" i="0" u="none" strike="noStrike" dirty="0">
                          <a:solidFill>
                            <a:srgbClr val="000000"/>
                          </a:solidFill>
                          <a:effectLst/>
                          <a:latin typeface="+mj-lt"/>
                          <a:ea typeface="仿宋" panose="02010609060101010101" pitchFamily="49" charset="-122"/>
                        </a:rPr>
                        <a:t>(TYPE I, TYPE N)</a:t>
                      </a: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入射方向</a:t>
                      </a:r>
                      <a:r>
                        <a:rPr lang="en-US" altLang="zh-CN" sz="1800" b="0" i="0" u="none" strike="noStrike" dirty="0">
                          <a:solidFill>
                            <a:srgbClr val="000000"/>
                          </a:solidFill>
                          <a:effectLst/>
                          <a:latin typeface="+mj-lt"/>
                          <a:ea typeface="仿宋" panose="02010609060101010101" pitchFamily="49" charset="-122"/>
                        </a:rPr>
                        <a:t>I</a:t>
                      </a:r>
                      <a:r>
                        <a:rPr lang="zh-CN" altLang="en-US" sz="1800" b="0" i="0" u="none" strike="noStrike" dirty="0">
                          <a:solidFill>
                            <a:srgbClr val="000000"/>
                          </a:solidFill>
                          <a:effectLst/>
                          <a:latin typeface="+mj-lt"/>
                          <a:ea typeface="仿宋" panose="02010609060101010101" pitchFamily="49" charset="-122"/>
                        </a:rPr>
                        <a:t>和</a:t>
                      </a:r>
                      <a:r>
                        <a:rPr lang="zh-CN" altLang="en-US" sz="1800" b="1" i="0" u="none" strike="noStrike" dirty="0">
                          <a:solidFill>
                            <a:schemeClr val="tx1"/>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法向量</a:t>
                      </a:r>
                      <a:r>
                        <a:rPr lang="en-US" altLang="zh-CN" sz="1800" b="0" i="0" u="none" strike="noStrike" dirty="0">
                          <a:solidFill>
                            <a:srgbClr val="000000"/>
                          </a:solidFill>
                          <a:effectLst/>
                          <a:latin typeface="+mj-lt"/>
                          <a:ea typeface="仿宋" panose="02010609060101010101" pitchFamily="49" charset="-122"/>
                        </a:rPr>
                        <a:t>N</a:t>
                      </a:r>
                      <a:r>
                        <a:rPr lang="zh-CN" altLang="en-US" sz="1800" b="0" i="0" u="none" strike="noStrike" dirty="0">
                          <a:solidFill>
                            <a:srgbClr val="000000"/>
                          </a:solidFill>
                          <a:effectLst/>
                          <a:latin typeface="+mj-lt"/>
                          <a:ea typeface="仿宋" panose="02010609060101010101" pitchFamily="49" charset="-122"/>
                        </a:rPr>
                        <a:t>，返回反射向量</a:t>
                      </a:r>
                      <a:endParaRPr lang="en-US" altLang="zh-CN" sz="1800" b="0" i="0" u="none" strike="noStrike" dirty="0">
                        <a:solidFill>
                          <a:srgbClr val="000000"/>
                        </a:solidFill>
                        <a:effectLst/>
                        <a:latin typeface="+mj-lt"/>
                        <a:ea typeface="仿宋" panose="02010609060101010101" pitchFamily="49" charset="-122"/>
                      </a:endParaRPr>
                    </a:p>
                    <a:p>
                      <a:pPr algn="ctr" fontAlgn="ctr"/>
                      <a:r>
                        <a:rPr lang="zh-CN" altLang="en-US" sz="1800" b="0" i="0" u="none" strike="noStrike" dirty="0">
                          <a:solidFill>
                            <a:srgbClr val="FF0000"/>
                          </a:solidFill>
                          <a:effectLst/>
                          <a:latin typeface="+mj-lt"/>
                          <a:ea typeface="仿宋" panose="02010609060101010101" pitchFamily="49" charset="-122"/>
                        </a:rPr>
                        <a:t>（注意这里入射方向为光线射到表面位置的方向）</a:t>
                      </a:r>
                      <a:endParaRPr lang="en-US" sz="1800" b="0" i="0" u="none" strike="noStrike" dirty="0">
                        <a:solidFill>
                          <a:srgbClr val="FF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6"/>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 </a:t>
                      </a:r>
                      <a:r>
                        <a:rPr lang="en-US" sz="1800" b="1" i="1" u="none" strike="noStrike" kern="1200" dirty="0">
                          <a:solidFill>
                            <a:srgbClr val="000000"/>
                          </a:solidFill>
                          <a:effectLst/>
                          <a:latin typeface="+mj-lt"/>
                          <a:ea typeface="仿宋" panose="02010609060101010101" pitchFamily="49" charset="-122"/>
                          <a:cs typeface="+mn-cs"/>
                        </a:rPr>
                        <a:t>refract</a:t>
                      </a:r>
                      <a:r>
                        <a:rPr lang="en-US" sz="1800" b="0" i="0" u="none" strike="noStrike" dirty="0">
                          <a:solidFill>
                            <a:srgbClr val="000000"/>
                          </a:solidFill>
                          <a:effectLst/>
                          <a:latin typeface="+mj-lt"/>
                          <a:ea typeface="仿宋" panose="02010609060101010101" pitchFamily="49" charset="-122"/>
                        </a:rPr>
                        <a:t>(TYPE I, TYPE N, float era)</a:t>
                      </a:r>
                    </a:p>
                  </a:txBody>
                  <a:tcPr marL="9525" marR="9525" marT="9525" marB="0" anchor="ctr">
                    <a:solidFill>
                      <a:schemeClr val="accent1">
                        <a:lumMod val="20000"/>
                        <a:lumOff val="80000"/>
                      </a:schemeClr>
                    </a:solidFill>
                  </a:tcPr>
                </a:tc>
                <a:tc>
                  <a:txBody>
                    <a:bodyPr/>
                    <a:lstStyle/>
                    <a:p>
                      <a:pPr algn="ctr" fontAlgn="ctr"/>
                      <a:r>
                        <a:rPr lang="zh-CN" altLang="en-US" sz="1800" b="1" i="0" u="none" strike="noStrike" dirty="0">
                          <a:solidFill>
                            <a:srgbClr val="000000"/>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入射方向、</a:t>
                      </a:r>
                      <a:r>
                        <a:rPr lang="zh-CN" altLang="en-US" sz="1800" b="1" i="0" u="none" strike="noStrike" dirty="0">
                          <a:solidFill>
                            <a:srgbClr val="000000"/>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法向量</a:t>
                      </a:r>
                      <a:r>
                        <a:rPr lang="en-US" altLang="zh-CN" sz="1800" b="0" i="0" u="none" strike="noStrike" dirty="0">
                          <a:solidFill>
                            <a:srgbClr val="000000"/>
                          </a:solidFill>
                          <a:effectLst/>
                          <a:latin typeface="+mj-lt"/>
                          <a:ea typeface="仿宋" panose="02010609060101010101" pitchFamily="49" charset="-122"/>
                        </a:rPr>
                        <a:t>N</a:t>
                      </a:r>
                      <a:r>
                        <a:rPr lang="zh-CN" altLang="en-US" sz="1800" b="0" i="0" u="none" strike="noStrike" dirty="0">
                          <a:solidFill>
                            <a:srgbClr val="000000"/>
                          </a:solidFill>
                          <a:effectLst/>
                          <a:latin typeface="+mj-lt"/>
                          <a:ea typeface="仿宋" panose="02010609060101010101" pitchFamily="49" charset="-122"/>
                        </a:rPr>
                        <a:t>和</a:t>
                      </a:r>
                      <a:endParaRPr lang="en-US" altLang="zh-CN" sz="1800" b="0" i="0" u="none" strike="noStrike" dirty="0">
                        <a:solidFill>
                          <a:srgbClr val="000000"/>
                        </a:solidFill>
                        <a:effectLst/>
                        <a:latin typeface="+mj-lt"/>
                        <a:ea typeface="仿宋" panose="02010609060101010101" pitchFamily="49" charset="-122"/>
                      </a:endParaRPr>
                    </a:p>
                    <a:p>
                      <a:pPr algn="ctr" fontAlgn="ctr"/>
                      <a:r>
                        <a:rPr lang="zh-CN" altLang="en-US" sz="1800" b="0" i="0" u="none" strike="noStrike" dirty="0">
                          <a:solidFill>
                            <a:srgbClr val="000000"/>
                          </a:solidFill>
                          <a:effectLst/>
                          <a:latin typeface="+mj-lt"/>
                          <a:ea typeface="仿宋" panose="02010609060101010101" pitchFamily="49" charset="-122"/>
                        </a:rPr>
                        <a:t>折射率</a:t>
                      </a:r>
                      <a:r>
                        <a:rPr lang="en-US" altLang="zh-CN" sz="1800" b="0" i="0" u="none" strike="noStrike" dirty="0">
                          <a:solidFill>
                            <a:srgbClr val="000000"/>
                          </a:solidFill>
                          <a:effectLst/>
                          <a:latin typeface="+mj-lt"/>
                          <a:ea typeface="仿宋" panose="02010609060101010101" pitchFamily="49" charset="-122"/>
                        </a:rPr>
                        <a:t>era</a:t>
                      </a:r>
                      <a:r>
                        <a:rPr lang="zh-CN" altLang="en-US" sz="1800" b="0" i="0" u="none" strike="noStrike" dirty="0">
                          <a:solidFill>
                            <a:srgbClr val="000000"/>
                          </a:solidFill>
                          <a:effectLst/>
                          <a:latin typeface="+mj-lt"/>
                          <a:ea typeface="仿宋" panose="02010609060101010101" pitchFamily="49" charset="-122"/>
                        </a:rPr>
                        <a:t>，返回折射向量</a:t>
                      </a:r>
                      <a:endParaRPr lang="en-US" altLang="zh-CN" sz="1800" b="0" i="0" u="none" strike="noStrike" dirty="0">
                        <a:solidFill>
                          <a:srgbClr val="000000"/>
                        </a:solidFill>
                        <a:effectLst/>
                        <a:latin typeface="+mj-lt"/>
                        <a:ea typeface="仿宋" panose="02010609060101010101" pitchFamily="49"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800" b="0" i="0" u="none" strike="noStrike" kern="1200" dirty="0">
                          <a:solidFill>
                            <a:srgbClr val="FF0000"/>
                          </a:solidFill>
                          <a:effectLst/>
                          <a:latin typeface="+mn-lt"/>
                          <a:ea typeface="仿宋" panose="02010609060101010101" pitchFamily="49" charset="-122"/>
                          <a:cs typeface="+mn-cs"/>
                        </a:rPr>
                        <a:t>（注意这里入射方向为光线射到表面位置的方向）</a:t>
                      </a:r>
                      <a:endParaRPr lang="en-US" altLang="zh-CN" sz="1800" b="0" i="0" u="none" strike="noStrike" kern="1200" dirty="0">
                        <a:solidFill>
                          <a:srgbClr val="FF0000"/>
                        </a:solidFill>
                        <a:effectLst/>
                        <a:latin typeface="+mn-lt"/>
                        <a:ea typeface="仿宋" panose="02010609060101010101" pitchFamily="49" charset="-122"/>
                        <a:cs typeface="+mn-cs"/>
                      </a:endParaRPr>
                    </a:p>
                    <a:p>
                      <a:pPr algn="ctr" fontAlgn="ct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graphicFrame>
        <p:nvGraphicFramePr>
          <p:cNvPr id="10" name="Table 5">
            <a:extLst>
              <a:ext uri="{FF2B5EF4-FFF2-40B4-BE49-F238E27FC236}">
                <a16:creationId xmlns:a16="http://schemas.microsoft.com/office/drawing/2014/main" id="{73E91140-0184-466F-A3C1-2DD66AA24CE8}"/>
              </a:ext>
            </a:extLst>
          </p:cNvPr>
          <p:cNvGraphicFramePr>
            <a:graphicFrameLocks noGrp="1"/>
          </p:cNvGraphicFramePr>
          <p:nvPr>
            <p:extLst>
              <p:ext uri="{D42A27DB-BD31-4B8C-83A1-F6EECF244321}">
                <p14:modId xmlns:p14="http://schemas.microsoft.com/office/powerpoint/2010/main" val="790817353"/>
              </p:ext>
            </p:extLst>
          </p:nvPr>
        </p:nvGraphicFramePr>
        <p:xfrm>
          <a:off x="900180" y="1772656"/>
          <a:ext cx="8061614" cy="1125855"/>
        </p:xfrm>
        <a:graphic>
          <a:graphicData uri="http://schemas.openxmlformats.org/drawingml/2006/table">
            <a:tbl>
              <a:tblPr>
                <a:tableStyleId>{5C22544A-7EE6-4342-B048-85BDC9FD1C3A}</a:tableStyleId>
              </a:tblPr>
              <a:tblGrid>
                <a:gridCol w="4304434">
                  <a:extLst>
                    <a:ext uri="{9D8B030D-6E8A-4147-A177-3AD203B41FA5}">
                      <a16:colId xmlns:a16="http://schemas.microsoft.com/office/drawing/2014/main" val="20000"/>
                    </a:ext>
                  </a:extLst>
                </a:gridCol>
                <a:gridCol w="3757180">
                  <a:extLst>
                    <a:ext uri="{9D8B030D-6E8A-4147-A177-3AD203B41FA5}">
                      <a16:colId xmlns:a16="http://schemas.microsoft.com/office/drawing/2014/main" val="20001"/>
                    </a:ext>
                  </a:extLst>
                </a:gridCol>
              </a:tblGrid>
              <a:tr h="257695">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数值运算函数</a:t>
                      </a:r>
                    </a:p>
                  </a:txBody>
                  <a:tcPr marL="9525" marR="9525" marT="9525" marB="0" anchor="ctr">
                    <a:solidFill>
                      <a:schemeClr val="accent1">
                        <a:lumMod val="60000"/>
                        <a:lumOff val="40000"/>
                      </a:schemeClr>
                    </a:solidFill>
                  </a:tcPr>
                </a:tc>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简要描述</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0"/>
                  </a:ext>
                </a:extLst>
              </a:tr>
              <a:tr h="257695">
                <a:tc>
                  <a:txBody>
                    <a:bodyPr/>
                    <a:lstStyle/>
                    <a:p>
                      <a:pPr algn="ctr" fontAlgn="ctr"/>
                      <a:r>
                        <a:rPr lang="en-US" altLang="zh-CN" sz="1800" b="1" i="1" u="none" strike="noStrike" kern="1200" dirty="0">
                          <a:solidFill>
                            <a:srgbClr val="000000"/>
                          </a:solidFill>
                          <a:effectLst/>
                          <a:latin typeface="+mj-lt"/>
                          <a:ea typeface="仿宋" panose="02010609060101010101" pitchFamily="49" charset="-122"/>
                          <a:cs typeface="+mn-cs"/>
                        </a:rPr>
                        <a:t>abs</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dirty="0">
                          <a:solidFill>
                            <a:srgbClr val="000000"/>
                          </a:solidFill>
                          <a:effectLst/>
                          <a:latin typeface="+mj-lt"/>
                          <a:ea typeface="仿宋" panose="02010609060101010101" pitchFamily="49" charset="-122"/>
                        </a:rPr>
                        <a:t>floor</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ceil</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max</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min</a:t>
                      </a:r>
                      <a:r>
                        <a:rPr lang="en-US" altLang="zh-CN" sz="1800" b="0" i="0" u="none" strike="noStrike" dirty="0">
                          <a:solidFill>
                            <a:srgbClr val="000000"/>
                          </a:solidFill>
                          <a:effectLst/>
                          <a:latin typeface="+mj-lt"/>
                          <a:ea typeface="仿宋" panose="02010609060101010101" pitchFamily="49" charset="-122"/>
                        </a:rPr>
                        <a:t>()</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常用函数</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1"/>
                  </a:ext>
                </a:extLst>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clamp</a:t>
                      </a:r>
                      <a:r>
                        <a:rPr lang="en-US" sz="1800" b="0" i="0" u="none" strike="noStrike" kern="1200" dirty="0">
                          <a:solidFill>
                            <a:srgbClr val="000000"/>
                          </a:solidFill>
                          <a:effectLst/>
                          <a:latin typeface="+mj-lt"/>
                          <a:ea typeface="仿宋" panose="02010609060101010101" pitchFamily="49" charset="-122"/>
                          <a:cs typeface="+mn-cs"/>
                        </a:rPr>
                        <a:t>(TYPE</a:t>
                      </a:r>
                      <a:r>
                        <a:rPr lang="en-US" sz="1800" b="0" i="0" u="none" strike="noStrike" baseline="0" dirty="0">
                          <a:solidFill>
                            <a:srgbClr val="000000"/>
                          </a:solidFill>
                          <a:effectLst/>
                          <a:latin typeface="+mj-lt"/>
                          <a:ea typeface="仿宋" panose="02010609060101010101" pitchFamily="49" charset="-122"/>
                        </a:rPr>
                        <a:t> x, TYPE </a:t>
                      </a:r>
                      <a:r>
                        <a:rPr lang="en-US" sz="1800" b="0" i="0" u="none" strike="noStrike" baseline="0" dirty="0" err="1">
                          <a:solidFill>
                            <a:srgbClr val="000000"/>
                          </a:solidFill>
                          <a:effectLst/>
                          <a:latin typeface="+mj-lt"/>
                          <a:ea typeface="仿宋" panose="02010609060101010101" pitchFamily="49" charset="-122"/>
                        </a:rPr>
                        <a:t>minVal</a:t>
                      </a:r>
                      <a:r>
                        <a:rPr lang="en-US" sz="1800" b="0" i="0" u="none" strike="noStrike" baseline="0" dirty="0">
                          <a:solidFill>
                            <a:srgbClr val="000000"/>
                          </a:solidFill>
                          <a:effectLst/>
                          <a:latin typeface="+mj-lt"/>
                          <a:ea typeface="仿宋" panose="02010609060101010101" pitchFamily="49" charset="-122"/>
                        </a:rPr>
                        <a:t>, TYPE </a:t>
                      </a:r>
                      <a:r>
                        <a:rPr lang="en-US" sz="1800" b="0" i="0" u="none" strike="noStrike" baseline="0" dirty="0" err="1">
                          <a:solidFill>
                            <a:srgbClr val="000000"/>
                          </a:solidFill>
                          <a:effectLst/>
                          <a:latin typeface="+mj-lt"/>
                          <a:ea typeface="仿宋" panose="02010609060101010101" pitchFamily="49" charset="-122"/>
                        </a:rPr>
                        <a:t>maxVal</a:t>
                      </a:r>
                      <a:r>
                        <a:rPr lang="en-US" sz="1800" b="0" i="0" u="none" strike="noStrike" baseline="0" dirty="0">
                          <a:solidFill>
                            <a:srgbClr val="000000"/>
                          </a:solidFill>
                          <a:effectLst/>
                          <a:latin typeface="+mj-lt"/>
                          <a:ea typeface="仿宋" panose="02010609060101010101" pitchFamily="49" charset="-122"/>
                        </a:rPr>
                        <a:t>)</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sz="1800" b="1" i="1" u="none" strike="noStrike" kern="1200" dirty="0">
                          <a:solidFill>
                            <a:srgbClr val="000000"/>
                          </a:solidFill>
                          <a:effectLst/>
                          <a:latin typeface="+mj-lt"/>
                          <a:ea typeface="仿宋" panose="02010609060101010101" pitchFamily="49" charset="-122"/>
                          <a:cs typeface="+mn-cs"/>
                        </a:rPr>
                        <a:t>min</a:t>
                      </a:r>
                      <a:r>
                        <a:rPr lang="en-US" sz="1800" b="0" i="0" u="none" strike="noStrike" dirty="0">
                          <a:solidFill>
                            <a:srgbClr val="000000"/>
                          </a:solidFill>
                          <a:effectLst/>
                          <a:latin typeface="+mj-lt"/>
                          <a:ea typeface="仿宋" panose="02010609060101010101" pitchFamily="49" charset="-122"/>
                        </a:rPr>
                        <a:t>(</a:t>
                      </a:r>
                      <a:r>
                        <a:rPr lang="en-US" sz="1800" b="1" i="1" u="none" strike="noStrike" kern="1200" dirty="0">
                          <a:solidFill>
                            <a:srgbClr val="000000"/>
                          </a:solidFill>
                          <a:effectLst/>
                          <a:latin typeface="+mj-lt"/>
                          <a:ea typeface="仿宋" panose="02010609060101010101" pitchFamily="49" charset="-122"/>
                          <a:cs typeface="+mn-cs"/>
                        </a:rPr>
                        <a:t>max</a:t>
                      </a:r>
                      <a:r>
                        <a:rPr lang="en-US" sz="1800" b="0" i="0" u="none" strike="noStrike" dirty="0">
                          <a:solidFill>
                            <a:srgbClr val="000000"/>
                          </a:solidFill>
                          <a:effectLst/>
                          <a:latin typeface="+mj-lt"/>
                          <a:ea typeface="仿宋" panose="02010609060101010101" pitchFamily="49" charset="-122"/>
                        </a:rPr>
                        <a:t>(</a:t>
                      </a:r>
                      <a:r>
                        <a:rPr lang="en-US" sz="1800" b="0" i="0" u="none" strike="noStrike" dirty="0" err="1">
                          <a:solidFill>
                            <a:srgbClr val="000000"/>
                          </a:solidFill>
                          <a:effectLst/>
                          <a:latin typeface="+mj-lt"/>
                          <a:ea typeface="仿宋" panose="02010609060101010101" pitchFamily="49" charset="-122"/>
                        </a:rPr>
                        <a:t>x,minVal</a:t>
                      </a:r>
                      <a:r>
                        <a:rPr lang="en-US" sz="1800" b="0" i="0" u="none" strike="noStrike" dirty="0">
                          <a:solidFill>
                            <a:srgbClr val="000000"/>
                          </a:solidFill>
                          <a:effectLst/>
                          <a:latin typeface="+mj-lt"/>
                          <a:ea typeface="仿宋" panose="02010609060101010101" pitchFamily="49" charset="-122"/>
                        </a:rPr>
                        <a:t>), </a:t>
                      </a:r>
                      <a:r>
                        <a:rPr lang="en-US" sz="1800" b="0" i="0" u="none" strike="noStrike" dirty="0" err="1">
                          <a:solidFill>
                            <a:srgbClr val="000000"/>
                          </a:solidFill>
                          <a:effectLst/>
                          <a:latin typeface="+mj-lt"/>
                          <a:ea typeface="仿宋" panose="02010609060101010101" pitchFamily="49" charset="-122"/>
                        </a:rPr>
                        <a:t>maxVal</a:t>
                      </a:r>
                      <a:r>
                        <a:rPr lang="en-US" sz="1800" b="0" i="0" u="none" strike="noStrike" dirty="0">
                          <a:solidFill>
                            <a:srgbClr val="000000"/>
                          </a:solidFill>
                          <a:effectLst/>
                          <a:latin typeface="+mj-lt"/>
                          <a:ea typeface="仿宋" panose="02010609060101010101" pitchFamily="49" charset="-122"/>
                        </a:rPr>
                        <a:t>)</a:t>
                      </a:r>
                    </a:p>
                  </a:txBody>
                  <a:tcPr marL="9525" marR="9525" marT="9525" marB="0"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1" name="Content Placeholder 2">
            <a:extLst>
              <a:ext uri="{FF2B5EF4-FFF2-40B4-BE49-F238E27FC236}">
                <a16:creationId xmlns:a16="http://schemas.microsoft.com/office/drawing/2014/main" id="{A4805623-C618-45EF-B1B9-E84910930107}"/>
              </a:ext>
            </a:extLst>
          </p:cNvPr>
          <p:cNvSpPr txBox="1">
            <a:spLocks/>
          </p:cNvSpPr>
          <p:nvPr/>
        </p:nvSpPr>
        <p:spPr>
          <a:xfrm>
            <a:off x="494128" y="1253331"/>
            <a:ext cx="10515600" cy="519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b="1" dirty="0">
                <a:latin typeface="+mj-lt"/>
                <a:ea typeface="仿宋" panose="02010609060101010101" pitchFamily="49" charset="-122"/>
              </a:rPr>
              <a:t>GLSL</a:t>
            </a:r>
            <a:r>
              <a:rPr lang="zh-CN" altLang="en-US" b="1" dirty="0">
                <a:latin typeface="+mj-lt"/>
                <a:ea typeface="仿宋" panose="02010609060101010101" pitchFamily="49" charset="-122"/>
              </a:rPr>
              <a:t>内置函数（部分）</a:t>
            </a:r>
            <a:r>
              <a:rPr lang="en-US" altLang="zh-CN" b="1" dirty="0">
                <a:latin typeface="+mj-lt"/>
                <a:ea typeface="仿宋" panose="02010609060101010101" pitchFamily="49" charset="-122"/>
              </a:rPr>
              <a:t>:</a:t>
            </a:r>
          </a:p>
          <a:p>
            <a:pPr algn="l">
              <a:lnSpc>
                <a:spcPct val="100000"/>
              </a:lnSpc>
            </a:pPr>
            <a:endParaRPr lang="en-US" altLang="zh-CN" b="1" dirty="0">
              <a:latin typeface="+mj-lt"/>
              <a:ea typeface="仿宋" panose="02010609060101010101" pitchFamily="49" charset="-122"/>
            </a:endParaRPr>
          </a:p>
        </p:txBody>
      </p:sp>
    </p:spTree>
    <p:extLst>
      <p:ext uri="{BB962C8B-B14F-4D97-AF65-F5344CB8AC3E}">
        <p14:creationId xmlns:p14="http://schemas.microsoft.com/office/powerpoint/2010/main" val="147982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FADCEBCB-72F5-4265-8E96-680F0A011805}"/>
              </a:ext>
            </a:extLst>
          </p:cNvPr>
          <p:cNvSpPr txBox="1"/>
          <p:nvPr/>
        </p:nvSpPr>
        <p:spPr>
          <a:xfrm>
            <a:off x="148590" y="1425184"/>
            <a:ext cx="6094476" cy="2799805"/>
          </a:xfrm>
          <a:prstGeom prst="rect">
            <a:avLst/>
          </a:prstGeom>
          <a:noFill/>
        </p:spPr>
        <p:txBody>
          <a:bodyPr wrap="square">
            <a:spAutoFit/>
          </a:bodyPr>
          <a:lstStyle/>
          <a:p>
            <a:pPr indent="266700" algn="just">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再依据公式，计算</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漫反射分量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镜面反射分量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。代码中会使用到</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GLSL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语言内置函数</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dot(</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a,b</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max(</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，作用分别是向量点积和取两者最大值，具体使用方法请参考相关文档。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B45A2C3-E910-43E1-9EEF-6C1143910290}"/>
              </a:ext>
            </a:extLst>
          </p:cNvPr>
          <p:cNvSpPr txBox="1"/>
          <p:nvPr/>
        </p:nvSpPr>
        <p:spPr>
          <a:xfrm>
            <a:off x="329888" y="4552860"/>
            <a:ext cx="6094476" cy="1691810"/>
          </a:xfrm>
          <a:prstGeom prst="rect">
            <a:avLst/>
          </a:prstGeom>
          <a:noFill/>
        </p:spPr>
        <p:txBody>
          <a:bodyPr wrap="square">
            <a:spAutoFit/>
          </a:bodyPr>
          <a:lstStyle/>
          <a:p>
            <a:pPr indent="266700" algn="just">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最后为</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累加三个部分的颜色分量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，得到每个顶点的颜色如下，颜色相加后最后一维的透明度需要进行修正。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628E826B-5456-4AE2-ABED-DA774E1566ED}"/>
              </a:ext>
            </a:extLst>
          </p:cNvPr>
          <p:cNvPicPr>
            <a:picLocks noChangeAspect="1"/>
          </p:cNvPicPr>
          <p:nvPr/>
        </p:nvPicPr>
        <p:blipFill rotWithShape="1">
          <a:blip r:embed="rId2"/>
          <a:srcRect b="18747"/>
          <a:stretch/>
        </p:blipFill>
        <p:spPr bwMode="auto">
          <a:xfrm>
            <a:off x="6943724" y="1553157"/>
            <a:ext cx="5006189" cy="3127676"/>
          </a:xfrm>
          <a:prstGeom prst="rect">
            <a:avLst/>
          </a:prstGeom>
          <a:ln>
            <a:noFill/>
          </a:ln>
          <a:extLst>
            <a:ext uri="{53640926-AAD7-44D8-BBD7-CCE9431645EC}">
              <a14:shadowObscured xmlns:a14="http://schemas.microsoft.com/office/drawing/2010/main"/>
            </a:ext>
          </a:extLst>
        </p:spPr>
      </p:pic>
      <p:pic>
        <p:nvPicPr>
          <p:cNvPr id="13" name="图片 12">
            <a:extLst>
              <a:ext uri="{FF2B5EF4-FFF2-40B4-BE49-F238E27FC236}">
                <a16:creationId xmlns:a16="http://schemas.microsoft.com/office/drawing/2014/main" id="{BF6933CC-4DE1-41FF-8EBA-1E1FD8DB89EE}"/>
              </a:ext>
            </a:extLst>
          </p:cNvPr>
          <p:cNvPicPr>
            <a:picLocks noChangeAspect="1"/>
          </p:cNvPicPr>
          <p:nvPr/>
        </p:nvPicPr>
        <p:blipFill>
          <a:blip r:embed="rId3"/>
          <a:stretch>
            <a:fillRect/>
          </a:stretch>
        </p:blipFill>
        <p:spPr>
          <a:xfrm>
            <a:off x="6943724" y="4970699"/>
            <a:ext cx="2946896" cy="856132"/>
          </a:xfrm>
          <a:prstGeom prst="rect">
            <a:avLst/>
          </a:prstGeom>
        </p:spPr>
      </p:pic>
    </p:spTree>
    <p:extLst>
      <p:ext uri="{BB962C8B-B14F-4D97-AF65-F5344CB8AC3E}">
        <p14:creationId xmlns:p14="http://schemas.microsoft.com/office/powerpoint/2010/main" val="85341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3.	</a:t>
            </a:r>
            <a:r>
              <a:rPr lang="zh-CN" altLang="en-US" sz="4400" b="1" dirty="0">
                <a:latin typeface="+mj-ea"/>
                <a:ea typeface="+mj-ea"/>
              </a:rPr>
              <a:t>材质应用</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7B45A2C3-E910-43E1-9EEF-6C1143910290}"/>
              </a:ext>
            </a:extLst>
          </p:cNvPr>
          <p:cNvSpPr txBox="1"/>
          <p:nvPr/>
        </p:nvSpPr>
        <p:spPr>
          <a:xfrm>
            <a:off x="265880" y="1105177"/>
            <a:ext cx="11237272" cy="2541465"/>
          </a:xfrm>
          <a:prstGeom prst="rect">
            <a:avLst/>
          </a:prstGeom>
          <a:noFill/>
        </p:spPr>
        <p:txBody>
          <a:bodyPr wrap="square">
            <a:spAutoFit/>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曲面上某一点的颜色是光照和材质共同作用的结果，相同颜色的光照射在不同材质的物体上会得到不同的颜色，在代码中创建材质对象并应用到光照的计算中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设置材质对象，材质的属性有环境反射率、漫反射率、镜面反射率、（自发光系数）、高光系数等组成。可以参考这些网页提供的材质参数进行绘制。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http://www.it.hiof.no/~borres/j3d/explain/light/p-materials.html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3"/>
              </a:rPr>
              <a:t>http://devernay.free.fr/cours/opengl/materials.html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EFA423D-C41E-4023-B0D8-80996FBCDA9D}"/>
              </a:ext>
            </a:extLst>
          </p:cNvPr>
          <p:cNvPicPr>
            <a:picLocks noChangeAspect="1"/>
          </p:cNvPicPr>
          <p:nvPr/>
        </p:nvPicPr>
        <p:blipFill rotWithShape="1">
          <a:blip r:embed="rId4"/>
          <a:srcRect t="-3389" b="-3540"/>
          <a:stretch/>
        </p:blipFill>
        <p:spPr>
          <a:xfrm>
            <a:off x="1391238" y="3654506"/>
            <a:ext cx="9409524" cy="3075478"/>
          </a:xfrm>
          <a:prstGeom prst="rect">
            <a:avLst/>
          </a:prstGeom>
        </p:spPr>
      </p:pic>
    </p:spTree>
    <p:extLst>
      <p:ext uri="{BB962C8B-B14F-4D97-AF65-F5344CB8AC3E}">
        <p14:creationId xmlns:p14="http://schemas.microsoft.com/office/powerpoint/2010/main" val="395398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4.	</a:t>
            </a:r>
            <a:r>
              <a:rPr lang="zh-CN" altLang="en-US" sz="4400" b="1" dirty="0">
                <a:latin typeface="+mj-ea"/>
                <a:ea typeface="+mj-ea"/>
              </a:rPr>
              <a:t>添加更多交互</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7B45A2C3-E910-43E1-9EEF-6C1143910290}"/>
              </a:ext>
            </a:extLst>
          </p:cNvPr>
          <p:cNvSpPr txBox="1"/>
          <p:nvPr/>
        </p:nvSpPr>
        <p:spPr>
          <a:xfrm>
            <a:off x="265880" y="1425184"/>
            <a:ext cx="11237272" cy="1701748"/>
          </a:xfrm>
          <a:prstGeom prst="rect">
            <a:avLst/>
          </a:prstGeom>
          <a:noFill/>
        </p:spPr>
        <p:txBody>
          <a:bodyPr wrap="square">
            <a:spAutoFit/>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通过交互地改变物体、光源、材质、相机等参数进一步了解使用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反射模型实现的光照效果。</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尝试为光源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light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设置交互：如鼠标设置光源</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位置（已实现）</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尝试为材质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material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设置交互：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增减反射系数，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增减高光指数（实现一半）</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尝试旋转或平移物体相机，从不同角度观察光照效果（已实现）</a:t>
            </a:r>
          </a:p>
        </p:txBody>
      </p:sp>
    </p:spTree>
    <p:extLst>
      <p:ext uri="{BB962C8B-B14F-4D97-AF65-F5344CB8AC3E}">
        <p14:creationId xmlns:p14="http://schemas.microsoft.com/office/powerpoint/2010/main" val="336056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5.	</a:t>
            </a:r>
            <a:r>
              <a:rPr lang="zh-CN" altLang="en-US" sz="4400" b="1" dirty="0">
                <a:latin typeface="+mj-ea"/>
                <a:ea typeface="+mj-ea"/>
              </a:rPr>
              <a:t>最终结果</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2A29ADDD-EEBC-49A1-B654-0B1497DEA66C}"/>
              </a:ext>
            </a:extLst>
          </p:cNvPr>
          <p:cNvSpPr txBox="1"/>
          <p:nvPr/>
        </p:nvSpPr>
        <p:spPr>
          <a:xfrm>
            <a:off x="477774" y="1097313"/>
            <a:ext cx="7824978" cy="3651128"/>
          </a:xfrm>
          <a:prstGeom prst="rect">
            <a:avLst/>
          </a:prstGeom>
          <a:noFill/>
        </p:spPr>
        <p:txBody>
          <a:bodyPr wrap="square">
            <a:spAutoFit/>
          </a:bodyPr>
          <a:lstStyle/>
          <a:p>
            <a:pPr marL="342900" lvl="0" indent="-342900" algn="just">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下面分别为初始结果、添加漫反射结果、添加镜面反射结果</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下面分别为相同光源不同材质的结果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8E1D87E2-B490-426B-B8F2-7A5CAE5661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53894" y="1624375"/>
            <a:ext cx="1767063" cy="1872784"/>
          </a:xfrm>
          <a:prstGeom prst="rect">
            <a:avLst/>
          </a:prstGeom>
        </p:spPr>
      </p:pic>
      <p:pic>
        <p:nvPicPr>
          <p:cNvPr id="12" name="图片 11">
            <a:extLst>
              <a:ext uri="{FF2B5EF4-FFF2-40B4-BE49-F238E27FC236}">
                <a16:creationId xmlns:a16="http://schemas.microsoft.com/office/drawing/2014/main" id="{22FF95BD-0C19-48CF-AFA7-51C7155516C9}"/>
              </a:ext>
            </a:extLst>
          </p:cNvPr>
          <p:cNvPicPr>
            <a:picLocks noChangeAspect="1"/>
          </p:cNvPicPr>
          <p:nvPr/>
        </p:nvPicPr>
        <p:blipFill>
          <a:blip r:embed="rId3"/>
          <a:stretch>
            <a:fillRect/>
          </a:stretch>
        </p:blipFill>
        <p:spPr>
          <a:xfrm>
            <a:off x="3722257" y="1628747"/>
            <a:ext cx="1767063" cy="1872758"/>
          </a:xfrm>
          <a:prstGeom prst="rect">
            <a:avLst/>
          </a:prstGeom>
        </p:spPr>
      </p:pic>
      <p:pic>
        <p:nvPicPr>
          <p:cNvPr id="13" name="图片 12">
            <a:extLst>
              <a:ext uri="{FF2B5EF4-FFF2-40B4-BE49-F238E27FC236}">
                <a16:creationId xmlns:a16="http://schemas.microsoft.com/office/drawing/2014/main" id="{3D4E0ABF-31E3-4C74-8F18-97FD2CF50E9D}"/>
              </a:ext>
            </a:extLst>
          </p:cNvPr>
          <p:cNvPicPr>
            <a:picLocks noChangeAspect="1"/>
          </p:cNvPicPr>
          <p:nvPr/>
        </p:nvPicPr>
        <p:blipFill>
          <a:blip r:embed="rId4"/>
          <a:stretch>
            <a:fillRect/>
          </a:stretch>
        </p:blipFill>
        <p:spPr>
          <a:xfrm>
            <a:off x="5489320" y="1624375"/>
            <a:ext cx="1767063" cy="1873447"/>
          </a:xfrm>
          <a:prstGeom prst="rect">
            <a:avLst/>
          </a:prstGeom>
        </p:spPr>
      </p:pic>
      <p:pic>
        <p:nvPicPr>
          <p:cNvPr id="14" name="图片 13">
            <a:extLst>
              <a:ext uri="{FF2B5EF4-FFF2-40B4-BE49-F238E27FC236}">
                <a16:creationId xmlns:a16="http://schemas.microsoft.com/office/drawing/2014/main" id="{31C6CE56-57E5-4B3E-BC81-C1EAAA0608AE}"/>
              </a:ext>
            </a:extLst>
          </p:cNvPr>
          <p:cNvPicPr>
            <a:picLocks noChangeAspect="1"/>
          </p:cNvPicPr>
          <p:nvPr/>
        </p:nvPicPr>
        <p:blipFill>
          <a:blip r:embed="rId5"/>
          <a:stretch>
            <a:fillRect/>
          </a:stretch>
        </p:blipFill>
        <p:spPr>
          <a:xfrm flipH="1">
            <a:off x="1953894" y="4437356"/>
            <a:ext cx="1782915" cy="1872758"/>
          </a:xfrm>
          <a:prstGeom prst="rect">
            <a:avLst/>
          </a:prstGeom>
        </p:spPr>
      </p:pic>
      <p:pic>
        <p:nvPicPr>
          <p:cNvPr id="15" name="图片 14">
            <a:extLst>
              <a:ext uri="{FF2B5EF4-FFF2-40B4-BE49-F238E27FC236}">
                <a16:creationId xmlns:a16="http://schemas.microsoft.com/office/drawing/2014/main" id="{CC79B9A5-E0E0-4B56-A7AA-186FE0FB5281}"/>
              </a:ext>
            </a:extLst>
          </p:cNvPr>
          <p:cNvPicPr>
            <a:picLocks noChangeAspect="1"/>
          </p:cNvPicPr>
          <p:nvPr/>
        </p:nvPicPr>
        <p:blipFill>
          <a:blip r:embed="rId6"/>
          <a:stretch>
            <a:fillRect/>
          </a:stretch>
        </p:blipFill>
        <p:spPr>
          <a:xfrm>
            <a:off x="3720958" y="4437355"/>
            <a:ext cx="1782915" cy="1872791"/>
          </a:xfrm>
          <a:prstGeom prst="rect">
            <a:avLst/>
          </a:prstGeom>
        </p:spPr>
      </p:pic>
      <p:pic>
        <p:nvPicPr>
          <p:cNvPr id="16" name="图片 15">
            <a:extLst>
              <a:ext uri="{FF2B5EF4-FFF2-40B4-BE49-F238E27FC236}">
                <a16:creationId xmlns:a16="http://schemas.microsoft.com/office/drawing/2014/main" id="{BEE6002F-569E-48B0-95C0-743F42BC518E}"/>
              </a:ext>
            </a:extLst>
          </p:cNvPr>
          <p:cNvPicPr>
            <a:picLocks noChangeAspect="1"/>
          </p:cNvPicPr>
          <p:nvPr/>
        </p:nvPicPr>
        <p:blipFill>
          <a:blip r:embed="rId7"/>
          <a:stretch>
            <a:fillRect/>
          </a:stretch>
        </p:blipFill>
        <p:spPr>
          <a:xfrm>
            <a:off x="5503873" y="4433672"/>
            <a:ext cx="1782915" cy="1873170"/>
          </a:xfrm>
          <a:prstGeom prst="rect">
            <a:avLst/>
          </a:prstGeom>
        </p:spPr>
      </p:pic>
    </p:spTree>
    <p:extLst>
      <p:ext uri="{BB962C8B-B14F-4D97-AF65-F5344CB8AC3E}">
        <p14:creationId xmlns:p14="http://schemas.microsoft.com/office/powerpoint/2010/main" val="232527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5.	</a:t>
            </a:r>
            <a:r>
              <a:rPr lang="zh-CN" altLang="en-US" sz="4400" b="1" dirty="0">
                <a:latin typeface="+mj-ea"/>
                <a:ea typeface="+mj-ea"/>
              </a:rPr>
              <a:t>最终结果</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2A29ADDD-EEBC-49A1-B654-0B1497DEA66C}"/>
              </a:ext>
            </a:extLst>
          </p:cNvPr>
          <p:cNvSpPr txBox="1"/>
          <p:nvPr/>
        </p:nvSpPr>
        <p:spPr>
          <a:xfrm>
            <a:off x="477774" y="1097313"/>
            <a:ext cx="10842498" cy="1296637"/>
          </a:xfrm>
          <a:prstGeom prst="rect">
            <a:avLst/>
          </a:prstGeom>
          <a:noFill/>
        </p:spPr>
        <p:txBody>
          <a:bodyPr wrap="square">
            <a:spAutoFit/>
          </a:bodyPr>
          <a:lstStyle/>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下图左边是</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反射模型在片元着色器上的实现（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着色），右图是上次实验在顶点着色器上的实现（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Gouraud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2DB0AD8E-D0F8-439B-8A5E-A7CDD636FB7B}"/>
              </a:ext>
            </a:extLst>
          </p:cNvPr>
          <p:cNvPicPr>
            <a:picLocks noChangeAspect="1"/>
          </p:cNvPicPr>
          <p:nvPr/>
        </p:nvPicPr>
        <p:blipFill>
          <a:blip r:embed="rId2"/>
          <a:stretch>
            <a:fillRect/>
          </a:stretch>
        </p:blipFill>
        <p:spPr>
          <a:xfrm>
            <a:off x="1441704" y="2561325"/>
            <a:ext cx="3343656" cy="3543704"/>
          </a:xfrm>
          <a:prstGeom prst="rect">
            <a:avLst/>
          </a:prstGeom>
        </p:spPr>
      </p:pic>
      <p:pic>
        <p:nvPicPr>
          <p:cNvPr id="20" name="图片 19">
            <a:extLst>
              <a:ext uri="{FF2B5EF4-FFF2-40B4-BE49-F238E27FC236}">
                <a16:creationId xmlns:a16="http://schemas.microsoft.com/office/drawing/2014/main" id="{0E9BAB49-D415-4FD9-9AF8-F63FA4A6D78A}"/>
              </a:ext>
            </a:extLst>
          </p:cNvPr>
          <p:cNvPicPr>
            <a:picLocks noChangeAspect="1"/>
          </p:cNvPicPr>
          <p:nvPr/>
        </p:nvPicPr>
        <p:blipFill>
          <a:blip r:embed="rId3"/>
          <a:stretch>
            <a:fillRect/>
          </a:stretch>
        </p:blipFill>
        <p:spPr>
          <a:xfrm>
            <a:off x="7207555" y="2538418"/>
            <a:ext cx="3343656" cy="3543704"/>
          </a:xfrm>
          <a:prstGeom prst="rect">
            <a:avLst/>
          </a:prstGeom>
        </p:spPr>
      </p:pic>
      <p:sp>
        <p:nvSpPr>
          <p:cNvPr id="21" name="文本框 20">
            <a:extLst>
              <a:ext uri="{FF2B5EF4-FFF2-40B4-BE49-F238E27FC236}">
                <a16:creationId xmlns:a16="http://schemas.microsoft.com/office/drawing/2014/main" id="{D9947F0E-A09C-4D08-9E5F-575812E9A561}"/>
              </a:ext>
            </a:extLst>
          </p:cNvPr>
          <p:cNvSpPr txBox="1"/>
          <p:nvPr/>
        </p:nvSpPr>
        <p:spPr>
          <a:xfrm>
            <a:off x="927776" y="6272404"/>
            <a:ext cx="4371512"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片元着色器上的实现（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en-US" dirty="0"/>
          </a:p>
        </p:txBody>
      </p:sp>
      <p:sp>
        <p:nvSpPr>
          <p:cNvPr id="22" name="文本框 21">
            <a:extLst>
              <a:ext uri="{FF2B5EF4-FFF2-40B4-BE49-F238E27FC236}">
                <a16:creationId xmlns:a16="http://schemas.microsoft.com/office/drawing/2014/main" id="{44AD56F1-F5CC-4507-8DED-D378810894FE}"/>
              </a:ext>
            </a:extLst>
          </p:cNvPr>
          <p:cNvSpPr txBox="1"/>
          <p:nvPr/>
        </p:nvSpPr>
        <p:spPr>
          <a:xfrm>
            <a:off x="6672148" y="6180776"/>
            <a:ext cx="4414469" cy="460960"/>
          </a:xfrm>
          <a:prstGeom prst="rect">
            <a:avLst/>
          </a:prstGeom>
          <a:noFill/>
        </p:spPr>
        <p:txBody>
          <a:bodyPr wrap="square">
            <a:spAutoFit/>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顶点着色器上的实现（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Gouraud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252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A4E32EA-E57A-473B-B12B-C8A1049F0AE3}"/>
                  </a:ext>
                </a:extLst>
              </p:cNvPr>
              <p:cNvSpPr>
                <a:spLocks noGrp="1"/>
              </p:cNvSpPr>
              <p:nvPr>
                <p:ph idx="1"/>
              </p:nvPr>
            </p:nvSpPr>
            <p:spPr>
              <a:xfrm>
                <a:off x="673607" y="1688709"/>
                <a:ext cx="10515600" cy="2115195"/>
              </a:xfrm>
            </p:spPr>
            <p:txBody>
              <a:bodyPr>
                <a:noAutofit/>
              </a:bodyPr>
              <a:lstStyle/>
              <a:p>
                <a:pPr>
                  <a:lnSpc>
                    <a:spcPct val="150000"/>
                  </a:lnSpc>
                </a:pPr>
                <a:r>
                  <a:rPr lang="zh-CN" altLang="en-US" sz="2400" dirty="0">
                    <a:latin typeface="+mj-lt"/>
                    <a:ea typeface="仿宋" panose="02010609060101010101" pitchFamily="49" charset="-122"/>
                  </a:rPr>
                  <a:t>三种相互作用：环境光反射、漫反射、镜面反射</a:t>
                </a:r>
                <a:endParaRPr lang="en-US" altLang="zh-CN" sz="2400" dirty="0">
                  <a:latin typeface="+mj-lt"/>
                  <a:ea typeface="仿宋" panose="02010609060101010101" pitchFamily="49" charset="-122"/>
                </a:endParaRPr>
              </a:p>
              <a:p>
                <a:pPr>
                  <a:lnSpc>
                    <a:spcPct val="150000"/>
                  </a:lnSpc>
                </a:pPr>
                <a:r>
                  <a:rPr lang="zh-CN" altLang="en-US" sz="2400" dirty="0">
                    <a:latin typeface="+mj-lt"/>
                    <a:ea typeface="仿宋" panose="02010609060101010101" pitchFamily="49" charset="-122"/>
                  </a:rPr>
                  <a:t>模型公式：</a:t>
                </a:r>
                <a:endParaRPr lang="en-US" altLang="zh-CN" sz="2400" dirty="0">
                  <a:latin typeface="+mj-lt"/>
                  <a:ea typeface="仿宋" panose="02010609060101010101" pitchFamily="49"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𝐼</m:t>
                      </m:r>
                      <m:r>
                        <a:rPr lang="en-US" altLang="zh-CN" sz="1800" b="0" i="1" smtClean="0">
                          <a:latin typeface="Cambria Math" panose="02040503050406030204" pitchFamily="18" charset="0"/>
                          <a:ea typeface="仿宋" panose="02010609060101010101" pitchFamily="49" charset="-122"/>
                        </a:rPr>
                        <m:t>=</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𝑘</m:t>
                          </m:r>
                        </m:e>
                        <m:sub>
                          <m:r>
                            <a:rPr lang="en-US" altLang="zh-CN" sz="1800" b="0" i="1" smtClean="0">
                              <a:latin typeface="Cambria Math" panose="02040503050406030204" pitchFamily="18" charset="0"/>
                              <a:ea typeface="仿宋" panose="02010609060101010101" pitchFamily="49" charset="-122"/>
                            </a:rPr>
                            <m:t>𝑎</m:t>
                          </m:r>
                        </m:sub>
                      </m:sSub>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𝑎</m:t>
                          </m:r>
                        </m:sub>
                      </m:sSub>
                      <m:r>
                        <a:rPr lang="en-US" altLang="zh-CN" sz="1800" b="0" i="1" smtClean="0">
                          <a:latin typeface="Cambria Math" panose="02040503050406030204" pitchFamily="18" charset="0"/>
                          <a:ea typeface="仿宋" panose="02010609060101010101" pitchFamily="49" charset="-122"/>
                        </a:rPr>
                        <m:t>+</m:t>
                      </m:r>
                      <m:f>
                        <m:fPr>
                          <m:ctrlPr>
                            <a:rPr lang="en-US" altLang="zh-CN" sz="1800" b="0" i="1" smtClean="0">
                              <a:latin typeface="Cambria Math" panose="02040503050406030204" pitchFamily="18" charset="0"/>
                              <a:ea typeface="仿宋" panose="02010609060101010101" pitchFamily="49" charset="-122"/>
                            </a:rPr>
                          </m:ctrlPr>
                        </m:fPr>
                        <m:num>
                          <m:r>
                            <a:rPr lang="en-US" altLang="zh-CN" sz="1800" b="0" i="1" smtClean="0">
                              <a:latin typeface="Cambria Math" panose="02040503050406030204" pitchFamily="18" charset="0"/>
                              <a:ea typeface="仿宋" panose="02010609060101010101" pitchFamily="49" charset="-122"/>
                            </a:rPr>
                            <m:t>1</m:t>
                          </m:r>
                        </m:num>
                        <m:den>
                          <m:r>
                            <a:rPr lang="en-US" altLang="zh-CN" sz="1800" b="0" i="1" smtClean="0">
                              <a:latin typeface="Cambria Math" panose="02040503050406030204" pitchFamily="18" charset="0"/>
                              <a:ea typeface="仿宋" panose="02010609060101010101" pitchFamily="49" charset="-122"/>
                            </a:rPr>
                            <m:t>𝑎</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𝑏𝑑</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𝑐</m:t>
                          </m:r>
                          <m:sSup>
                            <m:sSupPr>
                              <m:ctrlPr>
                                <a:rPr lang="en-US" altLang="zh-CN" sz="1800" b="0" i="1" smtClean="0">
                                  <a:latin typeface="Cambria Math" panose="02040503050406030204" pitchFamily="18" charset="0"/>
                                  <a:ea typeface="仿宋" panose="02010609060101010101" pitchFamily="49" charset="-122"/>
                                </a:rPr>
                              </m:ctrlPr>
                            </m:sSupPr>
                            <m:e>
                              <m:r>
                                <a:rPr lang="en-US" altLang="zh-CN" sz="1800" b="0" i="1" smtClean="0">
                                  <a:latin typeface="Cambria Math" panose="02040503050406030204" pitchFamily="18" charset="0"/>
                                  <a:ea typeface="仿宋" panose="02010609060101010101" pitchFamily="49" charset="-122"/>
                                </a:rPr>
                                <m:t>𝑑</m:t>
                              </m:r>
                            </m:e>
                            <m:sup>
                              <m:r>
                                <a:rPr lang="en-US" altLang="zh-CN" sz="1800" b="0" i="1" smtClean="0">
                                  <a:latin typeface="Cambria Math" panose="02040503050406030204" pitchFamily="18" charset="0"/>
                                  <a:ea typeface="仿宋" panose="02010609060101010101" pitchFamily="49" charset="-122"/>
                                </a:rPr>
                                <m:t>2</m:t>
                              </m:r>
                            </m:sup>
                          </m:sSup>
                        </m:den>
                      </m:f>
                      <m:d>
                        <m:dPr>
                          <m:ctrlPr>
                            <a:rPr lang="en-US" altLang="zh-CN" sz="1800" b="0" i="1" smtClean="0">
                              <a:latin typeface="Cambria Math" panose="02040503050406030204" pitchFamily="18" charset="0"/>
                              <a:ea typeface="仿宋" panose="02010609060101010101" pitchFamily="49" charset="-122"/>
                            </a:rPr>
                          </m:ctrlPr>
                        </m:dPr>
                        <m:e>
                          <m:func>
                            <m:funcPr>
                              <m:ctrlPr>
                                <a:rPr lang="en-US" altLang="zh-CN" sz="1800" b="0" i="1" smtClean="0">
                                  <a:latin typeface="Cambria Math" panose="02040503050406030204" pitchFamily="18" charset="0"/>
                                  <a:ea typeface="仿宋" panose="02010609060101010101" pitchFamily="49" charset="-122"/>
                                </a:rPr>
                              </m:ctrlPr>
                            </m:funcPr>
                            <m:fName>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𝑘</m:t>
                                  </m:r>
                                </m:e>
                                <m:sub>
                                  <m:r>
                                    <a:rPr lang="en-US" altLang="zh-CN" sz="1800" b="0" i="1" smtClean="0">
                                      <a:latin typeface="Cambria Math" panose="02040503050406030204" pitchFamily="18" charset="0"/>
                                      <a:ea typeface="仿宋" panose="02010609060101010101" pitchFamily="49" charset="-122"/>
                                    </a:rPr>
                                    <m:t>𝑑</m:t>
                                  </m:r>
                                </m:sub>
                              </m:sSub>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𝑑</m:t>
                                  </m:r>
                                </m:sub>
                              </m:sSub>
                              <m:r>
                                <a:rPr lang="en-US" altLang="zh-CN" sz="1800" b="0" i="1" smtClean="0">
                                  <a:latin typeface="Cambria Math" panose="02040503050406030204" pitchFamily="18" charset="0"/>
                                  <a:ea typeface="仿宋" panose="02010609060101010101" pitchFamily="49" charset="-122"/>
                                </a:rPr>
                                <m:t>𝑚𝑎𝑥</m:t>
                              </m:r>
                            </m:fName>
                            <m:e>
                              <m:d>
                                <m:dPr>
                                  <m:ctrlPr>
                                    <a:rPr lang="en-US" altLang="zh-CN" sz="1800" b="0" i="1" smtClean="0">
                                      <a:latin typeface="Cambria Math" panose="02040503050406030204" pitchFamily="18" charset="0"/>
                                      <a:ea typeface="仿宋" panose="02010609060101010101" pitchFamily="49" charset="-122"/>
                                    </a:rPr>
                                  </m:ctrlPr>
                                </m:dPr>
                                <m:e>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𝑙</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𝑛</m:t>
                                      </m:r>
                                    </m:e>
                                  </m:d>
                                  <m:r>
                                    <a:rPr lang="en-US" altLang="zh-CN" sz="1800" b="0" i="1" smtClean="0">
                                      <a:latin typeface="Cambria Math" panose="02040503050406030204" pitchFamily="18" charset="0"/>
                                      <a:ea typeface="仿宋" panose="02010609060101010101" pitchFamily="49" charset="-122"/>
                                    </a:rPr>
                                    <m:t>,0</m:t>
                                  </m:r>
                                </m:e>
                              </m:d>
                            </m:e>
                          </m:func>
                          <m:r>
                            <a:rPr lang="en-US" altLang="zh-CN" sz="1800" b="0" i="1" smtClean="0">
                              <a:latin typeface="Cambria Math" panose="02040503050406030204" pitchFamily="18" charset="0"/>
                              <a:ea typeface="仿宋" panose="02010609060101010101" pitchFamily="49" charset="-122"/>
                            </a:rPr>
                            <m:t>+</m:t>
                          </m:r>
                          <m:sSub>
                            <m:sSubPr>
                              <m:ctrlPr>
                                <a:rPr lang="en-US" altLang="zh-CN" sz="1800" i="1">
                                  <a:latin typeface="Cambria Math" panose="02040503050406030204" pitchFamily="18" charset="0"/>
                                  <a:ea typeface="仿宋" panose="02010609060101010101" pitchFamily="49" charset="-122"/>
                                </a:rPr>
                              </m:ctrlPr>
                            </m:sSubPr>
                            <m:e>
                              <m:r>
                                <a:rPr lang="en-US" altLang="zh-CN" sz="1800" i="1">
                                  <a:latin typeface="Cambria Math" panose="02040503050406030204" pitchFamily="18" charset="0"/>
                                  <a:ea typeface="仿宋" panose="02010609060101010101" pitchFamily="49" charset="-122"/>
                                </a:rPr>
                                <m:t>𝑘</m:t>
                              </m:r>
                            </m:e>
                            <m:sub>
                              <m:r>
                                <a:rPr lang="en-US" altLang="zh-CN" sz="1800" i="1">
                                  <a:latin typeface="Cambria Math" panose="02040503050406030204" pitchFamily="18" charset="0"/>
                                  <a:ea typeface="仿宋" panose="02010609060101010101" pitchFamily="49" charset="-122"/>
                                </a:rPr>
                                <m:t>𝑠</m:t>
                              </m:r>
                            </m:sub>
                          </m:sSub>
                          <m:sSub>
                            <m:sSubPr>
                              <m:ctrlPr>
                                <a:rPr lang="en-US" altLang="zh-CN" sz="1800" i="1">
                                  <a:latin typeface="Cambria Math" panose="02040503050406030204" pitchFamily="18" charset="0"/>
                                  <a:ea typeface="仿宋" panose="02010609060101010101" pitchFamily="49" charset="-122"/>
                                </a:rPr>
                              </m:ctrlPr>
                            </m:sSubPr>
                            <m:e>
                              <m:r>
                                <a:rPr lang="en-US" altLang="zh-CN" sz="1800" i="1">
                                  <a:latin typeface="Cambria Math" panose="02040503050406030204" pitchFamily="18" charset="0"/>
                                  <a:ea typeface="仿宋" panose="02010609060101010101" pitchFamily="49" charset="-122"/>
                                </a:rPr>
                                <m:t>𝐿</m:t>
                              </m:r>
                            </m:e>
                            <m:sub>
                              <m:r>
                                <a:rPr lang="en-US" altLang="zh-CN" sz="1800" i="1">
                                  <a:latin typeface="Cambria Math" panose="02040503050406030204" pitchFamily="18" charset="0"/>
                                  <a:ea typeface="仿宋" panose="02010609060101010101" pitchFamily="49" charset="-122"/>
                                </a:rPr>
                                <m:t>𝑠</m:t>
                              </m:r>
                            </m:sub>
                          </m:sSub>
                          <m:func>
                            <m:funcPr>
                              <m:ctrlPr>
                                <a:rPr lang="en-US" altLang="zh-CN" sz="1800" i="1">
                                  <a:latin typeface="Cambria Math" panose="02040503050406030204" pitchFamily="18" charset="0"/>
                                  <a:ea typeface="仿宋" panose="02010609060101010101" pitchFamily="49" charset="-122"/>
                                </a:rPr>
                              </m:ctrlPr>
                            </m:funcPr>
                            <m:fName>
                              <m:r>
                                <a:rPr lang="en-US" altLang="zh-CN" sz="1800" i="1">
                                  <a:latin typeface="Cambria Math" panose="02040503050406030204" pitchFamily="18" charset="0"/>
                                  <a:ea typeface="仿宋" panose="02010609060101010101" pitchFamily="49" charset="-122"/>
                                </a:rPr>
                                <m:t>𝑚𝑎𝑥</m:t>
                              </m:r>
                            </m:fName>
                            <m:e>
                              <m:d>
                                <m:dPr>
                                  <m:ctrlPr>
                                    <a:rPr lang="en-US" altLang="zh-CN" sz="1800" i="1">
                                      <a:latin typeface="Cambria Math" panose="02040503050406030204" pitchFamily="18" charset="0"/>
                                      <a:ea typeface="仿宋" panose="02010609060101010101" pitchFamily="49" charset="-122"/>
                                    </a:rPr>
                                  </m:ctrlPr>
                                </m:dPr>
                                <m:e>
                                  <m:sSup>
                                    <m:sSupPr>
                                      <m:ctrlPr>
                                        <a:rPr lang="en-US" altLang="zh-CN" sz="1800" i="1">
                                          <a:latin typeface="Cambria Math" panose="02040503050406030204" pitchFamily="18" charset="0"/>
                                          <a:ea typeface="仿宋" panose="02010609060101010101" pitchFamily="49" charset="-122"/>
                                        </a:rPr>
                                      </m:ctrlPr>
                                    </m:sSupPr>
                                    <m:e>
                                      <m:d>
                                        <m:dPr>
                                          <m:ctrlPr>
                                            <a:rPr lang="en-US" altLang="zh-CN" sz="1800" i="1">
                                              <a:latin typeface="Cambria Math" panose="02040503050406030204" pitchFamily="18" charset="0"/>
                                              <a:ea typeface="仿宋" panose="02010609060101010101" pitchFamily="49" charset="-122"/>
                                            </a:rPr>
                                          </m:ctrlPr>
                                        </m:dPr>
                                        <m:e>
                                          <m:r>
                                            <a:rPr lang="en-US" altLang="zh-CN" sz="1800" i="1">
                                              <a:latin typeface="Cambria Math" panose="02040503050406030204" pitchFamily="18" charset="0"/>
                                              <a:ea typeface="仿宋" panose="02010609060101010101" pitchFamily="49" charset="-122"/>
                                            </a:rPr>
                                            <m:t>𝑟</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𝑣</m:t>
                                          </m:r>
                                        </m:e>
                                      </m:d>
                                    </m:e>
                                    <m:sup>
                                      <m:r>
                                        <a:rPr lang="en-US" altLang="zh-CN" sz="1800" i="1">
                                          <a:latin typeface="Cambria Math" panose="02040503050406030204" pitchFamily="18" charset="0"/>
                                          <a:ea typeface="仿宋" panose="02010609060101010101" pitchFamily="49" charset="-122"/>
                                        </a:rPr>
                                        <m:t>𝛼</m:t>
                                      </m:r>
                                    </m:sup>
                                  </m:sSup>
                                  <m:r>
                                    <a:rPr lang="en-US" altLang="zh-CN" sz="1800" i="1">
                                      <a:latin typeface="Cambria Math" panose="02040503050406030204" pitchFamily="18" charset="0"/>
                                      <a:ea typeface="仿宋" panose="02010609060101010101" pitchFamily="49" charset="-122"/>
                                    </a:rPr>
                                    <m:t>,0</m:t>
                                  </m:r>
                                </m:e>
                              </m:d>
                            </m:e>
                          </m:func>
                        </m:e>
                      </m:d>
                    </m:oMath>
                  </m:oMathPara>
                </a14:m>
                <a:endParaRPr lang="en-US" altLang="zh-CN" sz="1800" i="1" dirty="0">
                  <a:latin typeface="+mj-lt"/>
                  <a:ea typeface="仿宋" panose="02010609060101010101" pitchFamily="49" charset="-122"/>
                </a:endParaRPr>
              </a:p>
            </p:txBody>
          </p:sp>
        </mc:Choice>
        <mc:Fallback xmlns="">
          <p:sp>
            <p:nvSpPr>
              <p:cNvPr id="5" name="Content Placeholder 2">
                <a:extLst>
                  <a:ext uri="{FF2B5EF4-FFF2-40B4-BE49-F238E27FC236}">
                    <a16:creationId xmlns:a16="http://schemas.microsoft.com/office/drawing/2014/main" id="{4A4E32EA-E57A-473B-B12B-C8A1049F0AE3}"/>
                  </a:ext>
                </a:extLst>
              </p:cNvPr>
              <p:cNvSpPr>
                <a:spLocks noGrp="1" noRot="1" noChangeAspect="1" noMove="1" noResize="1" noEditPoints="1" noAdjustHandles="1" noChangeArrowheads="1" noChangeShapeType="1" noTextEdit="1"/>
              </p:cNvSpPr>
              <p:nvPr>
                <p:ph idx="1"/>
              </p:nvPr>
            </p:nvSpPr>
            <p:spPr>
              <a:xfrm>
                <a:off x="673607" y="1688709"/>
                <a:ext cx="10515600" cy="2115195"/>
              </a:xfrm>
              <a:blipFill>
                <a:blip r:embed="rId3"/>
                <a:stretch>
                  <a:fillRect l="-75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F66432D-11D5-4110-BEBD-463989E667A5}"/>
              </a:ext>
            </a:extLst>
          </p:cNvPr>
          <p:cNvSpPr txBox="1"/>
          <p:nvPr/>
        </p:nvSpPr>
        <p:spPr>
          <a:xfrm>
            <a:off x="329889" y="327872"/>
            <a:ext cx="5884480" cy="769441"/>
          </a:xfrm>
          <a:prstGeom prst="rect">
            <a:avLst/>
          </a:prstGeom>
          <a:noFill/>
        </p:spPr>
        <p:txBody>
          <a:bodyPr wrap="square">
            <a:spAutoFit/>
          </a:bodyPr>
          <a:lstStyle/>
          <a:p>
            <a:r>
              <a:rPr lang="en-US" altLang="zh-CN" sz="4400" b="1" dirty="0" err="1">
                <a:latin typeface="+mj-ea"/>
                <a:ea typeface="+mj-ea"/>
              </a:rPr>
              <a:t>Phong</a:t>
            </a:r>
            <a:r>
              <a:rPr lang="zh-CN" altLang="en-US" sz="4400" b="1" dirty="0">
                <a:latin typeface="+mj-ea"/>
                <a:ea typeface="+mj-ea"/>
              </a:rPr>
              <a:t>反射模型</a:t>
            </a:r>
            <a:endParaRPr lang="zh-CN" altLang="zh-CN" sz="4400" dirty="0">
              <a:latin typeface="+mj-ea"/>
              <a:ea typeface="+mj-ea"/>
            </a:endParaRPr>
          </a:p>
        </p:txBody>
      </p:sp>
      <p:pic>
        <p:nvPicPr>
          <p:cNvPr id="13" name="图片 12">
            <a:extLst>
              <a:ext uri="{FF2B5EF4-FFF2-40B4-BE49-F238E27FC236}">
                <a16:creationId xmlns:a16="http://schemas.microsoft.com/office/drawing/2014/main" id="{5519AC03-0792-4E1A-A7ED-3B6C39D1E455}"/>
              </a:ext>
            </a:extLst>
          </p:cNvPr>
          <p:cNvPicPr>
            <a:picLocks noChangeAspect="1"/>
          </p:cNvPicPr>
          <p:nvPr/>
        </p:nvPicPr>
        <p:blipFill>
          <a:blip r:embed="rId4"/>
          <a:stretch>
            <a:fillRect/>
          </a:stretch>
        </p:blipFill>
        <p:spPr>
          <a:xfrm>
            <a:off x="1167931" y="4214705"/>
            <a:ext cx="10092876" cy="2115195"/>
          </a:xfrm>
          <a:prstGeom prst="rect">
            <a:avLst/>
          </a:prstGeom>
        </p:spPr>
      </p:pic>
    </p:spTree>
    <p:extLst>
      <p:ext uri="{BB962C8B-B14F-4D97-AF65-F5344CB8AC3E}">
        <p14:creationId xmlns:p14="http://schemas.microsoft.com/office/powerpoint/2010/main" val="149384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BF66432D-11D5-4110-BEBD-463989E667A5}"/>
              </a:ext>
            </a:extLst>
          </p:cNvPr>
          <p:cNvSpPr txBox="1"/>
          <p:nvPr/>
        </p:nvSpPr>
        <p:spPr>
          <a:xfrm>
            <a:off x="329889" y="327872"/>
            <a:ext cx="5884480" cy="769441"/>
          </a:xfrm>
          <a:prstGeom prst="rect">
            <a:avLst/>
          </a:prstGeom>
          <a:noFill/>
        </p:spPr>
        <p:txBody>
          <a:bodyPr wrap="square">
            <a:spAutoFit/>
          </a:bodyPr>
          <a:lstStyle/>
          <a:p>
            <a:r>
              <a:rPr lang="en-US" altLang="zh-CN" sz="4400" b="1" dirty="0" err="1">
                <a:latin typeface="+mj-ea"/>
                <a:ea typeface="+mj-ea"/>
              </a:rPr>
              <a:t>Phong</a:t>
            </a:r>
            <a:r>
              <a:rPr lang="zh-CN" altLang="en-US" sz="4400" b="1" dirty="0">
                <a:latin typeface="+mj-ea"/>
                <a:ea typeface="+mj-ea"/>
              </a:rPr>
              <a:t>反射模型</a:t>
            </a:r>
            <a:endParaRPr lang="zh-CN" altLang="zh-CN" sz="4400" dirty="0">
              <a:latin typeface="+mj-ea"/>
              <a:ea typeface="+mj-ea"/>
            </a:endParaRPr>
          </a:p>
        </p:txBody>
      </p:sp>
      <p:pic>
        <p:nvPicPr>
          <p:cNvPr id="3" name="图片 2">
            <a:extLst>
              <a:ext uri="{FF2B5EF4-FFF2-40B4-BE49-F238E27FC236}">
                <a16:creationId xmlns:a16="http://schemas.microsoft.com/office/drawing/2014/main" id="{F8CD7860-1EF8-4993-A2D0-A175E812749D}"/>
              </a:ext>
            </a:extLst>
          </p:cNvPr>
          <p:cNvPicPr>
            <a:picLocks noChangeAspect="1"/>
          </p:cNvPicPr>
          <p:nvPr/>
        </p:nvPicPr>
        <p:blipFill>
          <a:blip r:embed="rId3"/>
          <a:stretch>
            <a:fillRect/>
          </a:stretch>
        </p:blipFill>
        <p:spPr>
          <a:xfrm>
            <a:off x="8274599" y="972531"/>
            <a:ext cx="3022444" cy="3133125"/>
          </a:xfrm>
          <a:prstGeom prst="rect">
            <a:avLst/>
          </a:prstGeom>
        </p:spPr>
      </p:pic>
      <p:sp>
        <p:nvSpPr>
          <p:cNvPr id="6" name="内容占位符 5">
            <a:extLst>
              <a:ext uri="{FF2B5EF4-FFF2-40B4-BE49-F238E27FC236}">
                <a16:creationId xmlns:a16="http://schemas.microsoft.com/office/drawing/2014/main" id="{96804C9B-AEE1-4AFD-AC1C-DAF7913CDC22}"/>
              </a:ext>
            </a:extLst>
          </p:cNvPr>
          <p:cNvSpPr>
            <a:spLocks noGrp="1"/>
          </p:cNvSpPr>
          <p:nvPr>
            <p:ph idx="1"/>
          </p:nvPr>
        </p:nvSpPr>
        <p:spPr>
          <a:xfrm>
            <a:off x="499871" y="1387341"/>
            <a:ext cx="7134648" cy="4351338"/>
          </a:xfrm>
        </p:spPr>
        <p:txBody>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上次实验：</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在顶点着色器中执行光照计算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，那么在光栅化模块中将对顶点的颜色进行插值计算从而得到每个片元的颜色。</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本周主要内容是</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基于片元的光照计算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，区别在于片元着色器的输入数据不是顶点着色器计算之后的每个顶点的颜色，而是每个顶点的法向量，在渲染过程中</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对法向量进行插值</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而计算片元的颜色，从而输出到光栅化模块中。</a:t>
            </a:r>
            <a:endParaRPr lang="zh-CN" altLang="en-US" dirty="0"/>
          </a:p>
        </p:txBody>
      </p:sp>
      <p:pic>
        <p:nvPicPr>
          <p:cNvPr id="9" name="Picture 1">
            <a:extLst>
              <a:ext uri="{FF2B5EF4-FFF2-40B4-BE49-F238E27FC236}">
                <a16:creationId xmlns:a16="http://schemas.microsoft.com/office/drawing/2014/main" id="{62CA387D-41C7-4893-AE67-3FFD11081FC0}"/>
              </a:ext>
            </a:extLst>
          </p:cNvPr>
          <p:cNvPicPr>
            <a:picLocks noChangeAspect="1"/>
          </p:cNvPicPr>
          <p:nvPr/>
        </p:nvPicPr>
        <p:blipFill>
          <a:blip r:embed="rId4"/>
          <a:stretch>
            <a:fillRect/>
          </a:stretch>
        </p:blipFill>
        <p:spPr>
          <a:xfrm>
            <a:off x="2450465" y="4396867"/>
            <a:ext cx="6854238" cy="1606360"/>
          </a:xfrm>
          <a:prstGeom prst="rect">
            <a:avLst/>
          </a:prstGeom>
        </p:spPr>
      </p:pic>
      <p:sp>
        <p:nvSpPr>
          <p:cNvPr id="11" name="文本框 10">
            <a:extLst>
              <a:ext uri="{FF2B5EF4-FFF2-40B4-BE49-F238E27FC236}">
                <a16:creationId xmlns:a16="http://schemas.microsoft.com/office/drawing/2014/main" id="{83D88297-3874-47D3-BC08-43FAC019B018}"/>
              </a:ext>
            </a:extLst>
          </p:cNvPr>
          <p:cNvSpPr txBox="1"/>
          <p:nvPr/>
        </p:nvSpPr>
        <p:spPr>
          <a:xfrm>
            <a:off x="1977389" y="6160796"/>
            <a:ext cx="3496315" cy="369332"/>
          </a:xfrm>
          <a:prstGeom prst="rect">
            <a:avLst/>
          </a:prstGeom>
          <a:noFill/>
        </p:spPr>
        <p:txBody>
          <a:bodyPr wrap="square">
            <a:spAutoFit/>
          </a:bodyPr>
          <a:lstStyle/>
          <a:p>
            <a:pPr algn="ct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逐顶点的光照计算</a:t>
            </a:r>
            <a:endParaRPr lang="zh-CN" altLang="en-US" dirty="0"/>
          </a:p>
        </p:txBody>
      </p:sp>
      <p:sp>
        <p:nvSpPr>
          <p:cNvPr id="14" name="文本框 13">
            <a:extLst>
              <a:ext uri="{FF2B5EF4-FFF2-40B4-BE49-F238E27FC236}">
                <a16:creationId xmlns:a16="http://schemas.microsoft.com/office/drawing/2014/main" id="{046F04E9-94F6-4F3D-8A2E-C48E64B07D02}"/>
              </a:ext>
            </a:extLst>
          </p:cNvPr>
          <p:cNvSpPr txBox="1"/>
          <p:nvPr/>
        </p:nvSpPr>
        <p:spPr>
          <a:xfrm>
            <a:off x="6576822" y="6094751"/>
            <a:ext cx="2594610" cy="369332"/>
          </a:xfrm>
          <a:prstGeom prst="rect">
            <a:avLst/>
          </a:prstGeom>
          <a:noFill/>
        </p:spPr>
        <p:txBody>
          <a:bodyPr wrap="square">
            <a:spAutoFit/>
          </a:bodyPr>
          <a:lstStyle/>
          <a:p>
            <a:pPr algn="ct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逐片元光照计算</a:t>
            </a:r>
            <a:endParaRPr lang="zh-CN" altLang="en-US" dirty="0"/>
          </a:p>
        </p:txBody>
      </p:sp>
    </p:spTree>
    <p:extLst>
      <p:ext uri="{BB962C8B-B14F-4D97-AF65-F5344CB8AC3E}">
        <p14:creationId xmlns:p14="http://schemas.microsoft.com/office/powerpoint/2010/main" val="181101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41E118D8-4B29-4039-AF9C-CDEFE11A1F34}"/>
              </a:ext>
            </a:extLst>
          </p:cNvPr>
          <p:cNvPicPr>
            <a:picLocks noChangeAspect="1"/>
          </p:cNvPicPr>
          <p:nvPr/>
        </p:nvPicPr>
        <p:blipFill rotWithShape="1">
          <a:blip r:embed="rId2"/>
          <a:srcRect r="52116"/>
          <a:stretch/>
        </p:blipFill>
        <p:spPr>
          <a:xfrm>
            <a:off x="720834" y="2843425"/>
            <a:ext cx="5102589" cy="2733992"/>
          </a:xfrm>
          <a:prstGeom prst="rect">
            <a:avLst/>
          </a:prstGeom>
        </p:spPr>
      </p:pic>
      <p:pic>
        <p:nvPicPr>
          <p:cNvPr id="8" name="图片 7">
            <a:extLst>
              <a:ext uri="{FF2B5EF4-FFF2-40B4-BE49-F238E27FC236}">
                <a16:creationId xmlns:a16="http://schemas.microsoft.com/office/drawing/2014/main" id="{EF5A6C3E-370A-439A-ADA6-6F9FB1DC3972}"/>
              </a:ext>
            </a:extLst>
          </p:cNvPr>
          <p:cNvPicPr>
            <a:picLocks noChangeAspect="1"/>
          </p:cNvPicPr>
          <p:nvPr/>
        </p:nvPicPr>
        <p:blipFill>
          <a:blip r:embed="rId3"/>
          <a:stretch>
            <a:fillRect/>
          </a:stretch>
        </p:blipFill>
        <p:spPr>
          <a:xfrm>
            <a:off x="6368579" y="3428999"/>
            <a:ext cx="5074009" cy="2148418"/>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43EAA13-82FE-4650-ABC8-89B722BFFE08}"/>
                  </a:ext>
                </a:extLst>
              </p:cNvPr>
              <p:cNvSpPr txBox="1"/>
              <p:nvPr/>
            </p:nvSpPr>
            <p:spPr>
              <a:xfrm>
                <a:off x="0" y="1532140"/>
                <a:ext cx="6094476" cy="876458"/>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面片法向量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：给定三角形的三个顶点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，法向量为：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43EAA13-82FE-4650-ABC8-89B722BFFE08}"/>
                  </a:ext>
                </a:extLst>
              </p:cNvPr>
              <p:cNvSpPr txBox="1">
                <a:spLocks noRot="1" noChangeAspect="1" noMove="1" noResize="1" noEditPoints="1" noAdjustHandles="1" noChangeArrowheads="1" noChangeShapeType="1" noTextEdit="1"/>
              </p:cNvSpPr>
              <p:nvPr/>
            </p:nvSpPr>
            <p:spPr>
              <a:xfrm>
                <a:off x="0" y="1532140"/>
                <a:ext cx="6094476" cy="876458"/>
              </a:xfrm>
              <a:prstGeom prst="rect">
                <a:avLst/>
              </a:prstGeom>
              <a:blipFill>
                <a:blip r:embed="rId4"/>
                <a:stretch>
                  <a:fillRect r="-800" b="-7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707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41E118D8-4B29-4039-AF9C-CDEFE11A1F34}"/>
              </a:ext>
            </a:extLst>
          </p:cNvPr>
          <p:cNvPicPr>
            <a:picLocks noChangeAspect="1"/>
          </p:cNvPicPr>
          <p:nvPr/>
        </p:nvPicPr>
        <p:blipFill rotWithShape="1">
          <a:blip r:embed="rId2"/>
          <a:srcRect l="48999" r="-1"/>
          <a:stretch/>
        </p:blipFill>
        <p:spPr>
          <a:xfrm>
            <a:off x="439617" y="2787640"/>
            <a:ext cx="5434822" cy="2733992"/>
          </a:xfrm>
          <a:prstGeom prst="rect">
            <a:avLst/>
          </a:prstGeom>
        </p:spPr>
      </p:pic>
      <p:pic>
        <p:nvPicPr>
          <p:cNvPr id="7" name="图片 6">
            <a:extLst>
              <a:ext uri="{FF2B5EF4-FFF2-40B4-BE49-F238E27FC236}">
                <a16:creationId xmlns:a16="http://schemas.microsoft.com/office/drawing/2014/main" id="{730FA3EB-FE77-49A1-9D81-5D584DD6BD40}"/>
              </a:ext>
            </a:extLst>
          </p:cNvPr>
          <p:cNvPicPr>
            <a:picLocks noChangeAspect="1"/>
          </p:cNvPicPr>
          <p:nvPr/>
        </p:nvPicPr>
        <p:blipFill>
          <a:blip r:embed="rId3"/>
          <a:stretch>
            <a:fillRect/>
          </a:stretch>
        </p:blipFill>
        <p:spPr>
          <a:xfrm>
            <a:off x="6214369" y="1971382"/>
            <a:ext cx="5435575" cy="3567439"/>
          </a:xfrm>
          <a:prstGeom prst="rect">
            <a:avLst/>
          </a:prstGeom>
        </p:spPr>
      </p:pic>
      <p:sp>
        <p:nvSpPr>
          <p:cNvPr id="9" name="文本框 8">
            <a:extLst>
              <a:ext uri="{FF2B5EF4-FFF2-40B4-BE49-F238E27FC236}">
                <a16:creationId xmlns:a16="http://schemas.microsoft.com/office/drawing/2014/main" id="{5B323C8E-D225-4AED-AAB5-1060E6B8F0E8}"/>
              </a:ext>
            </a:extLst>
          </p:cNvPr>
          <p:cNvSpPr txBox="1"/>
          <p:nvPr/>
        </p:nvSpPr>
        <p:spPr>
          <a:xfrm>
            <a:off x="-116844" y="1367162"/>
            <a:ext cx="6094476" cy="876458"/>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计算顶点法向量：给定顶点所在面片的法向量，顶点的</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平均法向量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为法向量的和。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688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435573F4-20C1-4E90-896D-10543746C5F7}"/>
              </a:ext>
            </a:extLst>
          </p:cNvPr>
          <p:cNvSpPr txBox="1"/>
          <p:nvPr/>
        </p:nvSpPr>
        <p:spPr>
          <a:xfrm>
            <a:off x="1524" y="1425184"/>
            <a:ext cx="6094476" cy="3784947"/>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我们计算好法向量后，和顶点坐标类似，我们需要将其</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数据传递给着色器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，为此我们在顶点着色器文件内新加了一个法向量变量。同时我们给保存缓存对象的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openGLObject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结构体内新加了一个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nLocation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。参照顶点坐标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的写法，在</a:t>
            </a:r>
            <a:r>
              <a:rPr lang="en-US" altLang="zh-CN" sz="1800"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bindObjectAndData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函数中将传递法向量的代码补全，注意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BUFFER_OFFSET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的数值在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bindObjectAndData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函数中我们需要将法向量数据传递给着色器，具体写法参考</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的代码。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84C3C7B9-0AE7-4DA8-8307-E4CD2EDF2E3A}"/>
              </a:ext>
            </a:extLst>
          </p:cNvPr>
          <p:cNvPicPr>
            <a:picLocks noChangeAspect="1"/>
          </p:cNvPicPr>
          <p:nvPr/>
        </p:nvPicPr>
        <p:blipFill>
          <a:blip r:embed="rId2"/>
          <a:stretch>
            <a:fillRect/>
          </a:stretch>
        </p:blipFill>
        <p:spPr>
          <a:xfrm>
            <a:off x="6315297" y="1297338"/>
            <a:ext cx="5474956" cy="4974874"/>
          </a:xfrm>
          <a:prstGeom prst="rect">
            <a:avLst/>
          </a:prstGeom>
        </p:spPr>
      </p:pic>
    </p:spTree>
    <p:extLst>
      <p:ext uri="{BB962C8B-B14F-4D97-AF65-F5344CB8AC3E}">
        <p14:creationId xmlns:p14="http://schemas.microsoft.com/office/powerpoint/2010/main" val="303459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435573F4-20C1-4E90-896D-10543746C5F7}"/>
              </a:ext>
            </a:extLst>
          </p:cNvPr>
          <p:cNvSpPr txBox="1"/>
          <p:nvPr/>
        </p:nvSpPr>
        <p:spPr>
          <a:xfrm>
            <a:off x="1524" y="1425184"/>
            <a:ext cx="6234684" cy="4468018"/>
          </a:xfrm>
          <a:prstGeom prst="rect">
            <a:avLst/>
          </a:prstGeom>
          <a:noFill/>
        </p:spPr>
        <p:txBody>
          <a:bodyPr wrap="square">
            <a:spAutoFit/>
          </a:bodyPr>
          <a:lstStyle/>
          <a:p>
            <a:pPr marL="800100" lvl="1" indent="-342900" algn="just">
              <a:lnSpc>
                <a:spcPct val="150000"/>
              </a:lnSpc>
              <a:buAutoNum type="alphaLcParenR"/>
            </a:pP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使用封装在</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TriMesh.h</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TriMesh</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类，读入球模型。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ct val="150000"/>
              </a:lnSpc>
              <a:buAutoNum type="alphaLcParenR"/>
            </a:pP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ct val="150000"/>
              </a:lnSpc>
              <a:buAutoNum type="alphaLcParenR"/>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设置光源，光源对象由光源位置环境光、漫反射光、镜面反射光组成。物体材质着由高光系数、环境光、漫反射光、镜面反射光参数组成。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AutoNum type="alphaLcParenR"/>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F8994CCC-C33A-47FE-895A-2730C6A317B9}"/>
              </a:ext>
            </a:extLst>
          </p:cNvPr>
          <p:cNvPicPr>
            <a:picLocks noChangeAspect="1"/>
          </p:cNvPicPr>
          <p:nvPr/>
        </p:nvPicPr>
        <p:blipFill>
          <a:blip r:embed="rId2"/>
          <a:stretch>
            <a:fillRect/>
          </a:stretch>
        </p:blipFill>
        <p:spPr>
          <a:xfrm>
            <a:off x="6416382" y="1580988"/>
            <a:ext cx="4204676" cy="417063"/>
          </a:xfrm>
          <a:prstGeom prst="rect">
            <a:avLst/>
          </a:prstGeom>
        </p:spPr>
      </p:pic>
      <p:pic>
        <p:nvPicPr>
          <p:cNvPr id="7" name="图片 6">
            <a:extLst>
              <a:ext uri="{FF2B5EF4-FFF2-40B4-BE49-F238E27FC236}">
                <a16:creationId xmlns:a16="http://schemas.microsoft.com/office/drawing/2014/main" id="{FBB739E3-BDD4-4DAA-B8CF-8F41AD264856}"/>
              </a:ext>
            </a:extLst>
          </p:cNvPr>
          <p:cNvPicPr>
            <a:picLocks noChangeAspect="1"/>
          </p:cNvPicPr>
          <p:nvPr/>
        </p:nvPicPr>
        <p:blipFill>
          <a:blip r:embed="rId3"/>
          <a:stretch>
            <a:fillRect/>
          </a:stretch>
        </p:blipFill>
        <p:spPr>
          <a:xfrm>
            <a:off x="6416382" y="2898791"/>
            <a:ext cx="5705514" cy="3631337"/>
          </a:xfrm>
          <a:prstGeom prst="rect">
            <a:avLst/>
          </a:prstGeom>
        </p:spPr>
      </p:pic>
    </p:spTree>
    <p:extLst>
      <p:ext uri="{BB962C8B-B14F-4D97-AF65-F5344CB8AC3E}">
        <p14:creationId xmlns:p14="http://schemas.microsoft.com/office/powerpoint/2010/main" val="95058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435573F4-20C1-4E90-896D-10543746C5F7}"/>
              </a:ext>
            </a:extLst>
          </p:cNvPr>
          <p:cNvSpPr txBox="1"/>
          <p:nvPr/>
        </p:nvSpPr>
        <p:spPr>
          <a:xfrm>
            <a:off x="0" y="1260592"/>
            <a:ext cx="5237988" cy="1712135"/>
          </a:xfrm>
          <a:prstGeom prst="rect">
            <a:avLst/>
          </a:prstGeom>
          <a:noFill/>
        </p:spPr>
        <p:txBody>
          <a:bodyPr wrap="square">
            <a:spAutoFit/>
          </a:bodyPr>
          <a:lstStyle/>
          <a:p>
            <a:pPr lvl="1"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为了传递这些材质数据，我们实现了一个</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bindLightAndMaterial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函数用于传递数据给着色器。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0D6B6F77-0784-4258-B474-FEB1CA81CD1B}"/>
              </a:ext>
            </a:extLst>
          </p:cNvPr>
          <p:cNvPicPr>
            <a:picLocks noChangeAspect="1"/>
          </p:cNvPicPr>
          <p:nvPr/>
        </p:nvPicPr>
        <p:blipFill>
          <a:blip r:embed="rId2"/>
          <a:stretch>
            <a:fillRect/>
          </a:stretch>
        </p:blipFill>
        <p:spPr>
          <a:xfrm>
            <a:off x="5429948" y="1425184"/>
            <a:ext cx="6459894" cy="4431881"/>
          </a:xfrm>
          <a:prstGeom prst="rect">
            <a:avLst/>
          </a:prstGeom>
        </p:spPr>
      </p:pic>
    </p:spTree>
    <p:extLst>
      <p:ext uri="{BB962C8B-B14F-4D97-AF65-F5344CB8AC3E}">
        <p14:creationId xmlns:p14="http://schemas.microsoft.com/office/powerpoint/2010/main" val="397783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50E267-AA22-4749-890D-288DFA3FF112}"/>
              </a:ext>
            </a:extLst>
          </p:cNvPr>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a:extLst>
              <a:ext uri="{FF2B5EF4-FFF2-40B4-BE49-F238E27FC236}">
                <a16:creationId xmlns:a16="http://schemas.microsoft.com/office/drawing/2014/main" id="{8FB575B1-C6FF-4D0A-BC09-6190328CB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5573F4-20C1-4E90-896D-10543746C5F7}"/>
                  </a:ext>
                </a:extLst>
              </p:cNvPr>
              <p:cNvSpPr txBox="1"/>
              <p:nvPr/>
            </p:nvSpPr>
            <p:spPr>
              <a:xfrm>
                <a:off x="475488" y="1233160"/>
                <a:ext cx="10963656" cy="3088602"/>
              </a:xfrm>
              <a:prstGeom prst="rect">
                <a:avLst/>
              </a:prstGeom>
              <a:noFill/>
            </p:spPr>
            <p:txBody>
              <a:bodyPr wrap="square">
                <a:spAutoFit/>
              </a:bodyPr>
              <a:lstStyle/>
              <a:p>
                <a:pPr algn="just">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在顶点着色器中执行为每个顶点执行光照计算，为了简单考虑，我们这里假设衰减系数</a:t>
                </a:r>
                <a14:m>
                  <m:oMath xmlns:m="http://schemas.openxmlformats.org/officeDocument/2006/math">
                    <m:f>
                      <m:fPr>
                        <m:ctrlPr>
                          <a:rPr lang="zh-CN" altLang="zh-CN" sz="1800" i="1" kern="10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𝑏𝑑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𝑐</m:t>
                        </m:r>
                        <m:sSup>
                          <m:sSupPr>
                            <m:ctrlPr>
                              <a:rPr lang="zh-CN" altLang="zh-CN" sz="1800" i="1" kern="10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𝑑</m:t>
                            </m:r>
                          </m:e>
                          <m:sup>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𝐼</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𝑏𝑑</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e>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2</m:t>
                              </m:r>
                            </m:sup>
                          </m:sSup>
                        </m:den>
                      </m:f>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sub>
                          </m:sSub>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max</m:t>
                              </m:r>
                            </m:fName>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𝒍</m:t>
                                  </m:r>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𝒏</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,0</m:t>
                                  </m:r>
                                </m:e>
                              </m:d>
                            </m:e>
                          </m:func>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𝑠</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𝑠</m:t>
                              </m:r>
                            </m:sub>
                          </m:sSub>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𝒓</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𝒗</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sup>
                          </m:sSup>
                        </m:e>
                      </m:d>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反射模型涉及到的四个向量，并归一化，其中使用的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normalize(a)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reflect(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in,norm</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GLSL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语言内置函数，分别是归一化向量和依据入射向量和法向量计算反射向量。请根据图示计算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四个分量：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435573F4-20C1-4E90-896D-10543746C5F7}"/>
                  </a:ext>
                </a:extLst>
              </p:cNvPr>
              <p:cNvSpPr txBox="1">
                <a:spLocks noRot="1" noChangeAspect="1" noMove="1" noResize="1" noEditPoints="1" noAdjustHandles="1" noChangeArrowheads="1" noChangeShapeType="1" noTextEdit="1"/>
              </p:cNvSpPr>
              <p:nvPr/>
            </p:nvSpPr>
            <p:spPr>
              <a:xfrm>
                <a:off x="475488" y="1233160"/>
                <a:ext cx="10963656" cy="3088602"/>
              </a:xfrm>
              <a:prstGeom prst="rect">
                <a:avLst/>
              </a:prstGeom>
              <a:blipFill>
                <a:blip r:embed="rId2"/>
                <a:stretch>
                  <a:fillRect l="-445" r="-389"/>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5A0F771F-2199-461C-B47D-78AD67835A88}"/>
              </a:ext>
            </a:extLst>
          </p:cNvPr>
          <p:cNvPicPr>
            <a:picLocks noChangeAspect="1"/>
          </p:cNvPicPr>
          <p:nvPr/>
        </p:nvPicPr>
        <p:blipFill>
          <a:blip r:embed="rId3"/>
          <a:stretch>
            <a:fillRect/>
          </a:stretch>
        </p:blipFill>
        <p:spPr>
          <a:xfrm>
            <a:off x="5413752" y="4053372"/>
            <a:ext cx="5028696" cy="1571468"/>
          </a:xfrm>
          <a:prstGeom prst="rect">
            <a:avLst/>
          </a:prstGeom>
        </p:spPr>
      </p:pic>
      <p:pic>
        <p:nvPicPr>
          <p:cNvPr id="13" name="Picture 2">
            <a:extLst>
              <a:ext uri="{FF2B5EF4-FFF2-40B4-BE49-F238E27FC236}">
                <a16:creationId xmlns:a16="http://schemas.microsoft.com/office/drawing/2014/main" id="{0F78EBD0-3C86-4589-8B0D-E79FCC1F7C86}"/>
              </a:ext>
            </a:extLst>
          </p:cNvPr>
          <p:cNvPicPr>
            <a:picLocks noChangeAspect="1"/>
          </p:cNvPicPr>
          <p:nvPr/>
        </p:nvPicPr>
        <p:blipFill>
          <a:blip r:embed="rId4"/>
          <a:stretch>
            <a:fillRect/>
          </a:stretch>
        </p:blipFill>
        <p:spPr>
          <a:xfrm>
            <a:off x="475488" y="4146042"/>
            <a:ext cx="3539737" cy="2300288"/>
          </a:xfrm>
          <a:prstGeom prst="rect">
            <a:avLst/>
          </a:prstGeom>
        </p:spPr>
      </p:pic>
    </p:spTree>
    <p:extLst>
      <p:ext uri="{BB962C8B-B14F-4D97-AF65-F5344CB8AC3E}">
        <p14:creationId xmlns:p14="http://schemas.microsoft.com/office/powerpoint/2010/main" val="1952914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2720</TotalTime>
  <Words>1203</Words>
  <Application>Microsoft Office PowerPoint</Application>
  <PresentationFormat>宽屏</PresentationFormat>
  <Paragraphs>88</Paragraphs>
  <Slides>16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仿宋</vt:lpstr>
      <vt:lpstr>Arial</vt:lpstr>
      <vt:lpstr>Cambria Math</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VCC</cp:lastModifiedBy>
  <cp:revision>544</cp:revision>
  <dcterms:created xsi:type="dcterms:W3CDTF">2021-09-06T11:12:59Z</dcterms:created>
  <dcterms:modified xsi:type="dcterms:W3CDTF">2021-11-08T12:23:52Z</dcterms:modified>
</cp:coreProperties>
</file>