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81" r:id="rId4"/>
    <p:sldId id="321" r:id="rId5"/>
    <p:sldId id="288" r:id="rId6"/>
    <p:sldId id="317" r:id="rId7"/>
    <p:sldId id="289" r:id="rId8"/>
    <p:sldId id="319" r:id="rId9"/>
    <p:sldId id="310" r:id="rId10"/>
    <p:sldId id="320" r:id="rId11"/>
    <p:sldId id="318" r:id="rId12"/>
    <p:sldId id="290" r:id="rId13"/>
    <p:sldId id="31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7" autoAdjust="0"/>
  </p:normalViewPr>
  <p:slideViewPr>
    <p:cSldViewPr snapToGrid="0">
      <p:cViewPr varScale="1">
        <p:scale>
          <a:sx n="75" d="100"/>
          <a:sy n="75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7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2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 </a:t>
            </a:r>
            <a:r>
              <a:rPr lang="en-US" altLang="zh-CN" sz="4400" dirty="0"/>
              <a:t>2.1  OpenGL鼠标键盘的交互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BA8D2-8C59-445F-9B70-60A1E737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1" y="1894485"/>
            <a:ext cx="3354519" cy="33330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D7B84A-CB64-410C-B323-FB471AD1388F}"/>
              </a:ext>
            </a:extLst>
          </p:cNvPr>
          <p:cNvSpPr txBox="1"/>
          <p:nvPr/>
        </p:nvSpPr>
        <p:spPr>
          <a:xfrm>
            <a:off x="366474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4B2F84-9A06-41C9-99CE-37B1A885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56" y="1894485"/>
            <a:ext cx="3301287" cy="34171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4FC059-C440-4E26-9B64-D12891DE8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982" y="1933282"/>
            <a:ext cx="3301287" cy="33395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BC88426-BE56-4D45-897A-8347EE6DA580}"/>
              </a:ext>
            </a:extLst>
          </p:cNvPr>
          <p:cNvSpPr txBox="1"/>
          <p:nvPr/>
        </p:nvSpPr>
        <p:spPr>
          <a:xfrm>
            <a:off x="4445356" y="5581134"/>
            <a:ext cx="330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C82C0C-3937-403A-A961-2C56D188A83A}"/>
              </a:ext>
            </a:extLst>
          </p:cNvPr>
          <p:cNvSpPr txBox="1"/>
          <p:nvPr/>
        </p:nvSpPr>
        <p:spPr>
          <a:xfrm>
            <a:off x="8483956" y="5595003"/>
            <a:ext cx="330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0AF79F-BE5A-4F78-B31D-FB9E621993A5}"/>
              </a:ext>
            </a:extLst>
          </p:cNvPr>
          <p:cNvSpPr txBox="1"/>
          <p:nvPr/>
        </p:nvSpPr>
        <p:spPr>
          <a:xfrm>
            <a:off x="787756" y="5548868"/>
            <a:ext cx="330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8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1.在主窗口中添加响应鼠标滚轮滚动的函数void (GLFWWindow* window, doubel xoffset, double yoffset)，要求实现的功能为通过鼠标滚轮的上（下）滚动控制窗口中图形的顺（逆）时针旋转，并在main()函数中使用glfwSetScrollCallback()函数进行链接绑定。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956B7B-BD98-44A0-8E25-F87BE6F7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11" y="3421425"/>
            <a:ext cx="3000343" cy="2964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4830B7-61E3-46C6-9BEC-E3790CCB4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19" y="3421425"/>
            <a:ext cx="3000343" cy="2947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660" y="1024255"/>
            <a:ext cx="589407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有些Window电脑上可能会出现主窗口图形不正常缩放的情况，这可能是因为电脑显卡使用了集成显卡导致，解决方法如下：打开显卡控制器→管理3D设置→首选图形处理器→设置为“高性能NVIDIA处理器”，重新运行程序即可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10" y="4037330"/>
            <a:ext cx="2434590" cy="2559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5" y="1322070"/>
            <a:ext cx="5284470" cy="5274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实验目的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1000"/>
              </a:spcAft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1.学会OpenGL的简单键盘交互。</a:t>
            </a:r>
          </a:p>
          <a:p>
            <a:pPr lvl="0" fontAlgn="auto">
              <a:spcAft>
                <a:spcPts val="1000"/>
              </a:spcAft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2.掌握OpenGL的简单鼠标交互。</a:t>
            </a:r>
          </a:p>
          <a:p>
            <a:pPr lvl="0" fontAlgn="auto">
              <a:spcAft>
                <a:spcPts val="1000"/>
              </a:spcAft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3.进一步巩固OpenGL的基本图元绘制基础。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auto">
              <a:spcAft>
                <a:spcPts val="10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glBufferSubData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更新缓冲区对象中的数据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glfwSetMouseButtonCallback(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mouse_button_callback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lvl="0" indent="0" fontAlgn="auto">
              <a:spcAft>
                <a:spcPts val="10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鼠标交互</a:t>
            </a:r>
          </a:p>
          <a:p>
            <a:pPr lvl="0" fontAlgn="auto">
              <a:spcAft>
                <a:spcPts val="1000"/>
              </a:spcAft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glfwSetKeyCallback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mainwindow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key_callback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lvl="0" indent="0" fontAlgn="auto">
              <a:spcAft>
                <a:spcPts val="10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键盘交互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77098-554D-4A8F-BEFC-579CAF770B0A}"/>
              </a:ext>
            </a:extLst>
          </p:cNvPr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主要函数</a:t>
            </a:r>
          </a:p>
        </p:txBody>
      </p:sp>
    </p:spTree>
    <p:extLst>
      <p:ext uri="{BB962C8B-B14F-4D97-AF65-F5344CB8AC3E}">
        <p14:creationId xmlns:p14="http://schemas.microsoft.com/office/powerpoint/2010/main" val="2820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7" y="165476"/>
            <a:ext cx="113090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glBufferSubData</a:t>
            </a:r>
            <a:r>
              <a:rPr lang="en-US" altLang="zh-CN" sz="4400" b="1" dirty="0">
                <a:latin typeface="+mj-ea"/>
                <a:ea typeface="+mj-ea"/>
              </a:rPr>
              <a:t>()</a:t>
            </a:r>
            <a:r>
              <a:rPr lang="zh-CN" altLang="en-US" sz="4400" b="1" dirty="0">
                <a:latin typeface="+mj-ea"/>
                <a:ea typeface="+mj-ea"/>
              </a:rPr>
              <a:t> 函数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9283" y="1328559"/>
            <a:ext cx="10843416" cy="535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6F008A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vbo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glGenBuffers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(1, &amp;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vbo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da-DK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glBindBuffer</a:t>
            </a:r>
            <a:r>
              <a:rPr lang="da-DK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da-DK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GL_ARRAY_BUFFER</a:t>
            </a:r>
            <a:r>
              <a:rPr lang="da-DK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vbo);</a:t>
            </a:r>
          </a:p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glBufferData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GL_ARRAY_BUFFER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(vertices) +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(colors),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GL_STATIC_DRAW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2B91A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2B91A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分别读取数据</a:t>
            </a:r>
            <a:endParaRPr lang="en-US" altLang="zh-CN" dirty="0">
              <a:solidFill>
                <a:srgbClr val="6F008A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glBufferSubData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GL_ARRAY_BUFFER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0,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(vertices), vertices);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glBufferSubData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GL_ARRAY_BUFFER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(vertices),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(colors), colors);</a:t>
            </a:r>
            <a:endParaRPr lang="en-US" altLang="zh-CN" sz="1800" dirty="0">
              <a:solidFill>
                <a:srgbClr val="6F008A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649" y="890409"/>
            <a:ext cx="11039151" cy="56323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50522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FW可以响应两种类型的鼠标交互，分别为鼠标按键的点击与鼠标滚轮的滚动。当发生鼠标点击事件时，系统会返回点击按键的索引、事件发生的类型（按下或释放）等信息，当发生滚轮滚动事件时，系统会返回滚轮在x、y轴方向上的偏移等信息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5E40D4-9EB4-4DCA-8DA1-DA0E4F601378}"/>
              </a:ext>
            </a:extLst>
          </p:cNvPr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鼠标交互事件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EF4B24-7924-4537-B132-E42F45A6C6B0}"/>
              </a:ext>
            </a:extLst>
          </p:cNvPr>
          <p:cNvSpPr txBox="1"/>
          <p:nvPr/>
        </p:nvSpPr>
        <p:spPr>
          <a:xfrm>
            <a:off x="674292" y="3966744"/>
            <a:ext cx="4837508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  </a:t>
            </a:r>
          </a:p>
          <a:p>
            <a:pPr marL="648000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glfwSetMouseButtonCallback(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mouse_button_callback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ED319-4190-4DD9-B680-0044138AA6B7}"/>
              </a:ext>
            </a:extLst>
          </p:cNvPr>
          <p:cNvSpPr txBox="1"/>
          <p:nvPr/>
        </p:nvSpPr>
        <p:spPr>
          <a:xfrm>
            <a:off x="6516292" y="3828244"/>
            <a:ext cx="500141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mouse_button_callback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GLFWwindow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window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button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…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78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FE6BED-70BE-42D2-8906-B3578352CAE6}"/>
              </a:ext>
            </a:extLst>
          </p:cNvPr>
          <p:cNvSpPr txBox="1"/>
          <p:nvPr/>
        </p:nvSpPr>
        <p:spPr>
          <a:xfrm>
            <a:off x="187649" y="122059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鼠标点击回调函数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DFF004-FE37-41CA-85AC-57E8319FB345}"/>
              </a:ext>
            </a:extLst>
          </p:cNvPr>
          <p:cNvSpPr txBox="1"/>
          <p:nvPr/>
        </p:nvSpPr>
        <p:spPr>
          <a:xfrm>
            <a:off x="674292" y="1381720"/>
            <a:ext cx="1084341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mouse_button_callback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GLFWwindow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window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button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684000"/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按下鼠标左键，图形变为绿色。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684000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button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GLFW_MOUSE_BUTTON_LEFT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684000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684000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mainWindowSquareColor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GREEN;</a:t>
            </a:r>
          </a:p>
          <a:p>
            <a:pPr marL="684000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684000"/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按下鼠标右键，图形变为黄色。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684000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button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GLFW_MOUSE_BUTTON_RIGHT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684000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684000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mainWindowSquareColor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YELLOW;</a:t>
            </a:r>
          </a:p>
          <a:p>
            <a:pPr marL="684000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glfwSetMouseButtonCallback(mouse_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button_callback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；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D2CFB4-202A-4EA2-90CA-B12F61A25FB8}"/>
              </a:ext>
            </a:extLst>
          </p:cNvPr>
          <p:cNvSpPr/>
          <p:nvPr/>
        </p:nvSpPr>
        <p:spPr>
          <a:xfrm>
            <a:off x="187649" y="890409"/>
            <a:ext cx="11039151" cy="56323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7FEE40E-F6AB-4821-885C-4BE25C56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9" y="996115"/>
            <a:ext cx="10515600" cy="38560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）添加鼠标回调函数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D87411B-873A-42E6-8565-15B8EB32A6A4}"/>
              </a:ext>
            </a:extLst>
          </p:cNvPr>
          <p:cNvSpPr txBox="1">
            <a:spLocks/>
          </p:cNvSpPr>
          <p:nvPr/>
        </p:nvSpPr>
        <p:spPr>
          <a:xfrm>
            <a:off x="187649" y="5225037"/>
            <a:ext cx="10515600" cy="50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）关联鼠标回调函数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329BFE-3B28-42FD-87D0-557E1A8C0455}"/>
              </a:ext>
            </a:extLst>
          </p:cNvPr>
          <p:cNvSpPr txBox="1"/>
          <p:nvPr/>
        </p:nvSpPr>
        <p:spPr>
          <a:xfrm>
            <a:off x="5135958" y="4927303"/>
            <a:ext cx="6090842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i="0" kern="100" spc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r>
              <a:rPr lang="zh-CN" altLang="en-US" sz="1400" i="0" kern="100" spc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是将要被当做参数传递给另一个函数</a:t>
            </a:r>
            <a:r>
              <a:rPr lang="en-US" altLang="zh-CN" sz="1400" i="0" kern="100" spc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i="0" kern="100" spc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并被其调用；</a:t>
            </a:r>
            <a:endParaRPr lang="zh-CN" altLang="en-US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有一家旅馆提供叫醒服务，但是要求旅客自己决定叫醒的方法。这里，“叫醒”这个行为是旅馆提供的，把它称为中间函数，但是叫醒的方式是由旅客决定并告诉旅馆的，也就是回调函数。而旅客告诉旅馆怎么叫醒自己的动作，也就是把回调函数传入中间函数的动作，称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注册回调函数。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FE6BED-70BE-42D2-8906-B3578352CAE6}"/>
              </a:ext>
            </a:extLst>
          </p:cNvPr>
          <p:cNvSpPr txBox="1"/>
          <p:nvPr/>
        </p:nvSpPr>
        <p:spPr>
          <a:xfrm>
            <a:off x="366474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EBA8D2-8C59-445F-9B70-60A1E737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1" y="2006843"/>
            <a:ext cx="3354519" cy="3333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D27A02-00E7-426A-AA62-CE520BD9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480" y="1981591"/>
            <a:ext cx="3354519" cy="33835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E32D9B-2060-48E2-AFC4-260723904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230" y="2035888"/>
            <a:ext cx="3354519" cy="33545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09C6E0-4141-4A16-BCCE-05D16DC504E8}"/>
              </a:ext>
            </a:extLst>
          </p:cNvPr>
          <p:cNvSpPr txBox="1"/>
          <p:nvPr/>
        </p:nvSpPr>
        <p:spPr>
          <a:xfrm>
            <a:off x="4525479" y="5604192"/>
            <a:ext cx="3354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GLFW_MOUSE_BUTTON_LEFT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F9368-CB25-4B12-9AEF-7827B53732FF}"/>
              </a:ext>
            </a:extLst>
          </p:cNvPr>
          <p:cNvSpPr txBox="1"/>
          <p:nvPr/>
        </p:nvSpPr>
        <p:spPr>
          <a:xfrm>
            <a:off x="8475230" y="5615721"/>
            <a:ext cx="3907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GLFW_MOUSE_BUTTON_RIGHT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3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当鼠标位于窗口内并且键盘有某个键被按下或释放，就会产生键盘事件。当发生键盘事件时，系统会返回事件发生窗口的指针、键盘按键的索引、事件发生的类型（按下或者释放）等信息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BA84B-1E40-46B2-A68F-B3081B874E5B}"/>
              </a:ext>
            </a:extLst>
          </p:cNvPr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键盘交互事件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B26D8F-D535-42F5-A09B-0DC52C7905C7}"/>
              </a:ext>
            </a:extLst>
          </p:cNvPr>
          <p:cNvSpPr txBox="1"/>
          <p:nvPr/>
        </p:nvSpPr>
        <p:spPr>
          <a:xfrm>
            <a:off x="406399" y="4072521"/>
            <a:ext cx="5689601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glfwSetKeyCallback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key_callback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C78A36-1A75-4BCA-B5D1-B5FD67B0231B}"/>
              </a:ext>
            </a:extLst>
          </p:cNvPr>
          <p:cNvSpPr txBox="1"/>
          <p:nvPr/>
        </p:nvSpPr>
        <p:spPr>
          <a:xfrm>
            <a:off x="6427392" y="3949410"/>
            <a:ext cx="50788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key_callback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GLFWwindow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window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scancode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…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FE6BED-70BE-42D2-8906-B3578352CAE6}"/>
              </a:ext>
            </a:extLst>
          </p:cNvPr>
          <p:cNvSpPr txBox="1"/>
          <p:nvPr/>
        </p:nvSpPr>
        <p:spPr>
          <a:xfrm>
            <a:off x="187649" y="122059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键盘点击回调函数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DFF004-FE37-41CA-85AC-57E8319FB345}"/>
              </a:ext>
            </a:extLst>
          </p:cNvPr>
          <p:cNvSpPr txBox="1"/>
          <p:nvPr/>
        </p:nvSpPr>
        <p:spPr>
          <a:xfrm>
            <a:off x="674292" y="1013515"/>
            <a:ext cx="10843416" cy="584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rgbClr val="6F008A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key_callback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GLFWwindow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window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scancode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720000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GLFW_KEY_ESCAPE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720000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glfwSetWindowShouldClose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window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GL_TRUE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720000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720000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mainWindowSquareColor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RED;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720000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720000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mainWindowSquareColor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BLUE;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720000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GLFW_KEY_W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GLFW_PRESS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720000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mainWindowSquareColor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WHITE;</a:t>
            </a:r>
          </a:p>
          <a:p>
            <a:pPr marL="72000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D2CFB4-202A-4EA2-90CA-B12F61A25FB8}"/>
              </a:ext>
            </a:extLst>
          </p:cNvPr>
          <p:cNvSpPr/>
          <p:nvPr/>
        </p:nvSpPr>
        <p:spPr>
          <a:xfrm>
            <a:off x="187649" y="890409"/>
            <a:ext cx="11039151" cy="58444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313E4C-55C5-4667-A32C-E0C05BB24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9" y="890409"/>
            <a:ext cx="10515600" cy="5024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）添加键盘回调函数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8512ADF-A950-43C9-A70B-5399910C347C}"/>
              </a:ext>
            </a:extLst>
          </p:cNvPr>
          <p:cNvSpPr txBox="1">
            <a:spLocks/>
          </p:cNvSpPr>
          <p:nvPr/>
        </p:nvSpPr>
        <p:spPr>
          <a:xfrm>
            <a:off x="187649" y="6034479"/>
            <a:ext cx="10515600" cy="50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函数中使用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glfwSetKeyCallback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函数进行链接绑定。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0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824</Words>
  <Application>Microsoft Office PowerPoint</Application>
  <PresentationFormat>宽屏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新宋体</vt:lpstr>
      <vt:lpstr>Arial</vt:lpstr>
      <vt:lpstr>Consolas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username</cp:lastModifiedBy>
  <cp:revision>252</cp:revision>
  <dcterms:created xsi:type="dcterms:W3CDTF">2021-09-06T11:12:00Z</dcterms:created>
  <dcterms:modified xsi:type="dcterms:W3CDTF">2021-09-26T05:46:14Z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BF599A55AD8941FDBBE2AB051570D1B2</vt:lpwstr>
  </property>
  <property fmtid="{D5CDD505-2E9C-101B-9397-08002B2CF9AE}" pid="3" name="KSOProductBuildVer">
    <vt:lpwstr>2052-11.1.0.10700</vt:lpwstr>
  </property>
</Properties>
</file>