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59" r:id="rId4"/>
    <p:sldId id="294" r:id="rId5"/>
    <p:sldId id="308" r:id="rId6"/>
    <p:sldId id="322" r:id="rId7"/>
    <p:sldId id="323" r:id="rId8"/>
    <p:sldId id="331" r:id="rId9"/>
    <p:sldId id="324" r:id="rId10"/>
    <p:sldId id="332" r:id="rId11"/>
    <p:sldId id="296" r:id="rId12"/>
    <p:sldId id="325" r:id="rId13"/>
    <p:sldId id="326" r:id="rId14"/>
    <p:sldId id="327" r:id="rId15"/>
    <p:sldId id="329" r:id="rId16"/>
    <p:sldId id="330" r:id="rId17"/>
    <p:sldId id="304" r:id="rId18"/>
    <p:sldId id="306" r:id="rId19"/>
    <p:sldId id="29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7" autoAdjust="0"/>
  </p:normalViewPr>
  <p:slideViewPr>
    <p:cSldViewPr snapToGrid="0">
      <p:cViewPr>
        <p:scale>
          <a:sx n="66" d="100"/>
          <a:sy n="66" d="100"/>
        </p:scale>
        <p:origin x="1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1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1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871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3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0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254" y="1129222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4186" y="2884642"/>
            <a:ext cx="92547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 </a:t>
            </a:r>
            <a:r>
              <a:rPr lang="en-US" altLang="zh-CN" sz="4400" dirty="0"/>
              <a:t>2.2  OFF</a:t>
            </a:r>
            <a:r>
              <a:rPr lang="zh-CN" altLang="en-US" sz="4400" dirty="0"/>
              <a:t>格式的模型显示</a:t>
            </a:r>
            <a:endParaRPr lang="en-US" altLang="zh-CN" sz="4400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助教：林志强、肖荣钧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82" y="1286121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glPolygonMode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GLenum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face,GLenum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这个参数确定显示模式将适用于物体的哪些部分，控制多边形的正面和背面的绘图模式，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这个参数确定选中的物体的面以何种方式显示（显示模式）。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绘制模式函数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92C39A-9592-444F-9F27-F7CF84830241}"/>
              </a:ext>
            </a:extLst>
          </p:cNvPr>
          <p:cNvSpPr txBox="1"/>
          <p:nvPr/>
        </p:nvSpPr>
        <p:spPr>
          <a:xfrm>
            <a:off x="954768" y="3806339"/>
            <a:ext cx="5663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glPolygonMode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GL_FRONT_AND_BACK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8552D5-69EF-49B3-97B7-75CAF051F5DA}"/>
              </a:ext>
            </a:extLst>
          </p:cNvPr>
          <p:cNvSpPr txBox="1"/>
          <p:nvPr/>
        </p:nvSpPr>
        <p:spPr>
          <a:xfrm>
            <a:off x="954768" y="4636933"/>
            <a:ext cx="4872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glPolygonMode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GL_FRONT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888C6-28D9-47C7-A128-6E9672ED7D99}"/>
              </a:ext>
            </a:extLst>
          </p:cNvPr>
          <p:cNvSpPr txBox="1"/>
          <p:nvPr/>
        </p:nvSpPr>
        <p:spPr>
          <a:xfrm>
            <a:off x="954768" y="5387213"/>
            <a:ext cx="525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glPolygonMode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GL_BACK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470DA6-A7E6-422D-84F3-2C86F4B76517}"/>
              </a:ext>
            </a:extLst>
          </p:cNvPr>
          <p:cNvSpPr/>
          <p:nvPr/>
        </p:nvSpPr>
        <p:spPr>
          <a:xfrm>
            <a:off x="575581" y="2931886"/>
            <a:ext cx="11233759" cy="37882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A120D0-9052-4CF5-9BF7-A1373BEBC964}"/>
              </a:ext>
            </a:extLst>
          </p:cNvPr>
          <p:cNvSpPr txBox="1"/>
          <p:nvPr/>
        </p:nvSpPr>
        <p:spPr>
          <a:xfrm>
            <a:off x="954768" y="3076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GL_LINE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：线框模式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F45AC3-C2DD-4469-91D6-7F9858D2627C}"/>
              </a:ext>
            </a:extLst>
          </p:cNvPr>
          <p:cNvSpPr txBox="1"/>
          <p:nvPr/>
        </p:nvSpPr>
        <p:spPr>
          <a:xfrm>
            <a:off x="6214369" y="37740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绘制正面和反面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2EF988-F055-4048-9E1D-C41CE75D08D2}"/>
              </a:ext>
            </a:extLst>
          </p:cNvPr>
          <p:cNvSpPr txBox="1"/>
          <p:nvPr/>
        </p:nvSpPr>
        <p:spPr>
          <a:xfrm>
            <a:off x="6309620" y="53068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绘制反面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A65CC69-9684-4904-8331-518A90A9F56B}"/>
              </a:ext>
            </a:extLst>
          </p:cNvPr>
          <p:cNvSpPr txBox="1"/>
          <p:nvPr/>
        </p:nvSpPr>
        <p:spPr>
          <a:xfrm>
            <a:off x="6240223" y="45951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绘制正面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995773-0013-4111-AFA5-89FF93670E1A}"/>
              </a:ext>
            </a:extLst>
          </p:cNvPr>
          <p:cNvSpPr txBox="1"/>
          <p:nvPr/>
        </p:nvSpPr>
        <p:spPr>
          <a:xfrm>
            <a:off x="896712" y="6137493"/>
            <a:ext cx="615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glPolygonMode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GL_FRONT_AND_BACK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GL_FILL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9DAC7B-4DF8-49BA-906B-6511E2F151FB}"/>
              </a:ext>
            </a:extLst>
          </p:cNvPr>
          <p:cNvSpPr txBox="1"/>
          <p:nvPr/>
        </p:nvSpPr>
        <p:spPr>
          <a:xfrm>
            <a:off x="6325948" y="6137493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设置回默认的填充模式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81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read_off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文件，并存储信息到外部变量中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E39E5-D8EB-466D-9D67-E2D218E2451C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0D807D-A4DC-4C29-85D7-E9F82BF9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74" y="2928619"/>
            <a:ext cx="5524082" cy="345636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CB54A65-0043-4214-A4C7-83E3C6066417}"/>
              </a:ext>
            </a:extLst>
          </p:cNvPr>
          <p:cNvSpPr txBox="1"/>
          <p:nvPr/>
        </p:nvSpPr>
        <p:spPr>
          <a:xfrm>
            <a:off x="6818030" y="3403600"/>
            <a:ext cx="47722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Vertices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容器用于存储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文件中的顶点坐标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faces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容器存储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文件中的顶点下标。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是根据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vertices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faces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数据进一步获得的所有面片上顶点的数据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Colors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容器则是和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的顶点一一对应，保存这个顶点的颜色</a:t>
            </a:r>
          </a:p>
          <a:p>
            <a:pPr algn="just"/>
            <a:endParaRPr lang="zh-CN" altLang="en-US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zh-CN" altLang="en-US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6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569" y="13001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read_off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中将读取的顶点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数据保存到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vertices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E39E5-D8EB-466D-9D67-E2D218E2451C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6CA20C-1585-49B8-9DAC-BC877DF0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0" y="203200"/>
            <a:ext cx="5818750" cy="64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3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569" y="13001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storeFacesPoints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函数，存储用于着色器中顶点和颜色信息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E39E5-D8EB-466D-9D67-E2D218E2451C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7DE8F1-7E11-4C9B-87AD-60ACF57B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59" y="2520678"/>
            <a:ext cx="8715219" cy="21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569" y="13001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key_callback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中启用被注释的代码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参考前面提到函数控制深度测试、面剔除和绘制模式的切换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main.cpp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key_callback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@TODO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标记的位置，根据注释补充代码。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FE39E5-D8EB-466D-9D67-E2D218E2451C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0B028D-E07D-42AB-8CE9-A8171EBFF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8" y="2164629"/>
            <a:ext cx="11753603" cy="11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71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1.OFF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模型读取，复制顶点数据到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开启窗口的深度测试和深度缓存清理。实现按键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分别控制深度测试的开启和关闭。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实现按键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分别控制背面面片的剔除和恢复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实现按键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分别控制正向面片的剔除和恢复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实现按键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分别控制线模式的启动和关闭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9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最终得到下面的结果：开启深度测试或者背面剔除、开启正面剔除、开启线模式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如果为每个顶点赋上不同的颜色可以得到一个插值的彩色立方体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760FDA-7808-4FD6-B87C-96817293C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09" y="1682543"/>
            <a:ext cx="2089619" cy="2195493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704EAD2-2DAC-425D-8835-92CD808A2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828" y="1682543"/>
            <a:ext cx="2089619" cy="2194782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9FE56F2-9188-41B7-880E-B984420BBB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47" y="1682543"/>
            <a:ext cx="2089619" cy="219397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0E5415C-7CA6-4ADF-B33E-D671B4DA4B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09" y="4270005"/>
            <a:ext cx="2089619" cy="2196388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E0F2B73-858D-4E0A-9BA1-C2F02D8F88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27" y="4288004"/>
            <a:ext cx="2089618" cy="2187494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976B485B-3F0D-4BFF-B717-34B001E580F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44" y="4297251"/>
            <a:ext cx="2089617" cy="21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4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568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根据“期中大作业 俄罗斯方块”中的实验要求，设计一个简化版的俄罗斯方块游戏，完成实验并撰写报告。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26056DD-CBF4-417F-99D4-9BF2F9D1D8F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72" y="3189855"/>
            <a:ext cx="4891314" cy="34722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A9EBE8-BF50-4D09-BDBE-4BE4F6836C11}"/>
              </a:ext>
            </a:extLst>
          </p:cNvPr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期中大作业</a:t>
            </a:r>
            <a:endParaRPr lang="en-US" altLang="zh-CN" sz="4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25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81868" y="934917"/>
            <a:ext cx="8428263" cy="18120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5763" indent="-385763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棋盘格的渲染和方块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向下移动</a:t>
            </a:r>
          </a:p>
          <a:p>
            <a:pPr marL="385763" indent="-385763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方块叠加</a:t>
            </a:r>
          </a:p>
          <a:p>
            <a:pPr marL="385763" indent="-385763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键盘控制方块的移动</a:t>
            </a:r>
          </a:p>
          <a:p>
            <a:pPr marL="385763" indent="-385763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游戏逻辑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3E5711-8A86-4418-84C1-F5F3E1930F0A}"/>
              </a:ext>
            </a:extLst>
          </p:cNvPr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期中大作业</a:t>
            </a:r>
            <a:endParaRPr lang="en-US" altLang="zh-CN" sz="4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2953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E6ECCE-4795-4E93-81BE-EE3307DCAC04}"/>
              </a:ext>
            </a:extLst>
          </p:cNvPr>
          <p:cNvSpPr txBox="1"/>
          <p:nvPr/>
        </p:nvSpPr>
        <p:spPr>
          <a:xfrm>
            <a:off x="187648" y="165476"/>
            <a:ext cx="9352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期中大作业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5EA1B1-F467-4963-9F66-317771D7FE55}"/>
              </a:ext>
            </a:extLst>
          </p:cNvPr>
          <p:cNvSpPr txBox="1"/>
          <p:nvPr/>
        </p:nvSpPr>
        <p:spPr>
          <a:xfrm>
            <a:off x="384142" y="1201074"/>
            <a:ext cx="500799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400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提交内容：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提交文件包括：实验报告和源代码压缩包，命名格式均为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源代码压缩包内要求有两个文件夹，一个为代码文件夹，命名为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“code”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，一个为可执行文件夹，命名为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“exe”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3D1620-FAD8-4C65-81A0-E2460943F1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84269" y="2465186"/>
            <a:ext cx="1955800" cy="11734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8E709C-EF10-4E9F-95EE-0114C70CAFE5}"/>
              </a:ext>
            </a:extLst>
          </p:cNvPr>
          <p:cNvPicPr/>
          <p:nvPr/>
        </p:nvPicPr>
        <p:blipFill rotWithShape="1">
          <a:blip r:embed="rId4"/>
          <a:srcRect t="8883" b="10222"/>
          <a:stretch/>
        </p:blipFill>
        <p:spPr bwMode="auto">
          <a:xfrm>
            <a:off x="1978581" y="5213712"/>
            <a:ext cx="2161488" cy="13426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6EEBFB-FA5F-47BF-AB2F-893108A1703D}"/>
              </a:ext>
            </a:extLst>
          </p:cNvPr>
          <p:cNvSpPr txBox="1"/>
          <p:nvPr/>
        </p:nvSpPr>
        <p:spPr>
          <a:xfrm>
            <a:off x="6224362" y="550196"/>
            <a:ext cx="54648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代码文件夹中只能包含代码和代码需要用到的资源文件（比如纹理图片、模型），其他由编辑器或者编译器创建项目时候生成的文件全部都不要加上，不清楚的同学可以询问助教。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可执行文件夹中，只包含可执行文件以及执行所需的动态库文件和资源文件等，要求可以直接点击该程序就可正常执行。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98DBF46-E864-4504-9807-00FAC903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8341"/>
          <a:stretch>
            <a:fillRect/>
          </a:stretch>
        </p:blipFill>
        <p:spPr>
          <a:xfrm>
            <a:off x="6977833" y="1967201"/>
            <a:ext cx="3940165" cy="1252845"/>
          </a:xfrm>
          <a:prstGeom prst="rect">
            <a:avLst/>
          </a:prstGeom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722D7A-C077-4F90-AF22-B85F997CF0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7843"/>
          <a:stretch>
            <a:fillRect/>
          </a:stretch>
        </p:blipFill>
        <p:spPr>
          <a:xfrm>
            <a:off x="8024095" y="4959824"/>
            <a:ext cx="3032290" cy="1252845"/>
          </a:xfrm>
          <a:prstGeom prst="rect">
            <a:avLst/>
          </a:prstGeom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9FA313C-79A3-497D-B50F-8DBD6A73B3A8}"/>
              </a:ext>
            </a:extLst>
          </p:cNvPr>
          <p:cNvSpPr txBox="1"/>
          <p:nvPr/>
        </p:nvSpPr>
        <p:spPr>
          <a:xfrm>
            <a:off x="4140069" y="6313027"/>
            <a:ext cx="612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截止时间：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 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23:59</a:t>
            </a:r>
            <a:endParaRPr lang="zh-CN" alt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3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9888" y="327872"/>
            <a:ext cx="7127551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实验目的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了解和熟悉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模型文件格式。</a:t>
            </a:r>
          </a:p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模型文件。</a:t>
            </a:r>
          </a:p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了解基本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图元的绘制。</a:t>
            </a:r>
          </a:p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了解深度测试技术。</a:t>
            </a:r>
          </a:p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了解面剔除技术。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50E267-AA22-4749-890D-288DFA3FF112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OFF</a:t>
            </a:r>
            <a:r>
              <a:rPr lang="zh-CN" altLang="en-US" sz="4400" b="1" dirty="0">
                <a:latin typeface="+mj-ea"/>
                <a:ea typeface="+mj-ea"/>
              </a:rPr>
              <a:t>格式文件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3E42F-83E7-4A9B-8239-19B76D6ACE09}"/>
              </a:ext>
            </a:extLst>
          </p:cNvPr>
          <p:cNvSpPr txBox="1">
            <a:spLocks/>
          </p:cNvSpPr>
          <p:nvPr/>
        </p:nvSpPr>
        <p:spPr>
          <a:xfrm>
            <a:off x="329888" y="1471866"/>
            <a:ext cx="11107630" cy="3927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Object File Format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，即物体文件格式，是一种</a:t>
            </a:r>
            <a:r>
              <a:rPr lang="zh-CN" alt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三维模型文件格式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。物体文件格式（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.off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）文件通过描述物体表面的多边形来表示一个模型的几何结构，这里的多边形可以有任意数量的顶点。本次实验提供了两个立方体的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文件，放在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assets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文件夹下。</a:t>
            </a:r>
          </a:p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Princeton Shape Benchmark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 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.off 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文件遵循以下标准：</a:t>
            </a:r>
          </a:p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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文件全是以</a:t>
            </a:r>
            <a:r>
              <a:rPr lang="en-US" altLang="zh-CN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关键字开始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ASCII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文件。</a:t>
            </a:r>
          </a:p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第二行说明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顶点的数量、面片的数量、边的数量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。边的数量可能会省略。</a:t>
            </a:r>
          </a:p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第三行开始是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顶点列表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，顶点按每行一个列出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坐标。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E6D1D-D21D-42EF-B42C-6F07F6B1A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21851" y="2307157"/>
            <a:ext cx="2540261" cy="4550843"/>
          </a:xfrm>
          <a:prstGeom prst="rect">
            <a:avLst/>
          </a:prstGeom>
          <a:noFill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1C9EC7-1F54-46E5-B44C-A5B73144CE19}"/>
              </a:ext>
            </a:extLst>
          </p:cNvPr>
          <p:cNvSpPr txBox="1"/>
          <p:nvPr/>
        </p:nvSpPr>
        <p:spPr>
          <a:xfrm>
            <a:off x="-283871" y="5386134"/>
            <a:ext cx="918112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在顶点列表后，面片按照每行一个列表，对于每个面片，顶点的数量是指定的，接下来是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顶点索引列表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。比如图中有一行是 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3 1 6 2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，它表示该面片有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个顶点，由第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个顶点构成。</a:t>
            </a:r>
            <a:endParaRPr lang="zh-CN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在绘制时，如果屏幕上当前像素要绘制新的候选颜色，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只有对应物体比之前的物体更靠近观察者，我们才能绘制它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初始状态下，深度缓存的值是一个距视点尽可能远的最大值，而所有物体的深度值都要比这个值更靠近视点。每帧重绘场景时都要清除深度缓存数据。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BB939C-FF0C-4F38-8545-03D327A8674B}"/>
              </a:ext>
            </a:extLst>
          </p:cNvPr>
          <p:cNvGrpSpPr/>
          <p:nvPr/>
        </p:nvGrpSpPr>
        <p:grpSpPr>
          <a:xfrm>
            <a:off x="4430125" y="3621204"/>
            <a:ext cx="3331751" cy="2902121"/>
            <a:chOff x="1167130" y="3135629"/>
            <a:chExt cx="2865616" cy="24960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62AFCF-2984-4343-ABAF-FD16528A0EEC}"/>
                </a:ext>
              </a:extLst>
            </p:cNvPr>
            <p:cNvSpPr txBox="1"/>
            <p:nvPr/>
          </p:nvSpPr>
          <p:spPr>
            <a:xfrm>
              <a:off x="3679631" y="4519306"/>
              <a:ext cx="353115" cy="25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rgbClr val="00B0F0"/>
                  </a:solidFill>
                </a:rPr>
                <a:t>X</a:t>
              </a:r>
              <a:endParaRPr lang="zh-CN" altLang="en-US" sz="1350" dirty="0">
                <a:solidFill>
                  <a:srgbClr val="00B0F0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D88ED1A-70CA-4401-B11F-C3B093B4C4D6}"/>
                </a:ext>
              </a:extLst>
            </p:cNvPr>
            <p:cNvSpPr txBox="1"/>
            <p:nvPr/>
          </p:nvSpPr>
          <p:spPr>
            <a:xfrm>
              <a:off x="1714982" y="3135629"/>
              <a:ext cx="353115" cy="25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rgbClr val="00B0F0"/>
                  </a:solidFill>
                </a:rPr>
                <a:t>Y</a:t>
              </a:r>
              <a:endParaRPr lang="zh-CN" altLang="en-US" sz="1350" dirty="0">
                <a:solidFill>
                  <a:srgbClr val="00B0F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9A4F5C4-D352-47EF-A6EB-81AEBA4D9C2C}"/>
                </a:ext>
              </a:extLst>
            </p:cNvPr>
            <p:cNvSpPr txBox="1"/>
            <p:nvPr/>
          </p:nvSpPr>
          <p:spPr>
            <a:xfrm>
              <a:off x="1167130" y="5266646"/>
              <a:ext cx="353115" cy="25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rgbClr val="00B0F0"/>
                  </a:solidFill>
                </a:rPr>
                <a:t>Z</a:t>
              </a:r>
              <a:endParaRPr lang="zh-CN" altLang="en-US" sz="1350" dirty="0">
                <a:solidFill>
                  <a:srgbClr val="00B0F0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F24444F-7CE0-46E6-861A-C3A5B322A5CA}"/>
                </a:ext>
              </a:extLst>
            </p:cNvPr>
            <p:cNvGrpSpPr/>
            <p:nvPr/>
          </p:nvGrpSpPr>
          <p:grpSpPr>
            <a:xfrm>
              <a:off x="1386045" y="3266333"/>
              <a:ext cx="2389684" cy="2365391"/>
              <a:chOff x="1386045" y="3266333"/>
              <a:chExt cx="2389684" cy="236539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0CF871DB-25A7-4A0E-9A54-BAF7311F49DB}"/>
                  </a:ext>
                </a:extLst>
              </p:cNvPr>
              <p:cNvGrpSpPr/>
              <p:nvPr/>
            </p:nvGrpSpPr>
            <p:grpSpPr>
              <a:xfrm>
                <a:off x="1386045" y="3266333"/>
                <a:ext cx="2389684" cy="2365391"/>
                <a:chOff x="1386045" y="3266333"/>
                <a:chExt cx="2389684" cy="2365391"/>
              </a:xfrm>
            </p:grpSpPr>
            <p:cxnSp>
              <p:nvCxnSpPr>
                <p:cNvPr id="18" name="Straight Arrow Connector 9">
                  <a:extLst>
                    <a:ext uri="{FF2B5EF4-FFF2-40B4-BE49-F238E27FC236}">
                      <a16:creationId xmlns:a16="http://schemas.microsoft.com/office/drawing/2014/main" id="{8FEB9566-5F51-4E67-9438-2989A41ED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6536" y="4827204"/>
                  <a:ext cx="165919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0">
                  <a:extLst>
                    <a:ext uri="{FF2B5EF4-FFF2-40B4-BE49-F238E27FC236}">
                      <a16:creationId xmlns:a16="http://schemas.microsoft.com/office/drawing/2014/main" id="{A6396465-55FD-4E54-B4DC-49B94856A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10390" y="3266333"/>
                  <a:ext cx="12292" cy="15608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2">
                  <a:extLst>
                    <a:ext uri="{FF2B5EF4-FFF2-40B4-BE49-F238E27FC236}">
                      <a16:creationId xmlns:a16="http://schemas.microsoft.com/office/drawing/2014/main" id="{DCBE40AE-501C-4B31-86A8-95A2D54E1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86045" y="4869971"/>
                  <a:ext cx="735720" cy="7617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48ACC16E-66EA-42DA-A800-B5690329154E}"/>
                  </a:ext>
                </a:extLst>
              </p:cNvPr>
              <p:cNvGrpSpPr/>
              <p:nvPr/>
            </p:nvGrpSpPr>
            <p:grpSpPr>
              <a:xfrm>
                <a:off x="1753905" y="3668612"/>
                <a:ext cx="1561110" cy="1560833"/>
                <a:chOff x="1753905" y="3668612"/>
                <a:chExt cx="1561110" cy="1560833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182F2EA-F8FA-4072-A688-8C8EE18AAAA1}"/>
                    </a:ext>
                  </a:extLst>
                </p:cNvPr>
                <p:cNvSpPr/>
                <p:nvPr/>
              </p:nvSpPr>
              <p:spPr>
                <a:xfrm>
                  <a:off x="2135219" y="3668612"/>
                  <a:ext cx="1179795" cy="1182676"/>
                </a:xfrm>
                <a:prstGeom prst="rect">
                  <a:avLst/>
                </a:prstGeom>
                <a:solidFill>
                  <a:srgbClr val="FFFF0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42487E49-FCB1-4E86-B39A-1B0E1552F356}"/>
                    </a:ext>
                  </a:extLst>
                </p:cNvPr>
                <p:cNvGrpSpPr/>
                <p:nvPr/>
              </p:nvGrpSpPr>
              <p:grpSpPr>
                <a:xfrm>
                  <a:off x="1754183" y="3668613"/>
                  <a:ext cx="1560832" cy="1560831"/>
                  <a:chOff x="3775729" y="2951254"/>
                  <a:chExt cx="1560832" cy="1560831"/>
                </a:xfrm>
              </p:grpSpPr>
              <p:sp>
                <p:nvSpPr>
                  <p:cNvPr id="14" name="立方体 13">
                    <a:extLst>
                      <a:ext uri="{FF2B5EF4-FFF2-40B4-BE49-F238E27FC236}">
                        <a16:creationId xmlns:a16="http://schemas.microsoft.com/office/drawing/2014/main" id="{1C24CF21-C2CA-4013-8AC5-B1C5EDCEF0FD}"/>
                      </a:ext>
                    </a:extLst>
                  </p:cNvPr>
                  <p:cNvSpPr/>
                  <p:nvPr/>
                </p:nvSpPr>
                <p:spPr>
                  <a:xfrm>
                    <a:off x="3775729" y="2951254"/>
                    <a:ext cx="1560831" cy="1560831"/>
                  </a:xfrm>
                  <a:prstGeom prst="cub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A7C0BBB3-E3F9-4B5D-B120-4E18A6CC0F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33850" y="4114800"/>
                    <a:ext cx="120271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833539CD-537F-4303-BD71-D7E0AC470C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75729" y="4102146"/>
                    <a:ext cx="409939" cy="4099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907D64EE-A19C-4B0F-849A-FD677EED3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43375" y="2951254"/>
                    <a:ext cx="0" cy="116354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BAEE868-84AE-4957-A1B7-52436558814A}"/>
                    </a:ext>
                  </a:extLst>
                </p:cNvPr>
                <p:cNvSpPr/>
                <p:nvPr/>
              </p:nvSpPr>
              <p:spPr>
                <a:xfrm>
                  <a:off x="1753905" y="4046769"/>
                  <a:ext cx="1179795" cy="1182676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深度测试</a:t>
            </a:r>
            <a:endParaRPr lang="zh-CN" altLang="zh-CN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85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7DA0CAB-8E3E-43F5-A030-580D0FE7B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70" y="3114804"/>
            <a:ext cx="2014279" cy="20142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F7DE6A-1AD7-4D8D-9B88-A8C60D1EA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49" y="3114803"/>
            <a:ext cx="2014280" cy="20142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C4752F7-2B38-4AC1-A97C-987AF075CE66}"/>
              </a:ext>
            </a:extLst>
          </p:cNvPr>
          <p:cNvSpPr txBox="1"/>
          <p:nvPr/>
        </p:nvSpPr>
        <p:spPr>
          <a:xfrm>
            <a:off x="2748653" y="5203847"/>
            <a:ext cx="13573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/>
              <a:t>开启深度测试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2AAC18-0126-421A-8CEB-581712D28198}"/>
              </a:ext>
            </a:extLst>
          </p:cNvPr>
          <p:cNvSpPr txBox="1"/>
          <p:nvPr/>
        </p:nvSpPr>
        <p:spPr>
          <a:xfrm>
            <a:off x="4794650" y="5203847"/>
            <a:ext cx="14612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/>
              <a:t>不开启深度测试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5DF4D5D-B8C4-4101-BB21-185DA9867E21}"/>
              </a:ext>
            </a:extLst>
          </p:cNvPr>
          <p:cNvSpPr txBox="1">
            <a:spLocks/>
          </p:cNvSpPr>
          <p:nvPr/>
        </p:nvSpPr>
        <p:spPr>
          <a:xfrm>
            <a:off x="1270794" y="1695726"/>
            <a:ext cx="9181306" cy="8206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下图对比了开启深度测试的效果，可见深度测试技术能带来更准确的渲染结果（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cube.off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绘制结果）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B7F7FA-07CA-42DD-AC6B-608D03D3E54E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深度测试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0EA01A-D4A3-47FC-86DC-1A0B83C90932}"/>
              </a:ext>
            </a:extLst>
          </p:cNvPr>
          <p:cNvSpPr txBox="1"/>
          <p:nvPr/>
        </p:nvSpPr>
        <p:spPr>
          <a:xfrm>
            <a:off x="6944632" y="2967781"/>
            <a:ext cx="47477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glEnable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GL_DEPTH_TEST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glDisable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GL_DEPTH_TEST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/>
          </a:p>
          <a:p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glClear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GL_COLOR_BUFFER_BIT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GL_DEPTH_BUFFER_BIT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68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逆时针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的顶点连接顺序被定义为三角形的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。开启面剔除模式，会默认去除掉所有不是正面朝向的面，这样可以节约很多的处理性能。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面剔除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6A8AC88-52C1-45CC-832F-605E8F48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704" y="3097328"/>
            <a:ext cx="6543793" cy="2728686"/>
          </a:xfrm>
          <a:prstGeom prst="rect">
            <a:avLst/>
          </a:prstGeom>
        </p:spPr>
      </p:pic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5D808DF9-548D-4241-97EE-48EF2632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3" y="2946198"/>
            <a:ext cx="4721476" cy="28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面剔除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442D89-F8A6-4687-AA51-0147E7C785E8}"/>
              </a:ext>
            </a:extLst>
          </p:cNvPr>
          <p:cNvSpPr txBox="1"/>
          <p:nvPr/>
        </p:nvSpPr>
        <p:spPr>
          <a:xfrm>
            <a:off x="1161143" y="2005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glEnable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GL_CULL_FACE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0168B9-AED7-4217-A31B-4F766833E512}"/>
              </a:ext>
            </a:extLst>
          </p:cNvPr>
          <p:cNvSpPr txBox="1"/>
          <p:nvPr/>
        </p:nvSpPr>
        <p:spPr>
          <a:xfrm>
            <a:off x="4767943" y="20055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开启面剔除模式，默认去除掉所有不是正面朝向的面，这样可以节约很多的处理性能。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D2B56A-114A-436D-98AC-B27F97B3866C}"/>
              </a:ext>
            </a:extLst>
          </p:cNvPr>
          <p:cNvSpPr txBox="1"/>
          <p:nvPr/>
        </p:nvSpPr>
        <p:spPr>
          <a:xfrm>
            <a:off x="1161143" y="29455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glDisable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GL_CULL_FACE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D573E8-7C67-4EC3-9462-5850C3B70C41}"/>
              </a:ext>
            </a:extLst>
          </p:cNvPr>
          <p:cNvSpPr txBox="1"/>
          <p:nvPr/>
        </p:nvSpPr>
        <p:spPr>
          <a:xfrm>
            <a:off x="4767943" y="2941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关闭面剔除模式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2E9E9B-48D3-4F08-A497-A2E99A6F9F95}"/>
              </a:ext>
            </a:extLst>
          </p:cNvPr>
          <p:cNvSpPr txBox="1"/>
          <p:nvPr/>
        </p:nvSpPr>
        <p:spPr>
          <a:xfrm>
            <a:off x="1161143" y="4133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glCullFace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GLenum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9F9484-64BE-4FEE-9020-97D4B23851B7}"/>
              </a:ext>
            </a:extLst>
          </p:cNvPr>
          <p:cNvSpPr txBox="1"/>
          <p:nvPr/>
        </p:nvSpPr>
        <p:spPr>
          <a:xfrm>
            <a:off x="4775200" y="407695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GL_FRONT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GL_BACK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GL_FRONT_AND_BACK</a:t>
            </a:r>
          </a:p>
          <a:p>
            <a:pPr algn="just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初始值是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GL_BACK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即剔除后面的多边形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7FD55F-DAF5-4D84-9789-817EC2353323}"/>
              </a:ext>
            </a:extLst>
          </p:cNvPr>
          <p:cNvSpPr/>
          <p:nvPr/>
        </p:nvSpPr>
        <p:spPr>
          <a:xfrm>
            <a:off x="382659" y="1364344"/>
            <a:ext cx="11426682" cy="4673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67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下面展示图中，左图为不开启深度测试而开启面剔除的效果（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cube.off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）。如果构成面片的点的顺序不统一，那么顺逆时针顺序不统一，无法用面剔除的方法代替深度测试，效果如右图（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cube2.off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面剔除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20827C5-9E0E-4083-9139-E103F8D9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55" y="2952017"/>
            <a:ext cx="2748915" cy="288811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66A5732-80C7-4F13-8DDB-D42DAEE9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71" y="2951888"/>
            <a:ext cx="2748916" cy="288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每一个面都可以设置不同的绘制方式：填充、只绘制边缘轮廓线、只绘制顶点，其中“填充模式”是默认的方式。。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2DF25A-B122-47DE-843D-B7311910E8A5}"/>
              </a:ext>
            </a:extLst>
          </p:cNvPr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绘制模式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FD7B377C-B951-4F95-804A-6508097CC7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13" y="2647446"/>
            <a:ext cx="3312391" cy="34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9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1289</Words>
  <Application>Microsoft Office PowerPoint</Application>
  <PresentationFormat>宽屏</PresentationFormat>
  <Paragraphs>139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宋体</vt:lpstr>
      <vt:lpstr>微软雅黑</vt:lpstr>
      <vt:lpstr>微软雅黑</vt:lpstr>
      <vt:lpstr>新宋体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username</cp:lastModifiedBy>
  <cp:revision>262</cp:revision>
  <dcterms:created xsi:type="dcterms:W3CDTF">2021-09-06T11:12:00Z</dcterms:created>
  <dcterms:modified xsi:type="dcterms:W3CDTF">2021-09-29T07:04:16Z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BF599A55AD8941FDBBE2AB051570D1B2</vt:lpwstr>
  </property>
  <property fmtid="{D5CDD505-2E9C-101B-9397-08002B2CF9AE}" pid="3" name="KSOProductBuildVer">
    <vt:lpwstr>2052-11.1.0.10700</vt:lpwstr>
  </property>
</Properties>
</file>