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331" r:id="rId4"/>
    <p:sldId id="344" r:id="rId5"/>
    <p:sldId id="336" r:id="rId6"/>
    <p:sldId id="275" r:id="rId7"/>
    <p:sldId id="294" r:id="rId8"/>
    <p:sldId id="308" r:id="rId9"/>
    <p:sldId id="322" r:id="rId10"/>
    <p:sldId id="334" r:id="rId11"/>
    <p:sldId id="335" r:id="rId12"/>
    <p:sldId id="296" r:id="rId13"/>
    <p:sldId id="338" r:id="rId14"/>
    <p:sldId id="339" r:id="rId15"/>
    <p:sldId id="340" r:id="rId16"/>
    <p:sldId id="337" r:id="rId17"/>
    <p:sldId id="341" r:id="rId18"/>
    <p:sldId id="329" r:id="rId19"/>
    <p:sldId id="330" r:id="rId20"/>
    <p:sldId id="342" r:id="rId21"/>
    <p:sldId id="34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7" autoAdjust="0"/>
  </p:normalViewPr>
  <p:slideViewPr>
    <p:cSldViewPr snapToGrid="0">
      <p:cViewPr varScale="1">
        <p:scale>
          <a:sx n="64" d="100"/>
          <a:sy n="64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1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1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1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5" y="2884642"/>
            <a:ext cx="95286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 </a:t>
            </a:r>
            <a:r>
              <a:rPr lang="en-US" altLang="zh-CN" sz="4400" dirty="0"/>
              <a:t>2.3</a:t>
            </a:r>
            <a:r>
              <a:rPr lang="zh-CN" altLang="en-US" sz="4400" dirty="0"/>
              <a:t>三维模型的平移、缩放和旋转</a:t>
            </a:r>
            <a:endParaRPr lang="en-US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三维空间的旋转相对要复杂些，旋转和平移都是刚体变换。旋转和平移的任何组合都不能改变对象的形状和体积，它们只能改变对象的位置和方向。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轴旋转：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绕坐标轴的旋转变换</a:t>
            </a:r>
            <a:endParaRPr lang="zh-CN" altLang="zh-CN" sz="44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AA25D-764F-4043-AE02-311367F5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81" y="3823986"/>
            <a:ext cx="5859563" cy="18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三维空间的旋转相对要复杂些，旋转和平移都是刚体变换。旋转和平移的任何组合都不能改变对象的形状和体积，它们只能改变对象的位置和方向。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轴旋转：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绕坐标轴的旋转变换</a:t>
            </a:r>
            <a:endParaRPr lang="zh-CN" altLang="zh-CN" sz="4400" b="1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549D5-4867-4CB0-8B2C-684EDD61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88" y="4052155"/>
            <a:ext cx="6130090" cy="18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2080340-83C5-4C41-8885-0D466576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182" y="2782644"/>
            <a:ext cx="1979972" cy="4069942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5712502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本次实验将绘制一个立方体，并对其进行旋转平移等变换。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B42C9-83CE-42C7-9619-67E1776D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02" y="712592"/>
            <a:ext cx="4572000" cy="5867734"/>
          </a:xfrm>
          <a:prstGeom prst="rect">
            <a:avLst/>
          </a:prstGeom>
        </p:spPr>
      </p:pic>
      <p:sp>
        <p:nvSpPr>
          <p:cNvPr id="12" name="标注: 线形(无边框) 11">
            <a:extLst>
              <a:ext uri="{FF2B5EF4-FFF2-40B4-BE49-F238E27FC236}">
                <a16:creationId xmlns:a16="http://schemas.microsoft.com/office/drawing/2014/main" id="{0BEF8523-126F-4806-92D1-43E67C6493F8}"/>
              </a:ext>
            </a:extLst>
          </p:cNvPr>
          <p:cNvSpPr/>
          <p:nvPr/>
        </p:nvSpPr>
        <p:spPr>
          <a:xfrm>
            <a:off x="3509399" y="2782644"/>
            <a:ext cx="1477636" cy="183027"/>
          </a:xfrm>
          <a:prstGeom prst="callout1">
            <a:avLst>
              <a:gd name="adj1" fmla="val 56220"/>
              <a:gd name="adj2" fmla="val 21"/>
              <a:gd name="adj3" fmla="val 120690"/>
              <a:gd name="adj4" fmla="val -4543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点、面、线数量</a:t>
            </a:r>
          </a:p>
        </p:txBody>
      </p:sp>
      <p:sp>
        <p:nvSpPr>
          <p:cNvPr id="13" name="标注: 线形(无边框) 12">
            <a:extLst>
              <a:ext uri="{FF2B5EF4-FFF2-40B4-BE49-F238E27FC236}">
                <a16:creationId xmlns:a16="http://schemas.microsoft.com/office/drawing/2014/main" id="{FBB161CC-9A52-40E1-BE15-282178F63232}"/>
              </a:ext>
            </a:extLst>
          </p:cNvPr>
          <p:cNvSpPr/>
          <p:nvPr/>
        </p:nvSpPr>
        <p:spPr>
          <a:xfrm>
            <a:off x="3510807" y="3646459"/>
            <a:ext cx="1477636" cy="183027"/>
          </a:xfrm>
          <a:prstGeom prst="callout1">
            <a:avLst>
              <a:gd name="adj1" fmla="val 52473"/>
              <a:gd name="adj2" fmla="val -443"/>
              <a:gd name="adj3" fmla="val 138729"/>
              <a:gd name="adj4" fmla="val -49008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点坐标（</a:t>
            </a:r>
            <a:r>
              <a:rPr lang="en-US" altLang="zh-CN" sz="1350" dirty="0" err="1">
                <a:solidFill>
                  <a:schemeClr val="tx1"/>
                </a:solidFill>
              </a:rPr>
              <a:t>x,y,z</a:t>
            </a:r>
            <a:r>
              <a:rPr lang="zh-CN" altLang="en-US" sz="13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" name="标注: 线形(无边框) 13">
            <a:extLst>
              <a:ext uri="{FF2B5EF4-FFF2-40B4-BE49-F238E27FC236}">
                <a16:creationId xmlns:a16="http://schemas.microsoft.com/office/drawing/2014/main" id="{0B53E622-E85C-4A98-9DB6-A2F837EF42FE}"/>
              </a:ext>
            </a:extLst>
          </p:cNvPr>
          <p:cNvSpPr/>
          <p:nvPr/>
        </p:nvSpPr>
        <p:spPr>
          <a:xfrm>
            <a:off x="3510807" y="5267285"/>
            <a:ext cx="2464950" cy="183027"/>
          </a:xfrm>
          <a:prstGeom prst="callout1">
            <a:avLst>
              <a:gd name="adj1" fmla="val 18750"/>
              <a:gd name="adj2" fmla="val -8333"/>
              <a:gd name="adj3" fmla="val 116247"/>
              <a:gd name="adj4" fmla="val -26351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面片（顶点数，顶点下标）</a:t>
            </a:r>
          </a:p>
        </p:txBody>
      </p:sp>
    </p:spTree>
    <p:extLst>
      <p:ext uri="{BB962C8B-B14F-4D97-AF65-F5344CB8AC3E}">
        <p14:creationId xmlns:p14="http://schemas.microsoft.com/office/powerpoint/2010/main" val="367976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9403080" cy="4351338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根据下图的立方体示意图，在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TriMesh.cpp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storeFacesPoints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generateCube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D21F9-CAEC-4F36-9EE4-7E984BE4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2129" y="3195002"/>
            <a:ext cx="4260593" cy="2191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9403080" cy="4351338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TriMesh.cpp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storeFacesPoints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generateCube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0B7FE-21DC-4346-8E67-7989C794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5" y="3272982"/>
            <a:ext cx="4593249" cy="2331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FF8FC4-91CA-4F71-B323-8D9D2A9B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49" y="3744187"/>
            <a:ext cx="6760551" cy="13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0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219" y="1687881"/>
            <a:ext cx="9403080" cy="4351338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的函数都完善好后，将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bindObjectAndData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内标记了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的注释代码取消掉。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0CE189-58CD-4C0A-AA7A-A2BE3498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9" y="3863550"/>
            <a:ext cx="12192000" cy="7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956"/>
            <a:ext cx="1049436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立方体的变换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开头代码中我们定义了一些旋转位移相关的参数，并绑定了键盘事件来控制这些参数，调用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updateDelta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函数更新参数数值。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07B80-D5A8-41D3-908A-5E54FAC3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02" y="3110079"/>
            <a:ext cx="4159540" cy="32873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8B9573-968D-423A-894B-131FBC1D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79" y="3526497"/>
            <a:ext cx="5847604" cy="20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956"/>
            <a:ext cx="104943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立方体的变换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中使用这些参数计算变换矩阵，并且实时将最新的变换矩阵传递给渲染管道，让立方体可以进行旋转平移等变化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::translate(),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::rotate(),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::scale())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B1C92-1D81-4DB2-B585-6F094182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90" y="2999249"/>
            <a:ext cx="4258296" cy="37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的代码，理解代码，并完成缺失的部分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具体修改内容如下：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a)Task-1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中完善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storeFacesPoints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b)Task-2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中完善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generateCube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c)Task-3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：打开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bindObjectAndData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里的注释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d)Task-4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中完善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最后得到下方展示的效果，可以通过键盘的操作进行切换变化类型，实现平移、旋转、缩放变化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1F71A1-4418-441A-8A24-0DFC3E4D8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06" y="2244716"/>
            <a:ext cx="3710721" cy="39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实验目的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掌握三维模型顶点与三角面片之间关系。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了解和掌握三维模型的基本变换操作。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掌握在着色器中使用变换矩阵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有兴趣就试一试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a)Uniform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应用：在片元着色器中加入一个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uniform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的浮点变量，用来控制颜色的明暗，传递一个浮点数的函数为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glUniform1f(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GLint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location,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v0)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，其中可能用到的函数还有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glfwGetTime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，作用是获取当前时间，返回是一个浮点数。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1FD25-64BD-4621-A12B-016CA9E558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02" y="3595612"/>
            <a:ext cx="3020674" cy="28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有兴趣就试一试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）变换矩阵与鼠标交互（要注意窗口的坐标系与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标准空间坐标系之间的转换）：绘制矩阵，然后参考实验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绑定鼠标事件，实现矩形拖拽。在鼠标事件中使用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glfwGetCursorPos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(window, &amp;x, &amp;y)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可以获得鼠标在窗口内的位置坐标，并存储到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中，其中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都是相对于窗口左上角的相对坐标（单位是像素）。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1DFC0E2A-DD39-4EB7-AC35-A28CC1E5D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6" y="3888401"/>
            <a:ext cx="3133609" cy="29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0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661920"/>
            <a:ext cx="10356850" cy="353415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立方体进行旋转平移等变换，这意味着要进行绘制的顶点坐标数据会不断变化。之前我们接触的着色器代码里面都是传入一个固定不变的顶点数据，如果发生数据变化就重新将数据传递给管道，这并不是理想的做法。</a:t>
            </a: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由于这种顶点的变化是由变换矩阵导致的，立方体初始的顶点数据其实并不需要变化，我们只需要改变变换矩阵的数值，然后在着色器内计算变化的顶点坐标就行。在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编程中，带有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关键字的变量经常用来传递这类变化的变量。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(Global)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，这意味着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变量必须在每个着色器程序对象中都是独一无二的，而且它可以被着色器程序的任意着色器在任意阶段访问。因此你可以在顶点着色器或者片元着色器内定义一个带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的变量，然后在我们的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代码内直接传递数据过去。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endParaRPr lang="en-US" altLang="zh-CN" sz="18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Uniform</a:t>
            </a:r>
            <a:r>
              <a:rPr lang="zh-CN" altLang="en-US" sz="4400" b="1" dirty="0">
                <a:latin typeface="+mj-ea"/>
                <a:ea typeface="+mj-ea"/>
              </a:rPr>
              <a:t>关键字</a:t>
            </a:r>
            <a:endParaRPr lang="zh-CN" altLang="zh-CN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72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294585"/>
            <a:ext cx="10356850" cy="52355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获取变量的位置：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Uniform</a:t>
            </a:r>
            <a:r>
              <a:rPr lang="zh-CN" altLang="en-US" sz="4400" b="1" dirty="0">
                <a:latin typeface="+mj-ea"/>
                <a:ea typeface="+mj-ea"/>
              </a:rPr>
              <a:t>关键字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DD52F-6DFE-42C6-899F-BBC5934E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4023867"/>
            <a:ext cx="6446600" cy="19395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71DCFF-EE28-41E2-84BB-46A51AC6BDB7}"/>
              </a:ext>
            </a:extLst>
          </p:cNvPr>
          <p:cNvSpPr txBox="1"/>
          <p:nvPr/>
        </p:nvSpPr>
        <p:spPr>
          <a:xfrm>
            <a:off x="917575" y="2167020"/>
            <a:ext cx="9268436" cy="39356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.matrixLocation = </a:t>
            </a:r>
            <a:r>
              <a:rPr lang="fr-FR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glGetUniformLocation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fr-F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.program,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A2B840-BF12-44ED-8D56-396AE069D4D4}"/>
              </a:ext>
            </a:extLst>
          </p:cNvPr>
          <p:cNvSpPr txBox="1"/>
          <p:nvPr/>
        </p:nvSpPr>
        <p:spPr>
          <a:xfrm>
            <a:off x="7952375" y="3439389"/>
            <a:ext cx="3492707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330 core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vPosition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 vec3 color;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uniform mat4 matrix; 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gl_Position = matrix * vec4(vPosition, 1.0);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color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F6F574-EED8-48D8-9517-D31644DFDE1E}"/>
              </a:ext>
            </a:extLst>
          </p:cNvPr>
          <p:cNvSpPr txBox="1"/>
          <p:nvPr/>
        </p:nvSpPr>
        <p:spPr>
          <a:xfrm>
            <a:off x="917575" y="324926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向该位置的变量传递数据（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glUniform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E39CDE-1F74-449A-B18C-B7BA1C8868AB}"/>
              </a:ext>
            </a:extLst>
          </p:cNvPr>
          <p:cNvSpPr txBox="1"/>
          <p:nvPr/>
        </p:nvSpPr>
        <p:spPr>
          <a:xfrm>
            <a:off x="7465448" y="2786755"/>
            <a:ext cx="446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在顶点着色器定义一个带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0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平移旋转变化的是由变换矩阵实现的，我们可以把该矩阵作为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变量传递给着色器，在着色器内进行矩阵运算，而且矩阵运算正是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的特长。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Uniform</a:t>
            </a:r>
            <a:r>
              <a:rPr lang="zh-CN" altLang="en-US" sz="4400" b="1" dirty="0">
                <a:latin typeface="+mj-ea"/>
                <a:ea typeface="+mj-ea"/>
              </a:rPr>
              <a:t>关键字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AE230B-4835-43C2-80F2-515D57D4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11" y="2492373"/>
            <a:ext cx="4307956" cy="40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226468"/>
            <a:ext cx="7886700" cy="325804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</a:p>
          <a:p>
            <a:pPr marL="385763" indent="-385763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缩放变换</a:t>
            </a:r>
          </a:p>
          <a:p>
            <a:pPr marL="385763" indent="-385763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绕坐标轴的旋转变换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9E2A89-3D33-48B2-B7AC-BB009B5C9CAA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三维几何变换矩阵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7D03B-DCF5-4B62-A653-4D1DD549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62" y="2003639"/>
            <a:ext cx="3109988" cy="21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4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平移变换把点沿着给定的方向移动固定的距离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平移变换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6474C80-5F7B-4F80-ABC2-4EFFC20C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01" y="2222348"/>
            <a:ext cx="7047405" cy="161457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B3DD8D6-533D-4342-AF93-EA7E9F07F881}"/>
              </a:ext>
            </a:extLst>
          </p:cNvPr>
          <p:cNvSpPr/>
          <p:nvPr/>
        </p:nvSpPr>
        <p:spPr>
          <a:xfrm>
            <a:off x="3272129" y="2222348"/>
            <a:ext cx="297865" cy="159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A1E49C3-B737-44B1-9704-17F266C2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1" y="4052155"/>
            <a:ext cx="6967250" cy="14426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222AFD-4908-409C-989A-55568D8C8320}"/>
              </a:ext>
            </a:extLst>
          </p:cNvPr>
          <p:cNvSpPr txBox="1"/>
          <p:nvPr/>
        </p:nvSpPr>
        <p:spPr>
          <a:xfrm>
            <a:off x="7716929" y="3749457"/>
            <a:ext cx="4475071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330 core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vPosition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 vec3 color;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uniform mat4 matrix; 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gl_Position = matrix * vec4(vPosition, 1.0);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color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B5110D-0D29-4157-8B8C-2978265D53B5}"/>
              </a:ext>
            </a:extLst>
          </p:cNvPr>
          <p:cNvSpPr txBox="1"/>
          <p:nvPr/>
        </p:nvSpPr>
        <p:spPr>
          <a:xfrm>
            <a:off x="491519" y="5616508"/>
            <a:ext cx="6967250" cy="10772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trans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从指定位置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matrixLocation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中传入变换矩阵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glUniformMatrix4fv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cube_object.matrixLocation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1, 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GL_FALSE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value_ptr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(m));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85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0B7F7FA-07CA-42DD-AC6B-608D03D3E54E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缩放变换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3FAED9-48B5-4A67-A911-487FF73AE40E}"/>
              </a:ext>
            </a:extLst>
          </p:cNvPr>
          <p:cNvSpPr txBox="1"/>
          <p:nvPr/>
        </p:nvSpPr>
        <p:spPr>
          <a:xfrm>
            <a:off x="697886" y="1338260"/>
            <a:ext cx="103765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缩放是一种仿射变换，但不是刚体变换，通过缩放变换可以放大或者缩小对象。目前直接考虑相对于参考点（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）的缩放变换，其步骤为：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平移到坐标原点处；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进行缩放变换；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将参考点（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）移回原来位置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E3B3E2-3E41-4554-B859-E1D4FF0C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57" y="3277252"/>
            <a:ext cx="7594553" cy="15313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2F4FA0-F445-4A11-B221-D229EC5E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25" y="4960327"/>
            <a:ext cx="7201219" cy="16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8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三维空间的旋转相对要复杂些，旋转和平移都是刚体变换。旋转和平移的任何组合都不能改变对象的形状和体积，它们只能改变对象的位置和方向。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轴旋转：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绕坐标轴的旋转变换</a:t>
            </a:r>
            <a:endParaRPr lang="zh-CN" altLang="zh-CN" sz="4400" b="1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57679-5B56-461A-B93A-11C4C4BD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11" y="3096809"/>
            <a:ext cx="5969265" cy="1910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47762A-D386-4F8F-A6DC-B9A51A6F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14" y="5007500"/>
            <a:ext cx="7566910" cy="16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1181</Words>
  <Application>Microsoft Office PowerPoint</Application>
  <PresentationFormat>宽屏</PresentationFormat>
  <Paragraphs>117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新宋体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username</cp:lastModifiedBy>
  <cp:revision>268</cp:revision>
  <dcterms:created xsi:type="dcterms:W3CDTF">2021-09-06T11:12:00Z</dcterms:created>
  <dcterms:modified xsi:type="dcterms:W3CDTF">2021-10-13T07:14:37Z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BF599A55AD8941FDBBE2AB051570D1B2</vt:lpwstr>
  </property>
  <property fmtid="{D5CDD505-2E9C-101B-9397-08002B2CF9AE}" pid="3" name="KSOProductBuildVer">
    <vt:lpwstr>2052-11.1.0.10700</vt:lpwstr>
  </property>
</Properties>
</file>