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1" r:id="rId3"/>
    <p:sldId id="345" r:id="rId4"/>
    <p:sldId id="331" r:id="rId5"/>
    <p:sldId id="346" r:id="rId6"/>
    <p:sldId id="337" r:id="rId7"/>
    <p:sldId id="347" r:id="rId8"/>
    <p:sldId id="352" r:id="rId9"/>
    <p:sldId id="348" r:id="rId10"/>
    <p:sldId id="350" r:id="rId11"/>
    <p:sldId id="353" r:id="rId12"/>
    <p:sldId id="351" r:id="rId13"/>
    <p:sldId id="354" r:id="rId14"/>
    <p:sldId id="330" r:id="rId15"/>
    <p:sldId id="34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7" autoAdjust="0"/>
  </p:normalViewPr>
  <p:slideViewPr>
    <p:cSldViewPr snapToGrid="0">
      <p:cViewPr varScale="1">
        <p:scale>
          <a:sx n="67" d="100"/>
          <a:sy n="67" d="100"/>
        </p:scale>
        <p:origin x="90"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5</a:t>
            </a:fld>
            <a:endParaRPr lang="zh-CN" altLang="en-US"/>
          </a:p>
        </p:txBody>
      </p:sp>
    </p:spTree>
    <p:extLst>
      <p:ext uri="{BB962C8B-B14F-4D97-AF65-F5344CB8AC3E}">
        <p14:creationId xmlns:p14="http://schemas.microsoft.com/office/powerpoint/2010/main" val="383292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14</a:t>
            </a:fld>
            <a:endParaRPr lang="zh-CN" altLang="en-US"/>
          </a:p>
        </p:txBody>
      </p:sp>
    </p:spTree>
    <p:extLst>
      <p:ext uri="{BB962C8B-B14F-4D97-AF65-F5344CB8AC3E}">
        <p14:creationId xmlns:p14="http://schemas.microsoft.com/office/powerpoint/2010/main" val="195771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15</a:t>
            </a:fld>
            <a:endParaRPr lang="zh-CN" altLang="en-US"/>
          </a:p>
        </p:txBody>
      </p:sp>
    </p:spTree>
    <p:extLst>
      <p:ext uri="{BB962C8B-B14F-4D97-AF65-F5344CB8AC3E}">
        <p14:creationId xmlns:p14="http://schemas.microsoft.com/office/powerpoint/2010/main" val="219321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2021/11/16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254" y="1129222"/>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p:cNvSpPr txBox="1"/>
          <p:nvPr/>
        </p:nvSpPr>
        <p:spPr>
          <a:xfrm>
            <a:off x="1324185" y="2884642"/>
            <a:ext cx="9528693" cy="769441"/>
          </a:xfrm>
          <a:prstGeom prst="rect">
            <a:avLst/>
          </a:prstGeom>
          <a:noFill/>
        </p:spPr>
        <p:txBody>
          <a:bodyPr wrap="square">
            <a:spAutoFit/>
          </a:bodyPr>
          <a:lstStyle/>
          <a:p>
            <a:pPr algn="ctr"/>
            <a:r>
              <a:rPr lang="zh-CN" altLang="en-US" sz="4400" dirty="0"/>
              <a:t>实验</a:t>
            </a:r>
            <a:r>
              <a:rPr lang="en-US" altLang="zh-CN" sz="4400" dirty="0"/>
              <a:t>4.1 </a:t>
            </a:r>
            <a:r>
              <a:rPr lang="zh-CN" altLang="en-US" sz="4400" dirty="0"/>
              <a:t>简单可扩展曲面纹理映射</a:t>
            </a:r>
          </a:p>
        </p:txBody>
      </p:sp>
      <p:sp>
        <p:nvSpPr>
          <p:cNvPr id="6" name="副标题 2"/>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助教：林志强、肖荣钧</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spcBef>
                <a:spcPts val="0"/>
              </a:spcBef>
              <a:spcAft>
                <a:spcPts val="0"/>
              </a:spcAft>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）圆柱体的顶点和纹理坐标生成</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just">
              <a:spcBef>
                <a:spcPts val="0"/>
              </a:spcBef>
              <a:spcAft>
                <a:spcPts val="0"/>
              </a:spcAft>
              <a:buNone/>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顶点生成</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440564"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更多物体的纹理坐标设置</a:t>
            </a:r>
            <a:endParaRPr lang="zh-CN" altLang="zh-CN" sz="4400" b="1" dirty="0">
              <a:latin typeface="+mj-ea"/>
              <a:ea typeface="+mj-ea"/>
            </a:endParaRPr>
          </a:p>
        </p:txBody>
      </p:sp>
      <p:pic>
        <p:nvPicPr>
          <p:cNvPr id="4" name="图片 3">
            <a:extLst>
              <a:ext uri="{FF2B5EF4-FFF2-40B4-BE49-F238E27FC236}">
                <a16:creationId xmlns:a16="http://schemas.microsoft.com/office/drawing/2014/main" id="{3C0C7A46-3D00-4BB7-9CB5-3AB3DAC28851}"/>
              </a:ext>
            </a:extLst>
          </p:cNvPr>
          <p:cNvPicPr>
            <a:picLocks noChangeAspect="1"/>
          </p:cNvPicPr>
          <p:nvPr/>
        </p:nvPicPr>
        <p:blipFill>
          <a:blip r:embed="rId2"/>
          <a:stretch>
            <a:fillRect/>
          </a:stretch>
        </p:blipFill>
        <p:spPr>
          <a:xfrm>
            <a:off x="6983128" y="1235303"/>
            <a:ext cx="4809724" cy="5294825"/>
          </a:xfrm>
          <a:prstGeom prst="rect">
            <a:avLst/>
          </a:prstGeom>
        </p:spPr>
      </p:pic>
      <p:pic>
        <p:nvPicPr>
          <p:cNvPr id="9" name="图片 8">
            <a:extLst>
              <a:ext uri="{FF2B5EF4-FFF2-40B4-BE49-F238E27FC236}">
                <a16:creationId xmlns:a16="http://schemas.microsoft.com/office/drawing/2014/main" id="{9AD84DB0-2B41-4955-88A4-E1CBE3995908}"/>
              </a:ext>
            </a:extLst>
          </p:cNvPr>
          <p:cNvPicPr>
            <a:picLocks noChangeAspect="1"/>
          </p:cNvPicPr>
          <p:nvPr/>
        </p:nvPicPr>
        <p:blipFill>
          <a:blip r:embed="rId3"/>
          <a:stretch>
            <a:fillRect/>
          </a:stretch>
        </p:blipFill>
        <p:spPr>
          <a:xfrm>
            <a:off x="377912" y="2148183"/>
            <a:ext cx="6144928" cy="3538370"/>
          </a:xfrm>
          <a:prstGeom prst="rect">
            <a:avLst/>
          </a:prstGeom>
        </p:spPr>
      </p:pic>
    </p:spTree>
    <p:extLst>
      <p:ext uri="{BB962C8B-B14F-4D97-AF65-F5344CB8AC3E}">
        <p14:creationId xmlns:p14="http://schemas.microsoft.com/office/powerpoint/2010/main" val="267253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spcBef>
                <a:spcPts val="0"/>
              </a:spcBef>
              <a:spcAft>
                <a:spcPts val="0"/>
              </a:spcAft>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）圆柱体的生成</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just">
              <a:spcBef>
                <a:spcPts val="0"/>
              </a:spcBef>
              <a:spcAft>
                <a:spcPts val="0"/>
              </a:spcAft>
              <a:buNone/>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纹理坐标生成</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440564"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更多物体的纹理坐标设置</a:t>
            </a:r>
            <a:endParaRPr lang="zh-CN" altLang="zh-CN" sz="4400" b="1" dirty="0">
              <a:latin typeface="+mj-ea"/>
              <a:ea typeface="+mj-ea"/>
            </a:endParaRPr>
          </a:p>
        </p:txBody>
      </p:sp>
      <p:pic>
        <p:nvPicPr>
          <p:cNvPr id="8" name="Picture 4">
            <a:extLst>
              <a:ext uri="{FF2B5EF4-FFF2-40B4-BE49-F238E27FC236}">
                <a16:creationId xmlns:a16="http://schemas.microsoft.com/office/drawing/2014/main" id="{8843EF80-780D-4A2E-B87B-F67111B0E67F}"/>
              </a:ext>
            </a:extLst>
          </p:cNvPr>
          <p:cNvPicPr>
            <a:picLocks noChangeAspect="1"/>
          </p:cNvPicPr>
          <p:nvPr/>
        </p:nvPicPr>
        <p:blipFill>
          <a:blip r:embed="rId2"/>
          <a:stretch>
            <a:fillRect/>
          </a:stretch>
        </p:blipFill>
        <p:spPr>
          <a:xfrm>
            <a:off x="298202" y="2456295"/>
            <a:ext cx="5797798" cy="2706859"/>
          </a:xfrm>
          <a:prstGeom prst="rect">
            <a:avLst/>
          </a:prstGeom>
        </p:spPr>
      </p:pic>
      <p:cxnSp>
        <p:nvCxnSpPr>
          <p:cNvPr id="10" name="直接箭头连接符 9">
            <a:extLst>
              <a:ext uri="{FF2B5EF4-FFF2-40B4-BE49-F238E27FC236}">
                <a16:creationId xmlns:a16="http://schemas.microsoft.com/office/drawing/2014/main" id="{B54921AA-0EC3-412D-A3F0-229D40A12E70}"/>
              </a:ext>
            </a:extLst>
          </p:cNvPr>
          <p:cNvCxnSpPr/>
          <p:nvPr/>
        </p:nvCxnSpPr>
        <p:spPr>
          <a:xfrm>
            <a:off x="564684" y="4897539"/>
            <a:ext cx="51127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72377B8C-7D7B-429B-A1C4-06042A0CB524}"/>
              </a:ext>
            </a:extLst>
          </p:cNvPr>
          <p:cNvCxnSpPr>
            <a:cxnSpLocks/>
          </p:cNvCxnSpPr>
          <p:nvPr/>
        </p:nvCxnSpPr>
        <p:spPr>
          <a:xfrm flipH="1" flipV="1">
            <a:off x="564684" y="2685281"/>
            <a:ext cx="511277" cy="2212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1EE88DA9-2425-4BB3-8016-B726390F6927}"/>
              </a:ext>
            </a:extLst>
          </p:cNvPr>
          <p:cNvCxnSpPr>
            <a:cxnSpLocks/>
          </p:cNvCxnSpPr>
          <p:nvPr/>
        </p:nvCxnSpPr>
        <p:spPr>
          <a:xfrm>
            <a:off x="564684" y="2685281"/>
            <a:ext cx="0" cy="2212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210D1C2C-03BC-47D0-8BF1-42B56F166DC0}"/>
              </a:ext>
            </a:extLst>
          </p:cNvPr>
          <p:cNvCxnSpPr>
            <a:cxnSpLocks/>
          </p:cNvCxnSpPr>
          <p:nvPr/>
        </p:nvCxnSpPr>
        <p:spPr>
          <a:xfrm>
            <a:off x="584348" y="2665617"/>
            <a:ext cx="511277" cy="221225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直接箭头连接符 13">
            <a:extLst>
              <a:ext uri="{FF2B5EF4-FFF2-40B4-BE49-F238E27FC236}">
                <a16:creationId xmlns:a16="http://schemas.microsoft.com/office/drawing/2014/main" id="{0B84F430-5AB6-439D-B040-47CF9D69B2DE}"/>
              </a:ext>
            </a:extLst>
          </p:cNvPr>
          <p:cNvCxnSpPr>
            <a:cxnSpLocks/>
          </p:cNvCxnSpPr>
          <p:nvPr/>
        </p:nvCxnSpPr>
        <p:spPr>
          <a:xfrm flipV="1">
            <a:off x="1075961" y="2685281"/>
            <a:ext cx="0" cy="221225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直接箭头连接符 14">
            <a:extLst>
              <a:ext uri="{FF2B5EF4-FFF2-40B4-BE49-F238E27FC236}">
                <a16:creationId xmlns:a16="http://schemas.microsoft.com/office/drawing/2014/main" id="{F9B1CDEA-D61E-4DDD-8F11-4A068F908AE2}"/>
              </a:ext>
            </a:extLst>
          </p:cNvPr>
          <p:cNvCxnSpPr>
            <a:cxnSpLocks/>
          </p:cNvCxnSpPr>
          <p:nvPr/>
        </p:nvCxnSpPr>
        <p:spPr>
          <a:xfrm flipH="1">
            <a:off x="564685" y="2685281"/>
            <a:ext cx="51127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pic>
        <p:nvPicPr>
          <p:cNvPr id="17" name="图片 16">
            <a:extLst>
              <a:ext uri="{FF2B5EF4-FFF2-40B4-BE49-F238E27FC236}">
                <a16:creationId xmlns:a16="http://schemas.microsoft.com/office/drawing/2014/main" id="{E50480ED-0635-4891-931A-06E4D6B0B406}"/>
              </a:ext>
            </a:extLst>
          </p:cNvPr>
          <p:cNvPicPr>
            <a:picLocks noChangeAspect="1"/>
          </p:cNvPicPr>
          <p:nvPr/>
        </p:nvPicPr>
        <p:blipFill>
          <a:blip r:embed="rId3"/>
          <a:stretch>
            <a:fillRect/>
          </a:stretch>
        </p:blipFill>
        <p:spPr>
          <a:xfrm>
            <a:off x="6096000" y="1765291"/>
            <a:ext cx="5906936" cy="4460339"/>
          </a:xfrm>
          <a:prstGeom prst="rect">
            <a:avLst/>
          </a:prstGeom>
        </p:spPr>
      </p:pic>
      <p:sp>
        <p:nvSpPr>
          <p:cNvPr id="21" name="文本框 20">
            <a:extLst>
              <a:ext uri="{FF2B5EF4-FFF2-40B4-BE49-F238E27FC236}">
                <a16:creationId xmlns:a16="http://schemas.microsoft.com/office/drawing/2014/main" id="{2D3B6D46-79E6-4350-A288-9A3D837C2392}"/>
              </a:ext>
            </a:extLst>
          </p:cNvPr>
          <p:cNvSpPr txBox="1"/>
          <p:nvPr/>
        </p:nvSpPr>
        <p:spPr>
          <a:xfrm>
            <a:off x="874277" y="5658489"/>
            <a:ext cx="6115050" cy="369332"/>
          </a:xfrm>
          <a:prstGeom prst="rect">
            <a:avLst/>
          </a:prstGeom>
          <a:noFill/>
        </p:spPr>
        <p:txBody>
          <a:bodyPr wrap="square">
            <a:spAutoFit/>
          </a:bodyPr>
          <a:lstStyle/>
          <a:p>
            <a:r>
              <a:rPr lang="zh-CN" altLang="en-US" dirty="0"/>
              <a:t>然后在</a:t>
            </a:r>
            <a:r>
              <a:rPr lang="en-US" altLang="zh-CN" dirty="0"/>
              <a:t>main.cpp</a:t>
            </a:r>
            <a:r>
              <a:rPr lang="zh-CN" altLang="en-US" dirty="0"/>
              <a:t>的</a:t>
            </a:r>
            <a:r>
              <a:rPr lang="en-US" altLang="zh-CN" dirty="0" err="1"/>
              <a:t>init</a:t>
            </a:r>
            <a:r>
              <a:rPr lang="zh-CN" altLang="en-US" dirty="0"/>
              <a:t>函数中创建圆柱体</a:t>
            </a:r>
          </a:p>
        </p:txBody>
      </p:sp>
    </p:spTree>
    <p:extLst>
      <p:ext uri="{BB962C8B-B14F-4D97-AF65-F5344CB8AC3E}">
        <p14:creationId xmlns:p14="http://schemas.microsoft.com/office/powerpoint/2010/main" val="883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indent="0" algn="just">
              <a:lnSpc>
                <a:spcPct val="150000"/>
              </a:lnSpc>
              <a:spcBef>
                <a:spcPts val="0"/>
              </a:spcBef>
              <a:buNone/>
            </a:pPr>
            <a:r>
              <a:rPr lang="en-US" altLang="zh-CN" sz="1800" kern="100" dirty="0">
                <a:effectLst/>
                <a:ea typeface="宋体" panose="02010600030101010101" pitchFamily="2" charset="-122"/>
                <a:cs typeface="Times New Roman" panose="02020603050405020304" pitchFamily="18" charset="0"/>
              </a:rPr>
              <a:t>b)</a:t>
            </a:r>
            <a:r>
              <a:rPr lang="zh-CN" altLang="en-US" sz="1800" kern="100" dirty="0">
                <a:effectLst/>
                <a:ea typeface="宋体" panose="02010600030101010101" pitchFamily="2" charset="-122"/>
                <a:cs typeface="Times New Roman" panose="02020603050405020304" pitchFamily="18" charset="0"/>
              </a:rPr>
              <a:t>参考圆柱体的函数写法，以及圆盘的表面展开，将</a:t>
            </a:r>
            <a:r>
              <a:rPr lang="en-US" altLang="zh-CN" sz="1800" kern="100" dirty="0">
                <a:effectLst/>
                <a:ea typeface="宋体" panose="02010600030101010101" pitchFamily="2" charset="-122"/>
                <a:cs typeface="Times New Roman" panose="02020603050405020304" pitchFamily="18" charset="0"/>
              </a:rPr>
              <a:t>TriMesh.cpp</a:t>
            </a:r>
            <a:r>
              <a:rPr lang="zh-CN" altLang="en-US" sz="1800" kern="100" dirty="0">
                <a:effectLst/>
                <a:ea typeface="宋体" panose="02010600030101010101" pitchFamily="2" charset="-122"/>
                <a:cs typeface="Times New Roman" panose="02020603050405020304" pitchFamily="18" charset="0"/>
              </a:rPr>
              <a:t>的</a:t>
            </a:r>
            <a:r>
              <a:rPr lang="en-US" altLang="zh-CN" sz="1800" kern="100" dirty="0" err="1">
                <a:effectLst/>
                <a:ea typeface="宋体" panose="02010600030101010101" pitchFamily="2" charset="-122"/>
                <a:cs typeface="Times New Roman" panose="02020603050405020304" pitchFamily="18" charset="0"/>
              </a:rPr>
              <a:t>generateDisk</a:t>
            </a:r>
            <a:r>
              <a:rPr lang="zh-CN" altLang="en-US" sz="1800" kern="100" dirty="0">
                <a:effectLst/>
                <a:ea typeface="宋体" panose="02010600030101010101" pitchFamily="2" charset="-122"/>
                <a:cs typeface="Times New Roman" panose="02020603050405020304" pitchFamily="18" charset="0"/>
              </a:rPr>
              <a:t>函数完成。并在</a:t>
            </a:r>
            <a:r>
              <a:rPr lang="en-US" altLang="zh-CN" sz="1800" kern="100" dirty="0">
                <a:effectLst/>
                <a:ea typeface="宋体" panose="02010600030101010101" pitchFamily="2" charset="-122"/>
                <a:cs typeface="Times New Roman" panose="02020603050405020304" pitchFamily="18" charset="0"/>
              </a:rPr>
              <a:t>main.cpp</a:t>
            </a:r>
            <a:r>
              <a:rPr lang="zh-CN" altLang="en-US" sz="1800" kern="100" dirty="0">
                <a:effectLst/>
                <a:ea typeface="宋体" panose="02010600030101010101" pitchFamily="2" charset="-122"/>
                <a:cs typeface="Times New Roman" panose="02020603050405020304" pitchFamily="18" charset="0"/>
              </a:rPr>
              <a:t>文件的</a:t>
            </a:r>
            <a:r>
              <a:rPr lang="en-US" altLang="zh-CN" sz="1800" kern="100" dirty="0" err="1">
                <a:effectLst/>
                <a:ea typeface="宋体" panose="02010600030101010101" pitchFamily="2" charset="-122"/>
                <a:cs typeface="Times New Roman" panose="02020603050405020304" pitchFamily="18" charset="0"/>
              </a:rPr>
              <a:t>init</a:t>
            </a:r>
            <a:r>
              <a:rPr lang="zh-CN" altLang="en-US" sz="1800" kern="100" dirty="0">
                <a:effectLst/>
                <a:ea typeface="宋体" panose="02010600030101010101" pitchFamily="2" charset="-122"/>
                <a:cs typeface="Times New Roman" panose="02020603050405020304" pitchFamily="18" charset="0"/>
              </a:rPr>
              <a:t>函数中将圆盘创建出来。圆盘的纹理图片在</a:t>
            </a:r>
            <a:r>
              <a:rPr lang="en-US" altLang="zh-CN" sz="1800" kern="100" dirty="0">
                <a:effectLst/>
                <a:ea typeface="宋体" panose="02010600030101010101" pitchFamily="2" charset="-122"/>
                <a:cs typeface="Times New Roman" panose="02020603050405020304" pitchFamily="18" charset="0"/>
              </a:rPr>
              <a:t>assets</a:t>
            </a:r>
            <a:r>
              <a:rPr lang="zh-CN" altLang="en-US" sz="1800" kern="100" dirty="0">
                <a:effectLst/>
                <a:ea typeface="宋体" panose="02010600030101010101" pitchFamily="2" charset="-122"/>
                <a:cs typeface="Times New Roman" panose="02020603050405020304" pitchFamily="18" charset="0"/>
              </a:rPr>
              <a:t>文件夹中，叫</a:t>
            </a:r>
            <a:r>
              <a:rPr lang="en-US" altLang="zh-CN" sz="1800" kern="100" dirty="0">
                <a:effectLst/>
                <a:ea typeface="宋体" panose="02010600030101010101" pitchFamily="2" charset="-122"/>
                <a:cs typeface="Times New Roman" panose="02020603050405020304" pitchFamily="18" charset="0"/>
              </a:rPr>
              <a:t>disk.jpg</a:t>
            </a:r>
            <a:r>
              <a:rPr lang="zh-CN" altLang="en-US" sz="1800" kern="100" dirty="0">
                <a:effectLst/>
                <a:ea typeface="宋体" panose="02010600030101010101" pitchFamily="2" charset="-122"/>
                <a:cs typeface="Times New Roman" panose="02020603050405020304" pitchFamily="18" charset="0"/>
              </a:rPr>
              <a:t>。</a:t>
            </a:r>
            <a:endParaRPr lang="zh-CN" altLang="en-US" sz="1800" kern="100" dirty="0">
              <a:effectLst/>
              <a:ea typeface="等线"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440564"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更多物体的纹理坐标设置</a:t>
            </a:r>
            <a:endParaRPr lang="zh-CN" altLang="zh-CN" sz="4400" b="1" dirty="0">
              <a:latin typeface="+mj-ea"/>
              <a:ea typeface="+mj-ea"/>
            </a:endParaRPr>
          </a:p>
        </p:txBody>
      </p:sp>
      <p:pic>
        <p:nvPicPr>
          <p:cNvPr id="5" name="图片 4">
            <a:extLst>
              <a:ext uri="{FF2B5EF4-FFF2-40B4-BE49-F238E27FC236}">
                <a16:creationId xmlns:a16="http://schemas.microsoft.com/office/drawing/2014/main" id="{8CC52B75-5121-4042-852E-6B68B66F0CB1}"/>
              </a:ext>
            </a:extLst>
          </p:cNvPr>
          <p:cNvPicPr>
            <a:picLocks noChangeAspect="1"/>
          </p:cNvPicPr>
          <p:nvPr/>
        </p:nvPicPr>
        <p:blipFill>
          <a:blip r:embed="rId2"/>
          <a:stretch>
            <a:fillRect/>
          </a:stretch>
        </p:blipFill>
        <p:spPr>
          <a:xfrm>
            <a:off x="2884392" y="2279612"/>
            <a:ext cx="6423215" cy="3308432"/>
          </a:xfrm>
          <a:prstGeom prst="rect">
            <a:avLst/>
          </a:prstGeom>
        </p:spPr>
      </p:pic>
    </p:spTree>
    <p:extLst>
      <p:ext uri="{BB962C8B-B14F-4D97-AF65-F5344CB8AC3E}">
        <p14:creationId xmlns:p14="http://schemas.microsoft.com/office/powerpoint/2010/main" val="16799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indent="0" algn="just">
              <a:lnSpc>
                <a:spcPct val="150000"/>
              </a:lnSpc>
              <a:spcBef>
                <a:spcPts val="0"/>
              </a:spcBef>
              <a:buNone/>
            </a:pPr>
            <a:r>
              <a:rPr lang="en-US" altLang="zh-CN" sz="1800" kern="100" dirty="0">
                <a:effectLst/>
                <a:ea typeface="宋体" panose="02010600030101010101" pitchFamily="2" charset="-122"/>
                <a:cs typeface="Times New Roman" panose="02020603050405020304" pitchFamily="18" charset="0"/>
              </a:rPr>
              <a:t>c)</a:t>
            </a:r>
            <a:r>
              <a:rPr lang="zh-CN" altLang="en-US" sz="1800" kern="100" dirty="0">
                <a:effectLst/>
                <a:ea typeface="宋体" panose="02010600030101010101" pitchFamily="2" charset="-122"/>
                <a:cs typeface="Times New Roman" panose="02020603050405020304" pitchFamily="18" charset="0"/>
              </a:rPr>
              <a:t>参考圆柱体的函数写法，以及圆锥的表面展开，将</a:t>
            </a:r>
            <a:r>
              <a:rPr lang="en-US" altLang="zh-CN" sz="1800" kern="100" dirty="0">
                <a:effectLst/>
                <a:ea typeface="宋体" panose="02010600030101010101" pitchFamily="2" charset="-122"/>
                <a:cs typeface="Times New Roman" panose="02020603050405020304" pitchFamily="18" charset="0"/>
              </a:rPr>
              <a:t>TriMesh.cpp</a:t>
            </a:r>
            <a:r>
              <a:rPr lang="zh-CN" altLang="en-US" sz="1800" kern="100" dirty="0">
                <a:effectLst/>
                <a:ea typeface="宋体" panose="02010600030101010101" pitchFamily="2" charset="-122"/>
                <a:cs typeface="Times New Roman" panose="02020603050405020304" pitchFamily="18" charset="0"/>
              </a:rPr>
              <a:t>的</a:t>
            </a:r>
            <a:r>
              <a:rPr lang="en-US" altLang="zh-CN" sz="1800" kern="100" dirty="0" err="1">
                <a:effectLst/>
                <a:ea typeface="宋体" panose="02010600030101010101" pitchFamily="2" charset="-122"/>
                <a:cs typeface="Times New Roman" panose="02020603050405020304" pitchFamily="18" charset="0"/>
              </a:rPr>
              <a:t>generateCone</a:t>
            </a:r>
            <a:r>
              <a:rPr lang="zh-CN" altLang="en-US" sz="1800" kern="100" dirty="0">
                <a:effectLst/>
                <a:ea typeface="宋体" panose="02010600030101010101" pitchFamily="2" charset="-122"/>
                <a:cs typeface="Times New Roman" panose="02020603050405020304" pitchFamily="18" charset="0"/>
              </a:rPr>
              <a:t>函数完成。并在</a:t>
            </a:r>
            <a:r>
              <a:rPr lang="en-US" altLang="zh-CN" sz="1800" kern="100" dirty="0">
                <a:effectLst/>
                <a:ea typeface="宋体" panose="02010600030101010101" pitchFamily="2" charset="-122"/>
                <a:cs typeface="Times New Roman" panose="02020603050405020304" pitchFamily="18" charset="0"/>
              </a:rPr>
              <a:t>main.cpp</a:t>
            </a:r>
            <a:r>
              <a:rPr lang="zh-CN" altLang="en-US" sz="1800" kern="100" dirty="0">
                <a:effectLst/>
                <a:ea typeface="宋体" panose="02010600030101010101" pitchFamily="2" charset="-122"/>
                <a:cs typeface="Times New Roman" panose="02020603050405020304" pitchFamily="18" charset="0"/>
              </a:rPr>
              <a:t>文件的</a:t>
            </a:r>
            <a:r>
              <a:rPr lang="en-US" altLang="zh-CN" sz="1800" kern="100" dirty="0" err="1">
                <a:effectLst/>
                <a:ea typeface="宋体" panose="02010600030101010101" pitchFamily="2" charset="-122"/>
                <a:cs typeface="Times New Roman" panose="02020603050405020304" pitchFamily="18" charset="0"/>
              </a:rPr>
              <a:t>init</a:t>
            </a:r>
            <a:r>
              <a:rPr lang="zh-CN" altLang="en-US" sz="1800" kern="100" dirty="0">
                <a:effectLst/>
                <a:ea typeface="宋体" panose="02010600030101010101" pitchFamily="2" charset="-122"/>
                <a:cs typeface="Times New Roman" panose="02020603050405020304" pitchFamily="18" charset="0"/>
              </a:rPr>
              <a:t>函数中将圆锥创建出来。圆锥的纹理图片在</a:t>
            </a:r>
            <a:r>
              <a:rPr lang="en-US" altLang="zh-CN" sz="1800" kern="100" dirty="0">
                <a:effectLst/>
                <a:ea typeface="宋体" panose="02010600030101010101" pitchFamily="2" charset="-122"/>
                <a:cs typeface="Times New Roman" panose="02020603050405020304" pitchFamily="18" charset="0"/>
              </a:rPr>
              <a:t>assets</a:t>
            </a:r>
            <a:r>
              <a:rPr lang="zh-CN" altLang="en-US" sz="1800" kern="100" dirty="0">
                <a:effectLst/>
                <a:ea typeface="宋体" panose="02010600030101010101" pitchFamily="2" charset="-122"/>
                <a:cs typeface="Times New Roman" panose="02020603050405020304" pitchFamily="18" charset="0"/>
              </a:rPr>
              <a:t>文件夹中，叫</a:t>
            </a:r>
            <a:r>
              <a:rPr lang="en-US" altLang="zh-CN" sz="1800" kern="100" dirty="0">
                <a:effectLst/>
                <a:ea typeface="宋体" panose="02010600030101010101" pitchFamily="2" charset="-122"/>
                <a:cs typeface="Times New Roman" panose="02020603050405020304" pitchFamily="18" charset="0"/>
              </a:rPr>
              <a:t>cone.jpg</a:t>
            </a:r>
            <a:r>
              <a:rPr lang="zh-CN" altLang="en-US" sz="1800" kern="100" dirty="0">
                <a:effectLst/>
                <a:ea typeface="宋体" panose="02010600030101010101" pitchFamily="2" charset="-122"/>
                <a:cs typeface="Times New Roman" panose="02020603050405020304" pitchFamily="18" charset="0"/>
              </a:rPr>
              <a:t>。</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440564"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更多物体的纹理坐标设置</a:t>
            </a:r>
            <a:endParaRPr lang="zh-CN" altLang="zh-CN" sz="4400" b="1" dirty="0">
              <a:latin typeface="+mj-ea"/>
              <a:ea typeface="+mj-ea"/>
            </a:endParaRPr>
          </a:p>
        </p:txBody>
      </p:sp>
      <p:pic>
        <p:nvPicPr>
          <p:cNvPr id="7" name="图片 6">
            <a:extLst>
              <a:ext uri="{FF2B5EF4-FFF2-40B4-BE49-F238E27FC236}">
                <a16:creationId xmlns:a16="http://schemas.microsoft.com/office/drawing/2014/main" id="{9BBA5573-FC18-4A5C-9EA1-C3E2EC0C20B4}"/>
              </a:ext>
            </a:extLst>
          </p:cNvPr>
          <p:cNvPicPr>
            <a:picLocks noChangeAspect="1"/>
          </p:cNvPicPr>
          <p:nvPr/>
        </p:nvPicPr>
        <p:blipFill>
          <a:blip r:embed="rId2"/>
          <a:stretch>
            <a:fillRect/>
          </a:stretch>
        </p:blipFill>
        <p:spPr>
          <a:xfrm>
            <a:off x="2423118" y="2721369"/>
            <a:ext cx="7345764" cy="3250806"/>
          </a:xfrm>
          <a:prstGeom prst="rect">
            <a:avLst/>
          </a:prstGeom>
        </p:spPr>
      </p:pic>
    </p:spTree>
    <p:extLst>
      <p:ext uri="{BB962C8B-B14F-4D97-AF65-F5344CB8AC3E}">
        <p14:creationId xmlns:p14="http://schemas.microsoft.com/office/powerpoint/2010/main" val="22314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1130246"/>
          </a:xfrm>
          <a:prstGeom prst="rect">
            <a:avLst/>
          </a:prstGeom>
          <a:noFill/>
        </p:spPr>
        <p:txBody>
          <a:bodyPr wrap="square">
            <a:spAutoFit/>
          </a:bodyPr>
          <a:lstStyle/>
          <a:p>
            <a:pPr indent="0">
              <a:lnSpc>
                <a:spcPct val="150000"/>
              </a:lnSpc>
              <a:buFont typeface="+mj-lt"/>
              <a:buNone/>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实例代码中已经实现了</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generateCylinder</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函数，该函数生成一个圆柱体曲面，将该曲面贴上纹理后效果如下：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1BE6F2E-6442-477D-A381-0C94BA3EF3B4}"/>
              </a:ext>
            </a:extLst>
          </p:cNvPr>
          <p:cNvPicPr>
            <a:picLocks noChangeAspect="1"/>
          </p:cNvPicPr>
          <p:nvPr/>
        </p:nvPicPr>
        <p:blipFill>
          <a:blip r:embed="rId3"/>
          <a:srcRect t="6066"/>
          <a:stretch>
            <a:fillRect/>
          </a:stretch>
        </p:blipFill>
        <p:spPr>
          <a:xfrm>
            <a:off x="3558918" y="2459651"/>
            <a:ext cx="3539713" cy="3493244"/>
          </a:xfrm>
          <a:prstGeom prst="rect">
            <a:avLst/>
          </a:prstGeom>
          <a:ln>
            <a:solidFill>
              <a:schemeClr val="tx1"/>
            </a:solidFill>
          </a:ln>
        </p:spPr>
      </p:pic>
    </p:spTree>
    <p:extLst>
      <p:ext uri="{BB962C8B-B14F-4D97-AF65-F5344CB8AC3E}">
        <p14:creationId xmlns:p14="http://schemas.microsoft.com/office/powerpoint/2010/main" val="68504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2238241"/>
          </a:xfrm>
          <a:prstGeom prst="rect">
            <a:avLst/>
          </a:prstGeom>
          <a:noFill/>
        </p:spPr>
        <p:txBody>
          <a:bodyPr wrap="square">
            <a:spAutoFit/>
          </a:bodyPr>
          <a:lstStyle/>
          <a:p>
            <a:pPr indent="0">
              <a:lnSpc>
                <a:spcPct val="150000"/>
              </a:lnSpc>
              <a:buFont typeface="+mj-lt"/>
              <a:buNone/>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实现</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generateDisk</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generateCone</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；生成圆盘的几何和纹理坐标，生成圆锥的几何和纹理坐标，使得圆盘表面纹理显示为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assert / disk.jpg</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中的圆盘；使得圆锥表面纹理显示为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assets / cone.jpg</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中的三角图形。实验要求达到的参考效果如下：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8A8BB11-53BF-4B44-B26D-013EE6AA20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860716" y="2808905"/>
            <a:ext cx="3622926" cy="3622926"/>
          </a:xfrm>
          <a:prstGeom prst="rect">
            <a:avLst/>
          </a:prstGeom>
          <a:ln>
            <a:solidFill>
              <a:schemeClr val="tx1"/>
            </a:solidFill>
          </a:ln>
        </p:spPr>
      </p:pic>
    </p:spTree>
    <p:extLst>
      <p:ext uri="{BB962C8B-B14F-4D97-AF65-F5344CB8AC3E}">
        <p14:creationId xmlns:p14="http://schemas.microsoft.com/office/powerpoint/2010/main" val="30902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9888" y="327872"/>
            <a:ext cx="7127551" cy="768350"/>
          </a:xfrm>
          <a:prstGeom prst="rect">
            <a:avLst/>
          </a:prstGeom>
          <a:noFill/>
        </p:spPr>
        <p:txBody>
          <a:bodyPr wrap="square">
            <a:spAutoFit/>
          </a:bodyPr>
          <a:lstStyle/>
          <a:p>
            <a:r>
              <a:rPr lang="zh-CN" altLang="en-US" sz="4400" b="1" dirty="0">
                <a:latin typeface="+mj-ea"/>
                <a:ea typeface="+mj-ea"/>
              </a:rPr>
              <a:t>实验目的</a:t>
            </a:r>
          </a:p>
        </p:txBody>
      </p:sp>
      <p:sp>
        <p:nvSpPr>
          <p:cNvPr id="9" name="内容占位符 8"/>
          <p:cNvSpPr>
            <a:spLocks noGrp="1"/>
          </p:cNvSpPr>
          <p:nvPr>
            <p:ph idx="1"/>
          </p:nvPr>
        </p:nvSpPr>
        <p:spPr/>
        <p:txBody>
          <a:bodyPr/>
          <a:lstStyle/>
          <a:p>
            <a:pPr lvl="0" fontAlgn="auto">
              <a:spcAft>
                <a:spcPts val="10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了解三维曲面和纹理映射基本知识</a:t>
            </a:r>
          </a:p>
          <a:p>
            <a:pPr lvl="0" fontAlgn="auto">
              <a:spcAft>
                <a:spcPts val="100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了解从图片文件载入纹理数据基本步骤</a:t>
            </a:r>
          </a:p>
          <a:p>
            <a:pPr lvl="0" fontAlgn="auto">
              <a:spcAft>
                <a:spcPts val="10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掌握三维曲面绘制过程中纹理坐标和几何坐标的使用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469740"/>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对于三维模型，有两个最重要的坐标系统，一是顶点的位置（</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Z</a:t>
            </a:r>
            <a:r>
              <a:rPr lang="zh-CN" altLang="en-US" sz="1800" dirty="0">
                <a:latin typeface="微软雅黑" panose="020B0503020204020204" pitchFamily="34" charset="-122"/>
                <a:ea typeface="微软雅黑" panose="020B0503020204020204" pitchFamily="34" charset="-122"/>
              </a:rPr>
              <a:t>）坐标，另一个就是</a:t>
            </a:r>
            <a:r>
              <a:rPr lang="en-US" altLang="zh-CN" sz="1800" b="1" dirty="0">
                <a:latin typeface="微软雅黑" panose="020B0503020204020204" pitchFamily="34" charset="-122"/>
                <a:ea typeface="微软雅黑" panose="020B0503020204020204" pitchFamily="34" charset="-122"/>
              </a:rPr>
              <a:t>UV</a:t>
            </a:r>
            <a:r>
              <a:rPr lang="zh-CN" altLang="en-US" sz="1800" b="1" dirty="0">
                <a:latin typeface="微软雅黑" panose="020B0503020204020204" pitchFamily="34" charset="-122"/>
                <a:ea typeface="微软雅黑" panose="020B0503020204020204" pitchFamily="34" charset="-122"/>
              </a:rPr>
              <a:t>坐标</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分别是图片在显示器水平、垂直方向上的坐标，取值一般都是</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，也就是水平方向的第</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个像素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图片宽度，垂直方向的第</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个像素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图片高度。</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纹理是一个</a:t>
            </a:r>
            <a:r>
              <a:rPr lang="zh-CN" altLang="en-US" sz="1800" b="1" dirty="0">
                <a:latin typeface="微软雅黑" panose="020B0503020204020204" pitchFamily="34" charset="-122"/>
                <a:ea typeface="微软雅黑" panose="020B0503020204020204" pitchFamily="34" charset="-122"/>
              </a:rPr>
              <a:t>二维数组</a:t>
            </a:r>
            <a:r>
              <a:rPr lang="zh-CN" altLang="en-US" sz="1800" dirty="0">
                <a:latin typeface="微软雅黑" panose="020B0503020204020204" pitchFamily="34" charset="-122"/>
                <a:ea typeface="微软雅黑" panose="020B0503020204020204" pitchFamily="34" charset="-122"/>
              </a:rPr>
              <a:t>，它的元素是一些颜色值。单个的颜色值被称为纹理元素（</a:t>
            </a:r>
            <a:r>
              <a:rPr lang="en-US" altLang="zh-CN" sz="1800" dirty="0">
                <a:latin typeface="微软雅黑" panose="020B0503020204020204" pitchFamily="34" charset="-122"/>
                <a:ea typeface="微软雅黑" panose="020B0503020204020204" pitchFamily="34" charset="-122"/>
              </a:rPr>
              <a:t>texture elements</a:t>
            </a:r>
            <a:r>
              <a:rPr lang="zh-CN" altLang="en-US" sz="1800" dirty="0">
                <a:latin typeface="微软雅黑" panose="020B0503020204020204" pitchFamily="34" charset="-122"/>
                <a:ea typeface="微软雅黑" panose="020B0503020204020204" pitchFamily="34" charset="-122"/>
              </a:rPr>
              <a:t>）或纹理像素（</a:t>
            </a:r>
            <a:r>
              <a:rPr lang="en-US" altLang="zh-CN" sz="1800" dirty="0" err="1">
                <a:latin typeface="微软雅黑" panose="020B0503020204020204" pitchFamily="34" charset="-122"/>
                <a:ea typeface="微软雅黑" panose="020B0503020204020204" pitchFamily="34" charset="-122"/>
              </a:rPr>
              <a:t>texel</a:t>
            </a:r>
            <a:r>
              <a:rPr lang="zh-CN" altLang="en-US" sz="1800" dirty="0">
                <a:latin typeface="微软雅黑" panose="020B0503020204020204" pitchFamily="34" charset="-122"/>
                <a:ea typeface="微软雅黑" panose="020B0503020204020204" pitchFamily="34" charset="-122"/>
              </a:rPr>
              <a:t>）。每一个纹理像素在纹理中都有一个唯一的地址。这个地址可以被认为是一个列（</a:t>
            </a:r>
            <a:r>
              <a:rPr lang="en-US" altLang="zh-CN" sz="1800" dirty="0">
                <a:latin typeface="微软雅黑" panose="020B0503020204020204" pitchFamily="34" charset="-122"/>
                <a:ea typeface="微软雅黑" panose="020B0503020204020204" pitchFamily="34" charset="-122"/>
              </a:rPr>
              <a:t>column</a:t>
            </a:r>
            <a:r>
              <a:rPr lang="zh-CN" altLang="en-US" sz="1800" dirty="0">
                <a:latin typeface="微软雅黑" panose="020B0503020204020204" pitchFamily="34" charset="-122"/>
                <a:ea typeface="微软雅黑" panose="020B0503020204020204" pitchFamily="34" charset="-122"/>
              </a:rPr>
              <a:t>）和行（</a:t>
            </a:r>
            <a:r>
              <a:rPr lang="en-US" altLang="zh-CN" sz="1800" dirty="0">
                <a:latin typeface="微软雅黑" panose="020B0503020204020204" pitchFamily="34" charset="-122"/>
                <a:ea typeface="微软雅黑" panose="020B0503020204020204" pitchFamily="34" charset="-122"/>
              </a:rPr>
              <a:t>row</a:t>
            </a:r>
            <a:r>
              <a:rPr lang="zh-CN" altLang="en-US" sz="1800" dirty="0">
                <a:latin typeface="微软雅黑" panose="020B0503020204020204" pitchFamily="34" charset="-122"/>
                <a:ea typeface="微软雅黑" panose="020B0503020204020204" pitchFamily="34" charset="-122"/>
              </a:rPr>
              <a:t>）的值，它们分别由</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来表示。通过这个平面的，二维的</a:t>
            </a:r>
            <a:r>
              <a:rPr lang="en-US" altLang="zh-CN" sz="1800" dirty="0">
                <a:latin typeface="微软雅黑" panose="020B0503020204020204" pitchFamily="34" charset="-122"/>
                <a:ea typeface="微软雅黑" panose="020B0503020204020204" pitchFamily="34" charset="-122"/>
              </a:rPr>
              <a:t>UV</a:t>
            </a:r>
            <a:r>
              <a:rPr lang="zh-CN" altLang="en-US" sz="1800" dirty="0">
                <a:latin typeface="微软雅黑" panose="020B0503020204020204" pitchFamily="34" charset="-122"/>
                <a:ea typeface="微软雅黑" panose="020B0503020204020204" pitchFamily="34" charset="-122"/>
              </a:rPr>
              <a:t>坐标系，我们可以定位图像上的任意一个像素。</a:t>
            </a:r>
          </a:p>
        </p:txBody>
      </p:sp>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1446550"/>
          </a:xfrm>
          <a:prstGeom prst="rect">
            <a:avLst/>
          </a:prstGeom>
          <a:noFill/>
        </p:spPr>
        <p:txBody>
          <a:bodyPr wrap="square">
            <a:spAutoFit/>
          </a:bodyPr>
          <a:lstStyle/>
          <a:p>
            <a:r>
              <a:rPr lang="en-US" altLang="zh-CN" sz="4400" b="1" dirty="0">
                <a:latin typeface="+mj-ea"/>
                <a:ea typeface="+mj-ea"/>
              </a:rPr>
              <a:t>UV</a:t>
            </a:r>
            <a:r>
              <a:rPr lang="zh-CN" altLang="en-US" sz="4400" b="1" dirty="0">
                <a:latin typeface="+mj-ea"/>
                <a:ea typeface="+mj-ea"/>
              </a:rPr>
              <a:t>坐标系</a:t>
            </a:r>
          </a:p>
          <a:p>
            <a:endParaRPr lang="zh-CN" altLang="zh-CN" sz="4400" dirty="0">
              <a:latin typeface="+mj-ea"/>
              <a:ea typeface="+mj-ea"/>
            </a:endParaRPr>
          </a:p>
        </p:txBody>
      </p:sp>
      <p:pic>
        <p:nvPicPr>
          <p:cNvPr id="4" name="图片 3">
            <a:extLst>
              <a:ext uri="{FF2B5EF4-FFF2-40B4-BE49-F238E27FC236}">
                <a16:creationId xmlns:a16="http://schemas.microsoft.com/office/drawing/2014/main" id="{DC0493F7-950C-44DB-8BF7-ECAFDD8E5616}"/>
              </a:ext>
            </a:extLst>
          </p:cNvPr>
          <p:cNvPicPr>
            <a:picLocks noChangeAspect="1"/>
          </p:cNvPicPr>
          <p:nvPr/>
        </p:nvPicPr>
        <p:blipFill>
          <a:blip r:embed="rId2"/>
          <a:stretch>
            <a:fillRect/>
          </a:stretch>
        </p:blipFill>
        <p:spPr>
          <a:xfrm>
            <a:off x="2283157" y="3908699"/>
            <a:ext cx="5706499" cy="2574759"/>
          </a:xfrm>
          <a:prstGeom prst="rect">
            <a:avLst/>
          </a:prstGeom>
        </p:spPr>
      </p:pic>
      <p:cxnSp>
        <p:nvCxnSpPr>
          <p:cNvPr id="5" name="直接箭头连接符 4">
            <a:extLst>
              <a:ext uri="{FF2B5EF4-FFF2-40B4-BE49-F238E27FC236}">
                <a16:creationId xmlns:a16="http://schemas.microsoft.com/office/drawing/2014/main" id="{4206C010-FA03-405E-8FF0-18A2CA1F9FF2}"/>
              </a:ext>
            </a:extLst>
          </p:cNvPr>
          <p:cNvCxnSpPr>
            <a:cxnSpLocks/>
          </p:cNvCxnSpPr>
          <p:nvPr/>
        </p:nvCxnSpPr>
        <p:spPr>
          <a:xfrm flipH="1" flipV="1">
            <a:off x="7398190" y="4915402"/>
            <a:ext cx="1949489" cy="565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02FBBCB1-7320-42FA-B43E-E6F06594FFBF}"/>
              </a:ext>
            </a:extLst>
          </p:cNvPr>
          <p:cNvSpPr txBox="1"/>
          <p:nvPr/>
        </p:nvSpPr>
        <p:spPr>
          <a:xfrm>
            <a:off x="9485724" y="5452909"/>
            <a:ext cx="194948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纹理像素、纹理元素</a:t>
            </a:r>
          </a:p>
        </p:txBody>
      </p:sp>
      <p:sp>
        <p:nvSpPr>
          <p:cNvPr id="9" name="流程图: 过程 8">
            <a:extLst>
              <a:ext uri="{FF2B5EF4-FFF2-40B4-BE49-F238E27FC236}">
                <a16:creationId xmlns:a16="http://schemas.microsoft.com/office/drawing/2014/main" id="{6FAAB743-995E-4E6D-BD60-CA514B2A0A73}"/>
              </a:ext>
            </a:extLst>
          </p:cNvPr>
          <p:cNvSpPr/>
          <p:nvPr/>
        </p:nvSpPr>
        <p:spPr>
          <a:xfrm>
            <a:off x="7345337" y="4848727"/>
            <a:ext cx="57150" cy="666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8105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661920"/>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想将二维纹理图片映射到三维的物体表面，我们首先要想象一下物体表面的三角网格摊开成平面后的样子。</a:t>
            </a:r>
          </a:p>
        </p:txBody>
      </p:sp>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b="1" dirty="0">
                <a:latin typeface="+mj-ea"/>
                <a:ea typeface="+mj-ea"/>
              </a:rPr>
              <a:t>网格的表面展开</a:t>
            </a:r>
            <a:endParaRPr lang="zh-CN" altLang="zh-CN" sz="4400" dirty="0">
              <a:latin typeface="+mj-ea"/>
              <a:ea typeface="+mj-ea"/>
            </a:endParaRPr>
          </a:p>
        </p:txBody>
      </p:sp>
      <p:pic>
        <p:nvPicPr>
          <p:cNvPr id="6" name="图片 5">
            <a:extLst>
              <a:ext uri="{FF2B5EF4-FFF2-40B4-BE49-F238E27FC236}">
                <a16:creationId xmlns:a16="http://schemas.microsoft.com/office/drawing/2014/main" id="{ABC3CDAA-64C1-4D15-9E41-215F3C83187A}"/>
              </a:ext>
            </a:extLst>
          </p:cNvPr>
          <p:cNvPicPr>
            <a:picLocks noChangeAspect="1"/>
          </p:cNvPicPr>
          <p:nvPr/>
        </p:nvPicPr>
        <p:blipFill>
          <a:blip r:embed="rId2"/>
          <a:stretch>
            <a:fillRect/>
          </a:stretch>
        </p:blipFill>
        <p:spPr>
          <a:xfrm>
            <a:off x="917575" y="2761340"/>
            <a:ext cx="3638095" cy="3238095"/>
          </a:xfrm>
          <a:prstGeom prst="rect">
            <a:avLst/>
          </a:prstGeom>
        </p:spPr>
      </p:pic>
      <p:pic>
        <p:nvPicPr>
          <p:cNvPr id="8" name="Picture 22">
            <a:extLst>
              <a:ext uri="{FF2B5EF4-FFF2-40B4-BE49-F238E27FC236}">
                <a16:creationId xmlns:a16="http://schemas.microsoft.com/office/drawing/2014/main" id="{6DFF93D1-DB0A-4AD3-9DBB-075DB8CBF167}"/>
              </a:ext>
            </a:extLst>
          </p:cNvPr>
          <p:cNvPicPr/>
          <p:nvPr/>
        </p:nvPicPr>
        <p:blipFill rotWithShape="1">
          <a:blip r:embed="rId3"/>
          <a:srcRect l="3685" t="7268" r="5980" b="8553"/>
          <a:stretch/>
        </p:blipFill>
        <p:spPr>
          <a:xfrm>
            <a:off x="5598191" y="2986564"/>
            <a:ext cx="5490496" cy="2209515"/>
          </a:xfrm>
          <a:prstGeom prst="rect">
            <a:avLst/>
          </a:prstGeom>
        </p:spPr>
      </p:pic>
      <p:sp>
        <p:nvSpPr>
          <p:cNvPr id="12" name="文本框 11">
            <a:extLst>
              <a:ext uri="{FF2B5EF4-FFF2-40B4-BE49-F238E27FC236}">
                <a16:creationId xmlns:a16="http://schemas.microsoft.com/office/drawing/2014/main" id="{34A1C1DE-A2DE-4860-9E91-DD29D4C3AAA6}"/>
              </a:ext>
            </a:extLst>
          </p:cNvPr>
          <p:cNvSpPr txBox="1"/>
          <p:nvPr/>
        </p:nvSpPr>
        <p:spPr>
          <a:xfrm>
            <a:off x="7304485" y="5630103"/>
            <a:ext cx="609361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圆柱体表面展开</a:t>
            </a:r>
          </a:p>
        </p:txBody>
      </p:sp>
    </p:spTree>
    <p:extLst>
      <p:ext uri="{BB962C8B-B14F-4D97-AF65-F5344CB8AC3E}">
        <p14:creationId xmlns:p14="http://schemas.microsoft.com/office/powerpoint/2010/main" val="17572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1812" y="1602679"/>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在使用</a:t>
            </a:r>
            <a:r>
              <a:rPr lang="en-US" altLang="zh-CN" sz="1800" dirty="0" err="1">
                <a:latin typeface="微软雅黑" panose="020B0503020204020204" pitchFamily="34" charset="-122"/>
                <a:ea typeface="微软雅黑" panose="020B0503020204020204" pitchFamily="34" charset="-122"/>
              </a:rPr>
              <a:t>opengl</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shader</a:t>
            </a:r>
            <a:r>
              <a:rPr lang="zh-CN" altLang="en-US" sz="1800" dirty="0">
                <a:latin typeface="微软雅黑" panose="020B0503020204020204" pitchFamily="34" charset="-122"/>
                <a:ea typeface="微软雅黑" panose="020B0503020204020204" pitchFamily="34" charset="-122"/>
              </a:rPr>
              <a:t>显示纹理时候需要对每一次面片的绘制过程中对面片的每一个顶点指定纹理坐标。根据物体表面展开，我们可以建立顶点到</a:t>
            </a:r>
            <a:r>
              <a:rPr lang="en-US" altLang="zh-CN" sz="1800" dirty="0">
                <a:latin typeface="微软雅黑" panose="020B0503020204020204" pitchFamily="34" charset="-122"/>
                <a:ea typeface="微软雅黑" panose="020B0503020204020204" pitchFamily="34" charset="-122"/>
              </a:rPr>
              <a:t>UV</a:t>
            </a:r>
            <a:r>
              <a:rPr lang="zh-CN" altLang="en-US" sz="1800" dirty="0">
                <a:latin typeface="微软雅黑" panose="020B0503020204020204" pitchFamily="34" charset="-122"/>
                <a:ea typeface="微软雅黑" panose="020B0503020204020204" pitchFamily="34" charset="-122"/>
              </a:rPr>
              <a:t>坐标的映射关系，从而推算出顶点对应的纹理坐标。完成纹理映射需要以下几个操作：</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首先要有纹理图片，然后读取它的数据</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设置好物体每个顶点的纹理坐标</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将纹理坐标、图像数据传递给着色器</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片元着色器内根据纹理坐标和图像数据</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给像素着色</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endParaRPr lang="zh-CN" altLang="en-US" sz="18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b="1" dirty="0">
                <a:latin typeface="+mj-ea"/>
                <a:ea typeface="+mj-ea"/>
              </a:rPr>
              <a:t>纹理映射</a:t>
            </a:r>
            <a:endParaRPr lang="zh-CN" altLang="zh-CN" sz="4400" dirty="0">
              <a:latin typeface="+mj-ea"/>
              <a:ea typeface="+mj-ea"/>
            </a:endParaRPr>
          </a:p>
        </p:txBody>
      </p:sp>
      <p:pic>
        <p:nvPicPr>
          <p:cNvPr id="6" name="Picture 22">
            <a:extLst>
              <a:ext uri="{FF2B5EF4-FFF2-40B4-BE49-F238E27FC236}">
                <a16:creationId xmlns:a16="http://schemas.microsoft.com/office/drawing/2014/main" id="{BC951A7E-640A-4916-B38B-7F9486235A91}"/>
              </a:ext>
            </a:extLst>
          </p:cNvPr>
          <p:cNvPicPr/>
          <p:nvPr/>
        </p:nvPicPr>
        <p:blipFill>
          <a:blip r:embed="rId3"/>
          <a:stretch>
            <a:fillRect/>
          </a:stretch>
        </p:blipFill>
        <p:spPr>
          <a:xfrm>
            <a:off x="4929188" y="2944464"/>
            <a:ext cx="7124064" cy="2697740"/>
          </a:xfrm>
          <a:prstGeom prst="rect">
            <a:avLst/>
          </a:prstGeom>
        </p:spPr>
      </p:pic>
      <p:graphicFrame>
        <p:nvGraphicFramePr>
          <p:cNvPr id="7" name="Table 2">
            <a:extLst>
              <a:ext uri="{FF2B5EF4-FFF2-40B4-BE49-F238E27FC236}">
                <a16:creationId xmlns:a16="http://schemas.microsoft.com/office/drawing/2014/main" id="{3E6A6F8F-EEEA-4061-B986-5ADC8415C6C7}"/>
              </a:ext>
            </a:extLst>
          </p:cNvPr>
          <p:cNvGraphicFramePr>
            <a:graphicFrameLocks noGrp="1"/>
          </p:cNvGraphicFramePr>
          <p:nvPr>
            <p:extLst>
              <p:ext uri="{D42A27DB-BD31-4B8C-83A1-F6EECF244321}">
                <p14:modId xmlns:p14="http://schemas.microsoft.com/office/powerpoint/2010/main" val="1294718415"/>
              </p:ext>
            </p:extLst>
          </p:nvPr>
        </p:nvGraphicFramePr>
        <p:xfrm>
          <a:off x="6580142" y="5800858"/>
          <a:ext cx="3550791" cy="243015"/>
        </p:xfrm>
        <a:graphic>
          <a:graphicData uri="http://schemas.openxmlformats.org/drawingml/2006/table">
            <a:tbl>
              <a:tblPr firstRow="1" firstCol="1" bandRow="1"/>
              <a:tblGrid>
                <a:gridCol w="3550791">
                  <a:extLst>
                    <a:ext uri="{9D8B030D-6E8A-4147-A177-3AD203B41FA5}">
                      <a16:colId xmlns:a16="http://schemas.microsoft.com/office/drawing/2014/main" val="20000"/>
                    </a:ext>
                  </a:extLst>
                </a:gridCol>
              </a:tblGrid>
              <a:tr h="163974">
                <a:tc>
                  <a:txBody>
                    <a:bodyPr/>
                    <a:lstStyle/>
                    <a:p>
                      <a:pPr algn="ctr">
                        <a:lnSpc>
                          <a:spcPct val="150000"/>
                        </a:lnSpc>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纹理坐标映射图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146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331"/>
            <a:ext cx="10494364" cy="4351338"/>
          </a:xfrm>
        </p:spPr>
        <p:txBody>
          <a:bodyPr>
            <a:normAutofit/>
          </a:bodyPr>
          <a:lstStyle/>
          <a:p>
            <a:pPr marL="0" marR="0" indent="0" algn="just">
              <a:lnSpc>
                <a:spcPct val="150000"/>
              </a:lnSpc>
              <a:spcBef>
                <a:spcPts val="0"/>
              </a:spcBef>
              <a:spcAft>
                <a:spcPts val="0"/>
              </a:spcAft>
              <a:buNone/>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实验使用</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stb_image.h</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的单头文件图像加载库，它能够加载大部分流行的文件格式（已经下载到</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include</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文件夹内了），下图介绍了它里面最重要的一个函数</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stbi_load</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，我们可以用一个</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unsigned char</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类型变量接收返回值。这个函数首先接受一个图像文件的位置作为输入。接下来传入图像的宽度、高度和颜色通道。</a:t>
            </a:r>
          </a:p>
          <a:p>
            <a:pPr marL="0" marR="0" indent="0" algn="just">
              <a:lnSpc>
                <a:spcPct val="150000"/>
              </a:lnSpc>
              <a:spcBef>
                <a:spcPts val="0"/>
              </a:spcBef>
              <a:spcAft>
                <a:spcPts val="0"/>
              </a:spcAft>
              <a:buNone/>
            </a:pP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读取纹理图片</a:t>
            </a:r>
            <a:endParaRPr lang="zh-CN" altLang="zh-CN" sz="4400" b="1" dirty="0">
              <a:latin typeface="+mj-ea"/>
              <a:ea typeface="+mj-ea"/>
            </a:endParaRPr>
          </a:p>
        </p:txBody>
      </p:sp>
      <p:pic>
        <p:nvPicPr>
          <p:cNvPr id="7" name="图片 6">
            <a:extLst>
              <a:ext uri="{FF2B5EF4-FFF2-40B4-BE49-F238E27FC236}">
                <a16:creationId xmlns:a16="http://schemas.microsoft.com/office/drawing/2014/main" id="{FFF70AD2-392F-47AB-AF90-2E6BE64B311D}"/>
              </a:ext>
            </a:extLst>
          </p:cNvPr>
          <p:cNvPicPr>
            <a:picLocks noChangeAspect="1"/>
          </p:cNvPicPr>
          <p:nvPr/>
        </p:nvPicPr>
        <p:blipFill>
          <a:blip r:embed="rId2"/>
          <a:stretch>
            <a:fillRect/>
          </a:stretch>
        </p:blipFill>
        <p:spPr>
          <a:xfrm>
            <a:off x="1177353" y="3570159"/>
            <a:ext cx="5249803" cy="2589385"/>
          </a:xfrm>
          <a:prstGeom prst="rect">
            <a:avLst/>
          </a:prstGeom>
        </p:spPr>
      </p:pic>
      <p:sp>
        <p:nvSpPr>
          <p:cNvPr id="15" name="文本框 14">
            <a:extLst>
              <a:ext uri="{FF2B5EF4-FFF2-40B4-BE49-F238E27FC236}">
                <a16:creationId xmlns:a16="http://schemas.microsoft.com/office/drawing/2014/main" id="{70D39663-60FB-4276-BD5A-108432A416E4}"/>
              </a:ext>
            </a:extLst>
          </p:cNvPr>
          <p:cNvSpPr txBox="1"/>
          <p:nvPr/>
        </p:nvSpPr>
        <p:spPr>
          <a:xfrm>
            <a:off x="6966335" y="3987688"/>
            <a:ext cx="4387465" cy="1754326"/>
          </a:xfrm>
          <a:prstGeom prst="rect">
            <a:avLst/>
          </a:prstGeom>
          <a:noFill/>
        </p:spPr>
        <p:txBody>
          <a:bodyPr wrap="square">
            <a:spAutoFit/>
          </a:bodyPr>
          <a:lstStyle/>
          <a:p>
            <a:r>
              <a:rPr lang="zh-CN" altLang="en-US" dirty="0"/>
              <a:t>图片的颜色通道值通常有如下的情况：</a:t>
            </a:r>
          </a:p>
          <a:p>
            <a:endParaRPr lang="zh-CN" altLang="en-US" dirty="0"/>
          </a:p>
          <a:p>
            <a:r>
              <a:rPr lang="en-US" altLang="zh-CN" dirty="0"/>
              <a:t>1 </a:t>
            </a:r>
            <a:r>
              <a:rPr lang="zh-CN" altLang="en-US" dirty="0"/>
              <a:t>： 灰度图</a:t>
            </a:r>
          </a:p>
          <a:p>
            <a:r>
              <a:rPr lang="en-US" altLang="zh-CN" dirty="0"/>
              <a:t>2 </a:t>
            </a:r>
            <a:r>
              <a:rPr lang="zh-CN" altLang="en-US" dirty="0"/>
              <a:t>： 灰度图加透明度</a:t>
            </a:r>
          </a:p>
          <a:p>
            <a:r>
              <a:rPr lang="en-US" altLang="zh-CN" dirty="0"/>
              <a:t>3 </a:t>
            </a:r>
            <a:r>
              <a:rPr lang="zh-CN" altLang="en-US" dirty="0"/>
              <a:t>： 红绿蓝 </a:t>
            </a:r>
            <a:r>
              <a:rPr lang="en-US" altLang="zh-CN" dirty="0"/>
              <a:t>RGB </a:t>
            </a:r>
            <a:r>
              <a:rPr lang="zh-CN" altLang="en-US" dirty="0"/>
              <a:t>三色图</a:t>
            </a:r>
          </a:p>
          <a:p>
            <a:r>
              <a:rPr lang="en-US" altLang="zh-CN" dirty="0"/>
              <a:t>4 </a:t>
            </a:r>
            <a:r>
              <a:rPr lang="zh-CN" altLang="en-US" dirty="0"/>
              <a:t>： 红绿蓝加透明度 </a:t>
            </a:r>
            <a:r>
              <a:rPr lang="en-US" altLang="zh-CN" dirty="0"/>
              <a:t>RGBA </a:t>
            </a:r>
            <a:r>
              <a:rPr lang="zh-CN" altLang="en-US" dirty="0"/>
              <a:t>图</a:t>
            </a:r>
          </a:p>
        </p:txBody>
      </p:sp>
    </p:spTree>
    <p:extLst>
      <p:ext uri="{BB962C8B-B14F-4D97-AF65-F5344CB8AC3E}">
        <p14:creationId xmlns:p14="http://schemas.microsoft.com/office/powerpoint/2010/main" val="215074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09" y="2268307"/>
            <a:ext cx="5474791" cy="2321385"/>
          </a:xfrm>
        </p:spPr>
        <p:txBody>
          <a:bodyPr>
            <a:normAutofit/>
          </a:bodyPr>
          <a:lstStyle/>
          <a:p>
            <a:pPr marL="0" marR="0" indent="0" algn="just">
              <a:lnSpc>
                <a:spcPct val="150000"/>
              </a:lnSpc>
              <a:spcBef>
                <a:spcPts val="0"/>
              </a:spcBef>
              <a:spcAft>
                <a:spcPts val="0"/>
              </a:spcAft>
              <a:buNone/>
            </a:pPr>
            <a:r>
              <a:rPr lang="zh-CN" altLang="en-US" sz="1800" kern="100" dirty="0">
                <a:effectLst/>
                <a:ea typeface="宋体" panose="02010600030101010101" pitchFamily="2" charset="-122"/>
                <a:cs typeface="Times New Roman" panose="02020603050405020304" pitchFamily="18" charset="0"/>
              </a:rPr>
              <a:t>纹理坐标是二维的坐标，所以我们会使用 </a:t>
            </a:r>
            <a:r>
              <a:rPr lang="en-US" altLang="zh-CN" sz="1800" b="1" kern="100" dirty="0">
                <a:effectLst/>
                <a:ea typeface="宋体" panose="02010600030101010101" pitchFamily="2" charset="-122"/>
                <a:cs typeface="Times New Roman" panose="02020603050405020304" pitchFamily="18" charset="0"/>
              </a:rPr>
              <a:t>vec2</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类型存储，既然作为顶点的属性之一，我们把它加入到</a:t>
            </a:r>
            <a:r>
              <a:rPr lang="en-US" altLang="zh-CN" sz="1800" kern="100" dirty="0" err="1">
                <a:effectLst/>
                <a:ea typeface="宋体" panose="02010600030101010101" pitchFamily="2" charset="-122"/>
                <a:cs typeface="Times New Roman" panose="02020603050405020304" pitchFamily="18" charset="0"/>
              </a:rPr>
              <a:t>TriMesh</a:t>
            </a:r>
            <a:r>
              <a:rPr lang="zh-CN" altLang="en-US" sz="1800" kern="100" dirty="0">
                <a:effectLst/>
                <a:ea typeface="宋体" panose="02010600030101010101" pitchFamily="2" charset="-122"/>
                <a:cs typeface="Times New Roman" panose="02020603050405020304" pitchFamily="18" charset="0"/>
              </a:rPr>
              <a:t>类中，然后在那些生成顶点数据（比如</a:t>
            </a:r>
            <a:r>
              <a:rPr lang="en-US" altLang="zh-CN" sz="1800" kern="100" dirty="0" err="1">
                <a:effectLst/>
                <a:ea typeface="宋体" panose="02010600030101010101" pitchFamily="2" charset="-122"/>
                <a:cs typeface="Times New Roman" panose="02020603050405020304" pitchFamily="18" charset="0"/>
              </a:rPr>
              <a:t>generateCube</a:t>
            </a:r>
            <a:r>
              <a:rPr lang="zh-CN" altLang="en-US" sz="1800" kern="100" dirty="0">
                <a:effectLst/>
                <a:ea typeface="宋体" panose="02010600030101010101" pitchFamily="2" charset="-122"/>
                <a:cs typeface="Times New Roman" panose="02020603050405020304" pitchFamily="18" charset="0"/>
              </a:rPr>
              <a:t>）的函数内存储这些顶点对应的纹理坐标。</a:t>
            </a:r>
            <a:endParaRPr lang="en-US" altLang="zh-CN" sz="1800" kern="100" dirty="0">
              <a:effectLst/>
              <a:ea typeface="宋体"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48E7BCB-0215-45FD-82CF-AC917B2A1AA5}"/>
              </a:ext>
            </a:extLst>
          </p:cNvPr>
          <p:cNvPicPr>
            <a:picLocks noChangeAspect="1"/>
          </p:cNvPicPr>
          <p:nvPr/>
        </p:nvPicPr>
        <p:blipFill>
          <a:blip r:embed="rId2"/>
          <a:stretch>
            <a:fillRect/>
          </a:stretch>
        </p:blipFill>
        <p:spPr>
          <a:xfrm>
            <a:off x="6415185" y="1337343"/>
            <a:ext cx="4945959" cy="5063458"/>
          </a:xfrm>
          <a:prstGeom prst="rect">
            <a:avLst/>
          </a:prstGeom>
        </p:spPr>
      </p:pic>
      <p:sp>
        <p:nvSpPr>
          <p:cNvPr id="8" name="文本框 7">
            <a:extLst>
              <a:ext uri="{FF2B5EF4-FFF2-40B4-BE49-F238E27FC236}">
                <a16:creationId xmlns:a16="http://schemas.microsoft.com/office/drawing/2014/main" id="{F1FB5231-77A6-48EF-8BB0-93511E75AC1A}"/>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读取纹理图片</a:t>
            </a:r>
            <a:endParaRPr lang="zh-CN" altLang="zh-CN" sz="4400" b="1" dirty="0">
              <a:latin typeface="+mj-ea"/>
              <a:ea typeface="+mj-ea"/>
            </a:endParaRPr>
          </a:p>
        </p:txBody>
      </p:sp>
    </p:spTree>
    <p:extLst>
      <p:ext uri="{BB962C8B-B14F-4D97-AF65-F5344CB8AC3E}">
        <p14:creationId xmlns:p14="http://schemas.microsoft.com/office/powerpoint/2010/main" val="20064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766" y="1870954"/>
            <a:ext cx="5374778" cy="2321385"/>
          </a:xfrm>
        </p:spPr>
        <p:txBody>
          <a:bodyPr>
            <a:normAutofit fontScale="92500"/>
          </a:bodyPr>
          <a:lstStyle/>
          <a:p>
            <a:pPr marL="0" indent="0" algn="just">
              <a:lnSpc>
                <a:spcPct val="150000"/>
              </a:lnSpc>
              <a:spcBef>
                <a:spcPts val="0"/>
              </a:spcBef>
              <a:buNone/>
            </a:pPr>
            <a:r>
              <a:rPr lang="zh-CN" altLang="en-US" sz="1800" kern="100" dirty="0">
                <a:effectLst/>
                <a:ea typeface="宋体" panose="02010600030101010101" pitchFamily="2" charset="-122"/>
                <a:cs typeface="Times New Roman" panose="02020603050405020304" pitchFamily="18" charset="0"/>
              </a:rPr>
              <a:t>在顶点着色器内，和 </a:t>
            </a:r>
            <a:r>
              <a:rPr lang="en-US" altLang="zh-CN" sz="1800" kern="100" dirty="0" err="1">
                <a:effectLst/>
                <a:ea typeface="宋体" panose="02010600030101010101" pitchFamily="2" charset="-122"/>
                <a:cs typeface="Times New Roman" panose="02020603050405020304" pitchFamily="18" charset="0"/>
              </a:rPr>
              <a:t>vPosition</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那些变量一样，我们设置了一个叫 </a:t>
            </a:r>
            <a:r>
              <a:rPr lang="en-US" altLang="zh-CN" sz="1800" kern="100" dirty="0" err="1">
                <a:effectLst/>
                <a:ea typeface="宋体" panose="02010600030101010101" pitchFamily="2" charset="-122"/>
                <a:cs typeface="Times New Roman" panose="02020603050405020304" pitchFamily="18" charset="0"/>
              </a:rPr>
              <a:t>vTexture</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的变量，接收纹理坐标，</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参照</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那些变量的传递方法，将纹理坐标相关代码补全，注意纹理坐标是二维的；</a:t>
            </a:r>
            <a:r>
              <a:rPr lang="zh-CN" altLang="en-US" sz="1800" kern="100" dirty="0">
                <a:effectLst/>
                <a:ea typeface="宋体" panose="02010600030101010101" pitchFamily="2" charset="-122"/>
                <a:cs typeface="Times New Roman" panose="02020603050405020304" pitchFamily="18" charset="0"/>
              </a:rPr>
              <a:t>然后将其传递给片元着色器，因为纹理颜色的计算要在片元着色器内进行。</a:t>
            </a:r>
            <a:endParaRPr lang="zh-CN" altLang="en-US" sz="1800" kern="100" dirty="0">
              <a:effectLst/>
              <a:ea typeface="等线"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1FB5231-77A6-48EF-8BB0-93511E75AC1A}"/>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读取纹理图片</a:t>
            </a:r>
            <a:endParaRPr lang="zh-CN" altLang="zh-CN" sz="4400" b="1" dirty="0">
              <a:latin typeface="+mj-ea"/>
              <a:ea typeface="+mj-ea"/>
            </a:endParaRPr>
          </a:p>
        </p:txBody>
      </p:sp>
      <p:pic>
        <p:nvPicPr>
          <p:cNvPr id="6" name="图片 5">
            <a:extLst>
              <a:ext uri="{FF2B5EF4-FFF2-40B4-BE49-F238E27FC236}">
                <a16:creationId xmlns:a16="http://schemas.microsoft.com/office/drawing/2014/main" id="{F9EFAAA7-591E-4CD3-A516-59AAFBE6EE76}"/>
              </a:ext>
            </a:extLst>
          </p:cNvPr>
          <p:cNvPicPr>
            <a:picLocks noChangeAspect="1"/>
          </p:cNvPicPr>
          <p:nvPr/>
        </p:nvPicPr>
        <p:blipFill>
          <a:blip r:embed="rId2"/>
          <a:stretch>
            <a:fillRect/>
          </a:stretch>
        </p:blipFill>
        <p:spPr>
          <a:xfrm>
            <a:off x="6701716" y="1364419"/>
            <a:ext cx="4997518" cy="4944217"/>
          </a:xfrm>
          <a:prstGeom prst="rect">
            <a:avLst/>
          </a:prstGeom>
        </p:spPr>
      </p:pic>
      <p:pic>
        <p:nvPicPr>
          <p:cNvPr id="4" name="图片 3">
            <a:extLst>
              <a:ext uri="{FF2B5EF4-FFF2-40B4-BE49-F238E27FC236}">
                <a16:creationId xmlns:a16="http://schemas.microsoft.com/office/drawing/2014/main" id="{622BC56B-CAE3-4A78-9F4B-7491948E1922}"/>
              </a:ext>
            </a:extLst>
          </p:cNvPr>
          <p:cNvPicPr>
            <a:picLocks noChangeAspect="1"/>
          </p:cNvPicPr>
          <p:nvPr/>
        </p:nvPicPr>
        <p:blipFill>
          <a:blip r:embed="rId3"/>
          <a:stretch>
            <a:fillRect/>
          </a:stretch>
        </p:blipFill>
        <p:spPr>
          <a:xfrm>
            <a:off x="378466" y="4723801"/>
            <a:ext cx="6028571" cy="819048"/>
          </a:xfrm>
          <a:prstGeom prst="rect">
            <a:avLst/>
          </a:prstGeom>
        </p:spPr>
      </p:pic>
      <p:sp>
        <p:nvSpPr>
          <p:cNvPr id="9" name="椭圆 8">
            <a:extLst>
              <a:ext uri="{FF2B5EF4-FFF2-40B4-BE49-F238E27FC236}">
                <a16:creationId xmlns:a16="http://schemas.microsoft.com/office/drawing/2014/main" id="{B365259D-63D3-4419-A525-B16CDD9627A3}"/>
              </a:ext>
            </a:extLst>
          </p:cNvPr>
          <p:cNvSpPr/>
          <p:nvPr/>
        </p:nvSpPr>
        <p:spPr>
          <a:xfrm>
            <a:off x="3093369" y="5240686"/>
            <a:ext cx="230723" cy="2307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2637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lnSpc>
                <a:spcPct val="150000"/>
              </a:lnSpc>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片元着色器内接收来自顶点着色器的纹理坐标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textCoord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，接下来我们要把纹理对象传给片元着色器。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GLSL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有一个供纹理对象使用的内建数据类型，叫做采样器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(Sampler)</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，我们定义一个变量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texture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，它的数据类型为采样器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sampler2D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，后缀的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表示它是处理二维纹理的采样器，它会接收应用程序传递过来的对应纹理图片的像素数据。通过函数</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texture2D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来获取对应位置纹理的像素颜色，输入参数为纹理采样器和纹理坐标。</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读取纹理图片</a:t>
            </a:r>
            <a:endParaRPr lang="zh-CN" altLang="zh-CN" sz="4400" b="1" dirty="0">
              <a:latin typeface="+mj-ea"/>
              <a:ea typeface="+mj-ea"/>
            </a:endParaRPr>
          </a:p>
        </p:txBody>
      </p:sp>
      <p:pic>
        <p:nvPicPr>
          <p:cNvPr id="5" name="图片 4">
            <a:extLst>
              <a:ext uri="{FF2B5EF4-FFF2-40B4-BE49-F238E27FC236}">
                <a16:creationId xmlns:a16="http://schemas.microsoft.com/office/drawing/2014/main" id="{A7EA9C08-9465-4B1A-875A-48201232B158}"/>
              </a:ext>
            </a:extLst>
          </p:cNvPr>
          <p:cNvPicPr>
            <a:picLocks noChangeAspect="1"/>
          </p:cNvPicPr>
          <p:nvPr/>
        </p:nvPicPr>
        <p:blipFill>
          <a:blip r:embed="rId2"/>
          <a:stretch>
            <a:fillRect/>
          </a:stretch>
        </p:blipFill>
        <p:spPr>
          <a:xfrm>
            <a:off x="3618137" y="3429000"/>
            <a:ext cx="4934489" cy="2822619"/>
          </a:xfrm>
          <a:prstGeom prst="rect">
            <a:avLst/>
          </a:prstGeom>
        </p:spPr>
      </p:pic>
    </p:spTree>
    <p:extLst>
      <p:ext uri="{BB962C8B-B14F-4D97-AF65-F5344CB8AC3E}">
        <p14:creationId xmlns:p14="http://schemas.microsoft.com/office/powerpoint/2010/main" val="9441482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1049</Words>
  <Application>Microsoft Office PowerPoint</Application>
  <PresentationFormat>宽屏</PresentationFormat>
  <Paragraphs>57</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username</cp:lastModifiedBy>
  <cp:revision>274</cp:revision>
  <dcterms:created xsi:type="dcterms:W3CDTF">2021-09-06T11:12:00Z</dcterms:created>
  <dcterms:modified xsi:type="dcterms:W3CDTF">2021-11-17T06:56:02Z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BF599A55AD8941FDBBE2AB051570D1B2</vt:lpwstr>
  </property>
  <property fmtid="{D5CDD505-2E9C-101B-9397-08002B2CF9AE}" pid="3" name="KSOProductBuildVer">
    <vt:lpwstr>2052-11.1.0.10700</vt:lpwstr>
  </property>
</Properties>
</file>