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81" r:id="rId3"/>
    <p:sldId id="345" r:id="rId4"/>
    <p:sldId id="355" r:id="rId5"/>
    <p:sldId id="282" r:id="rId6"/>
    <p:sldId id="337" r:id="rId7"/>
    <p:sldId id="356" r:id="rId8"/>
    <p:sldId id="284" r:id="rId9"/>
    <p:sldId id="330" r:id="rId10"/>
    <p:sldId id="342"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F00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807" autoAdjust="0"/>
  </p:normalViewPr>
  <p:slideViewPr>
    <p:cSldViewPr snapToGrid="0">
      <p:cViewPr varScale="1">
        <p:scale>
          <a:sx n="84" d="100"/>
          <a:sy n="84" d="100"/>
        </p:scale>
        <p:origin x="102"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308936-1952-4549-85E7-0142A94D92C3}" type="datetimeFigureOut">
              <a:rPr lang="zh-CN" altLang="en-US" smtClean="0"/>
              <a:t>2021/11/24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62686F-CFEF-4F15-A5FC-3D9AA84854D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84DEC0E-9118-4C72-99DC-5DA49916100D}" type="slidenum">
              <a:rPr lang="zh-CN" altLang="en-US" smtClean="0"/>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F62686F-CFEF-4F15-A5FC-3D9AA84854DD}" type="slidenum">
              <a:rPr lang="zh-CN" altLang="en-US" smtClean="0"/>
              <a:t>3</a:t>
            </a:fld>
            <a:endParaRPr lang="zh-CN" altLang="en-US"/>
          </a:p>
        </p:txBody>
      </p:sp>
    </p:spTree>
    <p:extLst>
      <p:ext uri="{BB962C8B-B14F-4D97-AF65-F5344CB8AC3E}">
        <p14:creationId xmlns:p14="http://schemas.microsoft.com/office/powerpoint/2010/main" val="1043015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F62686F-CFEF-4F15-A5FC-3D9AA84854DD}" type="slidenum">
              <a:rPr lang="zh-CN" altLang="en-US" smtClean="0"/>
              <a:t>4</a:t>
            </a:fld>
            <a:endParaRPr lang="zh-CN" altLang="en-US"/>
          </a:p>
        </p:txBody>
      </p:sp>
    </p:spTree>
    <p:extLst>
      <p:ext uri="{BB962C8B-B14F-4D97-AF65-F5344CB8AC3E}">
        <p14:creationId xmlns:p14="http://schemas.microsoft.com/office/powerpoint/2010/main" val="583238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F62686F-CFEF-4F15-A5FC-3D9AA84854DD}" type="slidenum">
              <a:rPr lang="zh-CN" altLang="en-US" smtClean="0"/>
              <a:t>7</a:t>
            </a:fld>
            <a:endParaRPr lang="zh-CN" altLang="en-US"/>
          </a:p>
        </p:txBody>
      </p:sp>
    </p:spTree>
    <p:extLst>
      <p:ext uri="{BB962C8B-B14F-4D97-AF65-F5344CB8AC3E}">
        <p14:creationId xmlns:p14="http://schemas.microsoft.com/office/powerpoint/2010/main" val="880422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84DEC0E-9118-4C72-99DC-5DA49916100D}" type="slidenum">
              <a:rPr lang="zh-CN" altLang="en-US" smtClean="0"/>
              <a:t>9</a:t>
            </a:fld>
            <a:endParaRPr lang="zh-CN" altLang="en-US"/>
          </a:p>
        </p:txBody>
      </p:sp>
    </p:spTree>
    <p:extLst>
      <p:ext uri="{BB962C8B-B14F-4D97-AF65-F5344CB8AC3E}">
        <p14:creationId xmlns:p14="http://schemas.microsoft.com/office/powerpoint/2010/main" val="1957716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84DEC0E-9118-4C72-99DC-5DA49916100D}" type="slidenum">
              <a:rPr lang="zh-CN" altLang="en-US" smtClean="0"/>
              <a:t>10</a:t>
            </a:fld>
            <a:endParaRPr lang="zh-CN" altLang="en-US"/>
          </a:p>
        </p:txBody>
      </p:sp>
    </p:spTree>
    <p:extLst>
      <p:ext uri="{BB962C8B-B14F-4D97-AF65-F5344CB8AC3E}">
        <p14:creationId xmlns:p14="http://schemas.microsoft.com/office/powerpoint/2010/main" val="2193219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439D0BF-E51F-442B-A80C-8C177F1B5761}" type="datetimeFigureOut">
              <a:rPr lang="zh-CN" altLang="en-US" smtClean="0"/>
              <a:t>2021/11/24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249EEF-8E62-4B8B-9CE0-3C75AE312FA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439D0BF-E51F-442B-A80C-8C177F1B5761}" type="datetimeFigureOut">
              <a:rPr lang="zh-CN" altLang="en-US" smtClean="0"/>
              <a:t>2021/11/24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249EEF-8E62-4B8B-9CE0-3C75AE312FA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439D0BF-E51F-442B-A80C-8C177F1B5761}" type="datetimeFigureOut">
              <a:rPr lang="zh-CN" altLang="en-US" smtClean="0"/>
              <a:t>2021/11/24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249EEF-8E62-4B8B-9CE0-3C75AE312FA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439D0BF-E51F-442B-A80C-8C177F1B5761}" type="datetimeFigureOut">
              <a:rPr lang="zh-CN" altLang="en-US" smtClean="0"/>
              <a:t>2021/11/24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249EEF-8E62-4B8B-9CE0-3C75AE312FA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439D0BF-E51F-442B-A80C-8C177F1B5761}" type="datetimeFigureOut">
              <a:rPr lang="zh-CN" altLang="en-US" smtClean="0"/>
              <a:t>2021/11/24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249EEF-8E62-4B8B-9CE0-3C75AE312FA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A439D0BF-E51F-442B-A80C-8C177F1B5761}" type="datetimeFigureOut">
              <a:rPr lang="zh-CN" altLang="en-US" smtClean="0"/>
              <a:t>2021/11/24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249EEF-8E62-4B8B-9CE0-3C75AE312FA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A439D0BF-E51F-442B-A80C-8C177F1B5761}" type="datetimeFigureOut">
              <a:rPr lang="zh-CN" altLang="en-US" smtClean="0"/>
              <a:t>2021/11/24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249EEF-8E62-4B8B-9CE0-3C75AE312FA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439D0BF-E51F-442B-A80C-8C177F1B5761}" type="datetimeFigureOut">
              <a:rPr lang="zh-CN" altLang="en-US" smtClean="0"/>
              <a:t>2021/11/24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249EEF-8E62-4B8B-9CE0-3C75AE312FA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439D0BF-E51F-442B-A80C-8C177F1B5761}" type="datetimeFigureOut">
              <a:rPr lang="zh-CN" altLang="en-US" smtClean="0"/>
              <a:t>2021/11/24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249EEF-8E62-4B8B-9CE0-3C75AE312FA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439D0BF-E51F-442B-A80C-8C177F1B5761}" type="datetimeFigureOut">
              <a:rPr lang="zh-CN" altLang="en-US" smtClean="0"/>
              <a:t>2021/11/24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249EEF-8E62-4B8B-9CE0-3C75AE312FA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439D0BF-E51F-442B-A80C-8C177F1B5761}" type="datetimeFigureOut">
              <a:rPr lang="zh-CN" altLang="en-US" smtClean="0"/>
              <a:t>2021/11/24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249EEF-8E62-4B8B-9CE0-3C75AE312FA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39D0BF-E51F-442B-A80C-8C177F1B5761}" type="datetimeFigureOut">
              <a:rPr lang="zh-CN" altLang="en-US" smtClean="0"/>
              <a:t>2021/11/24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249EEF-8E62-4B8B-9CE0-3C75AE312FA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2254" y="1129222"/>
            <a:ext cx="10558583" cy="2308324"/>
          </a:xfrm>
          <a:prstGeom prst="rect">
            <a:avLst/>
          </a:prstGeom>
          <a:noFill/>
        </p:spPr>
        <p:txBody>
          <a:bodyPr wrap="square" rtlCol="0">
            <a:spAutoFit/>
          </a:bodyPr>
          <a:lstStyle>
            <a:defPPr>
              <a:defRPr lang="zh-CN"/>
            </a:defPPr>
            <a:lvl1pPr algn="ctr">
              <a:defRPr sz="5400"/>
            </a:lvl1pPr>
          </a:lstStyle>
          <a:p>
            <a:r>
              <a:rPr lang="zh-CN" altLang="en-US" sz="7200" dirty="0"/>
              <a:t>计算机图形学</a:t>
            </a:r>
            <a:endParaRPr lang="en-US" altLang="zh-CN" sz="7200" dirty="0"/>
          </a:p>
          <a:p>
            <a:endParaRPr lang="zh-CN" altLang="en-US" sz="7200" dirty="0"/>
          </a:p>
        </p:txBody>
      </p:sp>
      <p:sp>
        <p:nvSpPr>
          <p:cNvPr id="5" name="文本框 4"/>
          <p:cNvSpPr txBox="1"/>
          <p:nvPr/>
        </p:nvSpPr>
        <p:spPr>
          <a:xfrm>
            <a:off x="1324185" y="2884642"/>
            <a:ext cx="9528693" cy="769441"/>
          </a:xfrm>
          <a:prstGeom prst="rect">
            <a:avLst/>
          </a:prstGeom>
          <a:noFill/>
        </p:spPr>
        <p:txBody>
          <a:bodyPr wrap="square">
            <a:spAutoFit/>
          </a:bodyPr>
          <a:lstStyle/>
          <a:p>
            <a:pPr algn="ctr"/>
            <a:r>
              <a:rPr lang="zh-CN" altLang="en-US" sz="4400" dirty="0"/>
              <a:t>实验补充</a:t>
            </a:r>
            <a:r>
              <a:rPr lang="en-US" altLang="zh-CN" sz="4400" dirty="0"/>
              <a:t>1  </a:t>
            </a:r>
            <a:r>
              <a:rPr lang="zh-CN" altLang="en-US" sz="4400" dirty="0"/>
              <a:t>层级建模</a:t>
            </a:r>
            <a:r>
              <a:rPr lang="en-US" altLang="zh-CN" sz="4400" dirty="0"/>
              <a:t>-</a:t>
            </a:r>
            <a:r>
              <a:rPr lang="zh-CN" altLang="en-US" sz="4400" dirty="0"/>
              <a:t>机械手臂</a:t>
            </a:r>
          </a:p>
        </p:txBody>
      </p:sp>
      <p:sp>
        <p:nvSpPr>
          <p:cNvPr id="6" name="副标题 2"/>
          <p:cNvSpPr>
            <a:spLocks noGrp="1"/>
          </p:cNvSpPr>
          <p:nvPr>
            <p:ph type="subTitle" idx="1"/>
          </p:nvPr>
        </p:nvSpPr>
        <p:spPr>
          <a:xfrm>
            <a:off x="1524000" y="4719871"/>
            <a:ext cx="9144000" cy="1017453"/>
          </a:xfrm>
        </p:spPr>
        <p:txBody>
          <a:bodyPr/>
          <a:lstStyle/>
          <a:p>
            <a:r>
              <a:rPr lang="zh-CN" altLang="en-US" dirty="0"/>
              <a:t>指导教师：周漾</a:t>
            </a:r>
            <a:endParaRPr lang="en-US" altLang="zh-CN" dirty="0"/>
          </a:p>
          <a:p>
            <a:r>
              <a:rPr lang="zh-CN" altLang="en-US" dirty="0"/>
              <a:t>助教：林志强、肖荣钧</a:t>
            </a:r>
            <a:endParaRPr lang="en-US" altLang="zh-CN" dirty="0"/>
          </a:p>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87648" y="165476"/>
            <a:ext cx="9352592" cy="768350"/>
          </a:xfrm>
          <a:prstGeom prst="rect">
            <a:avLst/>
          </a:prstGeom>
          <a:noFill/>
        </p:spPr>
        <p:txBody>
          <a:bodyPr wrap="square">
            <a:spAutoFit/>
          </a:bodyPr>
          <a:lstStyle/>
          <a:p>
            <a:r>
              <a:rPr lang="zh-CN" altLang="en-US" sz="4400" b="1" dirty="0">
                <a:latin typeface="+mj-ea"/>
                <a:ea typeface="+mj-ea"/>
              </a:rPr>
              <a:t>课堂练习：</a:t>
            </a:r>
            <a:endParaRPr lang="en-US" altLang="zh-CN" sz="4400" b="1" dirty="0">
              <a:latin typeface="+mj-ea"/>
              <a:ea typeface="+mj-ea"/>
            </a:endParaRPr>
          </a:p>
        </p:txBody>
      </p:sp>
      <p:sp>
        <p:nvSpPr>
          <p:cNvPr id="8" name="文本框 7"/>
          <p:cNvSpPr txBox="1"/>
          <p:nvPr/>
        </p:nvSpPr>
        <p:spPr>
          <a:xfrm>
            <a:off x="327581" y="1024148"/>
            <a:ext cx="11408789" cy="870751"/>
          </a:xfrm>
          <a:prstGeom prst="rect">
            <a:avLst/>
          </a:prstGeom>
          <a:noFill/>
        </p:spPr>
        <p:txBody>
          <a:bodyPr wrap="square">
            <a:spAutoFit/>
          </a:bodyPr>
          <a:lstStyle/>
          <a:p>
            <a:pPr indent="0">
              <a:lnSpc>
                <a:spcPct val="150000"/>
              </a:lnSpc>
              <a:buFont typeface="+mj-lt"/>
              <a:buNone/>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示例代码中已经实现部分键盘触发功能，学生只需选择</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或</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触发相应部件操作；如图</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所示，选中需要操作的节点以后，通过键盘</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键和</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键完成机器模型的变化。</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u/</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shift+u</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shift+i</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o/</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shift+o</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可以改变观察视角。</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9609CA0D-B60D-4B58-9078-38248D3A4B4D}"/>
              </a:ext>
            </a:extLst>
          </p:cNvPr>
          <p:cNvPicPr>
            <a:picLocks noChangeAspect="1"/>
          </p:cNvPicPr>
          <p:nvPr/>
        </p:nvPicPr>
        <p:blipFill>
          <a:blip r:embed="rId3"/>
          <a:stretch>
            <a:fillRect/>
          </a:stretch>
        </p:blipFill>
        <p:spPr>
          <a:xfrm>
            <a:off x="1822618" y="2219007"/>
            <a:ext cx="8112423" cy="4010343"/>
          </a:xfrm>
          <a:prstGeom prst="rect">
            <a:avLst/>
          </a:prstGeom>
        </p:spPr>
      </p:pic>
    </p:spTree>
    <p:extLst>
      <p:ext uri="{BB962C8B-B14F-4D97-AF65-F5344CB8AC3E}">
        <p14:creationId xmlns:p14="http://schemas.microsoft.com/office/powerpoint/2010/main" val="309022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329888" y="327872"/>
            <a:ext cx="7127551" cy="768350"/>
          </a:xfrm>
          <a:prstGeom prst="rect">
            <a:avLst/>
          </a:prstGeom>
          <a:noFill/>
        </p:spPr>
        <p:txBody>
          <a:bodyPr wrap="square">
            <a:spAutoFit/>
          </a:bodyPr>
          <a:lstStyle/>
          <a:p>
            <a:r>
              <a:rPr lang="zh-CN" altLang="en-US" sz="4400" b="1" dirty="0">
                <a:latin typeface="+mj-ea"/>
                <a:ea typeface="+mj-ea"/>
              </a:rPr>
              <a:t>实验目的</a:t>
            </a:r>
          </a:p>
        </p:txBody>
      </p:sp>
      <p:sp>
        <p:nvSpPr>
          <p:cNvPr id="9" name="内容占位符 8"/>
          <p:cNvSpPr>
            <a:spLocks noGrp="1"/>
          </p:cNvSpPr>
          <p:nvPr>
            <p:ph idx="1"/>
          </p:nvPr>
        </p:nvSpPr>
        <p:spPr/>
        <p:txBody>
          <a:bodyPr/>
          <a:lstStyle/>
          <a:p>
            <a:pPr lvl="0" fontAlgn="auto">
              <a:spcAft>
                <a:spcPts val="1000"/>
              </a:spcAft>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了解层级建模基本概念</a:t>
            </a:r>
          </a:p>
          <a:p>
            <a:pPr lvl="0" fontAlgn="auto">
              <a:spcAft>
                <a:spcPts val="1000"/>
              </a:spcAft>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掌握简单平移，缩放，旋转的矩阵构建</a:t>
            </a:r>
          </a:p>
          <a:p>
            <a:pPr lvl="0" fontAlgn="auto">
              <a:spcAft>
                <a:spcPts val="1000"/>
              </a:spcAft>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了解变换矩在层级模型父子节点间的传递关系</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7575" y="1469741"/>
            <a:ext cx="10356850" cy="941990"/>
          </a:xfrm>
        </p:spPr>
        <p:txBody>
          <a:bodyPr>
            <a:noAutofit/>
          </a:bodyPr>
          <a:lstStyle/>
          <a:p>
            <a:pPr marL="0" indent="0">
              <a:lnSpc>
                <a:spcPct val="120000"/>
              </a:lnSpc>
              <a:spcBef>
                <a:spcPts val="900"/>
              </a:spcBef>
              <a:buNone/>
            </a:pPr>
            <a:r>
              <a:rPr lang="zh-CN" altLang="en-US" sz="1800" dirty="0">
                <a:ea typeface="微软雅黑" panose="020B0503020204020204" pitchFamily="34" charset="-122"/>
              </a:rPr>
              <a:t>层次模型是指用树型（层次）结构表示实体类型及实体间联系的数据模型</a:t>
            </a:r>
          </a:p>
        </p:txBody>
      </p:sp>
      <p:sp>
        <p:nvSpPr>
          <p:cNvPr id="21" name="文本框 20">
            <a:extLst>
              <a:ext uri="{FF2B5EF4-FFF2-40B4-BE49-F238E27FC236}">
                <a16:creationId xmlns:a16="http://schemas.microsoft.com/office/drawing/2014/main" id="{902DF25A-B122-47DE-843D-B7311910E8A5}"/>
              </a:ext>
            </a:extLst>
          </p:cNvPr>
          <p:cNvSpPr txBox="1"/>
          <p:nvPr/>
        </p:nvSpPr>
        <p:spPr>
          <a:xfrm>
            <a:off x="329889" y="327872"/>
            <a:ext cx="5884480" cy="769441"/>
          </a:xfrm>
          <a:prstGeom prst="rect">
            <a:avLst/>
          </a:prstGeom>
          <a:noFill/>
        </p:spPr>
        <p:txBody>
          <a:bodyPr wrap="square">
            <a:spAutoFit/>
          </a:bodyPr>
          <a:lstStyle/>
          <a:p>
            <a:r>
              <a:rPr lang="zh-CN" altLang="en-US" sz="4400" dirty="0">
                <a:latin typeface="+mj-ea"/>
                <a:ea typeface="+mj-ea"/>
              </a:rPr>
              <a:t>层次模型</a:t>
            </a:r>
            <a:endParaRPr lang="zh-CN" altLang="zh-CN" sz="4400" dirty="0">
              <a:latin typeface="+mj-ea"/>
              <a:ea typeface="+mj-ea"/>
            </a:endParaRPr>
          </a:p>
        </p:txBody>
      </p:sp>
      <p:pic>
        <p:nvPicPr>
          <p:cNvPr id="15" name="图片 14">
            <a:extLst>
              <a:ext uri="{FF2B5EF4-FFF2-40B4-BE49-F238E27FC236}">
                <a16:creationId xmlns:a16="http://schemas.microsoft.com/office/drawing/2014/main" id="{1AF77B93-AFA4-4BB3-AA3C-966EDD645CED}"/>
              </a:ext>
            </a:extLst>
          </p:cNvPr>
          <p:cNvPicPr>
            <a:picLocks noChangeAspect="1"/>
          </p:cNvPicPr>
          <p:nvPr/>
        </p:nvPicPr>
        <p:blipFill>
          <a:blip r:embed="rId3"/>
          <a:stretch>
            <a:fillRect/>
          </a:stretch>
        </p:blipFill>
        <p:spPr>
          <a:xfrm>
            <a:off x="2924535" y="1914778"/>
            <a:ext cx="5470988" cy="3845942"/>
          </a:xfrm>
          <a:prstGeom prst="rect">
            <a:avLst/>
          </a:prstGeom>
        </p:spPr>
      </p:pic>
    </p:spTree>
    <p:extLst>
      <p:ext uri="{BB962C8B-B14F-4D97-AF65-F5344CB8AC3E}">
        <p14:creationId xmlns:p14="http://schemas.microsoft.com/office/powerpoint/2010/main" val="3581054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a:extLst>
              <a:ext uri="{FF2B5EF4-FFF2-40B4-BE49-F238E27FC236}">
                <a16:creationId xmlns:a16="http://schemas.microsoft.com/office/drawing/2014/main" id="{902DF25A-B122-47DE-843D-B7311910E8A5}"/>
              </a:ext>
            </a:extLst>
          </p:cNvPr>
          <p:cNvSpPr txBox="1"/>
          <p:nvPr/>
        </p:nvSpPr>
        <p:spPr>
          <a:xfrm>
            <a:off x="329889" y="327872"/>
            <a:ext cx="5884480" cy="769441"/>
          </a:xfrm>
          <a:prstGeom prst="rect">
            <a:avLst/>
          </a:prstGeom>
          <a:noFill/>
        </p:spPr>
        <p:txBody>
          <a:bodyPr wrap="square">
            <a:spAutoFit/>
          </a:bodyPr>
          <a:lstStyle/>
          <a:p>
            <a:r>
              <a:rPr lang="zh-CN" altLang="en-US" sz="4400" dirty="0">
                <a:latin typeface="+mj-ea"/>
                <a:ea typeface="+mj-ea"/>
              </a:rPr>
              <a:t>层次模型</a:t>
            </a:r>
            <a:endParaRPr lang="zh-CN" altLang="zh-CN" sz="4400" dirty="0">
              <a:latin typeface="+mj-ea"/>
              <a:ea typeface="+mj-ea"/>
            </a:endParaRPr>
          </a:p>
        </p:txBody>
      </p:sp>
      <p:pic>
        <p:nvPicPr>
          <p:cNvPr id="7" name="图片 6">
            <a:extLst>
              <a:ext uri="{FF2B5EF4-FFF2-40B4-BE49-F238E27FC236}">
                <a16:creationId xmlns:a16="http://schemas.microsoft.com/office/drawing/2014/main" id="{442B5FB6-0ADE-4208-8DBE-C0A20EAFA058}"/>
              </a:ext>
            </a:extLst>
          </p:cNvPr>
          <p:cNvPicPr>
            <a:picLocks noChangeAspect="1"/>
          </p:cNvPicPr>
          <p:nvPr/>
        </p:nvPicPr>
        <p:blipFill>
          <a:blip r:embed="rId3"/>
          <a:stretch>
            <a:fillRect/>
          </a:stretch>
        </p:blipFill>
        <p:spPr>
          <a:xfrm>
            <a:off x="1113617" y="1207160"/>
            <a:ext cx="9621315" cy="4443679"/>
          </a:xfrm>
          <a:prstGeom prst="rect">
            <a:avLst/>
          </a:prstGeom>
        </p:spPr>
      </p:pic>
      <p:sp>
        <p:nvSpPr>
          <p:cNvPr id="9" name="文本框 8">
            <a:extLst>
              <a:ext uri="{FF2B5EF4-FFF2-40B4-BE49-F238E27FC236}">
                <a16:creationId xmlns:a16="http://schemas.microsoft.com/office/drawing/2014/main" id="{288BBCAA-B6C5-40BC-B25D-3F48DD19D6F0}"/>
              </a:ext>
            </a:extLst>
          </p:cNvPr>
          <p:cNvSpPr txBox="1"/>
          <p:nvPr/>
        </p:nvSpPr>
        <p:spPr>
          <a:xfrm>
            <a:off x="1113617" y="5650839"/>
            <a:ext cx="10472737" cy="646331"/>
          </a:xfrm>
          <a:prstGeom prst="rect">
            <a:avLst/>
          </a:prstGeom>
          <a:noFill/>
        </p:spPr>
        <p:txBody>
          <a:bodyPr wrap="square">
            <a:spAutoFit/>
          </a:bodyPr>
          <a:lstStyle/>
          <a:p>
            <a:r>
              <a:rPr lang="zh-CN" altLang="en-US" dirty="0"/>
              <a:t>在对层次模型中的节点进行操作的时候，此操作不但会影响该节点的位置和方向，同样会影响该节点的所有子孙节点。如在机械手臂模型中，底座的操作会影响整个模型，但是小臂的操作只影响自己。</a:t>
            </a:r>
          </a:p>
        </p:txBody>
      </p:sp>
    </p:spTree>
    <p:extLst>
      <p:ext uri="{BB962C8B-B14F-4D97-AF65-F5344CB8AC3E}">
        <p14:creationId xmlns:p14="http://schemas.microsoft.com/office/powerpoint/2010/main" val="4052083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buClr>
                <a:srgbClr val="94003F"/>
              </a:buClr>
            </a:pPr>
            <a:r>
              <a:rPr lang="zh-CN" altLang="en-US" sz="2400" dirty="0"/>
              <a:t>支架独立旋转</a:t>
            </a:r>
          </a:p>
          <a:p>
            <a:pPr lvl="1">
              <a:buClr>
                <a:srgbClr val="94003F"/>
              </a:buClr>
            </a:pPr>
            <a:r>
              <a:rPr lang="zh-CN" altLang="en-US" sz="1600" dirty="0"/>
              <a:t>单个角度确定它的位置</a:t>
            </a:r>
          </a:p>
          <a:p>
            <a:pPr>
              <a:buClr>
                <a:srgbClr val="94003F"/>
              </a:buClr>
            </a:pPr>
            <a:endParaRPr lang="en-US" altLang="zh-CN" sz="2400" dirty="0"/>
          </a:p>
          <a:p>
            <a:pPr>
              <a:buClr>
                <a:srgbClr val="94003F"/>
              </a:buClr>
            </a:pPr>
            <a:r>
              <a:rPr lang="zh-CN" altLang="en-US" sz="2400" dirty="0"/>
              <a:t>大臂与支架相连</a:t>
            </a:r>
          </a:p>
          <a:p>
            <a:pPr lvl="1">
              <a:buClr>
                <a:srgbClr val="94003F"/>
              </a:buClr>
            </a:pPr>
            <a:r>
              <a:rPr lang="zh-CN" altLang="en-US" sz="1600" dirty="0"/>
              <a:t>它的位置与支架的旋转相关，会随着支架运动</a:t>
            </a:r>
          </a:p>
          <a:p>
            <a:pPr lvl="1">
              <a:buClr>
                <a:srgbClr val="94003F"/>
              </a:buClr>
            </a:pPr>
            <a:r>
              <a:rPr lang="zh-CN" altLang="en-US" sz="1600" dirty="0"/>
              <a:t>必须相对于支架平移，并且绕关节处旋转</a:t>
            </a:r>
          </a:p>
          <a:p>
            <a:pPr>
              <a:buClr>
                <a:srgbClr val="94003F"/>
              </a:buClr>
            </a:pPr>
            <a:endParaRPr lang="en-US" altLang="zh-CN" sz="2400" dirty="0"/>
          </a:p>
          <a:p>
            <a:pPr>
              <a:buClr>
                <a:srgbClr val="94003F"/>
              </a:buClr>
            </a:pPr>
            <a:r>
              <a:rPr lang="zh-CN" altLang="en-US" sz="2400" dirty="0"/>
              <a:t>大臂与小臂相连</a:t>
            </a:r>
          </a:p>
          <a:p>
            <a:pPr lvl="1">
              <a:buClr>
                <a:srgbClr val="94003F"/>
              </a:buClr>
            </a:pPr>
            <a:r>
              <a:rPr lang="zh-CN" altLang="en-US" sz="1600" dirty="0"/>
              <a:t>它的位置与支架和下臂的位置有关，会随着下臂运动</a:t>
            </a:r>
          </a:p>
          <a:p>
            <a:pPr lvl="1">
              <a:buClr>
                <a:srgbClr val="94003F"/>
              </a:buClr>
            </a:pPr>
            <a:r>
              <a:rPr lang="zh-CN" altLang="en-US" sz="1600" dirty="0"/>
              <a:t>相对于下臂平移，并且绕与下臂相连的关节处旋转</a:t>
            </a:r>
            <a:endParaRPr lang="en-US" altLang="zh-CN" sz="1600"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t>5</a:t>
            </a:fld>
            <a:endParaRPr lang="zh-CN" altLang="en-US"/>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25892" r="49262"/>
          <a:stretch/>
        </p:blipFill>
        <p:spPr>
          <a:xfrm>
            <a:off x="4972841" y="1301258"/>
            <a:ext cx="1073888" cy="1694688"/>
          </a:xfrm>
          <a:prstGeom prst="rect">
            <a:avLst/>
          </a:prstGeom>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50411" r="24988" b="8993"/>
          <a:stretch/>
        </p:blipFill>
        <p:spPr>
          <a:xfrm>
            <a:off x="6981372" y="2657856"/>
            <a:ext cx="1063256" cy="1542288"/>
          </a:xfrm>
          <a:prstGeom prst="rect">
            <a:avLst/>
          </a:prstGeom>
        </p:spPr>
      </p:pic>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74683" b="8993"/>
          <a:stretch/>
        </p:blipFill>
        <p:spPr>
          <a:xfrm>
            <a:off x="7846054" y="4379531"/>
            <a:ext cx="1094197" cy="1542288"/>
          </a:xfrm>
          <a:prstGeom prst="rect">
            <a:avLst/>
          </a:prstGeom>
        </p:spPr>
      </p:pic>
      <p:pic>
        <p:nvPicPr>
          <p:cNvPr id="11" name="图片 5"/>
          <p:cNvPicPr>
            <a:picLocks noChangeAspect="1"/>
          </p:cNvPicPr>
          <p:nvPr/>
        </p:nvPicPr>
        <p:blipFill>
          <a:blip r:embed="rId4"/>
          <a:stretch>
            <a:fillRect/>
          </a:stretch>
        </p:blipFill>
        <p:spPr>
          <a:xfrm>
            <a:off x="8823213" y="835303"/>
            <a:ext cx="1358157" cy="2188030"/>
          </a:xfrm>
          <a:prstGeom prst="rect">
            <a:avLst/>
          </a:prstGeom>
        </p:spPr>
      </p:pic>
      <p:sp>
        <p:nvSpPr>
          <p:cNvPr id="12" name="文本框 11">
            <a:extLst>
              <a:ext uri="{FF2B5EF4-FFF2-40B4-BE49-F238E27FC236}">
                <a16:creationId xmlns:a16="http://schemas.microsoft.com/office/drawing/2014/main" id="{EB59AA17-F410-403C-9E46-43B880425A90}"/>
              </a:ext>
            </a:extLst>
          </p:cNvPr>
          <p:cNvSpPr txBox="1"/>
          <p:nvPr/>
        </p:nvSpPr>
        <p:spPr>
          <a:xfrm>
            <a:off x="329889" y="327872"/>
            <a:ext cx="5884480" cy="769441"/>
          </a:xfrm>
          <a:prstGeom prst="rect">
            <a:avLst/>
          </a:prstGeom>
          <a:noFill/>
        </p:spPr>
        <p:txBody>
          <a:bodyPr wrap="square">
            <a:spAutoFit/>
          </a:bodyPr>
          <a:lstStyle/>
          <a:p>
            <a:r>
              <a:rPr lang="zh-CN" altLang="en-US" sz="4400" dirty="0">
                <a:latin typeface="+mj-ea"/>
                <a:ea typeface="+mj-ea"/>
              </a:rPr>
              <a:t>运动自由度</a:t>
            </a:r>
            <a:endParaRPr lang="zh-CN" altLang="zh-CN" sz="4400" dirty="0">
              <a:latin typeface="+mj-ea"/>
              <a:ea typeface="+mj-ea"/>
            </a:endParaRPr>
          </a:p>
        </p:txBody>
      </p:sp>
    </p:spTree>
    <p:extLst>
      <p:ext uri="{BB962C8B-B14F-4D97-AF65-F5344CB8AC3E}">
        <p14:creationId xmlns:p14="http://schemas.microsoft.com/office/powerpoint/2010/main" val="2738735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9FE39E5-D8EB-466D-9D67-E2D218E2451C}"/>
              </a:ext>
            </a:extLst>
          </p:cNvPr>
          <p:cNvSpPr txBox="1"/>
          <p:nvPr/>
        </p:nvSpPr>
        <p:spPr>
          <a:xfrm>
            <a:off x="211520" y="327872"/>
            <a:ext cx="5884480" cy="769441"/>
          </a:xfrm>
          <a:prstGeom prst="rect">
            <a:avLst/>
          </a:prstGeom>
          <a:noFill/>
        </p:spPr>
        <p:txBody>
          <a:bodyPr wrap="square">
            <a:spAutoFit/>
          </a:bodyPr>
          <a:lstStyle/>
          <a:p>
            <a:r>
              <a:rPr lang="en-US" altLang="zh-CN" sz="4400" b="1" dirty="0">
                <a:latin typeface="+mj-ea"/>
                <a:ea typeface="+mj-ea"/>
              </a:rPr>
              <a:t>1.</a:t>
            </a:r>
            <a:r>
              <a:rPr lang="zh-CN" altLang="en-US" sz="4400" b="1" dirty="0">
                <a:latin typeface="+mj-ea"/>
                <a:ea typeface="+mj-ea"/>
              </a:rPr>
              <a:t>绘制节点</a:t>
            </a:r>
            <a:endParaRPr lang="zh-CN" altLang="zh-CN" sz="4400" b="1" dirty="0">
              <a:latin typeface="+mj-ea"/>
              <a:ea typeface="+mj-ea"/>
            </a:endParaRPr>
          </a:p>
        </p:txBody>
      </p:sp>
      <p:sp>
        <p:nvSpPr>
          <p:cNvPr id="9" name="文本框 8">
            <a:extLst>
              <a:ext uri="{FF2B5EF4-FFF2-40B4-BE49-F238E27FC236}">
                <a16:creationId xmlns:a16="http://schemas.microsoft.com/office/drawing/2014/main" id="{1C0BB3A4-9F2F-425E-A43D-503F621302F4}"/>
              </a:ext>
            </a:extLst>
          </p:cNvPr>
          <p:cNvSpPr txBox="1"/>
          <p:nvPr/>
        </p:nvSpPr>
        <p:spPr>
          <a:xfrm>
            <a:off x="965584" y="1629424"/>
            <a:ext cx="9367136" cy="460382"/>
          </a:xfrm>
          <a:prstGeom prst="rect">
            <a:avLst/>
          </a:prstGeom>
          <a:noFill/>
        </p:spPr>
        <p:txBody>
          <a:bodyPr wrap="square">
            <a:spAutoFit/>
          </a:bodyPr>
          <a:lstStyle/>
          <a:p>
            <a:pPr lvl="0">
              <a:lnSpc>
                <a:spcPct val="150000"/>
              </a:lnSpc>
              <a:spcBef>
                <a:spcPts val="1800"/>
              </a:spcBef>
            </a:pPr>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绘制每一个节点，完成</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base()</a:t>
            </a:r>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upper_arm</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lower_arm</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三个函数。</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10" name="图片 9">
            <a:extLst>
              <a:ext uri="{FF2B5EF4-FFF2-40B4-BE49-F238E27FC236}">
                <a16:creationId xmlns:a16="http://schemas.microsoft.com/office/drawing/2014/main" id="{B092BF98-87A3-4A47-9C80-402A70451385}"/>
              </a:ext>
            </a:extLst>
          </p:cNvPr>
          <p:cNvPicPr>
            <a:picLocks noChangeAspect="1"/>
          </p:cNvPicPr>
          <p:nvPr/>
        </p:nvPicPr>
        <p:blipFill>
          <a:blip r:embed="rId2"/>
          <a:stretch>
            <a:fillRect/>
          </a:stretch>
        </p:blipFill>
        <p:spPr>
          <a:xfrm>
            <a:off x="1554480" y="2541787"/>
            <a:ext cx="7943850" cy="2778229"/>
          </a:xfrm>
          <a:prstGeom prst="rect">
            <a:avLst/>
          </a:prstGeom>
        </p:spPr>
      </p:pic>
    </p:spTree>
    <p:extLst>
      <p:ext uri="{BB962C8B-B14F-4D97-AF65-F5344CB8AC3E}">
        <p14:creationId xmlns:p14="http://schemas.microsoft.com/office/powerpoint/2010/main" val="2150740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9FE39E5-D8EB-466D-9D67-E2D218E2451C}"/>
              </a:ext>
            </a:extLst>
          </p:cNvPr>
          <p:cNvSpPr txBox="1"/>
          <p:nvPr/>
        </p:nvSpPr>
        <p:spPr>
          <a:xfrm>
            <a:off x="211520" y="327872"/>
            <a:ext cx="7046530" cy="769441"/>
          </a:xfrm>
          <a:prstGeom prst="rect">
            <a:avLst/>
          </a:prstGeom>
          <a:noFill/>
        </p:spPr>
        <p:txBody>
          <a:bodyPr wrap="square">
            <a:spAutoFit/>
          </a:bodyPr>
          <a:lstStyle/>
          <a:p>
            <a:r>
              <a:rPr lang="en-US" altLang="zh-CN" sz="4400" b="1" dirty="0">
                <a:latin typeface="+mj-ea"/>
                <a:ea typeface="+mj-ea"/>
              </a:rPr>
              <a:t>2.</a:t>
            </a:r>
            <a:r>
              <a:rPr lang="zh-CN" altLang="en-US" sz="4400" b="1" dirty="0">
                <a:latin typeface="+mj-ea"/>
                <a:ea typeface="+mj-ea"/>
              </a:rPr>
              <a:t>构建子节点局部变化矩阵</a:t>
            </a:r>
            <a:endParaRPr lang="zh-CN" altLang="zh-CN" sz="4400" b="1" dirty="0">
              <a:latin typeface="+mj-ea"/>
              <a:ea typeface="+mj-ea"/>
            </a:endParaRPr>
          </a:p>
        </p:txBody>
      </p:sp>
      <p:sp>
        <p:nvSpPr>
          <p:cNvPr id="9" name="文本框 8">
            <a:extLst>
              <a:ext uri="{FF2B5EF4-FFF2-40B4-BE49-F238E27FC236}">
                <a16:creationId xmlns:a16="http://schemas.microsoft.com/office/drawing/2014/main" id="{1C0BB3A4-9F2F-425E-A43D-503F621302F4}"/>
              </a:ext>
            </a:extLst>
          </p:cNvPr>
          <p:cNvSpPr txBox="1"/>
          <p:nvPr/>
        </p:nvSpPr>
        <p:spPr>
          <a:xfrm>
            <a:off x="782326" y="1543902"/>
            <a:ext cx="10338686" cy="1762277"/>
          </a:xfrm>
          <a:prstGeom prst="rect">
            <a:avLst/>
          </a:prstGeom>
          <a:noFill/>
        </p:spPr>
        <p:txBody>
          <a:bodyPr wrap="square">
            <a:spAutoFit/>
          </a:bodyPr>
          <a:lstStyle/>
          <a:p>
            <a:pPr>
              <a:lnSpc>
                <a:spcPct val="150000"/>
              </a:lnSpc>
              <a:spcBef>
                <a:spcPts val="1800"/>
              </a:spcBef>
            </a:pPr>
            <a:r>
              <a:rPr lang="zh-CN" altLang="en-US" sz="1600" dirty="0">
                <a:effectLst/>
                <a:latin typeface="宋体" panose="02010600030101010101" pitchFamily="2" charset="-122"/>
                <a:ea typeface="宋体" panose="02010600030101010101" pitchFamily="2" charset="-122"/>
                <a:cs typeface="Times New Roman" panose="02020603050405020304" pitchFamily="18" charset="0"/>
              </a:rPr>
              <a:t>构建子节点局部变化矩阵，使底座绕</a:t>
            </a:r>
            <a:r>
              <a:rPr lang="en-US" altLang="zh-CN" sz="1600" dirty="0">
                <a:effectLst/>
                <a:latin typeface="宋体" panose="02010600030101010101" pitchFamily="2" charset="-122"/>
                <a:ea typeface="宋体" panose="02010600030101010101" pitchFamily="2" charset="-122"/>
                <a:cs typeface="Times New Roman" panose="02020603050405020304" pitchFamily="18" charset="0"/>
              </a:rPr>
              <a:t>y</a:t>
            </a:r>
            <a:r>
              <a:rPr lang="zh-CN" altLang="en-US" sz="1600" dirty="0">
                <a:effectLst/>
                <a:latin typeface="宋体" panose="02010600030101010101" pitchFamily="2" charset="-122"/>
                <a:ea typeface="宋体" panose="02010600030101010101" pitchFamily="2" charset="-122"/>
                <a:cs typeface="Times New Roman" panose="02020603050405020304" pitchFamily="18" charset="0"/>
              </a:rPr>
              <a:t>轴旋转，大小臂绕</a:t>
            </a:r>
            <a:r>
              <a:rPr lang="en-US" altLang="zh-CN" sz="1600" dirty="0">
                <a:effectLst/>
                <a:latin typeface="宋体" panose="02010600030101010101" pitchFamily="2" charset="-122"/>
                <a:ea typeface="宋体" panose="02010600030101010101" pitchFamily="2" charset="-122"/>
                <a:cs typeface="Times New Roman" panose="02020603050405020304" pitchFamily="18" charset="0"/>
              </a:rPr>
              <a:t>z</a:t>
            </a:r>
            <a:r>
              <a:rPr lang="zh-CN" altLang="en-US" sz="1600" dirty="0">
                <a:effectLst/>
                <a:latin typeface="宋体" panose="02010600030101010101" pitchFamily="2" charset="-122"/>
                <a:ea typeface="宋体" panose="02010600030101010101" pitchFamily="2" charset="-122"/>
                <a:cs typeface="Times New Roman" panose="02020603050405020304" pitchFamily="18" charset="0"/>
              </a:rPr>
              <a:t>轴旋转，且大臂的旋转中心为大臂与底座的关节，小臂的旋转中心为大小臂的关节。根据遍历顺序完成</a:t>
            </a:r>
            <a:r>
              <a:rPr lang="en-US" altLang="zh-CN" sz="1600" dirty="0">
                <a:effectLst/>
                <a:latin typeface="宋体" panose="02010600030101010101" pitchFamily="2" charset="-122"/>
                <a:ea typeface="宋体" panose="02010600030101010101" pitchFamily="2" charset="-122"/>
                <a:cs typeface="Times New Roman" panose="02020603050405020304" pitchFamily="18" charset="0"/>
              </a:rPr>
              <a:t>display()</a:t>
            </a:r>
            <a:r>
              <a:rPr lang="zh-CN" altLang="en-US" sz="1600" dirty="0">
                <a:effectLst/>
                <a:latin typeface="宋体" panose="02010600030101010101" pitchFamily="2" charset="-122"/>
                <a:ea typeface="宋体" panose="02010600030101010101" pitchFamily="2" charset="-122"/>
                <a:cs typeface="Times New Roman" panose="02020603050405020304" pitchFamily="18" charset="0"/>
              </a:rPr>
              <a:t>函数。按照（底座，大臂，小臂）的顺序对节点进行绘制。注意，子节点的变换矩阵等于父节点的变换矩阵乘以子节点的局部变换矩阵。</a:t>
            </a:r>
            <a:endParaRPr lang="zh-CN" altLang="en-US" sz="1600" dirty="0">
              <a:effectLst/>
              <a:latin typeface="Calibri" panose="020F0502020204030204" pitchFamily="34" charset="0"/>
              <a:ea typeface="宋体" panose="02010600030101010101" pitchFamily="2" charset="-122"/>
              <a:cs typeface="Times New Roman" panose="02020603050405020304" pitchFamily="18" charset="0"/>
            </a:endParaRPr>
          </a:p>
          <a:p>
            <a:pPr lvl="0">
              <a:lnSpc>
                <a:spcPct val="150000"/>
              </a:lnSpc>
              <a:spcBef>
                <a:spcPts val="1800"/>
              </a:spcBef>
            </a:pPr>
            <a:endParaRPr lang="zh-CN" altLang="en-US" sz="16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E7C08FCE-E524-432D-BD55-7C6738F38543}"/>
              </a:ext>
            </a:extLst>
          </p:cNvPr>
          <p:cNvPicPr>
            <a:picLocks noChangeAspect="1"/>
          </p:cNvPicPr>
          <p:nvPr/>
        </p:nvPicPr>
        <p:blipFill>
          <a:blip r:embed="rId3"/>
          <a:stretch>
            <a:fillRect/>
          </a:stretch>
        </p:blipFill>
        <p:spPr>
          <a:xfrm>
            <a:off x="664027" y="2955108"/>
            <a:ext cx="10209524" cy="1190476"/>
          </a:xfrm>
          <a:prstGeom prst="rect">
            <a:avLst/>
          </a:prstGeom>
        </p:spPr>
      </p:pic>
      <p:sp>
        <p:nvSpPr>
          <p:cNvPr id="7" name="矩形 6">
            <a:extLst>
              <a:ext uri="{FF2B5EF4-FFF2-40B4-BE49-F238E27FC236}">
                <a16:creationId xmlns:a16="http://schemas.microsoft.com/office/drawing/2014/main" id="{C5C6A32B-C13A-4FEB-9921-B1CA614399C4}"/>
              </a:ext>
            </a:extLst>
          </p:cNvPr>
          <p:cNvSpPr/>
          <p:nvPr/>
        </p:nvSpPr>
        <p:spPr>
          <a:xfrm>
            <a:off x="1467748" y="4408760"/>
            <a:ext cx="8144882" cy="2224238"/>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BB3EE56F-46A9-41E9-99F3-F4BC6E893415}"/>
              </a:ext>
            </a:extLst>
          </p:cNvPr>
          <p:cNvSpPr txBox="1"/>
          <p:nvPr/>
        </p:nvSpPr>
        <p:spPr>
          <a:xfrm>
            <a:off x="1783086" y="4454480"/>
            <a:ext cx="7509504" cy="2062103"/>
          </a:xfrm>
          <a:prstGeom prst="rect">
            <a:avLst/>
          </a:prstGeom>
          <a:noFill/>
        </p:spPr>
        <p:txBody>
          <a:bodyPr wrap="square">
            <a:spAutoFit/>
          </a:bodyPr>
          <a:lstStyle/>
          <a:p>
            <a:r>
              <a:rPr lang="en-US" altLang="zh-CN" sz="1600" dirty="0" err="1">
                <a:solidFill>
                  <a:srgbClr val="000000"/>
                </a:solidFill>
                <a:latin typeface="Consolas" panose="020B0609020204030204" pitchFamily="49" charset="0"/>
                <a:ea typeface="新宋体" panose="02010609030101010101" pitchFamily="49" charset="-122"/>
              </a:rPr>
              <a:t>modelView</a:t>
            </a:r>
            <a:r>
              <a:rPr lang="en-US" altLang="zh-CN" sz="1600" dirty="0">
                <a:solidFill>
                  <a:srgbClr val="000000"/>
                </a:solidFill>
                <a:latin typeface="Consolas" panose="020B0609020204030204" pitchFamily="49" charset="0"/>
                <a:ea typeface="新宋体" panose="02010609030101010101" pitchFamily="49" charset="-122"/>
              </a:rPr>
              <a:t> = Translate * </a:t>
            </a:r>
            <a:r>
              <a:rPr lang="en-US" altLang="zh-CN" sz="1600" dirty="0" err="1">
                <a:solidFill>
                  <a:srgbClr val="000000"/>
                </a:solidFill>
                <a:latin typeface="Consolas" panose="020B0609020204030204" pitchFamily="49" charset="0"/>
                <a:ea typeface="新宋体" panose="02010609030101010101" pitchFamily="49" charset="-122"/>
              </a:rPr>
              <a:t>RotateY</a:t>
            </a:r>
            <a:r>
              <a:rPr lang="en-US" altLang="zh-CN" sz="1600" dirty="0">
                <a:solidFill>
                  <a:srgbClr val="000000"/>
                </a:solidFill>
                <a:latin typeface="Consolas" panose="020B0609020204030204" pitchFamily="49" charset="0"/>
                <a:ea typeface="新宋体" panose="02010609030101010101" pitchFamily="49" charset="-122"/>
              </a:rPr>
              <a:t>(Theta[</a:t>
            </a:r>
            <a:r>
              <a:rPr lang="en-US" altLang="zh-CN" sz="1600" dirty="0">
                <a:solidFill>
                  <a:srgbClr val="2F4F4F"/>
                </a:solidFill>
                <a:latin typeface="Consolas" panose="020B0609020204030204" pitchFamily="49" charset="0"/>
                <a:ea typeface="新宋体" panose="02010609030101010101" pitchFamily="49" charset="-122"/>
              </a:rPr>
              <a:t>Base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8000"/>
                </a:solidFill>
                <a:latin typeface="Consolas" panose="020B0609020204030204" pitchFamily="49" charset="0"/>
                <a:ea typeface="新宋体" panose="02010609030101010101" pitchFamily="49" charset="-122"/>
              </a:rPr>
              <a:t>//</a:t>
            </a:r>
            <a:r>
              <a:rPr lang="zh-CN" altLang="en-US" sz="1600" dirty="0">
                <a:solidFill>
                  <a:srgbClr val="008000"/>
                </a:solidFill>
                <a:latin typeface="Consolas" panose="020B0609020204030204" pitchFamily="49" charset="0"/>
                <a:ea typeface="新宋体" panose="02010609030101010101" pitchFamily="49" charset="-122"/>
              </a:rPr>
              <a:t>底座变换矩阵</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base();</a:t>
            </a:r>
            <a:r>
              <a:rPr lang="en-US" altLang="zh-CN" sz="1600" dirty="0">
                <a:solidFill>
                  <a:srgbClr val="008000"/>
                </a:solidFill>
                <a:latin typeface="Consolas" panose="020B0609020204030204" pitchFamily="49" charset="0"/>
                <a:ea typeface="新宋体" panose="02010609030101010101" pitchFamily="49" charset="-122"/>
              </a:rPr>
              <a:t>//</a:t>
            </a:r>
            <a:r>
              <a:rPr lang="zh-CN" altLang="en-US" sz="1600" dirty="0">
                <a:solidFill>
                  <a:srgbClr val="008000"/>
                </a:solidFill>
                <a:latin typeface="Consolas" panose="020B0609020204030204" pitchFamily="49" charset="0"/>
                <a:ea typeface="新宋体" panose="02010609030101010101" pitchFamily="49" charset="-122"/>
              </a:rPr>
              <a:t>首先绘制底座</a:t>
            </a:r>
            <a:endParaRPr lang="zh-CN" altLang="en-US" sz="1600" dirty="0">
              <a:solidFill>
                <a:srgbClr val="000000"/>
              </a:solidFill>
              <a:latin typeface="Consolas" panose="020B0609020204030204" pitchFamily="49" charset="0"/>
              <a:ea typeface="新宋体" panose="02010609030101010101" pitchFamily="49" charset="-122"/>
            </a:endParaRP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err="1">
                <a:solidFill>
                  <a:srgbClr val="000000"/>
                </a:solidFill>
                <a:latin typeface="Consolas" panose="020B0609020204030204" pitchFamily="49" charset="0"/>
                <a:ea typeface="新宋体" panose="02010609030101010101" pitchFamily="49" charset="-122"/>
              </a:rPr>
              <a:t>modelView</a:t>
            </a:r>
            <a:r>
              <a:rPr lang="en-US" altLang="zh-CN" sz="1600" dirty="0">
                <a:solidFill>
                  <a:srgbClr val="000000"/>
                </a:solidFill>
                <a:latin typeface="Consolas" panose="020B0609020204030204" pitchFamily="49" charset="0"/>
                <a:ea typeface="新宋体" panose="02010609030101010101" pitchFamily="49" charset="-122"/>
              </a:rPr>
              <a:t> *= Translate * </a:t>
            </a:r>
            <a:r>
              <a:rPr lang="en-US" altLang="zh-CN" sz="1600" dirty="0" err="1">
                <a:solidFill>
                  <a:srgbClr val="000000"/>
                </a:solidFill>
                <a:latin typeface="Consolas" panose="020B0609020204030204" pitchFamily="49" charset="0"/>
                <a:ea typeface="新宋体" panose="02010609030101010101" pitchFamily="49" charset="-122"/>
              </a:rPr>
              <a:t>RotateZ</a:t>
            </a:r>
            <a:r>
              <a:rPr lang="en-US" altLang="zh-CN" sz="1600" dirty="0">
                <a:solidFill>
                  <a:srgbClr val="000000"/>
                </a:solidFill>
                <a:latin typeface="Consolas" panose="020B0609020204030204" pitchFamily="49" charset="0"/>
                <a:ea typeface="新宋体" panose="02010609030101010101" pitchFamily="49" charset="-122"/>
              </a:rPr>
              <a:t>(Theta[</a:t>
            </a:r>
            <a:r>
              <a:rPr lang="en-US" altLang="zh-CN" sz="1600" dirty="0" err="1">
                <a:solidFill>
                  <a:srgbClr val="2F4F4F"/>
                </a:solidFill>
                <a:latin typeface="Consolas" panose="020B0609020204030204" pitchFamily="49" charset="0"/>
                <a:ea typeface="新宋体" panose="02010609030101010101" pitchFamily="49" charset="-122"/>
              </a:rPr>
              <a:t>UpperArm</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8000"/>
                </a:solidFill>
                <a:latin typeface="Consolas" panose="020B0609020204030204" pitchFamily="49" charset="0"/>
                <a:ea typeface="新宋体" panose="02010609030101010101" pitchFamily="49" charset="-122"/>
              </a:rPr>
              <a:t>//</a:t>
            </a:r>
            <a:r>
              <a:rPr lang="zh-CN" altLang="en-US" sz="1600" dirty="0">
                <a:solidFill>
                  <a:srgbClr val="008000"/>
                </a:solidFill>
                <a:latin typeface="Consolas" panose="020B0609020204030204" pitchFamily="49" charset="0"/>
                <a:ea typeface="新宋体" panose="02010609030101010101" pitchFamily="49" charset="-122"/>
              </a:rPr>
              <a:t>大臂变换矩阵</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err="1">
                <a:solidFill>
                  <a:srgbClr val="000000"/>
                </a:solidFill>
                <a:latin typeface="Consolas" panose="020B0609020204030204" pitchFamily="49" charset="0"/>
                <a:ea typeface="新宋体" panose="02010609030101010101" pitchFamily="49" charset="-122"/>
              </a:rPr>
              <a:t>upper_arm</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8000"/>
                </a:solidFill>
                <a:latin typeface="Consolas" panose="020B0609020204030204" pitchFamily="49" charset="0"/>
                <a:ea typeface="新宋体" panose="02010609030101010101" pitchFamily="49" charset="-122"/>
              </a:rPr>
              <a:t>//</a:t>
            </a:r>
            <a:r>
              <a:rPr lang="zh-CN" altLang="en-US" sz="1600" dirty="0">
                <a:solidFill>
                  <a:srgbClr val="008000"/>
                </a:solidFill>
                <a:latin typeface="Consolas" panose="020B0609020204030204" pitchFamily="49" charset="0"/>
                <a:ea typeface="新宋体" panose="02010609030101010101" pitchFamily="49" charset="-122"/>
              </a:rPr>
              <a:t>绘制下臂</a:t>
            </a:r>
            <a:endParaRPr lang="zh-CN" altLang="en-US" sz="1600" dirty="0">
              <a:solidFill>
                <a:srgbClr val="000000"/>
              </a:solidFill>
              <a:latin typeface="Consolas" panose="020B0609020204030204" pitchFamily="49" charset="0"/>
              <a:ea typeface="新宋体" panose="02010609030101010101" pitchFamily="49" charset="-122"/>
            </a:endParaRP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err="1">
                <a:solidFill>
                  <a:srgbClr val="000000"/>
                </a:solidFill>
                <a:latin typeface="Consolas" panose="020B0609020204030204" pitchFamily="49" charset="0"/>
                <a:ea typeface="新宋体" panose="02010609030101010101" pitchFamily="49" charset="-122"/>
              </a:rPr>
              <a:t>modelView</a:t>
            </a:r>
            <a:r>
              <a:rPr lang="en-US" altLang="zh-CN" sz="1600" dirty="0">
                <a:solidFill>
                  <a:srgbClr val="000000"/>
                </a:solidFill>
                <a:latin typeface="Consolas" panose="020B0609020204030204" pitchFamily="49" charset="0"/>
                <a:ea typeface="新宋体" panose="02010609030101010101" pitchFamily="49" charset="-122"/>
              </a:rPr>
              <a:t> *= Translate * </a:t>
            </a:r>
            <a:r>
              <a:rPr lang="en-US" altLang="zh-CN" sz="1600" dirty="0" err="1">
                <a:solidFill>
                  <a:srgbClr val="000000"/>
                </a:solidFill>
                <a:latin typeface="Consolas" panose="020B0609020204030204" pitchFamily="49" charset="0"/>
                <a:ea typeface="新宋体" panose="02010609030101010101" pitchFamily="49" charset="-122"/>
              </a:rPr>
              <a:t>RotateZ</a:t>
            </a:r>
            <a:r>
              <a:rPr lang="en-US" altLang="zh-CN" sz="1600" dirty="0">
                <a:solidFill>
                  <a:srgbClr val="000000"/>
                </a:solidFill>
                <a:latin typeface="Consolas" panose="020B0609020204030204" pitchFamily="49" charset="0"/>
                <a:ea typeface="新宋体" panose="02010609030101010101" pitchFamily="49" charset="-122"/>
              </a:rPr>
              <a:t>(Theta[</a:t>
            </a:r>
            <a:r>
              <a:rPr lang="en-US" altLang="zh-CN" sz="1600" dirty="0" err="1">
                <a:solidFill>
                  <a:srgbClr val="2F4F4F"/>
                </a:solidFill>
                <a:latin typeface="Consolas" panose="020B0609020204030204" pitchFamily="49" charset="0"/>
                <a:ea typeface="新宋体" panose="02010609030101010101" pitchFamily="49" charset="-122"/>
              </a:rPr>
              <a:t>LowerArm</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8000"/>
                </a:solidFill>
                <a:latin typeface="Consolas" panose="020B0609020204030204" pitchFamily="49" charset="0"/>
                <a:ea typeface="新宋体" panose="02010609030101010101" pitchFamily="49" charset="-122"/>
              </a:rPr>
              <a:t>//</a:t>
            </a:r>
            <a:r>
              <a:rPr lang="zh-CN" altLang="en-US" sz="1600" dirty="0">
                <a:solidFill>
                  <a:srgbClr val="008000"/>
                </a:solidFill>
                <a:latin typeface="Consolas" panose="020B0609020204030204" pitchFamily="49" charset="0"/>
                <a:ea typeface="新宋体" panose="02010609030101010101" pitchFamily="49" charset="-122"/>
              </a:rPr>
              <a:t>小臂变换矩阵</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err="1">
                <a:solidFill>
                  <a:srgbClr val="000000"/>
                </a:solidFill>
                <a:latin typeface="Consolas" panose="020B0609020204030204" pitchFamily="49" charset="0"/>
                <a:ea typeface="新宋体" panose="02010609030101010101" pitchFamily="49" charset="-122"/>
              </a:rPr>
              <a:t>lower_arm</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8000"/>
                </a:solidFill>
                <a:latin typeface="Consolas" panose="020B0609020204030204" pitchFamily="49" charset="0"/>
                <a:ea typeface="新宋体" panose="02010609030101010101" pitchFamily="49" charset="-122"/>
              </a:rPr>
              <a:t>//</a:t>
            </a:r>
            <a:r>
              <a:rPr lang="zh-CN" altLang="en-US" sz="1600" dirty="0">
                <a:solidFill>
                  <a:srgbClr val="008000"/>
                </a:solidFill>
                <a:latin typeface="Consolas" panose="020B0609020204030204" pitchFamily="49" charset="0"/>
                <a:ea typeface="新宋体" panose="02010609030101010101" pitchFamily="49" charset="-122"/>
              </a:rPr>
              <a:t>绘制上臂</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1162930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solidFill>
            <a:schemeClr val="bg1">
              <a:lumMod val="85000"/>
            </a:schemeClr>
          </a:solidFill>
        </p:spPr>
        <p:txBody>
          <a:bodyPr>
            <a:normAutofit fontScale="77500" lnSpcReduction="20000"/>
          </a:bodyPr>
          <a:lstStyle/>
          <a:p>
            <a:pPr marL="0" indent="0">
              <a:buNone/>
            </a:pPr>
            <a:r>
              <a:rPr lang="en-US" altLang="zh-CN" dirty="0"/>
              <a:t>in  vec4 </a:t>
            </a:r>
            <a:r>
              <a:rPr lang="en-US" altLang="zh-CN" dirty="0" err="1"/>
              <a:t>vPosition</a:t>
            </a:r>
            <a:r>
              <a:rPr lang="en-US" altLang="zh-CN" dirty="0"/>
              <a:t>;</a:t>
            </a:r>
          </a:p>
          <a:p>
            <a:pPr marL="0" indent="0">
              <a:buNone/>
            </a:pPr>
            <a:r>
              <a:rPr lang="en-US" altLang="zh-CN" dirty="0"/>
              <a:t>…</a:t>
            </a:r>
          </a:p>
          <a:p>
            <a:pPr marL="0" indent="0">
              <a:buNone/>
            </a:pPr>
            <a:r>
              <a:rPr lang="en-US" altLang="zh-CN" dirty="0"/>
              <a:t>uniform mat4 model; // model</a:t>
            </a:r>
            <a:r>
              <a:rPr lang="zh-CN" altLang="en-US" dirty="0"/>
              <a:t>是变换矩阵</a:t>
            </a:r>
            <a:endParaRPr lang="en-US" altLang="zh-CN" dirty="0"/>
          </a:p>
          <a:p>
            <a:pPr marL="0" indent="0">
              <a:buNone/>
            </a:pPr>
            <a:r>
              <a:rPr lang="en-US" altLang="zh-CN" dirty="0"/>
              <a:t>uniform mat4 view;</a:t>
            </a:r>
          </a:p>
          <a:p>
            <a:pPr marL="0" indent="0">
              <a:buNone/>
            </a:pPr>
            <a:r>
              <a:rPr lang="en-US" altLang="zh-CN" dirty="0"/>
              <a:t>uniform mat4 Projection;</a:t>
            </a:r>
          </a:p>
          <a:p>
            <a:pPr marL="0" indent="0">
              <a:buNone/>
            </a:pPr>
            <a:endParaRPr lang="en-US" altLang="zh-CN" dirty="0"/>
          </a:p>
          <a:p>
            <a:pPr marL="0" indent="0">
              <a:buNone/>
            </a:pPr>
            <a:r>
              <a:rPr lang="en-US" altLang="zh-CN" dirty="0"/>
              <a:t>void main(){    </a:t>
            </a:r>
          </a:p>
          <a:p>
            <a:pPr marL="0" indent="0">
              <a:buNone/>
            </a:pPr>
            <a:r>
              <a:rPr lang="en-US" altLang="zh-CN" dirty="0"/>
              <a:t>	vec4 v1 = model * vec4(</a:t>
            </a:r>
            <a:r>
              <a:rPr lang="en-US" altLang="zh-CN" dirty="0" err="1"/>
              <a:t>vPosition</a:t>
            </a:r>
            <a:r>
              <a:rPr lang="en-US" altLang="zh-CN" dirty="0"/>
              <a:t>, 1.0); // model</a:t>
            </a:r>
            <a:r>
              <a:rPr lang="zh-CN" altLang="en-US" dirty="0"/>
              <a:t>是变换矩阵</a:t>
            </a:r>
            <a:r>
              <a:rPr lang="en-US" altLang="zh-CN" dirty="0"/>
              <a:t>	</a:t>
            </a:r>
          </a:p>
          <a:p>
            <a:pPr marL="0" indent="0">
              <a:buNone/>
            </a:pPr>
            <a:r>
              <a:rPr lang="zh-CN" altLang="en-US" dirty="0"/>
              <a:t>	</a:t>
            </a:r>
            <a:r>
              <a:rPr lang="en-US" altLang="zh-CN" dirty="0"/>
              <a:t>vec4 v2 = vec4(v1.xyz / v1.w, 1.0);	</a:t>
            </a:r>
          </a:p>
          <a:p>
            <a:pPr marL="0" indent="0">
              <a:buNone/>
            </a:pPr>
            <a:r>
              <a:rPr lang="zh-CN" altLang="en-US" dirty="0"/>
              <a:t>	</a:t>
            </a:r>
            <a:r>
              <a:rPr lang="en-US" altLang="zh-CN" dirty="0"/>
              <a:t>vec4 v3 = projection * view * v2;</a:t>
            </a:r>
          </a:p>
          <a:p>
            <a:pPr marL="0" indent="0">
              <a:buNone/>
            </a:pPr>
            <a:r>
              <a:rPr lang="en-US" altLang="zh-CN" dirty="0"/>
              <a:t>             …</a:t>
            </a:r>
          </a:p>
          <a:p>
            <a:pPr marL="0" indent="0">
              <a:buNone/>
            </a:pPr>
            <a:r>
              <a:rPr lang="en-US" altLang="zh-CN" dirty="0"/>
              <a:t>}</a:t>
            </a:r>
            <a:endParaRPr lang="zh-CN" altLang="en-US" dirty="0"/>
          </a:p>
        </p:txBody>
      </p:sp>
      <p:sp>
        <p:nvSpPr>
          <p:cNvPr id="6" name="文本框 5">
            <a:extLst>
              <a:ext uri="{FF2B5EF4-FFF2-40B4-BE49-F238E27FC236}">
                <a16:creationId xmlns:a16="http://schemas.microsoft.com/office/drawing/2014/main" id="{66B65A04-5887-4A5C-80D1-85ADC7F0DFA8}"/>
              </a:ext>
            </a:extLst>
          </p:cNvPr>
          <p:cNvSpPr txBox="1"/>
          <p:nvPr/>
        </p:nvSpPr>
        <p:spPr>
          <a:xfrm>
            <a:off x="211520" y="327872"/>
            <a:ext cx="8018080" cy="769441"/>
          </a:xfrm>
          <a:prstGeom prst="rect">
            <a:avLst/>
          </a:prstGeom>
          <a:noFill/>
        </p:spPr>
        <p:txBody>
          <a:bodyPr wrap="square">
            <a:spAutoFit/>
          </a:bodyPr>
          <a:lstStyle/>
          <a:p>
            <a:r>
              <a:rPr lang="en-US" altLang="zh-CN" sz="4400" b="1" dirty="0">
                <a:latin typeface="+mj-ea"/>
                <a:ea typeface="+mj-ea"/>
              </a:rPr>
              <a:t>3.</a:t>
            </a:r>
            <a:r>
              <a:rPr lang="zh-CN" altLang="en-US" sz="4400" b="1" dirty="0">
                <a:latin typeface="+mj-ea"/>
                <a:ea typeface="+mj-ea"/>
              </a:rPr>
              <a:t> </a:t>
            </a:r>
            <a:r>
              <a:rPr lang="en-US" altLang="zh-CN" sz="4400" b="1" dirty="0">
                <a:latin typeface="+mj-ea"/>
                <a:ea typeface="+mj-ea"/>
              </a:rPr>
              <a:t>Shader</a:t>
            </a:r>
            <a:r>
              <a:rPr lang="zh-CN" altLang="en-US" sz="4400" b="1" dirty="0">
                <a:latin typeface="+mj-ea"/>
                <a:ea typeface="+mj-ea"/>
              </a:rPr>
              <a:t>中对变换矩阵的使用</a:t>
            </a:r>
            <a:endParaRPr lang="zh-CN" altLang="zh-CN" sz="4400" b="1" dirty="0">
              <a:latin typeface="+mj-ea"/>
              <a:ea typeface="+mj-ea"/>
            </a:endParaRPr>
          </a:p>
        </p:txBody>
      </p:sp>
    </p:spTree>
    <p:extLst>
      <p:ext uri="{BB962C8B-B14F-4D97-AF65-F5344CB8AC3E}">
        <p14:creationId xmlns:p14="http://schemas.microsoft.com/office/powerpoint/2010/main" val="2547323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87648" y="165476"/>
            <a:ext cx="9352592" cy="768350"/>
          </a:xfrm>
          <a:prstGeom prst="rect">
            <a:avLst/>
          </a:prstGeom>
          <a:noFill/>
        </p:spPr>
        <p:txBody>
          <a:bodyPr wrap="square">
            <a:spAutoFit/>
          </a:bodyPr>
          <a:lstStyle/>
          <a:p>
            <a:r>
              <a:rPr lang="zh-CN" altLang="en-US" sz="4400" b="1" dirty="0">
                <a:latin typeface="+mj-ea"/>
                <a:ea typeface="+mj-ea"/>
              </a:rPr>
              <a:t>课堂练习：</a:t>
            </a:r>
            <a:endParaRPr lang="en-US" altLang="zh-CN" sz="4400" b="1" dirty="0">
              <a:latin typeface="+mj-ea"/>
              <a:ea typeface="+mj-ea"/>
            </a:endParaRPr>
          </a:p>
        </p:txBody>
      </p:sp>
      <p:sp>
        <p:nvSpPr>
          <p:cNvPr id="8" name="文本框 7"/>
          <p:cNvSpPr txBox="1"/>
          <p:nvPr/>
        </p:nvSpPr>
        <p:spPr>
          <a:xfrm>
            <a:off x="327581" y="1024148"/>
            <a:ext cx="11408789" cy="870751"/>
          </a:xfrm>
          <a:prstGeom prst="rect">
            <a:avLst/>
          </a:prstGeom>
          <a:noFill/>
        </p:spPr>
        <p:txBody>
          <a:bodyPr wrap="square">
            <a:spAutoFit/>
          </a:bodyPr>
          <a:lstStyle/>
          <a:p>
            <a:pPr indent="0">
              <a:lnSpc>
                <a:spcPct val="150000"/>
              </a:lnSpc>
              <a:buFont typeface="+mj-lt"/>
              <a:buNone/>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示例代码中已经实现了</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base()</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函数，可以得到如下</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的结果</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indent="0">
              <a:lnSpc>
                <a:spcPct val="150000"/>
              </a:lnSpc>
              <a:buFont typeface="+mj-lt"/>
              <a:buNone/>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完成</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base()</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upper_arm</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lower_arm</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三个函数，并在</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display()</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函数添加代码，可以得到</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的效果</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906C1EFC-8AB4-47C6-8D95-2450F95DC3C2}"/>
              </a:ext>
            </a:extLst>
          </p:cNvPr>
          <p:cNvPicPr>
            <a:picLocks noChangeAspect="1"/>
          </p:cNvPicPr>
          <p:nvPr/>
        </p:nvPicPr>
        <p:blipFill>
          <a:blip r:embed="rId3"/>
          <a:stretch>
            <a:fillRect/>
          </a:stretch>
        </p:blipFill>
        <p:spPr>
          <a:xfrm>
            <a:off x="2729247" y="2154394"/>
            <a:ext cx="5361905" cy="4628571"/>
          </a:xfrm>
          <a:prstGeom prst="rect">
            <a:avLst/>
          </a:prstGeom>
        </p:spPr>
      </p:pic>
    </p:spTree>
    <p:extLst>
      <p:ext uri="{BB962C8B-B14F-4D97-AF65-F5344CB8AC3E}">
        <p14:creationId xmlns:p14="http://schemas.microsoft.com/office/powerpoint/2010/main" val="68504278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3554</TotalTime>
  <Words>612</Words>
  <Application>Microsoft Office PowerPoint</Application>
  <PresentationFormat>宽屏</PresentationFormat>
  <Paragraphs>60</Paragraphs>
  <Slides>10</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等线</vt:lpstr>
      <vt:lpstr>等线 Light</vt:lpstr>
      <vt:lpstr>宋体</vt:lpstr>
      <vt:lpstr>微软雅黑</vt:lpstr>
      <vt:lpstr>Arial</vt:lpstr>
      <vt:lpstr>Calibri</vt:lpstr>
      <vt:lpstr>Consolas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VCC</dc:creator>
  <cp:lastModifiedBy>username</cp:lastModifiedBy>
  <cp:revision>276</cp:revision>
  <dcterms:created xsi:type="dcterms:W3CDTF">2021-09-06T11:12:00Z</dcterms:created>
  <dcterms:modified xsi:type="dcterms:W3CDTF">2021-11-24T07:42:05Z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BF599A55AD8941FDBBE2AB051570D1B2</vt:lpwstr>
  </property>
  <property fmtid="{D5CDD505-2E9C-101B-9397-08002B2CF9AE}" pid="3" name="KSOProductBuildVer">
    <vt:lpwstr>2052-11.1.0.10700</vt:lpwstr>
  </property>
</Properties>
</file>