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0" r:id="rId3"/>
    <p:sldId id="257" r:id="rId4"/>
    <p:sldId id="259" r:id="rId5"/>
    <p:sldId id="258"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2462" autoAdjust="0"/>
  </p:normalViewPr>
  <p:slideViewPr>
    <p:cSldViewPr snapToGrid="0">
      <p:cViewPr varScale="1">
        <p:scale>
          <a:sx n="103" d="100"/>
          <a:sy n="103" d="100"/>
        </p:scale>
        <p:origin x="9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08936-1952-4549-85E7-0142A94D92C3}"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2686F-CFEF-4F15-A5FC-3D9AA84854DD}" type="slidenum">
              <a:rPr lang="zh-CN" altLang="en-US" smtClean="0"/>
              <a:t>‹#›</a:t>
            </a:fld>
            <a:endParaRPr lang="zh-CN" altLang="en-US"/>
          </a:p>
        </p:txBody>
      </p:sp>
    </p:spTree>
    <p:extLst>
      <p:ext uri="{BB962C8B-B14F-4D97-AF65-F5344CB8AC3E}">
        <p14:creationId xmlns:p14="http://schemas.microsoft.com/office/powerpoint/2010/main" val="185243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62686F-CFEF-4F15-A5FC-3D9AA84854DD}" type="slidenum">
              <a:rPr lang="zh-CN" altLang="en-US" smtClean="0"/>
              <a:t>2</a:t>
            </a:fld>
            <a:endParaRPr lang="zh-CN" altLang="en-US"/>
          </a:p>
        </p:txBody>
      </p:sp>
    </p:spTree>
    <p:extLst>
      <p:ext uri="{BB962C8B-B14F-4D97-AF65-F5344CB8AC3E}">
        <p14:creationId xmlns:p14="http://schemas.microsoft.com/office/powerpoint/2010/main" val="315168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30DA7-C9AC-4585-ACD2-1B4E522541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5F9900-43C9-4B92-B910-2E8932CE35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C5C2F9A-EA84-45B2-8591-6B633C6EAE11}"/>
              </a:ext>
            </a:extLst>
          </p:cNvPr>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CE762BE3-D0B6-44E8-9706-2E0A9F8518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F6E150-6546-42F7-9738-AA98B97350BE}"/>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716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2E641-D932-49DC-904E-FE18ED21F7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7D7085-4E7F-4618-A793-CE3A3499F95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980178-175A-4728-8F15-A4E0C2E0025A}"/>
              </a:ext>
            </a:extLst>
          </p:cNvPr>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3AC0AD5F-E1A2-458D-BAB1-4733D4216C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DF4CAC-EEF8-4ADD-A372-61D70D8E927A}"/>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50337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64091E-7A9E-4C95-AD52-51817CCFFD2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C073371-F2BC-491C-8D36-E3565E5C49D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612B65-585C-4BD2-87AB-D2784F07464A}"/>
              </a:ext>
            </a:extLst>
          </p:cNvPr>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55B0EF79-9F1C-477D-AE6A-749CAA806A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3962F4-8D86-45A5-A20B-D86A0E62EBAF}"/>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278392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5D3E7-BDCA-490B-ACB0-7AD0C9BE11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82B3D4-5CC0-484B-AAAB-AE6910467A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F54528-1EC1-47BD-B42C-C2C92BAE3BDD}"/>
              </a:ext>
            </a:extLst>
          </p:cNvPr>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DE32EF5D-A28E-440D-8388-A17BFCA05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0ABAF4-849A-4276-A67D-B67691253119}"/>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227804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47B1F-ECA2-46DB-8FB8-89E0BFBEB0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D14351-AAE7-4EAA-9AE5-129E484AC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ADDC5B-8A85-4649-B751-CB2D539AA56E}"/>
              </a:ext>
            </a:extLst>
          </p:cNvPr>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72B1BB9B-C3CD-42A3-96DA-3C7FB33BCF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604C6C-66CA-49AD-8934-316047AD43C8}"/>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379747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0F9A3-73B0-4F8E-A663-74F6D17CA6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663119-D814-46EA-9BD4-0EEFA6ACDFC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9F3F417-A66C-4D76-9A85-9E018B9409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DB22CA-E95D-403A-ADD7-AA31DB2B0A8C}"/>
              </a:ext>
            </a:extLst>
          </p:cNvPr>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77E26A88-B5ED-42D1-98F0-CD5E870FDB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658C17-78D6-4E15-8409-1CEF48774409}"/>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851673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5D366-744F-4A7C-BE2D-F1935656C9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30F7341-564B-4150-A4FE-2AE295095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E6C46C-DD83-46A7-9F07-D8B21B9452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C19032-3C73-4501-B2FF-FC2E05126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30510AB-10B7-49FE-8E13-B01EF58E7C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A7189C0-AC00-42B8-9FC0-582CD1641A01}"/>
              </a:ext>
            </a:extLst>
          </p:cNvPr>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8" name="页脚占位符 7">
            <a:extLst>
              <a:ext uri="{FF2B5EF4-FFF2-40B4-BE49-F238E27FC236}">
                <a16:creationId xmlns:a16="http://schemas.microsoft.com/office/drawing/2014/main" id="{11903CC5-FA93-4F8D-BB74-EA664E1BDA7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5C941B-5C32-4A43-AC73-553B91A0FF21}"/>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337667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50BB2-45A0-4786-8370-7C50FB8870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66BC3B-5771-434B-BC8D-4EC3EE211A04}"/>
              </a:ext>
            </a:extLst>
          </p:cNvPr>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4" name="页脚占位符 3">
            <a:extLst>
              <a:ext uri="{FF2B5EF4-FFF2-40B4-BE49-F238E27FC236}">
                <a16:creationId xmlns:a16="http://schemas.microsoft.com/office/drawing/2014/main" id="{64038F15-3A87-4DB9-BC7E-E328FE2F33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F08A0E-65ED-40C8-9993-46335C914293}"/>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09148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82B3ED-427E-4F3F-92A2-20AB2ECB9BDF}"/>
              </a:ext>
            </a:extLst>
          </p:cNvPr>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3" name="页脚占位符 2">
            <a:extLst>
              <a:ext uri="{FF2B5EF4-FFF2-40B4-BE49-F238E27FC236}">
                <a16:creationId xmlns:a16="http://schemas.microsoft.com/office/drawing/2014/main" id="{81A0E93B-4F84-481B-A1A5-95B5C0E1C5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05184E6-EA69-4190-8112-6C9404448417}"/>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20142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B85A9-385E-4729-A6D9-D375E0A60A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D94F11-C3DA-40AE-BBDF-1348A03FC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282512-1135-4CF6-A461-1A222CF0E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18D5E6-E271-429B-AA97-6C2E456F83E0}"/>
              </a:ext>
            </a:extLst>
          </p:cNvPr>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995689DB-86DA-47B3-A6DE-4EEFDF49DA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08FB97-4A2F-47F1-8432-785BBAEBB1FA}"/>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14707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B0566-B5F4-413A-87E0-A64384622E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E73E3F-0A30-4B63-B66D-5EC23050D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B09E07-B563-433C-A800-0A6D38D55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132F4B-C6BF-4D99-A9AB-6E2AF6A17D53}"/>
              </a:ext>
            </a:extLst>
          </p:cNvPr>
          <p:cNvSpPr>
            <a:spLocks noGrp="1"/>
          </p:cNvSpPr>
          <p:nvPr>
            <p:ph type="dt" sz="half" idx="10"/>
          </p:nvPr>
        </p:nvSpPr>
        <p:spPr/>
        <p:txBody>
          <a:bodyPr/>
          <a:lstStyle/>
          <a:p>
            <a:fld id="{A439D0BF-E51F-442B-A80C-8C177F1B5761}"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7138C78F-832C-4193-8022-37CD4E8E4B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787233-DEFE-4594-95ED-9D53B5848521}"/>
              </a:ext>
            </a:extLst>
          </p:cNvPr>
          <p:cNvSpPr>
            <a:spLocks noGrp="1"/>
          </p:cNvSpPr>
          <p:nvPr>
            <p:ph type="sldNum" sz="quarter" idx="12"/>
          </p:nvPr>
        </p:nvSpPr>
        <p:spPr/>
        <p:txBody>
          <a:body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54651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54DD19-5546-4053-B939-3914A3D8B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94BDE1-A3E1-4448-98DA-E1A057FFC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2B1527-8D5C-4B28-BDAC-D8B8A1674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9D0BF-E51F-442B-A80C-8C177F1B5761}"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4BCE4177-3593-4D3B-8426-1FD06EE6B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FE67144-5FF8-429B-8099-95B08CD03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49EEF-8E62-4B8B-9CE0-3C75AE312FA4}" type="slidenum">
              <a:rPr lang="zh-CN" altLang="en-US" smtClean="0"/>
              <a:t>‹#›</a:t>
            </a:fld>
            <a:endParaRPr lang="zh-CN" altLang="en-US"/>
          </a:p>
        </p:txBody>
      </p:sp>
    </p:spTree>
    <p:extLst>
      <p:ext uri="{BB962C8B-B14F-4D97-AF65-F5344CB8AC3E}">
        <p14:creationId xmlns:p14="http://schemas.microsoft.com/office/powerpoint/2010/main" val="2105849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CC560D-CE96-41C3-8E04-AED3FAB35070}"/>
              </a:ext>
            </a:extLst>
          </p:cNvPr>
          <p:cNvSpPr txBox="1"/>
          <p:nvPr/>
        </p:nvSpPr>
        <p:spPr>
          <a:xfrm>
            <a:off x="672254" y="1120676"/>
            <a:ext cx="10558583" cy="2308324"/>
          </a:xfrm>
          <a:prstGeom prst="rect">
            <a:avLst/>
          </a:prstGeom>
          <a:noFill/>
        </p:spPr>
        <p:txBody>
          <a:bodyPr wrap="square" rtlCol="0">
            <a:spAutoFit/>
          </a:bodyPr>
          <a:lstStyle>
            <a:defPPr>
              <a:defRPr lang="zh-CN"/>
            </a:defPPr>
            <a:lvl1pPr algn="ctr">
              <a:defRPr sz="5400"/>
            </a:lvl1pPr>
          </a:lstStyle>
          <a:p>
            <a:r>
              <a:rPr lang="zh-CN" altLang="en-US" sz="7200" dirty="0"/>
              <a:t>计算机图形学</a:t>
            </a:r>
            <a:endParaRPr lang="en-US" altLang="zh-CN" sz="7200" dirty="0"/>
          </a:p>
          <a:p>
            <a:endParaRPr lang="zh-CN" altLang="en-US" sz="7200" dirty="0"/>
          </a:p>
        </p:txBody>
      </p:sp>
      <p:sp>
        <p:nvSpPr>
          <p:cNvPr id="5" name="文本框 4">
            <a:extLst>
              <a:ext uri="{FF2B5EF4-FFF2-40B4-BE49-F238E27FC236}">
                <a16:creationId xmlns:a16="http://schemas.microsoft.com/office/drawing/2014/main" id="{6750E267-AA22-4749-890D-288DFA3FF112}"/>
              </a:ext>
            </a:extLst>
          </p:cNvPr>
          <p:cNvSpPr txBox="1"/>
          <p:nvPr/>
        </p:nvSpPr>
        <p:spPr>
          <a:xfrm>
            <a:off x="1324186" y="2884642"/>
            <a:ext cx="9254718" cy="769441"/>
          </a:xfrm>
          <a:prstGeom prst="rect">
            <a:avLst/>
          </a:prstGeom>
          <a:noFill/>
        </p:spPr>
        <p:txBody>
          <a:bodyPr wrap="square">
            <a:spAutoFit/>
          </a:bodyPr>
          <a:lstStyle/>
          <a:p>
            <a:pPr algn="ctr"/>
            <a:r>
              <a:rPr lang="zh-CN" altLang="en-US" sz="4400" dirty="0"/>
              <a:t>期末大作业  虚拟场景搭建</a:t>
            </a:r>
            <a:endParaRPr lang="zh-CN" altLang="zh-CN" sz="4400" dirty="0"/>
          </a:p>
        </p:txBody>
      </p:sp>
      <p:sp>
        <p:nvSpPr>
          <p:cNvPr id="6" name="副标题 2">
            <a:extLst>
              <a:ext uri="{FF2B5EF4-FFF2-40B4-BE49-F238E27FC236}">
                <a16:creationId xmlns:a16="http://schemas.microsoft.com/office/drawing/2014/main" id="{C02066B5-31BB-4FEA-8E44-7CD31D6933A6}"/>
              </a:ext>
            </a:extLst>
          </p:cNvPr>
          <p:cNvSpPr>
            <a:spLocks noGrp="1"/>
          </p:cNvSpPr>
          <p:nvPr>
            <p:ph type="subTitle" idx="1"/>
          </p:nvPr>
        </p:nvSpPr>
        <p:spPr>
          <a:xfrm>
            <a:off x="1524000" y="4719871"/>
            <a:ext cx="9144000" cy="1017453"/>
          </a:xfrm>
        </p:spPr>
        <p:txBody>
          <a:bodyPr/>
          <a:lstStyle/>
          <a:p>
            <a:r>
              <a:rPr lang="zh-CN" altLang="en-US" dirty="0"/>
              <a:t>指导教师：周漾</a:t>
            </a:r>
            <a:endParaRPr lang="en-US" altLang="zh-CN" dirty="0"/>
          </a:p>
          <a:p>
            <a:r>
              <a:rPr lang="zh-CN" altLang="en-US" dirty="0"/>
              <a:t>助教：林志强、肖荣钧</a:t>
            </a:r>
            <a:endParaRPr lang="en-US" altLang="zh-CN" dirty="0"/>
          </a:p>
          <a:p>
            <a:endParaRPr lang="zh-CN" altLang="en-US" dirty="0"/>
          </a:p>
        </p:txBody>
      </p:sp>
    </p:spTree>
    <p:extLst>
      <p:ext uri="{BB962C8B-B14F-4D97-AF65-F5344CB8AC3E}">
        <p14:creationId xmlns:p14="http://schemas.microsoft.com/office/powerpoint/2010/main" val="171973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7E10EF-4F98-4510-B262-14C5EE21D959}"/>
              </a:ext>
            </a:extLst>
          </p:cNvPr>
          <p:cNvSpPr txBox="1"/>
          <p:nvPr/>
        </p:nvSpPr>
        <p:spPr>
          <a:xfrm>
            <a:off x="475861" y="522514"/>
            <a:ext cx="11327363" cy="5632311"/>
          </a:xfrm>
          <a:prstGeom prst="rect">
            <a:avLst/>
          </a:prstGeom>
          <a:noFill/>
        </p:spPr>
        <p:txBody>
          <a:bodyPr wrap="square" numCol="2" rtlCol="0">
            <a:spAutoFit/>
          </a:bodyPr>
          <a:lstStyle/>
          <a:p>
            <a:pPr>
              <a:lnSpc>
                <a:spcPct val="150000"/>
              </a:lnSpc>
            </a:pPr>
            <a:r>
              <a:rPr lang="zh-CN" altLang="en-US" b="1" dirty="0"/>
              <a:t>实验一 </a:t>
            </a:r>
            <a:r>
              <a:rPr lang="en-US" altLang="zh-CN" b="1" dirty="0"/>
              <a:t>OpenGL</a:t>
            </a:r>
            <a:r>
              <a:rPr lang="zh-CN" altLang="en-US" b="1" dirty="0"/>
              <a:t>基本绘制</a:t>
            </a:r>
            <a:endParaRPr lang="en-US" altLang="zh-CN" b="1" dirty="0"/>
          </a:p>
          <a:p>
            <a:pPr>
              <a:lnSpc>
                <a:spcPct val="150000"/>
              </a:lnSpc>
            </a:pPr>
            <a:r>
              <a:rPr lang="zh-CN" altLang="en-US" dirty="0"/>
              <a:t>实验</a:t>
            </a:r>
            <a:r>
              <a:rPr lang="en-US" altLang="zh-CN" dirty="0"/>
              <a:t>1.1 OpenGL</a:t>
            </a:r>
            <a:r>
              <a:rPr lang="zh-CN" altLang="en-US" dirty="0"/>
              <a:t>图形编程环境配置</a:t>
            </a:r>
            <a:endParaRPr lang="en-US" altLang="zh-CN" dirty="0"/>
          </a:p>
          <a:p>
            <a:pPr>
              <a:lnSpc>
                <a:spcPct val="150000"/>
              </a:lnSpc>
            </a:pPr>
            <a:r>
              <a:rPr lang="zh-CN" altLang="en-US" dirty="0"/>
              <a:t>实验</a:t>
            </a:r>
            <a:r>
              <a:rPr lang="en-US" altLang="zh-CN" dirty="0"/>
              <a:t>1.2</a:t>
            </a:r>
            <a:r>
              <a:rPr lang="zh-CN" altLang="en-US" dirty="0"/>
              <a:t> </a:t>
            </a:r>
            <a:r>
              <a:rPr lang="en-US" altLang="zh-CN" dirty="0"/>
              <a:t>OpenGL</a:t>
            </a:r>
            <a:r>
              <a:rPr lang="zh-CN" altLang="en-US" dirty="0"/>
              <a:t>与着色器编程</a:t>
            </a:r>
            <a:endParaRPr lang="en-US" altLang="zh-CN" dirty="0"/>
          </a:p>
          <a:p>
            <a:pPr>
              <a:lnSpc>
                <a:spcPct val="150000"/>
              </a:lnSpc>
            </a:pPr>
            <a:endParaRPr lang="en-US" altLang="zh-CN" dirty="0"/>
          </a:p>
          <a:p>
            <a:pPr>
              <a:lnSpc>
                <a:spcPct val="150000"/>
              </a:lnSpc>
            </a:pPr>
            <a:r>
              <a:rPr lang="zh-CN" altLang="en-US" b="1" dirty="0"/>
              <a:t>实验二 三维模型读取与控制</a:t>
            </a:r>
            <a:endParaRPr lang="en-US" altLang="zh-CN" b="1" dirty="0"/>
          </a:p>
          <a:p>
            <a:pPr>
              <a:lnSpc>
                <a:spcPct val="150000"/>
              </a:lnSpc>
            </a:pPr>
            <a:r>
              <a:rPr lang="zh-CN" altLang="en-US" dirty="0"/>
              <a:t>实验</a:t>
            </a:r>
            <a:r>
              <a:rPr lang="en-US" altLang="zh-CN" dirty="0"/>
              <a:t>2.1 OpenGL</a:t>
            </a:r>
            <a:r>
              <a:rPr lang="zh-CN" altLang="en-US" dirty="0"/>
              <a:t>鼠标键盘的交互</a:t>
            </a:r>
            <a:endParaRPr lang="en-US" altLang="zh-CN" dirty="0"/>
          </a:p>
          <a:p>
            <a:pPr>
              <a:lnSpc>
                <a:spcPct val="150000"/>
              </a:lnSpc>
            </a:pPr>
            <a:r>
              <a:rPr lang="zh-CN" altLang="en-US" dirty="0"/>
              <a:t>实验</a:t>
            </a:r>
            <a:r>
              <a:rPr lang="en-US" altLang="zh-CN" dirty="0"/>
              <a:t>2.2 OFF</a:t>
            </a:r>
            <a:r>
              <a:rPr lang="zh-CN" altLang="en-US" dirty="0"/>
              <a:t>格式的模型显示</a:t>
            </a:r>
            <a:endParaRPr lang="en-US" altLang="zh-CN" dirty="0"/>
          </a:p>
          <a:p>
            <a:pPr>
              <a:lnSpc>
                <a:spcPct val="150000"/>
              </a:lnSpc>
            </a:pPr>
            <a:r>
              <a:rPr lang="zh-CN" altLang="en-US" dirty="0"/>
              <a:t>实验</a:t>
            </a:r>
            <a:r>
              <a:rPr lang="en-US" altLang="zh-CN" dirty="0"/>
              <a:t>2.3 </a:t>
            </a:r>
            <a:r>
              <a:rPr lang="zh-CN" altLang="en-US" dirty="0"/>
              <a:t>三维模型的平移缩放和旋转</a:t>
            </a:r>
            <a:endParaRPr lang="en-US" altLang="zh-CN" dirty="0"/>
          </a:p>
          <a:p>
            <a:pPr>
              <a:lnSpc>
                <a:spcPct val="150000"/>
              </a:lnSpc>
            </a:pPr>
            <a:endParaRPr lang="en-US" altLang="zh-CN" dirty="0"/>
          </a:p>
          <a:p>
            <a:pPr>
              <a:lnSpc>
                <a:spcPct val="150000"/>
              </a:lnSpc>
            </a:pPr>
            <a:r>
              <a:rPr lang="zh-CN" altLang="en-US" b="1" dirty="0"/>
              <a:t>期中大作业 俄罗斯方块</a:t>
            </a:r>
            <a:endParaRPr lang="en-US" altLang="zh-CN" b="1" dirty="0"/>
          </a:p>
          <a:p>
            <a:pPr>
              <a:lnSpc>
                <a:spcPct val="150000"/>
              </a:lnSpc>
            </a:pPr>
            <a:endParaRPr lang="en-US" altLang="zh-CN" dirty="0"/>
          </a:p>
          <a:p>
            <a:pPr>
              <a:lnSpc>
                <a:spcPct val="150000"/>
              </a:lnSpc>
            </a:pPr>
            <a:r>
              <a:rPr lang="zh-CN" altLang="en-US" b="1" dirty="0"/>
              <a:t>实验三 光照与阴影</a:t>
            </a:r>
            <a:endParaRPr lang="en-US" altLang="zh-CN" b="1" dirty="0"/>
          </a:p>
          <a:p>
            <a:pPr>
              <a:lnSpc>
                <a:spcPct val="150000"/>
              </a:lnSpc>
            </a:pPr>
            <a:r>
              <a:rPr lang="zh-CN" altLang="en-US" dirty="0"/>
              <a:t>实验</a:t>
            </a:r>
            <a:r>
              <a:rPr lang="en-US" altLang="zh-CN" dirty="0"/>
              <a:t>3.1 </a:t>
            </a:r>
            <a:r>
              <a:rPr lang="zh-CN" altLang="en-US" dirty="0"/>
              <a:t>相机定位和投影</a:t>
            </a:r>
            <a:endParaRPr lang="en-US" altLang="zh-CN" dirty="0"/>
          </a:p>
          <a:p>
            <a:pPr>
              <a:lnSpc>
                <a:spcPct val="150000"/>
              </a:lnSpc>
            </a:pPr>
            <a:r>
              <a:rPr lang="zh-CN" altLang="en-US" dirty="0"/>
              <a:t>实验</a:t>
            </a:r>
            <a:r>
              <a:rPr lang="en-US" altLang="zh-CN" dirty="0"/>
              <a:t>3.2 </a:t>
            </a:r>
            <a:r>
              <a:rPr lang="zh-CN" altLang="en-US" dirty="0"/>
              <a:t>投影和阴影</a:t>
            </a:r>
            <a:endParaRPr lang="en-US" altLang="zh-CN" dirty="0"/>
          </a:p>
          <a:p>
            <a:pPr>
              <a:lnSpc>
                <a:spcPct val="150000"/>
              </a:lnSpc>
            </a:pPr>
            <a:r>
              <a:rPr lang="zh-CN" altLang="en-US" dirty="0"/>
              <a:t>实验</a:t>
            </a:r>
            <a:r>
              <a:rPr lang="en-US" altLang="zh-CN" dirty="0"/>
              <a:t>3.3 </a:t>
            </a:r>
            <a:r>
              <a:rPr lang="en-US" altLang="zh-CN" dirty="0" err="1"/>
              <a:t>Phong</a:t>
            </a:r>
            <a:r>
              <a:rPr lang="zh-CN" altLang="en-US" dirty="0"/>
              <a:t>光照模型</a:t>
            </a:r>
            <a:r>
              <a:rPr lang="en-US" altLang="zh-CN" dirty="0"/>
              <a:t>(1)</a:t>
            </a:r>
          </a:p>
          <a:p>
            <a:pPr>
              <a:lnSpc>
                <a:spcPct val="150000"/>
              </a:lnSpc>
            </a:pPr>
            <a:r>
              <a:rPr lang="zh-CN" altLang="en-US" dirty="0"/>
              <a:t>实验</a:t>
            </a:r>
            <a:r>
              <a:rPr lang="en-US" altLang="zh-CN" dirty="0"/>
              <a:t>3.4 </a:t>
            </a:r>
            <a:r>
              <a:rPr lang="en-US" altLang="zh-CN" dirty="0" err="1"/>
              <a:t>Phong</a:t>
            </a:r>
            <a:r>
              <a:rPr lang="zh-CN" altLang="en-US" dirty="0"/>
              <a:t>光照模型</a:t>
            </a:r>
            <a:r>
              <a:rPr lang="en-US" altLang="zh-CN" dirty="0"/>
              <a:t>(2)</a:t>
            </a:r>
          </a:p>
          <a:p>
            <a:pPr>
              <a:lnSpc>
                <a:spcPct val="150000"/>
              </a:lnSpc>
            </a:pPr>
            <a:endParaRPr lang="en-US" altLang="zh-CN" dirty="0"/>
          </a:p>
          <a:p>
            <a:pPr>
              <a:lnSpc>
                <a:spcPct val="150000"/>
              </a:lnSpc>
            </a:pPr>
            <a:r>
              <a:rPr lang="zh-CN" altLang="en-US" b="1" dirty="0"/>
              <a:t>实验四 带纹理的</a:t>
            </a:r>
            <a:r>
              <a:rPr lang="en-US" altLang="zh-CN" b="1" dirty="0"/>
              <a:t>OBJ</a:t>
            </a:r>
            <a:r>
              <a:rPr lang="zh-CN" altLang="en-US" b="1" dirty="0"/>
              <a:t>文件读取和显示</a:t>
            </a:r>
            <a:endParaRPr lang="en-US" altLang="zh-CN" b="1" dirty="0"/>
          </a:p>
          <a:p>
            <a:pPr>
              <a:lnSpc>
                <a:spcPct val="150000"/>
              </a:lnSpc>
            </a:pPr>
            <a:r>
              <a:rPr lang="zh-CN" altLang="en-US" dirty="0"/>
              <a:t>实验</a:t>
            </a:r>
            <a:r>
              <a:rPr lang="en-US" altLang="zh-CN" dirty="0"/>
              <a:t>4.1  </a:t>
            </a:r>
            <a:r>
              <a:rPr lang="zh-CN" altLang="en-US" dirty="0"/>
              <a:t>简单可扩展曲面纹理映射</a:t>
            </a: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实验补充</a:t>
            </a:r>
            <a:r>
              <a:rPr lang="en-US" altLang="zh-CN" dirty="0"/>
              <a:t>1 </a:t>
            </a:r>
            <a:r>
              <a:rPr lang="zh-CN" altLang="en-US" dirty="0"/>
              <a:t>层级建模</a:t>
            </a:r>
            <a:r>
              <a:rPr lang="en-US" altLang="zh-CN" dirty="0"/>
              <a:t>-</a:t>
            </a:r>
            <a:r>
              <a:rPr lang="zh-CN" altLang="en-US" dirty="0"/>
              <a:t>机械手臂</a:t>
            </a:r>
            <a:endParaRPr lang="en-US" altLang="zh-CN" dirty="0"/>
          </a:p>
          <a:p>
            <a:pPr>
              <a:lnSpc>
                <a:spcPct val="150000"/>
              </a:lnSpc>
            </a:pPr>
            <a:r>
              <a:rPr lang="zh-CN" altLang="en-US" dirty="0"/>
              <a:t>实验补充</a:t>
            </a:r>
            <a:r>
              <a:rPr lang="en-US" altLang="zh-CN" dirty="0"/>
              <a:t>2 </a:t>
            </a:r>
            <a:r>
              <a:rPr lang="zh-CN" altLang="en-US" dirty="0"/>
              <a:t>层级建模</a:t>
            </a:r>
            <a:r>
              <a:rPr lang="en-US" altLang="zh-CN" dirty="0"/>
              <a:t>-</a:t>
            </a:r>
            <a:r>
              <a:rPr lang="zh-CN" altLang="en-US" dirty="0"/>
              <a:t>人形机器人</a:t>
            </a:r>
            <a:endParaRPr lang="en-US" altLang="zh-CN" dirty="0"/>
          </a:p>
          <a:p>
            <a:pPr>
              <a:lnSpc>
                <a:spcPct val="150000"/>
              </a:lnSpc>
            </a:pPr>
            <a:endParaRPr lang="en-US" altLang="zh-CN" dirty="0"/>
          </a:p>
          <a:p>
            <a:pPr>
              <a:lnSpc>
                <a:spcPct val="150000"/>
              </a:lnSpc>
            </a:pPr>
            <a:r>
              <a:rPr lang="zh-CN" altLang="en-US" b="1" dirty="0"/>
              <a:t>期末大作业 虚拟场景建模</a:t>
            </a:r>
          </a:p>
        </p:txBody>
      </p:sp>
      <p:sp>
        <p:nvSpPr>
          <p:cNvPr id="10" name="文本框 9">
            <a:extLst>
              <a:ext uri="{FF2B5EF4-FFF2-40B4-BE49-F238E27FC236}">
                <a16:creationId xmlns:a16="http://schemas.microsoft.com/office/drawing/2014/main" id="{CD9D8DFB-F77F-4D99-8629-32840F71541C}"/>
              </a:ext>
            </a:extLst>
          </p:cNvPr>
          <p:cNvSpPr txBox="1"/>
          <p:nvPr/>
        </p:nvSpPr>
        <p:spPr>
          <a:xfrm>
            <a:off x="744116" y="977335"/>
            <a:ext cx="10863165" cy="505267"/>
          </a:xfrm>
          <a:prstGeom prst="rect">
            <a:avLst/>
          </a:prstGeom>
          <a:noFill/>
        </p:spPr>
        <p:txBody>
          <a:bodyPr wrap="square">
            <a:spAutoFit/>
          </a:bodyPr>
          <a:lstStyle/>
          <a:p>
            <a:pPr algn="just">
              <a:lnSpc>
                <a:spcPct val="150000"/>
              </a:lnSpc>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7656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7E10EF-4F98-4510-B262-14C5EE21D959}"/>
              </a:ext>
            </a:extLst>
          </p:cNvPr>
          <p:cNvSpPr txBox="1"/>
          <p:nvPr/>
        </p:nvSpPr>
        <p:spPr>
          <a:xfrm>
            <a:off x="475861" y="522515"/>
            <a:ext cx="1569660" cy="369332"/>
          </a:xfrm>
          <a:prstGeom prst="rect">
            <a:avLst/>
          </a:prstGeom>
          <a:noFill/>
        </p:spPr>
        <p:txBody>
          <a:bodyPr wrap="none" rtlCol="0">
            <a:spAutoFit/>
          </a:bodyPr>
          <a:lstStyle/>
          <a:p>
            <a:r>
              <a:rPr lang="zh-CN" altLang="en-US" dirty="0"/>
              <a:t>一、实验内容</a:t>
            </a:r>
          </a:p>
        </p:txBody>
      </p:sp>
      <p:sp>
        <p:nvSpPr>
          <p:cNvPr id="6" name="文本框 5">
            <a:extLst>
              <a:ext uri="{FF2B5EF4-FFF2-40B4-BE49-F238E27FC236}">
                <a16:creationId xmlns:a16="http://schemas.microsoft.com/office/drawing/2014/main" id="{4412D9D6-B3D4-4223-8AA0-D45F4CDAC104}"/>
              </a:ext>
            </a:extLst>
          </p:cNvPr>
          <p:cNvSpPr txBox="1"/>
          <p:nvPr/>
        </p:nvSpPr>
        <p:spPr>
          <a:xfrm>
            <a:off x="921399" y="1137076"/>
            <a:ext cx="10340650" cy="369332"/>
          </a:xfrm>
          <a:prstGeom prst="rect">
            <a:avLst/>
          </a:prstGeom>
          <a:noFill/>
        </p:spPr>
        <p:txBody>
          <a:bodyPr wrap="square">
            <a:spAutoFit/>
          </a:bodyPr>
          <a:lstStyle/>
          <a:p>
            <a:pPr lvl="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在屏幕上显示一个包含</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多个虚拟物体</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的虚拟场景，并且响应一定的</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用户交互操作</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。如以下例图：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1C5E65E5-6117-4923-B417-8DEC841E54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557" y="2226750"/>
            <a:ext cx="3270904" cy="3383399"/>
          </a:xfrm>
          <a:prstGeom prst="rect">
            <a:avLst/>
          </a:prstGeom>
        </p:spPr>
      </p:pic>
      <p:pic>
        <p:nvPicPr>
          <p:cNvPr id="8" name="Picture 7">
            <a:extLst>
              <a:ext uri="{FF2B5EF4-FFF2-40B4-BE49-F238E27FC236}">
                <a16:creationId xmlns:a16="http://schemas.microsoft.com/office/drawing/2014/main" id="{1B927610-3084-D748-A421-1B7619E086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461" y="2226751"/>
            <a:ext cx="3383398" cy="3383398"/>
          </a:xfrm>
          <a:prstGeom prst="rect">
            <a:avLst/>
          </a:prstGeom>
        </p:spPr>
      </p:pic>
      <p:pic>
        <p:nvPicPr>
          <p:cNvPr id="9" name="Picture 8">
            <a:extLst>
              <a:ext uri="{FF2B5EF4-FFF2-40B4-BE49-F238E27FC236}">
                <a16:creationId xmlns:a16="http://schemas.microsoft.com/office/drawing/2014/main" id="{6338CAF7-65CA-F14B-AF8A-44C921807D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9859" y="2226750"/>
            <a:ext cx="3200386" cy="3364017"/>
          </a:xfrm>
          <a:prstGeom prst="rect">
            <a:avLst/>
          </a:prstGeom>
        </p:spPr>
      </p:pic>
    </p:spTree>
    <p:extLst>
      <p:ext uri="{BB962C8B-B14F-4D97-AF65-F5344CB8AC3E}">
        <p14:creationId xmlns:p14="http://schemas.microsoft.com/office/powerpoint/2010/main" val="185418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7E10EF-4F98-4510-B262-14C5EE21D959}"/>
              </a:ext>
            </a:extLst>
          </p:cNvPr>
          <p:cNvSpPr txBox="1"/>
          <p:nvPr/>
        </p:nvSpPr>
        <p:spPr>
          <a:xfrm>
            <a:off x="475861" y="522515"/>
            <a:ext cx="1569660" cy="369332"/>
          </a:xfrm>
          <a:prstGeom prst="rect">
            <a:avLst/>
          </a:prstGeom>
          <a:noFill/>
        </p:spPr>
        <p:txBody>
          <a:bodyPr wrap="none" rtlCol="0">
            <a:spAutoFit/>
          </a:bodyPr>
          <a:lstStyle/>
          <a:p>
            <a:r>
              <a:rPr lang="zh-CN" altLang="en-US" dirty="0"/>
              <a:t>二、具体内容</a:t>
            </a:r>
          </a:p>
        </p:txBody>
      </p:sp>
      <p:sp>
        <p:nvSpPr>
          <p:cNvPr id="10" name="文本框 9">
            <a:extLst>
              <a:ext uri="{FF2B5EF4-FFF2-40B4-BE49-F238E27FC236}">
                <a16:creationId xmlns:a16="http://schemas.microsoft.com/office/drawing/2014/main" id="{CD9D8DFB-F77F-4D99-8629-32840F71541C}"/>
              </a:ext>
            </a:extLst>
          </p:cNvPr>
          <p:cNvSpPr txBox="1"/>
          <p:nvPr/>
        </p:nvSpPr>
        <p:spPr>
          <a:xfrm>
            <a:off x="744116" y="977335"/>
            <a:ext cx="10863165" cy="5576976"/>
          </a:xfrm>
          <a:prstGeom prst="rect">
            <a:avLst/>
          </a:prstGeom>
          <a:noFill/>
        </p:spPr>
        <p:txBody>
          <a:bodyPr wrap="square">
            <a:spAutoFit/>
          </a:bodyPr>
          <a:lstStyle/>
          <a:p>
            <a:pPr lvl="0" algn="just">
              <a:lnSpc>
                <a:spcPct val="150000"/>
              </a:lnSpc>
            </a:pP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1.  </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场景设计和显示</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学生可以通过</a:t>
            </a:r>
            <a:r>
              <a:rPr lang="zh-CN" alt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层级建模</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（实验补充</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）的方式建立</a:t>
            </a:r>
            <a:r>
              <a:rPr lang="zh-CN" alt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多个虚拟物体</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，由多个虚拟物体组成一个虚拟场景，要求在程序中显示该虚拟场景，场景可以是室内或者室外场景；场景应包含</a:t>
            </a:r>
            <a:r>
              <a:rPr lang="zh-CN" alt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地面</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。层级建模的</a:t>
            </a:r>
            <a:r>
              <a:rPr lang="zh-CN" alt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最深层次需要达到至少四层</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pP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添加纹理</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参考实验</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4.1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，为场景中</a:t>
            </a:r>
            <a:r>
              <a:rPr lang="zh-CN" alt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至少两个</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主要物体添加纹理贴图</a:t>
            </a:r>
            <a:r>
              <a:rPr lang="zh-CN" altLang="zh-CN" sz="2000" kern="100" dirty="0">
                <a:effectLst/>
                <a:latin typeface="等线" panose="02010600030101010101" pitchFamily="2" charset="-122"/>
                <a:ea typeface="Times New Roman" panose="02020603050405020304" pitchFamily="18" charset="0"/>
                <a:cs typeface="Times New Roman" panose="02020603050405020304" pitchFamily="18" charset="0"/>
              </a:rPr>
              <a:t>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添加光照、材质、阴影效果</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参考实验</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3.2</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，实验</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3.3</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和实验</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3.4</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，实现</a:t>
            </a:r>
            <a:r>
              <a:rPr lang="zh-CN" alt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光照效果、材质、阴影</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等。</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89300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7E10EF-4F98-4510-B262-14C5EE21D959}"/>
              </a:ext>
            </a:extLst>
          </p:cNvPr>
          <p:cNvSpPr txBox="1"/>
          <p:nvPr/>
        </p:nvSpPr>
        <p:spPr>
          <a:xfrm>
            <a:off x="475861" y="522515"/>
            <a:ext cx="1569660" cy="369332"/>
          </a:xfrm>
          <a:prstGeom prst="rect">
            <a:avLst/>
          </a:prstGeom>
          <a:noFill/>
        </p:spPr>
        <p:txBody>
          <a:bodyPr wrap="none" rtlCol="0">
            <a:spAutoFit/>
          </a:bodyPr>
          <a:lstStyle/>
          <a:p>
            <a:r>
              <a:rPr lang="zh-CN" altLang="en-US" dirty="0"/>
              <a:t>二、具体内容</a:t>
            </a:r>
          </a:p>
        </p:txBody>
      </p:sp>
      <p:sp>
        <p:nvSpPr>
          <p:cNvPr id="10" name="文本框 9">
            <a:extLst>
              <a:ext uri="{FF2B5EF4-FFF2-40B4-BE49-F238E27FC236}">
                <a16:creationId xmlns:a16="http://schemas.microsoft.com/office/drawing/2014/main" id="{CD9D8DFB-F77F-4D99-8629-32840F71541C}"/>
              </a:ext>
            </a:extLst>
          </p:cNvPr>
          <p:cNvSpPr txBox="1"/>
          <p:nvPr/>
        </p:nvSpPr>
        <p:spPr>
          <a:xfrm>
            <a:off x="744116" y="977335"/>
            <a:ext cx="10863165" cy="2810256"/>
          </a:xfrm>
          <a:prstGeom prst="rect">
            <a:avLst/>
          </a:prstGeom>
          <a:noFill/>
        </p:spPr>
        <p:txBody>
          <a:bodyPr wrap="square">
            <a:spAutoFit/>
          </a:bodyPr>
          <a:lstStyle/>
          <a:p>
            <a:pPr algn="just">
              <a:lnSpc>
                <a:spcPct val="150000"/>
              </a:lnSpc>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4.  </a:t>
            </a:r>
            <a:r>
              <a:rPr lang="zh-CN"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用户交互</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实现</a:t>
            </a:r>
            <a:r>
              <a:rPr lang="zh-CN"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视角切换</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完成对场景的</a:t>
            </a:r>
            <a:r>
              <a:rPr lang="zh-CN"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任意角度</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浏览</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参考实验</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3.1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，完成相机变换。</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5.  </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通过交互控制物体</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参考实验</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2.3</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，实现物体的变换，允许用户通过键盘或者鼠标实现场景中</a:t>
            </a:r>
            <a:r>
              <a:rPr lang="zh-CN" altLang="zh-CN" sz="20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至少两个</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物体的控制（移动，旋转，缩放等等）。</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5228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7E10EF-4F98-4510-B262-14C5EE21D959}"/>
              </a:ext>
            </a:extLst>
          </p:cNvPr>
          <p:cNvSpPr txBox="1"/>
          <p:nvPr/>
        </p:nvSpPr>
        <p:spPr>
          <a:xfrm>
            <a:off x="475861" y="522515"/>
            <a:ext cx="1569660" cy="369332"/>
          </a:xfrm>
          <a:prstGeom prst="rect">
            <a:avLst/>
          </a:prstGeom>
          <a:noFill/>
        </p:spPr>
        <p:txBody>
          <a:bodyPr wrap="none" rtlCol="0">
            <a:spAutoFit/>
          </a:bodyPr>
          <a:lstStyle/>
          <a:p>
            <a:r>
              <a:rPr lang="zh-CN" altLang="en-US" dirty="0"/>
              <a:t>三、提交内容</a:t>
            </a:r>
          </a:p>
        </p:txBody>
      </p:sp>
      <p:sp>
        <p:nvSpPr>
          <p:cNvPr id="5" name="文本框 4">
            <a:extLst>
              <a:ext uri="{FF2B5EF4-FFF2-40B4-BE49-F238E27FC236}">
                <a16:creationId xmlns:a16="http://schemas.microsoft.com/office/drawing/2014/main" id="{4093609F-E0A0-48CE-A464-F3883BF013D1}"/>
              </a:ext>
            </a:extLst>
          </p:cNvPr>
          <p:cNvSpPr txBox="1"/>
          <p:nvPr/>
        </p:nvSpPr>
        <p:spPr>
          <a:xfrm>
            <a:off x="837423" y="1141455"/>
            <a:ext cx="10461948" cy="5355312"/>
          </a:xfrm>
          <a:prstGeom prst="rect">
            <a:avLst/>
          </a:prstGeom>
          <a:noFill/>
        </p:spPr>
        <p:txBody>
          <a:bodyPr wrap="square">
            <a:spAutoFit/>
          </a:bodyPr>
          <a:lstStyle/>
          <a:p>
            <a:pPr lvl="0" algn="just"/>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程序代码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本次作业不提供参考代码，可参考实验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、实验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和实验补充</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的代码框架，</a:t>
            </a:r>
            <a:r>
              <a:rPr lang="zh-CN" altLang="zh-CN" sz="1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程序运行窗口标题</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设为</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姓名</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期末大作业</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。最终提交的代码中与作业内容相关部分必须写上</a:t>
            </a:r>
            <a:r>
              <a:rPr lang="zh-CN" altLang="zh-CN" sz="1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注释</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2.  </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过程说明报告</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使用附件提供的</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以论文、报告等形式考核专用答题纸</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.doc”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撰写，并重命名为</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姓名</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答题纸</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。题目可以是虚拟场景建模或者场景模型的名称，内容需对整个工程代码实现的过程用文字进行详细地描述并配有一定的截图说明，即类似于实验报告中实验步骤部分的撰写方式。排版要整齐，字体要规范。</a:t>
            </a:r>
            <a:r>
              <a:rPr lang="zh-CN" altLang="zh-CN" sz="1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宋体五号，至少八页</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使用说明书</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自行撰写一个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word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文档，命名为</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姓名</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使用说明书</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。内容必须包含（</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）一张有代表性的模型</a:t>
            </a:r>
            <a:r>
              <a:rPr lang="zh-CN" altLang="zh-CN" sz="1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绘制截图</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（截图</a:t>
            </a:r>
            <a:r>
              <a:rPr lang="zh-CN" altLang="zh-CN" sz="1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也单独保存</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姓名</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场景截图</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并上传）</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）模型的</a:t>
            </a:r>
            <a:r>
              <a:rPr lang="zh-CN" altLang="zh-CN" sz="1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层次结构框图</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）鼠标和键盘的具体交互用法</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即对如何使用鼠标和键盘与虚拟场景模型进行交互描述清晰并配有一定的截图说明。</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4.  </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上传格式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按上述要求完成实验，一并提交电子版</a:t>
            </a:r>
            <a:r>
              <a:rPr lang="zh-CN" altLang="zh-CN" sz="1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过程说明报告、使用说明书、场景截图、源代码和可执行文件</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。最终提交的文件压缩包名称为</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姓名</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期末大作业</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673B000B-FE93-48D6-96B7-8B88C29DD07B}"/>
              </a:ext>
            </a:extLst>
          </p:cNvPr>
          <p:cNvSpPr txBox="1"/>
          <p:nvPr/>
        </p:nvSpPr>
        <p:spPr>
          <a:xfrm>
            <a:off x="2283668" y="522515"/>
            <a:ext cx="6097554" cy="369332"/>
          </a:xfrm>
          <a:prstGeom prst="rect">
            <a:avLst/>
          </a:prstGeom>
          <a:noFill/>
        </p:spPr>
        <p:txBody>
          <a:bodyPr wrap="square">
            <a:spAutoFit/>
          </a:bodyPr>
          <a:lstStyle/>
          <a:p>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【请各位务必严格按照要求执行（和之前不太一样）】</a:t>
            </a:r>
            <a:endParaRPr lang="zh-CN" altLang="en-US" dirty="0"/>
          </a:p>
        </p:txBody>
      </p:sp>
    </p:spTree>
    <p:extLst>
      <p:ext uri="{BB962C8B-B14F-4D97-AF65-F5344CB8AC3E}">
        <p14:creationId xmlns:p14="http://schemas.microsoft.com/office/powerpoint/2010/main" val="415541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7E10EF-4F98-4510-B262-14C5EE21D959}"/>
              </a:ext>
            </a:extLst>
          </p:cNvPr>
          <p:cNvSpPr txBox="1"/>
          <p:nvPr/>
        </p:nvSpPr>
        <p:spPr>
          <a:xfrm>
            <a:off x="475861" y="522515"/>
            <a:ext cx="1569660" cy="369332"/>
          </a:xfrm>
          <a:prstGeom prst="rect">
            <a:avLst/>
          </a:prstGeom>
          <a:noFill/>
        </p:spPr>
        <p:txBody>
          <a:bodyPr wrap="none" rtlCol="0">
            <a:spAutoFit/>
          </a:bodyPr>
          <a:lstStyle/>
          <a:p>
            <a:r>
              <a:rPr lang="zh-CN" altLang="en-US" dirty="0"/>
              <a:t>三、提交内容</a:t>
            </a:r>
          </a:p>
        </p:txBody>
      </p:sp>
      <p:sp>
        <p:nvSpPr>
          <p:cNvPr id="5" name="文本框 4">
            <a:extLst>
              <a:ext uri="{FF2B5EF4-FFF2-40B4-BE49-F238E27FC236}">
                <a16:creationId xmlns:a16="http://schemas.microsoft.com/office/drawing/2014/main" id="{4093609F-E0A0-48CE-A464-F3883BF013D1}"/>
              </a:ext>
            </a:extLst>
          </p:cNvPr>
          <p:cNvSpPr txBox="1"/>
          <p:nvPr/>
        </p:nvSpPr>
        <p:spPr>
          <a:xfrm>
            <a:off x="722665" y="1076727"/>
            <a:ext cx="10461948" cy="3970318"/>
          </a:xfrm>
          <a:prstGeom prst="rect">
            <a:avLst/>
          </a:prstGeom>
          <a:noFill/>
        </p:spPr>
        <p:txBody>
          <a:bodyPr wrap="square">
            <a:spAutoFit/>
          </a:bodyPr>
          <a:lstStyle/>
          <a:p>
            <a:pPr algn="just"/>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提交示例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最终提交的是</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一个压缩包</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，命名为</a:t>
            </a:r>
            <a:r>
              <a:rPr lang="en-US" altLang="zh-CN" sz="1800" dirty="0">
                <a:solidFill>
                  <a:srgbClr val="0070C0"/>
                </a:solidFill>
                <a:effectLst/>
                <a:latin typeface="Times New Roman" panose="02020603050405020304" pitchFamily="18" charset="0"/>
                <a:ea typeface="宋体" panose="02010600030101010101" pitchFamily="2" charset="-122"/>
              </a:rPr>
              <a:t>“</a:t>
            </a:r>
            <a:r>
              <a:rPr lang="zh-CN" altLang="zh-CN" sz="18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1800" dirty="0">
                <a:solidFill>
                  <a:srgbClr val="0070C0"/>
                </a:solidFill>
                <a:effectLst/>
                <a:latin typeface="Times New Roman" panose="02020603050405020304" pitchFamily="18" charset="0"/>
                <a:ea typeface="宋体" panose="02010600030101010101" pitchFamily="2" charset="-122"/>
              </a:rPr>
              <a:t>_</a:t>
            </a:r>
            <a:r>
              <a:rPr lang="zh-CN" altLang="zh-CN" sz="18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姓名</a:t>
            </a:r>
            <a:r>
              <a:rPr lang="en-US" altLang="zh-CN" sz="1800" dirty="0">
                <a:solidFill>
                  <a:srgbClr val="0070C0"/>
                </a:solidFill>
                <a:effectLst/>
                <a:latin typeface="Times New Roman" panose="02020603050405020304" pitchFamily="18" charset="0"/>
                <a:ea typeface="宋体" panose="02010600030101010101" pitchFamily="2" charset="-122"/>
              </a:rPr>
              <a:t>_</a:t>
            </a:r>
            <a:r>
              <a:rPr lang="zh-CN" altLang="zh-CN" sz="18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期末大作业</a:t>
            </a:r>
            <a:r>
              <a:rPr lang="en-US" altLang="zh-CN" sz="1800" dirty="0">
                <a:solidFill>
                  <a:srgbClr val="0070C0"/>
                </a:solidFill>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algn="just"/>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algn="just"/>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algn="just"/>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压缩包内要包含以下文件和文件夹：</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algn="just"/>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C5236118-1A01-48ED-942A-01942AC3599B}"/>
              </a:ext>
            </a:extLst>
          </p:cNvPr>
          <p:cNvPicPr>
            <a:picLocks noChangeAspect="1"/>
          </p:cNvPicPr>
          <p:nvPr/>
        </p:nvPicPr>
        <p:blipFill>
          <a:blip r:embed="rId2"/>
          <a:stretch>
            <a:fillRect/>
          </a:stretch>
        </p:blipFill>
        <p:spPr>
          <a:xfrm>
            <a:off x="5226560" y="2111345"/>
            <a:ext cx="1454157" cy="1599687"/>
          </a:xfrm>
          <a:prstGeom prst="rect">
            <a:avLst/>
          </a:prstGeom>
        </p:spPr>
      </p:pic>
      <p:pic>
        <p:nvPicPr>
          <p:cNvPr id="12" name="图片 11">
            <a:extLst>
              <a:ext uri="{FF2B5EF4-FFF2-40B4-BE49-F238E27FC236}">
                <a16:creationId xmlns:a16="http://schemas.microsoft.com/office/drawing/2014/main" id="{D5506B8D-9DD5-4B8B-8518-2F863D0E0E17}"/>
              </a:ext>
            </a:extLst>
          </p:cNvPr>
          <p:cNvPicPr>
            <a:picLocks noChangeAspect="1"/>
          </p:cNvPicPr>
          <p:nvPr/>
        </p:nvPicPr>
        <p:blipFill>
          <a:blip r:embed="rId3"/>
          <a:stretch>
            <a:fillRect/>
          </a:stretch>
        </p:blipFill>
        <p:spPr>
          <a:xfrm>
            <a:off x="3539919" y="4503157"/>
            <a:ext cx="5560031" cy="1793110"/>
          </a:xfrm>
          <a:prstGeom prst="rect">
            <a:avLst/>
          </a:prstGeom>
        </p:spPr>
      </p:pic>
      <p:sp>
        <p:nvSpPr>
          <p:cNvPr id="14" name="文本框 13">
            <a:extLst>
              <a:ext uri="{FF2B5EF4-FFF2-40B4-BE49-F238E27FC236}">
                <a16:creationId xmlns:a16="http://schemas.microsoft.com/office/drawing/2014/main" id="{52B5240B-7D1B-4973-8C80-23C3D5630F40}"/>
              </a:ext>
            </a:extLst>
          </p:cNvPr>
          <p:cNvSpPr txBox="1"/>
          <p:nvPr/>
        </p:nvSpPr>
        <p:spPr>
          <a:xfrm>
            <a:off x="2488942" y="522515"/>
            <a:ext cx="6097554" cy="369332"/>
          </a:xfrm>
          <a:prstGeom prst="rect">
            <a:avLst/>
          </a:prstGeom>
          <a:noFill/>
        </p:spPr>
        <p:txBody>
          <a:bodyPr wrap="square">
            <a:spAutoFit/>
          </a:bodyPr>
          <a:lstStyle/>
          <a:p>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【请各位务必严格按照要求执行（和之前不太一样）】</a:t>
            </a:r>
            <a:endParaRPr lang="zh-CN" altLang="en-US" dirty="0"/>
          </a:p>
        </p:txBody>
      </p:sp>
    </p:spTree>
    <p:extLst>
      <p:ext uri="{BB962C8B-B14F-4D97-AF65-F5344CB8AC3E}">
        <p14:creationId xmlns:p14="http://schemas.microsoft.com/office/powerpoint/2010/main" val="3901298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7E10EF-4F98-4510-B262-14C5EE21D959}"/>
              </a:ext>
            </a:extLst>
          </p:cNvPr>
          <p:cNvSpPr txBox="1"/>
          <p:nvPr/>
        </p:nvSpPr>
        <p:spPr>
          <a:xfrm>
            <a:off x="475861" y="522515"/>
            <a:ext cx="1569660" cy="369332"/>
          </a:xfrm>
          <a:prstGeom prst="rect">
            <a:avLst/>
          </a:prstGeom>
          <a:noFill/>
        </p:spPr>
        <p:txBody>
          <a:bodyPr wrap="none" rtlCol="0">
            <a:spAutoFit/>
          </a:bodyPr>
          <a:lstStyle/>
          <a:p>
            <a:r>
              <a:rPr lang="zh-CN" altLang="en-US" dirty="0"/>
              <a:t>三、提交内容</a:t>
            </a:r>
          </a:p>
        </p:txBody>
      </p:sp>
      <p:sp>
        <p:nvSpPr>
          <p:cNvPr id="5" name="文本框 4">
            <a:extLst>
              <a:ext uri="{FF2B5EF4-FFF2-40B4-BE49-F238E27FC236}">
                <a16:creationId xmlns:a16="http://schemas.microsoft.com/office/drawing/2014/main" id="{4093609F-E0A0-48CE-A464-F3883BF013D1}"/>
              </a:ext>
            </a:extLst>
          </p:cNvPr>
          <p:cNvSpPr txBox="1"/>
          <p:nvPr/>
        </p:nvSpPr>
        <p:spPr>
          <a:xfrm>
            <a:off x="604157" y="891847"/>
            <a:ext cx="10461948" cy="4524315"/>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姓名</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源代码</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文件夹内为代码以及程序会使用的资源文件（比如模型、图片、音频），</a:t>
            </a:r>
            <a:r>
              <a:rPr lang="zh-CN" altLang="zh-CN" sz="1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切记不要将</a:t>
            </a:r>
            <a:r>
              <a:rPr lang="en-US" altLang="zh-CN" sz="1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IDE</a:t>
            </a:r>
            <a:r>
              <a:rPr lang="zh-CN" altLang="zh-CN" sz="1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生成的与代码本身无关的项目文件（比如</a:t>
            </a:r>
            <a:r>
              <a:rPr lang="en-US" altLang="zh-CN" sz="1800" kern="100" dirty="0" err="1">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sln</a:t>
            </a:r>
            <a:r>
              <a:rPr lang="zh-CN" altLang="zh-CN" sz="1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文件）加进来。</a:t>
            </a:r>
            <a:endParaRPr lang="en-US" altLang="zh-CN" sz="1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姓名</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可执行文件</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文件夹内为编译后的可执行文件以及程序会使用的资源文件（比如模型、图片、音频），</a:t>
            </a:r>
            <a:r>
              <a:rPr lang="zh-CN" altLang="zh-CN" sz="180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请确保在该文件夹下可以直接执行该程序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。可以回顾实验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复习一下如何找到编译后的程序，另外不同设置下编译出来的程序中，其动态库（后缀为</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dll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）文件数量可能不同，请不要漏掉必要的动态库文件（</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上没有</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dll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C14AE49-5D48-4174-8C9A-BABAE962CA8A}"/>
              </a:ext>
            </a:extLst>
          </p:cNvPr>
          <p:cNvPicPr>
            <a:picLocks noChangeAspect="1"/>
          </p:cNvPicPr>
          <p:nvPr/>
        </p:nvPicPr>
        <p:blipFill>
          <a:blip r:embed="rId2"/>
          <a:stretch>
            <a:fillRect/>
          </a:stretch>
        </p:blipFill>
        <p:spPr>
          <a:xfrm>
            <a:off x="3636282" y="1651145"/>
            <a:ext cx="4919435" cy="2261287"/>
          </a:xfrm>
          <a:prstGeom prst="rect">
            <a:avLst/>
          </a:prstGeom>
        </p:spPr>
      </p:pic>
      <p:pic>
        <p:nvPicPr>
          <p:cNvPr id="7" name="图片 6">
            <a:extLst>
              <a:ext uri="{FF2B5EF4-FFF2-40B4-BE49-F238E27FC236}">
                <a16:creationId xmlns:a16="http://schemas.microsoft.com/office/drawing/2014/main" id="{EBE80996-4DC4-44F8-BE52-196ABCC68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065" y="5018007"/>
            <a:ext cx="4617870" cy="1718769"/>
          </a:xfrm>
          <a:prstGeom prst="rect">
            <a:avLst/>
          </a:prstGeom>
        </p:spPr>
      </p:pic>
      <p:sp>
        <p:nvSpPr>
          <p:cNvPr id="9" name="文本框 8">
            <a:extLst>
              <a:ext uri="{FF2B5EF4-FFF2-40B4-BE49-F238E27FC236}">
                <a16:creationId xmlns:a16="http://schemas.microsoft.com/office/drawing/2014/main" id="{967DDF96-A28A-4DF6-8CB9-B851C8E786FE}"/>
              </a:ext>
            </a:extLst>
          </p:cNvPr>
          <p:cNvSpPr txBox="1"/>
          <p:nvPr/>
        </p:nvSpPr>
        <p:spPr>
          <a:xfrm>
            <a:off x="2656892" y="522515"/>
            <a:ext cx="6097554" cy="369332"/>
          </a:xfrm>
          <a:prstGeom prst="rect">
            <a:avLst/>
          </a:prstGeom>
          <a:noFill/>
        </p:spPr>
        <p:txBody>
          <a:bodyPr wrap="square">
            <a:spAutoFit/>
          </a:bodyPr>
          <a:lstStyle/>
          <a:p>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【请各位务必严格按照要求执行（和之前不太一样）】</a:t>
            </a:r>
            <a:endParaRPr lang="zh-CN" altLang="en-US" dirty="0"/>
          </a:p>
        </p:txBody>
      </p:sp>
    </p:spTree>
    <p:extLst>
      <p:ext uri="{BB962C8B-B14F-4D97-AF65-F5344CB8AC3E}">
        <p14:creationId xmlns:p14="http://schemas.microsoft.com/office/powerpoint/2010/main" val="166418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7E10EF-4F98-4510-B262-14C5EE21D959}"/>
              </a:ext>
            </a:extLst>
          </p:cNvPr>
          <p:cNvSpPr txBox="1"/>
          <p:nvPr/>
        </p:nvSpPr>
        <p:spPr>
          <a:xfrm>
            <a:off x="475861" y="522515"/>
            <a:ext cx="1569660" cy="369332"/>
          </a:xfrm>
          <a:prstGeom prst="rect">
            <a:avLst/>
          </a:prstGeom>
          <a:noFill/>
        </p:spPr>
        <p:txBody>
          <a:bodyPr wrap="none" rtlCol="0">
            <a:spAutoFit/>
          </a:bodyPr>
          <a:lstStyle/>
          <a:p>
            <a:r>
              <a:rPr lang="zh-CN" altLang="en-US" dirty="0"/>
              <a:t>三、提交内容</a:t>
            </a:r>
          </a:p>
        </p:txBody>
      </p:sp>
      <p:sp>
        <p:nvSpPr>
          <p:cNvPr id="5" name="文本框 4">
            <a:extLst>
              <a:ext uri="{FF2B5EF4-FFF2-40B4-BE49-F238E27FC236}">
                <a16:creationId xmlns:a16="http://schemas.microsoft.com/office/drawing/2014/main" id="{4093609F-E0A0-48CE-A464-F3883BF013D1}"/>
              </a:ext>
            </a:extLst>
          </p:cNvPr>
          <p:cNvSpPr txBox="1"/>
          <p:nvPr/>
        </p:nvSpPr>
        <p:spPr>
          <a:xfrm>
            <a:off x="641479" y="1433023"/>
            <a:ext cx="10461948" cy="1754326"/>
          </a:xfrm>
          <a:prstGeom prst="rect">
            <a:avLst/>
          </a:prstGeom>
          <a:noFill/>
        </p:spPr>
        <p:txBody>
          <a:bodyPr wrap="square">
            <a:spAutoFit/>
          </a:bodyPr>
          <a:lstStyle/>
          <a:p>
            <a:pPr marL="342900" indent="-342900" algn="just">
              <a:buAutoNum type="arabicPeriod" startAt="6"/>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截止时间：</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2021</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12</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月</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26</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日</a:t>
            </a:r>
            <a:r>
              <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23:59</a:t>
            </a:r>
            <a:r>
              <a:rPr lang="zh-CN"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分</a:t>
            </a:r>
            <a:endParaRPr lang="en-US" altLang="zh-CN" sz="18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buAutoNum type="arabicPeriod" startAt="6"/>
            </a:pPr>
            <a:endParaRPr lang="en-US"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buAutoNum type="arabicPeriod" startAt="6"/>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7. </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答辩说明：</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预定在最后一周理论课和实验课（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29</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日）将安排课程大作业答辩，按照学号顺序，每人上台展示自己的期末大作业，无需准备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ppt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。具体答辩安排等候后期通知。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FA01E59-6CFD-40A0-B3C9-25D37F3FD9B8}"/>
              </a:ext>
            </a:extLst>
          </p:cNvPr>
          <p:cNvSpPr txBox="1"/>
          <p:nvPr/>
        </p:nvSpPr>
        <p:spPr>
          <a:xfrm>
            <a:off x="2404966" y="522515"/>
            <a:ext cx="6097554" cy="369332"/>
          </a:xfrm>
          <a:prstGeom prst="rect">
            <a:avLst/>
          </a:prstGeom>
          <a:noFill/>
        </p:spPr>
        <p:txBody>
          <a:bodyPr wrap="square">
            <a:spAutoFit/>
          </a:bodyPr>
          <a:lstStyle/>
          <a:p>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【请各位务必严格按照要求执行（和之前不太一样）】</a:t>
            </a:r>
            <a:endParaRPr lang="zh-CN" altLang="en-US" dirty="0"/>
          </a:p>
        </p:txBody>
      </p:sp>
    </p:spTree>
    <p:extLst>
      <p:ext uri="{BB962C8B-B14F-4D97-AF65-F5344CB8AC3E}">
        <p14:creationId xmlns:p14="http://schemas.microsoft.com/office/powerpoint/2010/main" val="14532415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2860</TotalTime>
  <Words>956</Words>
  <Application>Microsoft Office PowerPoint</Application>
  <PresentationFormat>宽屏</PresentationFormat>
  <Paragraphs>94</Paragraphs>
  <Slides>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VCC</dc:creator>
  <cp:lastModifiedBy>VCC</cp:lastModifiedBy>
  <cp:revision>580</cp:revision>
  <dcterms:created xsi:type="dcterms:W3CDTF">2021-09-06T11:12:59Z</dcterms:created>
  <dcterms:modified xsi:type="dcterms:W3CDTF">2021-11-24T04:43:11Z</dcterms:modified>
</cp:coreProperties>
</file>