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61" r:id="rId3"/>
    <p:sldId id="275" r:id="rId4"/>
    <p:sldId id="300" r:id="rId5"/>
    <p:sldId id="321" r:id="rId6"/>
    <p:sldId id="322" r:id="rId7"/>
    <p:sldId id="282" r:id="rId8"/>
    <p:sldId id="281" r:id="rId9"/>
    <p:sldId id="292" r:id="rId10"/>
    <p:sldId id="285" r:id="rId11"/>
    <p:sldId id="311" r:id="rId12"/>
    <p:sldId id="286" r:id="rId13"/>
    <p:sldId id="288" r:id="rId14"/>
    <p:sldId id="312" r:id="rId15"/>
    <p:sldId id="313" r:id="rId16"/>
    <p:sldId id="314" r:id="rId17"/>
    <p:sldId id="315" r:id="rId18"/>
    <p:sldId id="289" r:id="rId19"/>
    <p:sldId id="290" r:id="rId20"/>
    <p:sldId id="283" r:id="rId21"/>
  </p:sldIdLst>
  <p:sldSz cx="12746355" cy="937895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MS Gothic" panose="020B0609070205080204" pitchFamily="49" charset="-128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MS Gothic" panose="020B0609070205080204" pitchFamily="49" charset="-128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MS Gothic" panose="020B0609070205080204" pitchFamily="49" charset="-128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MS Gothic" panose="020B0609070205080204" pitchFamily="49" charset="-128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MS Gothic" panose="020B0609070205080204" pitchFamily="49" charset="-128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MS Gothic" panose="020B0609070205080204" pitchFamily="49" charset="-128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MS Gothic" panose="020B0609070205080204" pitchFamily="49" charset="-128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MS Gothic" panose="020B0609070205080204" pitchFamily="49" charset="-128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MS Gothic" panose="020B0609070205080204" pitchFamily="49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00"/>
    <a:srgbClr val="FFE9A3"/>
    <a:srgbClr val="800000"/>
    <a:srgbClr val="FF0000"/>
    <a:srgbClr val="FFDC6D"/>
    <a:srgbClr val="FF66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47" d="100"/>
          <a:sy n="47" d="100"/>
        </p:scale>
        <p:origin x="-1280" y="-56"/>
      </p:cViewPr>
      <p:guideLst>
        <p:guide orient="horz" pos="2954"/>
        <p:guide pos="398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CBC877F-7F76-4DA9-8C19-5D0A796F9CC4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00138" y="685800"/>
            <a:ext cx="46577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55675" y="2913063"/>
            <a:ext cx="10834688" cy="201136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11350" y="5314950"/>
            <a:ext cx="8923338" cy="2397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6588" y="376238"/>
            <a:ext cx="11472862" cy="15621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6588" y="2189163"/>
            <a:ext cx="11472862" cy="61896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42425" y="376238"/>
            <a:ext cx="2867025" cy="80025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6588" y="376238"/>
            <a:ext cx="8453437" cy="80025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6588" y="376238"/>
            <a:ext cx="11472862" cy="15621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6588" y="2189163"/>
            <a:ext cx="11472862" cy="61896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6475" y="6026150"/>
            <a:ext cx="10834688" cy="186372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06475" y="3975100"/>
            <a:ext cx="10834688" cy="20510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6588" y="376238"/>
            <a:ext cx="11472862" cy="15621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6588" y="2189163"/>
            <a:ext cx="5659437" cy="61896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48425" y="2189163"/>
            <a:ext cx="5661025" cy="61896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6588" y="376238"/>
            <a:ext cx="11472862" cy="1562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6588" y="2098675"/>
            <a:ext cx="5632450" cy="8763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6588" y="2974975"/>
            <a:ext cx="5632450" cy="54038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75413" y="2098675"/>
            <a:ext cx="5634037" cy="8763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75413" y="2974975"/>
            <a:ext cx="5634037" cy="54038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6588" y="376238"/>
            <a:ext cx="11472862" cy="15621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6588" y="373063"/>
            <a:ext cx="4194175" cy="15890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3163" y="373063"/>
            <a:ext cx="7126287" cy="80057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6588" y="1962150"/>
            <a:ext cx="4194175" cy="6416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98725" y="6565900"/>
            <a:ext cx="7646988" cy="7747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498725" y="838200"/>
            <a:ext cx="7646988" cy="56276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just" defTabSz="854075" rtl="0" eaLnBrk="0" fontAlgn="base" latinLnBrk="0" hangingPunct="0">
              <a:lnSpc>
                <a:spcPct val="144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1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498725" y="7340600"/>
            <a:ext cx="7646988" cy="11001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6"/>
          <p:cNvSpPr>
            <a:spLocks noChangeArrowheads="1"/>
          </p:cNvSpPr>
          <p:nvPr/>
        </p:nvSpPr>
        <p:spPr bwMode="auto">
          <a:xfrm>
            <a:off x="836613" y="8648700"/>
            <a:ext cx="11072813" cy="1031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027" name="Rectangle 9"/>
          <p:cNvSpPr>
            <a:spLocks noChangeArrowheads="1"/>
          </p:cNvSpPr>
          <p:nvPr/>
        </p:nvSpPr>
        <p:spPr bwMode="auto">
          <a:xfrm>
            <a:off x="6805613" y="8753475"/>
            <a:ext cx="541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Anhui JIANZHU University </a:t>
            </a:r>
            <a:endParaRPr kumimoji="0" lang="en-US" altLang="zh-CN" sz="1800" b="1" i="1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PMingLiU" panose="02020500000000000000" pitchFamily="18" charset="-12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hf sldNum="0" hdr="0" ftr="0" dt="0"/>
  <p:txStyles>
    <p:titleStyle>
      <a:lvl1pPr algn="ctr" defTabSz="854075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54075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ctr" defTabSz="854075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ctr" defTabSz="854075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ctr" defTabSz="854075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ctr" defTabSz="854075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anose="02020603050405020304" pitchFamily="18" charset="0"/>
          <a:ea typeface="華康綜藝體" pitchFamily="49" charset="-120"/>
        </a:defRPr>
      </a:lvl6pPr>
      <a:lvl7pPr marL="914400" algn="ctr" defTabSz="854075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anose="02020603050405020304" pitchFamily="18" charset="0"/>
          <a:ea typeface="華康綜藝體" pitchFamily="49" charset="-120"/>
        </a:defRPr>
      </a:lvl7pPr>
      <a:lvl8pPr marL="1371600" algn="ctr" defTabSz="854075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anose="02020603050405020304" pitchFamily="18" charset="0"/>
          <a:ea typeface="華康綜藝體" pitchFamily="49" charset="-120"/>
        </a:defRPr>
      </a:lvl8pPr>
      <a:lvl9pPr marL="1828800" algn="ctr" defTabSz="854075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anose="02020603050405020304" pitchFamily="18" charset="0"/>
          <a:ea typeface="華康綜藝體" pitchFamily="49" charset="-120"/>
        </a:defRPr>
      </a:lvl9pPr>
    </p:titleStyle>
    <p:bodyStyle>
      <a:lvl1pPr marL="320675" indent="-320675" algn="just" defTabSz="854075" rtl="0" eaLnBrk="0" fontAlgn="base" hangingPunct="0">
        <a:lnSpc>
          <a:spcPct val="144000"/>
        </a:lnSpc>
        <a:spcBef>
          <a:spcPct val="20000"/>
        </a:spcBef>
        <a:spcAft>
          <a:spcPct val="0"/>
        </a:spcAft>
        <a:buChar char="•"/>
        <a:defRPr kumimoji="1" sz="1900" b="1">
          <a:solidFill>
            <a:schemeClr val="tx1"/>
          </a:solidFill>
          <a:latin typeface="+mn-lt"/>
          <a:ea typeface="+mn-ea"/>
          <a:cs typeface="+mn-cs"/>
        </a:defRPr>
      </a:lvl1pPr>
      <a:lvl2pPr marL="694055" indent="-266700" algn="l" defTabSz="854075" rtl="0" eaLnBrk="0" fontAlgn="base" hangingPunct="0">
        <a:spcBef>
          <a:spcPct val="20000"/>
        </a:spcBef>
        <a:spcAft>
          <a:spcPct val="0"/>
        </a:spcAft>
        <a:buChar char="–"/>
        <a:defRPr kumimoji="1" sz="2600">
          <a:solidFill>
            <a:schemeClr val="tx1"/>
          </a:solidFill>
          <a:latin typeface="+mn-lt"/>
          <a:ea typeface="+mn-ea"/>
        </a:defRPr>
      </a:lvl2pPr>
      <a:lvl3pPr marL="1066800" indent="-212725" algn="l" defTabSz="854075" rtl="0" eaLnBrk="0" fontAlgn="base" hangingPunct="0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494155" indent="-214630" algn="l" defTabSz="854075" rtl="0" eaLnBrk="0" fontAlgn="base" hangingPunct="0">
        <a:spcBef>
          <a:spcPct val="20000"/>
        </a:spcBef>
        <a:spcAft>
          <a:spcPct val="0"/>
        </a:spcAft>
        <a:buChar char="–"/>
        <a:defRPr kumimoji="1" sz="1900">
          <a:solidFill>
            <a:schemeClr val="tx1"/>
          </a:solidFill>
          <a:latin typeface="+mn-lt"/>
          <a:ea typeface="+mn-ea"/>
        </a:defRPr>
      </a:lvl4pPr>
      <a:lvl5pPr marL="1920875" indent="-214630" algn="l" defTabSz="854075" rtl="0" eaLnBrk="0" fontAlgn="base" hangingPunct="0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5pPr>
      <a:lvl6pPr marL="2378075" indent="-214630" algn="l" defTabSz="854075" rtl="0" eaLnBrk="1" fontAlgn="base" hangingPunct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6pPr>
      <a:lvl7pPr marL="2835275" indent="-214630" algn="l" defTabSz="854075" rtl="0" eaLnBrk="1" fontAlgn="base" hangingPunct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7pPr>
      <a:lvl8pPr marL="3292475" indent="-214630" algn="l" defTabSz="854075" rtl="0" eaLnBrk="1" fontAlgn="base" hangingPunct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8pPr>
      <a:lvl9pPr marL="3749675" indent="-214630" algn="l" defTabSz="854075" rtl="0" eaLnBrk="1" fontAlgn="base" hangingPunct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ctrTitle"/>
          </p:nvPr>
        </p:nvSpPr>
        <p:spPr>
          <a:xfrm>
            <a:off x="755650" y="1736725"/>
            <a:ext cx="10834688" cy="2009775"/>
          </a:xfrm>
          <a:noFill/>
          <a:ln>
            <a:noFill/>
          </a:ln>
        </p:spPr>
        <p:txBody>
          <a:bodyPr/>
          <a:p>
            <a:pPr eaLnBrk="1" hangingPunct="1">
              <a:buClrTx/>
              <a:buSzTx/>
              <a:buFontTx/>
            </a:pPr>
            <a:r>
              <a:rPr lang="zh-CN" altLang="en-US" sz="9600" dirty="0"/>
              <a:t>毕业设计答辩</a:t>
            </a:r>
            <a:endParaRPr lang="zh-CN" altLang="en-US" sz="9600" dirty="0"/>
          </a:p>
        </p:txBody>
      </p:sp>
      <p:sp>
        <p:nvSpPr>
          <p:cNvPr id="2051" name="TextBox 2"/>
          <p:cNvSpPr txBox="1"/>
          <p:nvPr/>
        </p:nvSpPr>
        <p:spPr>
          <a:xfrm>
            <a:off x="1908175" y="3897313"/>
            <a:ext cx="8229600" cy="34150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zh-CN" altLang="en-US" sz="3600" dirty="0">
                <a:latin typeface="黑体" panose="02010609060101010101" pitchFamily="2" charset="-122"/>
                <a:ea typeface="黑体" panose="02010609060101010101" pitchFamily="2" charset="-122"/>
              </a:rPr>
              <a:t>        学 生：夏庆生</a:t>
            </a:r>
            <a:endParaRPr lang="en-US" altLang="zh-CN" sz="36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latin typeface="黑体" panose="02010609060101010101" pitchFamily="2" charset="-122"/>
                <a:ea typeface="黑体" panose="02010609060101010101" pitchFamily="2" charset="-122"/>
              </a:rPr>
              <a:t>        </a:t>
            </a:r>
            <a:r>
              <a:rPr lang="zh-CN" altLang="en-US" sz="3600" dirty="0">
                <a:latin typeface="黑体" panose="02010609060101010101" pitchFamily="2" charset="-122"/>
                <a:ea typeface="黑体" panose="02010609060101010101" pitchFamily="2" charset="-122"/>
              </a:rPr>
              <a:t>班 级：</a:t>
            </a:r>
            <a:r>
              <a:rPr lang="en-US" altLang="zh-CN" sz="3600" dirty="0">
                <a:latin typeface="黑体" panose="02010609060101010101" pitchFamily="2" charset="-122"/>
                <a:ea typeface="黑体" panose="02010609060101010101" pitchFamily="2" charset="-122"/>
              </a:rPr>
              <a:t>17</a:t>
            </a:r>
            <a:r>
              <a:rPr lang="zh-CN" altLang="en-US" sz="3600" dirty="0">
                <a:latin typeface="黑体" panose="02010609060101010101" pitchFamily="2" charset="-122"/>
                <a:ea typeface="黑体" panose="02010609060101010101" pitchFamily="2" charset="-122"/>
              </a:rPr>
              <a:t>通信</a:t>
            </a:r>
            <a:r>
              <a:rPr lang="en-US" altLang="zh-CN" sz="3600" dirty="0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3600" dirty="0">
                <a:latin typeface="黑体" panose="02010609060101010101" pitchFamily="2" charset="-122"/>
                <a:ea typeface="黑体" panose="02010609060101010101" pitchFamily="2" charset="-122"/>
              </a:rPr>
              <a:t>班</a:t>
            </a:r>
            <a:endParaRPr lang="en-US" altLang="zh-CN" sz="36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latin typeface="黑体" panose="02010609060101010101" pitchFamily="2" charset="-122"/>
                <a:ea typeface="黑体" panose="02010609060101010101" pitchFamily="2" charset="-122"/>
              </a:rPr>
              <a:t>        </a:t>
            </a:r>
            <a:r>
              <a:rPr lang="zh-CN" altLang="en-US" sz="3600" dirty="0">
                <a:latin typeface="黑体" panose="02010609060101010101" pitchFamily="2" charset="-122"/>
                <a:ea typeface="黑体" panose="02010609060101010101" pitchFamily="2" charset="-122"/>
              </a:rPr>
              <a:t>学 号：</a:t>
            </a:r>
            <a:r>
              <a:rPr lang="en-US" altLang="zh-CN" sz="3600" dirty="0">
                <a:latin typeface="黑体" panose="02010609060101010101" pitchFamily="2" charset="-122"/>
                <a:ea typeface="黑体" panose="02010609060101010101" pitchFamily="2" charset="-122"/>
              </a:rPr>
              <a:t>17205040229</a:t>
            </a:r>
            <a:endParaRPr lang="en-US" altLang="zh-CN" sz="36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>
                <a:latin typeface="黑体" panose="02010609060101010101" pitchFamily="2" charset="-122"/>
                <a:ea typeface="黑体" panose="02010609060101010101" pitchFamily="2" charset="-122"/>
              </a:rPr>
              <a:t>        指导老师： 徐荃</a:t>
            </a:r>
            <a:endParaRPr lang="zh-CN" altLang="en-US" sz="36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52730" y="8890"/>
            <a:ext cx="2374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(2)</a:t>
            </a:r>
            <a:r>
              <a:rPr lang="zh-CN" altLang="en-US">
                <a:ea typeface="宋体" panose="02010600030101010101" pitchFamily="2" charset="-122"/>
              </a:rPr>
              <a:t>测冷水水温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48" name="图片 48" descr="IMG_5484"/>
          <p:cNvPicPr>
            <a:picLocks noChangeAspect="1"/>
          </p:cNvPicPr>
          <p:nvPr/>
        </p:nvPicPr>
        <p:blipFill>
          <a:blip r:embed="rId1"/>
          <a:srcRect t="12709"/>
          <a:stretch>
            <a:fillRect/>
          </a:stretch>
        </p:blipFill>
        <p:spPr>
          <a:xfrm>
            <a:off x="468947" y="1232853"/>
            <a:ext cx="5369387" cy="5040000"/>
          </a:xfrm>
          <a:prstGeom prst="rect">
            <a:avLst/>
          </a:prstGeom>
        </p:spPr>
      </p:pic>
      <p:pic>
        <p:nvPicPr>
          <p:cNvPr id="47" name="图片 47" descr="IMG_5486"/>
          <p:cNvPicPr>
            <a:picLocks noChangeAspect="1"/>
          </p:cNvPicPr>
          <p:nvPr/>
        </p:nvPicPr>
        <p:blipFill>
          <a:blip r:embed="rId2"/>
          <a:srcRect l="13607" t="4970" r="27238" b="4945"/>
          <a:stretch>
            <a:fillRect/>
          </a:stretch>
        </p:blipFill>
        <p:spPr>
          <a:xfrm>
            <a:off x="6085205" y="1232853"/>
            <a:ext cx="5299440" cy="5040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2820" y="-62865"/>
            <a:ext cx="11472545" cy="8780780"/>
          </a:xfrm>
        </p:spPr>
        <p:txBody>
          <a:bodyPr/>
          <a:p>
            <a:pPr marL="0" indent="0">
              <a:buNone/>
            </a:pPr>
            <a:r>
              <a:rPr lang="en-US" altLang="zh-CN" sz="2800" b="0"/>
              <a:t>(3)</a:t>
            </a:r>
            <a:r>
              <a:rPr lang="zh-CN" altLang="en-US" sz="2800" b="0">
                <a:ea typeface="宋体" panose="02010600030101010101" pitchFamily="2" charset="-122"/>
                <a:sym typeface="+mn-ea"/>
              </a:rPr>
              <a:t>测</a:t>
            </a:r>
            <a:r>
              <a:rPr lang="en-US" altLang="zh-CN" sz="2800" b="0">
                <a:ea typeface="宋体" panose="02010600030101010101" pitchFamily="2" charset="-122"/>
                <a:sym typeface="+mn-ea"/>
              </a:rPr>
              <a:t>pH=4.00</a:t>
            </a:r>
            <a:r>
              <a:rPr lang="zh-CN" altLang="en-US" sz="2800" b="0">
                <a:ea typeface="宋体" panose="02010600030101010101" pitchFamily="2" charset="-122"/>
                <a:sym typeface="+mn-ea"/>
              </a:rPr>
              <a:t>的</a:t>
            </a:r>
            <a:r>
              <a:rPr lang="en-US" altLang="zh-CN" sz="2800" b="0">
                <a:ea typeface="宋体" panose="02010600030101010101" pitchFamily="2" charset="-122"/>
                <a:sym typeface="+mn-ea"/>
              </a:rPr>
              <a:t>pH</a:t>
            </a:r>
            <a:r>
              <a:rPr lang="zh-CN" altLang="en-US" sz="2800" b="0">
                <a:ea typeface="宋体" panose="02010600030101010101" pitchFamily="2" charset="-122"/>
                <a:sym typeface="+mn-ea"/>
              </a:rPr>
              <a:t>校正缓冲液</a:t>
            </a:r>
            <a:r>
              <a:rPr lang="en-US" altLang="zh-CN" sz="2800" b="0">
                <a:ea typeface="宋体" panose="02010600030101010101" pitchFamily="2" charset="-122"/>
                <a:sym typeface="+mn-ea"/>
              </a:rPr>
              <a:t>pH</a:t>
            </a:r>
            <a:r>
              <a:rPr lang="zh-CN" altLang="en-US" sz="2800" b="0">
                <a:ea typeface="宋体" panose="02010600030101010101" pitchFamily="2" charset="-122"/>
                <a:sym typeface="+mn-ea"/>
              </a:rPr>
              <a:t>值；</a:t>
            </a:r>
            <a:endParaRPr lang="zh-CN" altLang="en-US" sz="2800" b="0">
              <a:ea typeface="宋体" panose="02010600030101010101" pitchFamily="2" charset="-122"/>
              <a:sym typeface="+mn-ea"/>
            </a:endParaRPr>
          </a:p>
          <a:p>
            <a:endParaRPr lang="en-US" altLang="zh-CN" sz="2800" b="0"/>
          </a:p>
          <a:p>
            <a:endParaRPr lang="en-US" altLang="zh-CN" sz="2800" b="0"/>
          </a:p>
          <a:p>
            <a:endParaRPr lang="en-US" altLang="zh-CN" sz="2800" b="0"/>
          </a:p>
          <a:p>
            <a:endParaRPr lang="en-US" altLang="zh-CN" sz="2800" b="0"/>
          </a:p>
          <a:p>
            <a:endParaRPr lang="en-US" altLang="zh-CN" sz="2800" b="0"/>
          </a:p>
        </p:txBody>
      </p:sp>
      <p:pic>
        <p:nvPicPr>
          <p:cNvPr id="46" name="图片 46" descr="IMG_5487"/>
          <p:cNvPicPr>
            <a:picLocks noChangeAspect="1"/>
          </p:cNvPicPr>
          <p:nvPr/>
        </p:nvPicPr>
        <p:blipFill>
          <a:blip r:embed="rId1"/>
          <a:srcRect l="33341" t="23904" r="34846" b="31386"/>
          <a:stretch>
            <a:fillRect/>
          </a:stretch>
        </p:blipFill>
        <p:spPr>
          <a:xfrm>
            <a:off x="612775" y="1304608"/>
            <a:ext cx="5299440" cy="5040000"/>
          </a:xfrm>
          <a:prstGeom prst="rect">
            <a:avLst/>
          </a:prstGeom>
        </p:spPr>
      </p:pic>
      <p:pic>
        <p:nvPicPr>
          <p:cNvPr id="45" name="图片 45" descr="IMG_5488"/>
          <p:cNvPicPr>
            <a:picLocks noChangeAspect="1"/>
          </p:cNvPicPr>
          <p:nvPr/>
        </p:nvPicPr>
        <p:blipFill>
          <a:blip r:embed="rId2"/>
          <a:srcRect l="20291" t="11987" r="20067" b="1186"/>
          <a:stretch>
            <a:fillRect/>
          </a:stretch>
        </p:blipFill>
        <p:spPr>
          <a:xfrm>
            <a:off x="5912485" y="1304608"/>
            <a:ext cx="5299440" cy="5040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0023" y="296863"/>
            <a:ext cx="11472862" cy="6189662"/>
          </a:xfrm>
        </p:spPr>
        <p:txBody>
          <a:bodyPr/>
          <a:p>
            <a:pPr marL="0" indent="0">
              <a:buNone/>
            </a:pPr>
            <a:r>
              <a:rPr lang="zh-CN" altLang="en-US" sz="2800" b="0">
                <a:sym typeface="+mn-ea"/>
              </a:rPr>
              <a:t>（</a:t>
            </a:r>
            <a:r>
              <a:rPr lang="en-US" altLang="zh-CN" sz="2800" b="0">
                <a:sym typeface="+mn-ea"/>
              </a:rPr>
              <a:t>4</a:t>
            </a:r>
            <a:r>
              <a:rPr lang="zh-CN" altLang="en-US" sz="2800" b="0">
                <a:sym typeface="+mn-ea"/>
              </a:rPr>
              <a:t>）</a:t>
            </a:r>
            <a:r>
              <a:rPr lang="zh-CN" altLang="en-US" sz="2800" b="0">
                <a:ea typeface="宋体" panose="02010600030101010101" pitchFamily="2" charset="-122"/>
                <a:sym typeface="+mn-ea"/>
              </a:rPr>
              <a:t>测</a:t>
            </a:r>
            <a:r>
              <a:rPr lang="en-US" altLang="zh-CN" sz="2800" b="0">
                <a:ea typeface="宋体" panose="02010600030101010101" pitchFamily="2" charset="-122"/>
                <a:sym typeface="+mn-ea"/>
              </a:rPr>
              <a:t>pH=9.18</a:t>
            </a:r>
            <a:r>
              <a:rPr lang="zh-CN" altLang="en-US" sz="2800" b="0">
                <a:ea typeface="宋体" panose="02010600030101010101" pitchFamily="2" charset="-122"/>
                <a:sym typeface="+mn-ea"/>
              </a:rPr>
              <a:t>的</a:t>
            </a:r>
            <a:r>
              <a:rPr lang="en-US" altLang="zh-CN" sz="2800" b="0">
                <a:ea typeface="宋体" panose="02010600030101010101" pitchFamily="2" charset="-122"/>
                <a:sym typeface="+mn-ea"/>
              </a:rPr>
              <a:t>pH</a:t>
            </a:r>
            <a:r>
              <a:rPr lang="zh-CN" altLang="en-US" sz="2800" b="0">
                <a:ea typeface="宋体" panose="02010600030101010101" pitchFamily="2" charset="-122"/>
                <a:sym typeface="+mn-ea"/>
              </a:rPr>
              <a:t>校正缓冲液</a:t>
            </a:r>
            <a:r>
              <a:rPr lang="en-US" altLang="zh-CN" sz="2800" b="0">
                <a:ea typeface="宋体" panose="02010600030101010101" pitchFamily="2" charset="-122"/>
                <a:sym typeface="+mn-ea"/>
              </a:rPr>
              <a:t>pH</a:t>
            </a:r>
            <a:r>
              <a:rPr lang="zh-CN" altLang="en-US" sz="2800" b="0">
                <a:ea typeface="宋体" panose="02010600030101010101" pitchFamily="2" charset="-122"/>
                <a:sym typeface="+mn-ea"/>
              </a:rPr>
              <a:t>值；</a:t>
            </a:r>
            <a:endParaRPr lang="zh-CN" altLang="en-US" sz="2800" b="0">
              <a:ea typeface="宋体" panose="02010600030101010101" pitchFamily="2" charset="-122"/>
              <a:sym typeface="+mn-ea"/>
            </a:endParaRPr>
          </a:p>
          <a:p>
            <a:endParaRPr lang="zh-CN" altLang="en-US" sz="2800"/>
          </a:p>
        </p:txBody>
      </p:sp>
      <p:pic>
        <p:nvPicPr>
          <p:cNvPr id="43" name="图片 43" descr="IMG_5489"/>
          <p:cNvPicPr>
            <a:picLocks noChangeAspect="1"/>
          </p:cNvPicPr>
          <p:nvPr/>
        </p:nvPicPr>
        <p:blipFill>
          <a:blip r:embed="rId1"/>
          <a:srcRect l="30178" t="26137" r="38157" b="37525"/>
          <a:stretch>
            <a:fillRect/>
          </a:stretch>
        </p:blipFill>
        <p:spPr>
          <a:xfrm>
            <a:off x="612775" y="1448753"/>
            <a:ext cx="5299440" cy="5040000"/>
          </a:xfrm>
          <a:prstGeom prst="rect">
            <a:avLst/>
          </a:prstGeom>
        </p:spPr>
      </p:pic>
      <p:pic>
        <p:nvPicPr>
          <p:cNvPr id="42" name="图片 42" descr="IMG_5490"/>
          <p:cNvPicPr>
            <a:picLocks noChangeAspect="1"/>
          </p:cNvPicPr>
          <p:nvPr/>
        </p:nvPicPr>
        <p:blipFill>
          <a:blip r:embed="rId2"/>
          <a:srcRect l="37394" t="10050" r="10469" b="15495"/>
          <a:stretch>
            <a:fillRect/>
          </a:stretch>
        </p:blipFill>
        <p:spPr>
          <a:xfrm>
            <a:off x="5941060" y="1446213"/>
            <a:ext cx="5299440" cy="5040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52730" y="296545"/>
            <a:ext cx="76238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）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测</a:t>
            </a:r>
            <a:r>
              <a:rPr lang="zh-CN">
                <a:ea typeface="宋体" panose="02010600030101010101" pitchFamily="2" charset="-122"/>
                <a:sym typeface="+mn-ea"/>
              </a:rPr>
              <a:t>电导率为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1413μs/cm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溶液的电导率；</a:t>
            </a:r>
            <a:endParaRPr lang="zh-CN" altLang="en-US"/>
          </a:p>
        </p:txBody>
      </p:sp>
      <p:pic>
        <p:nvPicPr>
          <p:cNvPr id="29" name="图片 29" descr="IMG_5495"/>
          <p:cNvPicPr>
            <a:picLocks noChangeAspect="1"/>
          </p:cNvPicPr>
          <p:nvPr/>
        </p:nvPicPr>
        <p:blipFill>
          <a:blip r:embed="rId1"/>
          <a:srcRect l="29631" t="22789" r="41753" b="36252"/>
          <a:stretch>
            <a:fillRect/>
          </a:stretch>
        </p:blipFill>
        <p:spPr>
          <a:xfrm>
            <a:off x="684847" y="1089025"/>
            <a:ext cx="5040000" cy="5040000"/>
          </a:xfrm>
          <a:prstGeom prst="rect">
            <a:avLst/>
          </a:prstGeom>
        </p:spPr>
      </p:pic>
      <p:pic>
        <p:nvPicPr>
          <p:cNvPr id="26" name="图片 26" descr="IMG_5496"/>
          <p:cNvPicPr>
            <a:picLocks noChangeAspect="1"/>
          </p:cNvPicPr>
          <p:nvPr/>
        </p:nvPicPr>
        <p:blipFill>
          <a:blip r:embed="rId2"/>
          <a:srcRect l="12561" t="19473" r="23682"/>
          <a:stretch>
            <a:fillRect/>
          </a:stretch>
        </p:blipFill>
        <p:spPr>
          <a:xfrm>
            <a:off x="5725477" y="1089025"/>
            <a:ext cx="5040000" cy="5040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52730" y="296545"/>
            <a:ext cx="76238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）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测</a:t>
            </a:r>
            <a:r>
              <a:rPr lang="zh-CN">
                <a:ea typeface="宋体" panose="02010600030101010101" pitchFamily="2" charset="-122"/>
                <a:sym typeface="+mn-ea"/>
              </a:rPr>
              <a:t>电导率为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12.88ms/cm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溶液的电导率；</a:t>
            </a:r>
            <a:endParaRPr lang="zh-CN" altLang="en-US"/>
          </a:p>
        </p:txBody>
      </p:sp>
      <p:pic>
        <p:nvPicPr>
          <p:cNvPr id="23" name="图片 23" descr="IMG_5497"/>
          <p:cNvPicPr>
            <a:picLocks noChangeAspect="1"/>
          </p:cNvPicPr>
          <p:nvPr/>
        </p:nvPicPr>
        <p:blipFill>
          <a:blip r:embed="rId1"/>
          <a:srcRect l="35782" t="1299" r="28228" b="37875"/>
          <a:stretch>
            <a:fillRect/>
          </a:stretch>
        </p:blipFill>
        <p:spPr>
          <a:xfrm>
            <a:off x="540702" y="1233170"/>
            <a:ext cx="5040000" cy="5040000"/>
          </a:xfrm>
          <a:prstGeom prst="rect">
            <a:avLst/>
          </a:prstGeom>
        </p:spPr>
      </p:pic>
      <p:pic>
        <p:nvPicPr>
          <p:cNvPr id="51" name="图片 51" descr="检测电导率为12.88溶液电导率"/>
          <p:cNvPicPr>
            <a:picLocks noChangeAspect="1"/>
          </p:cNvPicPr>
          <p:nvPr/>
        </p:nvPicPr>
        <p:blipFill>
          <a:blip r:embed="rId2"/>
          <a:srcRect l="7231" t="7736" r="30435"/>
          <a:stretch>
            <a:fillRect/>
          </a:stretch>
        </p:blipFill>
        <p:spPr>
          <a:xfrm>
            <a:off x="5581332" y="1233170"/>
            <a:ext cx="5040000" cy="5040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52730" y="296545"/>
            <a:ext cx="76238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7</a:t>
            </a:r>
            <a:r>
              <a:rPr lang="zh-CN" altLang="en-US">
                <a:sym typeface="+mn-ea"/>
              </a:rPr>
              <a:t>）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测</a:t>
            </a:r>
            <a:r>
              <a:rPr lang="zh-CN">
                <a:ea typeface="宋体" panose="02010600030101010101" pitchFamily="2" charset="-122"/>
                <a:sym typeface="+mn-ea"/>
              </a:rPr>
              <a:t>墨水浑浊度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；</a:t>
            </a:r>
            <a:endParaRPr lang="zh-CN" altLang="en-US"/>
          </a:p>
        </p:txBody>
      </p:sp>
      <p:pic>
        <p:nvPicPr>
          <p:cNvPr id="39" name="图片 39" descr="IMG_5491"/>
          <p:cNvPicPr>
            <a:picLocks noChangeAspect="1"/>
          </p:cNvPicPr>
          <p:nvPr/>
        </p:nvPicPr>
        <p:blipFill>
          <a:blip r:embed="rId1"/>
          <a:srcRect l="34572" t="20035" r="40029" b="43856"/>
          <a:stretch>
            <a:fillRect/>
          </a:stretch>
        </p:blipFill>
        <p:spPr>
          <a:xfrm>
            <a:off x="468947" y="1809115"/>
            <a:ext cx="5040000" cy="5040000"/>
          </a:xfrm>
          <a:prstGeom prst="rect">
            <a:avLst/>
          </a:prstGeom>
        </p:spPr>
      </p:pic>
      <p:pic>
        <p:nvPicPr>
          <p:cNvPr id="36" name="图片 36" descr="IMG_5492"/>
          <p:cNvPicPr>
            <a:picLocks noChangeAspect="1"/>
          </p:cNvPicPr>
          <p:nvPr/>
        </p:nvPicPr>
        <p:blipFill>
          <a:blip r:embed="rId2"/>
          <a:srcRect l="480" r="67642" b="20000"/>
          <a:stretch>
            <a:fillRect/>
          </a:stretch>
        </p:blipFill>
        <p:spPr>
          <a:xfrm rot="10800000">
            <a:off x="5509572" y="1809110"/>
            <a:ext cx="5040000" cy="5040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80340" y="224790"/>
            <a:ext cx="35610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>
              <a:buNone/>
            </a:pP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8</a:t>
            </a:r>
            <a:r>
              <a:rPr lang="zh-CN" altLang="en-US">
                <a:sym typeface="+mn-ea"/>
              </a:rPr>
              <a:t>）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测清水</a:t>
            </a:r>
            <a:r>
              <a:rPr lang="zh-CN">
                <a:ea typeface="宋体" panose="02010600030101010101" pitchFamily="2" charset="-122"/>
                <a:sym typeface="+mn-ea"/>
              </a:rPr>
              <a:t>浑浊度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；</a:t>
            </a:r>
            <a:endParaRPr lang="zh-CN" altLang="en-US"/>
          </a:p>
        </p:txBody>
      </p:sp>
      <p:pic>
        <p:nvPicPr>
          <p:cNvPr id="35" name="图片 35" descr="IMG_5493"/>
          <p:cNvPicPr>
            <a:picLocks noChangeAspect="1"/>
          </p:cNvPicPr>
          <p:nvPr/>
        </p:nvPicPr>
        <p:blipFill>
          <a:blip r:embed="rId1"/>
          <a:srcRect l="3862" t="44310" r="21399"/>
          <a:stretch>
            <a:fillRect/>
          </a:stretch>
        </p:blipFill>
        <p:spPr>
          <a:xfrm rot="5400000">
            <a:off x="613087" y="1737360"/>
            <a:ext cx="5040000" cy="5040000"/>
          </a:xfrm>
          <a:prstGeom prst="rect">
            <a:avLst/>
          </a:prstGeom>
        </p:spPr>
      </p:pic>
      <p:pic>
        <p:nvPicPr>
          <p:cNvPr id="31" name="图片 31" descr="IMG_5494"/>
          <p:cNvPicPr>
            <a:picLocks noChangeAspect="1"/>
          </p:cNvPicPr>
          <p:nvPr/>
        </p:nvPicPr>
        <p:blipFill>
          <a:blip r:embed="rId2"/>
          <a:srcRect t="30252" r="28304" b="37647"/>
          <a:stretch>
            <a:fillRect/>
          </a:stretch>
        </p:blipFill>
        <p:spPr>
          <a:xfrm rot="5400000">
            <a:off x="5653082" y="1737360"/>
            <a:ext cx="5040000" cy="5040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0068" y="225108"/>
            <a:ext cx="11472862" cy="6189662"/>
          </a:xfrm>
        </p:spPr>
        <p:txBody>
          <a:bodyPr/>
          <a:p>
            <a:pPr marL="0" indent="0">
              <a:buNone/>
            </a:pPr>
            <a:r>
              <a:rPr lang="en-US" altLang="zh-CN" sz="2800" b="0"/>
              <a:t>(9)</a:t>
            </a:r>
            <a:r>
              <a:rPr lang="zh-CN" altLang="en-US" sz="2800" b="0"/>
              <a:t>源代码截图</a:t>
            </a:r>
            <a:endParaRPr lang="zh-CN" altLang="en-US" sz="2800" b="0"/>
          </a:p>
          <a:p>
            <a:pPr marL="0" indent="0">
              <a:buNone/>
            </a:pPr>
            <a:r>
              <a:rPr lang="zh-CN" sz="2800" b="0"/>
              <a:t>主程序</a:t>
            </a:r>
            <a:endParaRPr lang="zh-CN" sz="2800" b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630" y="1664970"/>
            <a:ext cx="12009120" cy="50292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823" y="656908"/>
            <a:ext cx="11472862" cy="6189662"/>
          </a:xfrm>
        </p:spPr>
        <p:txBody>
          <a:bodyPr/>
          <a:p>
            <a:pPr marL="0" indent="0">
              <a:buNone/>
            </a:pPr>
            <a:r>
              <a:rPr lang="zh-CN" altLang="en-US" sz="2800" b="0">
                <a:sym typeface="+mn-ea"/>
              </a:rPr>
              <a:t>温度传感器</a:t>
            </a:r>
            <a:r>
              <a:rPr lang="en-US" altLang="zh-CN" sz="2800" b="0">
                <a:sym typeface="+mn-ea"/>
              </a:rPr>
              <a:t>DS18B20</a:t>
            </a:r>
            <a:r>
              <a:rPr lang="zh-CN" altLang="en-US" sz="2800" b="0">
                <a:sym typeface="+mn-ea"/>
              </a:rPr>
              <a:t>的</a:t>
            </a:r>
            <a:r>
              <a:rPr lang="zh-CN" sz="2800" b="0">
                <a:sym typeface="+mn-ea"/>
              </a:rPr>
              <a:t>驱动程序</a:t>
            </a:r>
            <a:endParaRPr lang="zh-CN" altLang="en-US" sz="2800" b="0">
              <a:sym typeface="+mn-ea"/>
            </a:endParaRPr>
          </a:p>
          <a:p>
            <a:pPr marL="0" indent="0">
              <a:buNone/>
            </a:pPr>
            <a:endParaRPr lang="en-US" altLang="zh-CN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920" y="1809115"/>
            <a:ext cx="11993880" cy="497586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7" name="TextBox 4"/>
          <p:cNvSpPr txBox="1"/>
          <p:nvPr/>
        </p:nvSpPr>
        <p:spPr>
          <a:xfrm>
            <a:off x="468630" y="1376680"/>
            <a:ext cx="11312525" cy="60928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     </a:t>
            </a:r>
            <a:r>
              <a:rPr lang="zh-CN" altLang="en-US" sz="8000" b="1" dirty="0">
                <a:latin typeface="宋体" panose="02010600030101010101" pitchFamily="2" charset="-122"/>
                <a:ea typeface="宋体" panose="02010600030101010101" pitchFamily="2" charset="-122"/>
              </a:rPr>
              <a:t>放映结束</a:t>
            </a:r>
            <a:endParaRPr lang="zh-CN" altLang="en-US" sz="4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altLang="zh-CN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</a:t>
            </a:r>
            <a:r>
              <a:rPr lang="zh-CN" altLang="en-US" sz="6000" b="1" dirty="0">
                <a:latin typeface="宋体" panose="02010600030101010101" pitchFamily="2" charset="-122"/>
                <a:ea typeface="宋体" panose="02010600030101010101" pitchFamily="2" charset="-122"/>
              </a:rPr>
              <a:t>谢谢观看！</a:t>
            </a:r>
            <a:endParaRPr lang="zh-CN" altLang="en-US" sz="6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Clr>
                <a:schemeClr val="accent2"/>
              </a:buClr>
            </a:pPr>
            <a:endParaRPr lang="zh-CN" altLang="en-US" sz="6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Clr>
                <a:schemeClr val="accent2"/>
              </a:buClr>
            </a:pPr>
            <a:endParaRPr lang="zh-CN" altLang="en-US" sz="6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252095" y="81280"/>
            <a:ext cx="11471275" cy="763270"/>
          </a:xfrm>
          <a:noFill/>
          <a:ln>
            <a:noFill/>
          </a:ln>
        </p:spPr>
        <p:txBody>
          <a:bodyPr/>
          <a:p>
            <a:pPr eaLnBrk="1" hangingPunct="1"/>
            <a:r>
              <a:rPr lang="zh-CN" altLang="en-US" sz="3600" dirty="0">
                <a:solidFill>
                  <a:srgbClr val="0000FF"/>
                </a:solidFill>
              </a:rPr>
              <a:t>一、课题简介</a:t>
            </a:r>
            <a:endParaRPr lang="zh-CN" altLang="en-US" sz="36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3"/>
              <p:cNvSpPr txBox="1">
                <a:spLocks noChangeArrowheads="1"/>
              </p:cNvSpPr>
              <p:nvPr/>
            </p:nvSpPr>
            <p:spPr bwMode="auto">
              <a:xfrm>
                <a:off x="612775" y="657225"/>
                <a:ext cx="11452225" cy="74326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6425" tIns="63212" rIns="126425" bIns="63212"/>
              <a:lstStyle>
                <a:lvl1pPr marL="320675" indent="-320675" algn="just" defTabSz="854075" rtl="0" eaLnBrk="0" fontAlgn="base" hangingPunct="0">
                  <a:lnSpc>
                    <a:spcPct val="144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19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4055" indent="-266700" algn="l" defTabSz="8540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66800" indent="-212725" algn="l" defTabSz="8540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494155" indent="-214630" algn="l" defTabSz="8540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19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920875" indent="-214630" algn="l" defTabSz="8540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9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378075" indent="-214630" algn="l" defTabSz="854075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9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835275" indent="-214630" algn="l" defTabSz="854075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9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292475" indent="-214630" algn="l" defTabSz="854075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9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749675" indent="-214630" algn="l" defTabSz="854075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9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457200" marR="0" lvl="1" indent="-457200" algn="just" defTabSz="854075" rtl="0" eaLnBrk="1" fontAlgn="base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l"/>
                  <a:defRPr/>
                </a:pPr>
                <a:r>
                  <a:rPr kumimoji="1" lang="zh-CN" alt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毕业设计题目：</a:t>
                </a:r>
                <a:endParaRPr kumimoji="1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endParaRPr>
              </a:p>
              <a:p>
                <a:pPr marL="0" marR="0" lvl="1" indent="0" algn="just" defTabSz="854075" rtl="0" eaLnBrk="1" fontAlgn="base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1" lang="en-US" altLang="zh-CN" sz="280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	</a:t>
                </a:r>
                <a:r>
                  <a:rPr kumimoji="1" lang="zh-CN" altLang="en-US" sz="240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多参数水质监测系统研制</a:t>
                </a:r>
                <a:r>
                  <a:rPr kumimoji="1" lang="en-US" altLang="zh-CN" sz="240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 </a:t>
                </a:r>
                <a:endParaRPr kumimoji="1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endParaRPr>
              </a:p>
              <a:p>
                <a:pPr marL="320675" marR="0" lvl="0" indent="-320675" algn="just" defTabSz="854075" rtl="0" eaLnBrk="1" fontAlgn="base" latinLnBrk="0" hangingPunct="1">
                  <a:lnSpc>
                    <a:spcPct val="144000"/>
                  </a:lnSpc>
                  <a:spcBef>
                    <a:spcPct val="20000"/>
                  </a:spcBef>
                  <a:spcAft>
                    <a:spcPts val="600"/>
                  </a:spcAft>
                  <a:buClrTx/>
                  <a:buSzTx/>
                  <a:buFont typeface="Wingdings" panose="05000000000000000000" pitchFamily="2" charset="2"/>
                  <a:buChar char="l"/>
                  <a:defRPr/>
                </a:pPr>
                <a:r>
                  <a:rPr kumimoji="1" lang="zh-CN" alt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宋体" panose="02010600030101010101" pitchFamily="2" charset="-122"/>
                    <a:cs typeface="+mn-cs"/>
                  </a:rPr>
                  <a:t>课题内容：</a:t>
                </a:r>
                <a:endParaRPr kumimoji="1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just" defTabSz="854075" rtl="0" eaLnBrk="1" fontAlgn="base" latinLnBrk="0" hangingPunct="1">
                  <a:lnSpc>
                    <a:spcPct val="144000"/>
                  </a:lnSpc>
                  <a:spcBef>
                    <a:spcPct val="20000"/>
                  </a:spcBef>
                  <a:spcAft>
                    <a:spcPts val="60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1" lang="en-US" altLang="zh-CN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宋体" panose="02010600030101010101" pitchFamily="2" charset="-122"/>
                    <a:cs typeface="+mn-cs"/>
                  </a:rPr>
                  <a:t>	</a:t>
                </a:r>
                <a:r>
                  <a:rPr kumimoji="1" lang="zh-CN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宋体" panose="02010600030101010101" pitchFamily="2" charset="-122"/>
                    <a:cs typeface="+mn-cs"/>
                  </a:rPr>
                  <a:t>本次毕业设计主要是对水源的温度、PH值、电导率以及浑浊度等各项水质指标进行检测，并将实时检测结果显示在液晶屏上。</a:t>
                </a:r>
                <a:endPara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endParaRPr>
              </a:p>
              <a:p>
                <a:pPr marR="0" lvl="0" algn="just" defTabSz="854075" rtl="0" eaLnBrk="1" fontAlgn="base" latinLnBrk="0" hangingPunct="1">
                  <a:lnSpc>
                    <a:spcPct val="144000"/>
                  </a:lnSpc>
                  <a:spcBef>
                    <a:spcPct val="20000"/>
                  </a:spcBef>
                  <a:spcAft>
                    <a:spcPts val="600"/>
                  </a:spcAft>
                  <a:buClrTx/>
                  <a:buSzTx/>
                  <a:buFont typeface="Wingdings" panose="05000000000000000000" charset="0"/>
                  <a:buChar char="l"/>
                  <a:defRPr/>
                </a:pPr>
                <a:r>
                  <a:rPr kumimoji="1" lang="zh-CN" alt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宋体" panose="02010600030101010101" pitchFamily="2" charset="-122"/>
                    <a:cs typeface="+mn-cs"/>
                  </a:rPr>
                  <a:t>设计方案：</a:t>
                </a:r>
                <a:endParaRPr kumimoji="1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just" defTabSz="854075" rtl="0" eaLnBrk="1" fontAlgn="base" latinLnBrk="0" hangingPunct="1">
                  <a:lnSpc>
                    <a:spcPct val="144000"/>
                  </a:lnSpc>
                  <a:spcBef>
                    <a:spcPct val="20000"/>
                  </a:spcBef>
                  <a:spcAft>
                    <a:spcPts val="60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1" lang="en-US" altLang="zh-CN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宋体" panose="02010600030101010101" pitchFamily="2" charset="-122"/>
                    <a:cs typeface="+mn-cs"/>
                  </a:rPr>
                  <a:t>(1)</a:t>
                </a:r>
                <a:r>
                  <a:rPr kumimoji="1" lang="zh-CN" alt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宋体" panose="02010600030101010101" pitchFamily="2" charset="-122"/>
                    <a:cs typeface="+mn-cs"/>
                  </a:rPr>
                  <a:t>硬件电路设计：</a:t>
                </a:r>
                <a:endParaRPr kumimoji="1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just" defTabSz="854075" rtl="0" eaLnBrk="1" fontAlgn="base" latinLnBrk="0" hangingPunct="1">
                  <a:lnSpc>
                    <a:spcPct val="144000"/>
                  </a:lnSpc>
                  <a:spcBef>
                    <a:spcPct val="20000"/>
                  </a:spcBef>
                  <a:spcAft>
                    <a:spcPts val="60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1" lang="en-US" altLang="zh-CN" sz="240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宋体" panose="02010600030101010101" pitchFamily="2" charset="-122"/>
                    <a:cs typeface="+mn-cs"/>
                  </a:rPr>
                  <a:t>       </a:t>
                </a:r>
                <a:r>
                  <a:rPr kumimoji="1" lang="zh-CN" altLang="en-US" sz="240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宋体" panose="02010600030101010101" pitchFamily="2" charset="-122"/>
                    <a:cs typeface="+mn-cs"/>
                  </a:rPr>
                  <a:t>单片机</a:t>
                </a:r>
                <a:r>
                  <a:rPr kumimoji="1" lang="zh-CN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宋体" panose="02010600030101010101" pitchFamily="2" charset="-122"/>
                    <a:cs typeface="+mn-cs"/>
                  </a:rPr>
                  <a:t>采用</a:t>
                </a:r>
                <a:r>
                  <a:rPr kumimoji="1" lang="en-US" altLang="zh-CN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宋体" panose="02010600030101010101" pitchFamily="2" charset="-122"/>
                    <a:cs typeface="+mn-cs"/>
                  </a:rPr>
                  <a:t>STM32F407ZGT6,</a:t>
                </a:r>
                <a:r>
                  <a:rPr kumimoji="1" lang="zh-CN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宋体" panose="02010600030101010101" pitchFamily="2" charset="-122"/>
                    <a:cs typeface="+mn-cs"/>
                  </a:rPr>
                  <a:t>其</a:t>
                </a:r>
                <a:r>
                  <a:rPr lang="zh-CN" altLang="en-US" sz="2400" b="0" kern="0" noProof="0" dirty="0" smtClean="0">
                    <a:ln>
                      <a:noFill/>
                    </a:ln>
                    <a:effectLst/>
                    <a:uLnTx/>
                    <a:uFillTx/>
                    <a:ea typeface="宋体" panose="02010600030101010101" pitchFamily="2" charset="-122"/>
                    <a:sym typeface="+mn-ea"/>
                  </a:rPr>
                  <a:t>内部集成了USART、ADC、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kumimoji="1" lang="en-US" altLang="zh-CN" sz="24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𝐼</m:t>
                        </m:r>
                      </m:e>
                      <m:sup>
                        <m:r>
                          <a:rPr kumimoji="1" lang="en-US" altLang="zh-CN" sz="24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kumimoji="1" lang="en-US" altLang="zh-CN" sz="24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𝐶</m:t>
                    </m:r>
                  </m:oMath>
                </a14:m>
                <a:r>
                  <a:rPr lang="zh-CN" altLang="en-US" sz="2400" b="0" kern="0" noProof="0" dirty="0" smtClean="0">
                    <a:ln>
                      <a:noFill/>
                    </a:ln>
                    <a:effectLst/>
                    <a:uLnTx/>
                    <a:uFillTx/>
                    <a:ea typeface="宋体" panose="02010600030101010101" pitchFamily="2" charset="-122"/>
                    <a:sym typeface="+mn-ea"/>
                  </a:rPr>
                  <a:t>、SPI、DMA等外设，使用</a:t>
                </a:r>
                <a:r>
                  <a:rPr kumimoji="1" lang="zh-CN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宋体" panose="02010600030101010101" pitchFamily="2" charset="-122"/>
                    <a:cs typeface="+mn-cs"/>
                  </a:rPr>
                  <a:t>东莞野火电子技术有限公司生产的STM32F407ZGT6霸天虎开发板，该款开发板集成度较高，如包含液晶显示屏</a:t>
                </a:r>
                <a:r>
                  <a:rPr kumimoji="1" lang="en-US" altLang="zh-CN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宋体" panose="02010600030101010101" pitchFamily="2" charset="-122"/>
                    <a:cs typeface="+mn-cs"/>
                  </a:rPr>
                  <a:t>2×16</a:t>
                </a:r>
                <a:r>
                  <a:rPr kumimoji="1" lang="zh-CN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宋体" panose="02010600030101010101" pitchFamily="2" charset="-122"/>
                    <a:cs typeface="+mn-cs"/>
                  </a:rPr>
                  <a:t>排针接口和</a:t>
                </a:r>
                <a:r>
                  <a:rPr kumimoji="1" lang="en-US" altLang="zh-CN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宋体" panose="02010600030101010101" pitchFamily="2" charset="-122"/>
                    <a:cs typeface="+mn-cs"/>
                  </a:rPr>
                  <a:t>DAP</a:t>
                </a:r>
                <a:r>
                  <a:rPr kumimoji="1" lang="zh-CN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宋体" panose="02010600030101010101" pitchFamily="2" charset="-122"/>
                    <a:cs typeface="+mn-cs"/>
                  </a:rPr>
                  <a:t>仿真器接口，大大简化了电路设计和软件调试。四款</a:t>
                </a:r>
                <a:r>
                  <a:rPr kumimoji="1" lang="zh-CN" altLang="en-US" sz="240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宋体" panose="02010600030101010101" pitchFamily="2" charset="-122"/>
                    <a:cs typeface="+mn-cs"/>
                  </a:rPr>
                  <a:t>传感器</a:t>
                </a:r>
                <a:r>
                  <a:rPr kumimoji="1" lang="zh-CN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宋体" panose="02010600030101010101" pitchFamily="2" charset="-122"/>
                    <a:cs typeface="+mn-cs"/>
                  </a:rPr>
                  <a:t>均采用维可思电子生产的传感器模块，参考传感器模块配套的数据手册方便进行驱动程序的开发。</a:t>
                </a:r>
                <a:endParaRPr kumimoji="1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endParaRPr>
              </a:p>
              <a:p>
                <a:pPr marL="320675" marR="0" lvl="1" indent="-320675" algn="just" defTabSz="854075" rtl="0" eaLnBrk="1" fontAlgn="base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黑体" panose="02010609060101010101" pitchFamily="2" charset="-122"/>
                    <a:ea typeface="+mn-ea"/>
                    <a:cs typeface="+mn-cs"/>
                  </a:rPr>
                  <a:t>		</a:t>
                </a:r>
                <a:endParaRPr kumimoji="1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2" charset="-122"/>
                  <a:ea typeface="+mn-ea"/>
                  <a:cs typeface="+mn-cs"/>
                </a:endParaRPr>
              </a:p>
              <a:p>
                <a:pPr marL="320675" marR="0" lvl="1" indent="-320675" algn="just" defTabSz="854075" rtl="0" eaLnBrk="1" fontAlgn="base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endParaRPr>
              </a:p>
              <a:p>
                <a:pPr marL="320675" marR="0" lvl="0" indent="-320675" algn="just" defTabSz="854075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6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2775" y="657225"/>
                <a:ext cx="11452225" cy="7432675"/>
              </a:xfrm>
              <a:prstGeom prst="rect">
                <a:avLst/>
              </a:prstGeom>
              <a:blipFill rotWithShape="1">
                <a:blip r:embed="rId1"/>
                <a:stretch>
                  <a:fillRect b="-30748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6905" y="297180"/>
            <a:ext cx="11472545" cy="8279765"/>
          </a:xfrm>
        </p:spPr>
        <p:txBody>
          <a:bodyPr/>
          <a:p>
            <a:endParaRPr lang="zh-CN" altLang="en-US"/>
          </a:p>
          <a:p>
            <a:pPr marL="0" lvl="1" indent="0">
              <a:buNone/>
            </a:pPr>
            <a:r>
              <a:rPr lang="zh-CN" altLang="en-US" b="1"/>
              <a:t>（</a:t>
            </a:r>
            <a:r>
              <a:rPr lang="en-US" altLang="zh-CN" b="1"/>
              <a:t>2</a:t>
            </a:r>
            <a:r>
              <a:rPr lang="zh-CN" altLang="en-US" b="1"/>
              <a:t>）源程序设计</a:t>
            </a:r>
            <a:endParaRPr lang="zh-CN" altLang="en-US" b="1"/>
          </a:p>
          <a:p>
            <a:pPr marL="0" lvl="1" indent="0">
              <a:buNone/>
            </a:pPr>
            <a:r>
              <a:rPr lang="en-US" altLang="zh-CN" sz="240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</a:t>
            </a:r>
            <a:r>
              <a:rPr lang="zh-CN" altLang="en-US" sz="240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由于对温度、pH、电导率、浑浊度这四个参数的检测</a:t>
            </a:r>
            <a:r>
              <a:rPr lang="zh-CN" altLang="en-US" sz="240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并显示是</a:t>
            </a:r>
            <a:r>
              <a:rPr lang="zh-CN" altLang="en-US" sz="240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相对独立的过程，故采用</a:t>
            </a:r>
            <a:r>
              <a:rPr lang="zh-CN" altLang="en-US" sz="2400" b="1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模块化程序设计方法</a:t>
            </a:r>
            <a:r>
              <a:rPr lang="zh-CN" altLang="en-US" sz="240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。同时由于温度检测模块驱动程序的设计方法与其他三种区别较大，</a:t>
            </a:r>
            <a:r>
              <a:rPr lang="en-US" altLang="zh-CN" sz="240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pH</a:t>
            </a:r>
            <a:r>
              <a:rPr lang="zh-CN" altLang="en-US" sz="240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值、电导率、浑浊度检测模块的源代码设计方法基本相同，</a:t>
            </a:r>
            <a:r>
              <a:rPr lang="zh-CN" altLang="en-US" sz="240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而液晶显示方法原理均相同，</a:t>
            </a:r>
            <a:r>
              <a:rPr lang="zh-CN" altLang="en-US" sz="240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故按照温度-&gt;pH值-&gt;电导率-&gt;浑浊度，以及</a:t>
            </a:r>
            <a:r>
              <a:rPr lang="en-US" altLang="zh-CN" sz="240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“</a:t>
            </a:r>
            <a:r>
              <a:rPr lang="zh-CN" altLang="en-US" sz="240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先测量、后显示</a:t>
            </a:r>
            <a:r>
              <a:rPr lang="en-US" altLang="zh-CN" sz="240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”</a:t>
            </a:r>
            <a:r>
              <a:rPr lang="zh-CN" altLang="en-US" sz="240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的顺序编写源程序。</a:t>
            </a:r>
            <a:endParaRPr kumimoji="1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）硬件框图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2" name="图片 1" descr="硬件框图"/>
          <p:cNvPicPr/>
          <p:nvPr/>
        </p:nvPicPr>
        <p:blipFill>
          <a:blip r:embed="rId1"/>
          <a:stretch>
            <a:fillRect/>
          </a:stretch>
        </p:blipFill>
        <p:spPr>
          <a:xfrm>
            <a:off x="2773045" y="3249295"/>
            <a:ext cx="8460000" cy="5400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68630" y="80645"/>
            <a:ext cx="2853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）电路原理图</a:t>
            </a:r>
            <a:endParaRPr lang="zh-CN" altLang="en-US"/>
          </a:p>
        </p:txBody>
      </p:sp>
      <p:pic>
        <p:nvPicPr>
          <p:cNvPr id="18" name="图片 2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68630" y="1016635"/>
            <a:ext cx="12010390" cy="76708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873125" y="729615"/>
            <a:ext cx="33401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a.</a:t>
            </a:r>
            <a:r>
              <a:rPr lang="zh-CN" altLang="en-US">
                <a:ea typeface="宋体" panose="02010600030101010101" pitchFamily="2" charset="-122"/>
              </a:rPr>
              <a:t>最小系统原理图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64490" y="187960"/>
            <a:ext cx="4495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b.</a:t>
            </a:r>
            <a:r>
              <a:rPr lang="zh-CN" altLang="en-US">
                <a:ea typeface="宋体" panose="02010600030101010101" pitchFamily="2" charset="-122"/>
              </a:rPr>
              <a:t>传感器和显示模块原理图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37" name="图片 28"/>
          <p:cNvPicPr/>
          <p:nvPr/>
        </p:nvPicPr>
        <p:blipFill>
          <a:blip r:embed="rId1"/>
          <a:stretch>
            <a:fillRect/>
          </a:stretch>
        </p:blipFill>
        <p:spPr>
          <a:xfrm>
            <a:off x="435610" y="923290"/>
            <a:ext cx="12040870" cy="6931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684213" y="296863"/>
            <a:ext cx="11471275" cy="1292225"/>
          </a:xfrm>
          <a:noFill/>
          <a:ln>
            <a:noFill/>
          </a:ln>
        </p:spPr>
        <p:txBody>
          <a:bodyPr/>
          <a:p>
            <a:pPr eaLnBrk="1" hangingPunct="1"/>
            <a:r>
              <a:rPr lang="zh-CN" altLang="en-US" sz="3600" dirty="0">
                <a:solidFill>
                  <a:srgbClr val="0000FF"/>
                </a:solidFill>
              </a:rPr>
              <a:t>二、工作进度安排</a:t>
            </a:r>
            <a:endParaRPr lang="zh-CN" altLang="en-US" sz="3600" dirty="0">
              <a:solidFill>
                <a:srgbClr val="0000FF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700"/>
            <a:ext cx="11841163" cy="7566025"/>
          </a:xfrm>
          <a:ln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R="0" lvl="0" algn="l" defTabSz="854075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charset="0"/>
              <a:buChar char="l"/>
              <a:defRPr/>
            </a:pPr>
            <a:r>
              <a:rPr kumimoji="1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课题开展进度安排</a:t>
            </a:r>
            <a:b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周：查阅文献，确定毕设课题。</a:t>
            </a:r>
            <a:endParaRPr kumimoji="1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854075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周：翻译文献，确定系统设计方案。</a:t>
            </a:r>
            <a:endParaRPr kumimoji="1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854075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第3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～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周：撰写开题报告，器件选型，购买元器件。</a:t>
            </a:r>
            <a:endParaRPr kumimoji="1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just" defTabSz="854075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周：</a:t>
            </a:r>
            <a:r>
              <a:rPr kumimoji="1" 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AD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软件绘制最小系统以及传感器和显示屏模块电路原理图。</a:t>
            </a:r>
            <a:endParaRPr kumimoji="1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just" defTabSz="854075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6～8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周：</a:t>
            </a:r>
            <a:r>
              <a:rPr lang="zh-CN" altLang="en-US" sz="2400" b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编写温度检测模块驱动程序，以及</a:t>
            </a:r>
            <a:r>
              <a:rPr lang="en-US" altLang="zh-CN" sz="2400" b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4.3</a:t>
            </a:r>
            <a:r>
              <a:rPr lang="zh-CN" altLang="en-US" sz="2400" b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寸液晶显示屏的</a:t>
            </a:r>
            <a:endParaRPr kumimoji="1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just" defTabSz="854075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lang="zh-CN" altLang="en-US" sz="2400" b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en-US" altLang="zh-CN" sz="2400" b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  </a:t>
            </a:r>
            <a:r>
              <a:rPr lang="zh-CN" altLang="en-US" sz="2400" b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液晶控制器</a:t>
            </a:r>
            <a:r>
              <a:rPr lang="en-US" altLang="zh-CN" sz="2400" b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(NT35510)</a:t>
            </a:r>
            <a:r>
              <a:rPr lang="zh-CN" altLang="en-US" sz="2400" b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的驱动程序。</a:t>
            </a:r>
            <a:endParaRPr kumimoji="1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just" defTabSz="854075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9～10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周：编写</a:t>
            </a:r>
            <a:r>
              <a:rPr lang="en-US" altLang="zh-CN" sz="2400" b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pH</a:t>
            </a:r>
            <a:r>
              <a:rPr lang="zh-CN" altLang="en-US" sz="2400" b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值、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电导率和浑浊度检测模块的驱动程序；修改完善源代码框架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  ;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丰富注释。</a:t>
            </a:r>
            <a:endParaRPr kumimoji="1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just" defTabSz="854075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11～14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周：撰写毕业论文。</a:t>
            </a:r>
            <a:endParaRPr kumimoji="1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just" defTabSz="854075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457200" marR="0" lvl="0" indent="-457200" algn="just" defTabSz="854075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AutoNum type="arabicPeriod"/>
              <a:defRPr/>
            </a:pP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20675" marR="0" lvl="0" indent="-320675" algn="just" defTabSz="854075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Tx/>
              <a:buNone/>
              <a:defRPr/>
            </a:pP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20675" marR="0" lvl="0" indent="-320675" algn="just" defTabSz="854075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Tx/>
              <a:buNone/>
              <a:defRPr/>
            </a:pP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20675" marR="0" lvl="0" indent="-320675" algn="just" defTabSz="854075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l"/>
              <a:defRPr/>
            </a:pP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20675" marR="0" lvl="0" indent="-320675" algn="just" defTabSz="854075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l"/>
              <a:defRPr/>
            </a:pP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20675" marR="0" lvl="0" indent="-320675" algn="just" defTabSz="854075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Tx/>
              <a:buNone/>
              <a:defRPr/>
            </a:pP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20675" marR="0" lvl="0" indent="-320675" algn="just" defTabSz="854075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Tx/>
              <a:buNone/>
              <a:defRPr/>
            </a:pP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20675" marR="0" lvl="0" indent="-320675" algn="just" defTabSz="854075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Tx/>
              <a:buNone/>
              <a:defRPr/>
            </a:pP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20675" marR="0" lvl="0" indent="-320675" algn="just" defTabSz="854075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Tx/>
              <a:buNone/>
              <a:defRPr/>
            </a:pP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20675" marR="0" lvl="0" indent="-320675" algn="just" defTabSz="854075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Tx/>
              <a:buNone/>
              <a:defRPr/>
            </a:pP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20675" marR="0" lvl="0" indent="-320675" algn="just" defTabSz="854075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Tx/>
              <a:buNone/>
              <a:defRPr/>
            </a:pP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20675" marR="0" lvl="0" indent="-320675" algn="just" defTabSz="854075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Tx/>
              <a:buChar char="•"/>
              <a:defRPr/>
            </a:pP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20675" marR="0" lvl="0" indent="-320675" algn="just" defTabSz="854075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Tx/>
              <a:buChar char="•"/>
              <a:defRPr/>
            </a:pP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20675" marR="0" lvl="0" indent="-320675" algn="just" defTabSz="854075" rtl="0" eaLnBrk="1" fontAlgn="base" latinLnBrk="0" hangingPunct="1">
              <a:lnSpc>
                <a:spcPct val="124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20675" marR="0" lvl="0" indent="-320675" algn="just" defTabSz="854075" rtl="0" eaLnBrk="1" fontAlgn="base" latinLnBrk="0" hangingPunct="1">
              <a:lnSpc>
                <a:spcPct val="124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20675" marR="0" lvl="0" indent="-320675" algn="just" defTabSz="854075" rtl="0" eaLnBrk="1" fontAlgn="base" latinLnBrk="0" hangingPunct="1">
              <a:lnSpc>
                <a:spcPct val="124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20675" marR="0" lvl="0" indent="-320675" algn="just" defTabSz="854075" rtl="0" eaLnBrk="1" fontAlgn="base" latinLnBrk="0" hangingPunct="1">
              <a:lnSpc>
                <a:spcPct val="124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20675" marR="0" lvl="0" indent="-320675" algn="just" defTabSz="854075" rtl="0" eaLnBrk="1" fontAlgn="base" latinLnBrk="0" hangingPunct="1">
              <a:lnSpc>
                <a:spcPct val="124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636588" y="376238"/>
            <a:ext cx="11472862" cy="808037"/>
          </a:xfrm>
          <a:noFill/>
          <a:ln>
            <a:noFill/>
          </a:ln>
        </p:spPr>
        <p:txBody>
          <a:bodyPr/>
          <a:p>
            <a:pPr eaLnBrk="1" hangingPunct="1"/>
            <a:r>
              <a:rPr lang="zh-CN" altLang="en-US" sz="3600" dirty="0">
                <a:solidFill>
                  <a:srgbClr val="0000FF"/>
                </a:solidFill>
              </a:rPr>
              <a:t>三、工作总结及成果展示</a:t>
            </a:r>
            <a:endParaRPr lang="en-US" altLang="zh-CN" sz="3600" dirty="0">
              <a:solidFill>
                <a:srgbClr val="0000FF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-35560" y="1233170"/>
            <a:ext cx="12250420" cy="80937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000" b="1"/>
              <a:t>1.</a:t>
            </a:r>
            <a:r>
              <a:rPr lang="zh-CN" altLang="en-US" sz="4000" b="1">
                <a:ea typeface="宋体" panose="02010600030101010101" pitchFamily="2" charset="-122"/>
              </a:rPr>
              <a:t>工作总结</a:t>
            </a:r>
            <a:endParaRPr lang="en-US" altLang="zh-CN" sz="4000" b="1"/>
          </a:p>
          <a:p>
            <a:pPr algn="l"/>
            <a:r>
              <a:rPr lang="en-US" altLang="zh-CN" sz="2400" b="1">
                <a:ea typeface="宋体" panose="02010600030101010101" pitchFamily="2" charset="-122"/>
              </a:rPr>
              <a:t>       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zh-CN" altLang="en-US" sz="2400" b="1">
                <a:ea typeface="宋体" panose="02010600030101010101" pitchFamily="2" charset="-122"/>
              </a:rPr>
              <a:t>完成了温度、</a:t>
            </a:r>
            <a:r>
              <a:rPr lang="en-US" altLang="zh-CN" sz="2400" b="1">
                <a:ea typeface="宋体" panose="02010600030101010101" pitchFamily="2" charset="-122"/>
              </a:rPr>
              <a:t>pH</a:t>
            </a:r>
            <a:r>
              <a:rPr lang="zh-CN" altLang="en-US" sz="2400" b="1">
                <a:ea typeface="宋体" panose="02010600030101010101" pitchFamily="2" charset="-122"/>
              </a:rPr>
              <a:t>值、电导率和浑浊度检测模块设计，并能够将检测结果显示在液晶显示屏上。</a:t>
            </a:r>
            <a:endParaRPr lang="zh-CN" altLang="en-US" sz="2400" b="1">
              <a:ea typeface="宋体" panose="02010600030101010101" pitchFamily="2" charset="-122"/>
            </a:endParaRPr>
          </a:p>
          <a:p>
            <a:pPr algn="l"/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其中，在编写温度检测模块源代码时，最重要也是最复杂的部分是根据温度传感器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DS18B20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的数据手册编写它的驱动程序。同时由于程序中复用了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GPIO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引脚，还需要设计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GPIO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外设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的驱动程序。为了方便调试，我先是用串口显示实时检测值，故还需要设计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USART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外设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的驱动程序。最后设计液晶控制器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NT35510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的驱动程序并实时显示温度的检测值。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编写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pH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值、电导率和浑浊度模块在设计源代码的原理相同，以编写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pH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值传感器源代码为例：不需要给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pH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传感器设计驱动程序，但需要配置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ADC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以及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DMA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外设驱动程序，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因为在将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pH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传感器的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5V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GND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以及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PO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口分别连接到单片机的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5V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GND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输出口以及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ADC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输入口，并将复合电极放入待测溶液中以后，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ADC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就会实时采集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PO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口输出的模拟量，并通过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DMA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传输方式将转换后的数字量送入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SRAM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中存储，最后在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主程序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中采用电压与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PH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值之间的转换公式得到实时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pH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值并在液晶显示屏上显示。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6905" y="513080"/>
            <a:ext cx="11472545" cy="7092950"/>
          </a:xfrm>
        </p:spPr>
        <p:txBody>
          <a:bodyPr/>
          <a:p>
            <a:pPr marL="0" indent="0" algn="l">
              <a:buNone/>
            </a:pPr>
            <a:r>
              <a:rPr lang="en-US" altLang="zh-CN" sz="4000">
                <a:sym typeface="+mn-ea"/>
              </a:rPr>
              <a:t>2. </a:t>
            </a:r>
            <a:r>
              <a:rPr lang="zh-CN" altLang="en-US" sz="4000">
                <a:ea typeface="宋体" panose="02010600030101010101" pitchFamily="2" charset="-122"/>
                <a:sym typeface="+mn-ea"/>
              </a:rPr>
              <a:t>成果展示</a:t>
            </a:r>
            <a:r>
              <a:rPr lang="zh-CN" altLang="en-US" sz="4000">
                <a:sym typeface="+mn-ea"/>
              </a:rPr>
              <a:t>：</a:t>
            </a:r>
            <a:endParaRPr lang="en-US" altLang="zh-CN" sz="4000" b="0"/>
          </a:p>
          <a:p>
            <a:pPr marL="0" indent="0" algn="l">
              <a:buNone/>
            </a:pPr>
            <a:r>
              <a:rPr lang="en-US" altLang="zh-CN" sz="2400" b="0">
                <a:sym typeface="+mn-ea"/>
              </a:rPr>
              <a:t>(1)</a:t>
            </a:r>
            <a:r>
              <a:rPr lang="zh-CN" altLang="en-US" sz="2400" b="0">
                <a:ea typeface="宋体" panose="02010600030101010101" pitchFamily="2" charset="-122"/>
                <a:sym typeface="+mn-ea"/>
              </a:rPr>
              <a:t>测热水水温；</a:t>
            </a:r>
            <a:endParaRPr lang="zh-CN" altLang="en-US" sz="2400" b="0">
              <a:ea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en-US" altLang="zh-CN" sz="2400" b="0">
                <a:ea typeface="宋体" panose="02010600030101010101" pitchFamily="2" charset="-122"/>
                <a:sym typeface="+mn-ea"/>
              </a:rPr>
              <a:t>(2)</a:t>
            </a:r>
            <a:r>
              <a:rPr lang="zh-CN" altLang="en-US" sz="2400" b="0">
                <a:ea typeface="宋体" panose="02010600030101010101" pitchFamily="2" charset="-122"/>
                <a:sym typeface="+mn-ea"/>
              </a:rPr>
              <a:t>测冷水水温；</a:t>
            </a:r>
            <a:endParaRPr lang="zh-CN" altLang="en-US" sz="2400" b="0">
              <a:ea typeface="宋体" panose="02010600030101010101" pitchFamily="2" charset="-122"/>
              <a:sym typeface="+mn-ea"/>
            </a:endParaRPr>
          </a:p>
          <a:p>
            <a:pPr marL="0" indent="0" algn="l">
              <a:buNone/>
            </a:pPr>
            <a:r>
              <a:rPr lang="en-US" altLang="zh-CN" sz="2400" b="0">
                <a:ea typeface="宋体" panose="02010600030101010101" pitchFamily="2" charset="-122"/>
                <a:sym typeface="+mn-ea"/>
              </a:rPr>
              <a:t>(3)</a:t>
            </a:r>
            <a:r>
              <a:rPr lang="zh-CN" altLang="en-US" sz="2400" b="0">
                <a:ea typeface="宋体" panose="02010600030101010101" pitchFamily="2" charset="-122"/>
                <a:sym typeface="+mn-ea"/>
              </a:rPr>
              <a:t>测</a:t>
            </a:r>
            <a:r>
              <a:rPr lang="en-US" altLang="zh-CN" sz="2400" b="0">
                <a:ea typeface="宋体" panose="02010600030101010101" pitchFamily="2" charset="-122"/>
                <a:sym typeface="+mn-ea"/>
              </a:rPr>
              <a:t>pH=4.00</a:t>
            </a:r>
            <a:r>
              <a:rPr lang="zh-CN" altLang="en-US" sz="2400" b="0">
                <a:ea typeface="宋体" panose="02010600030101010101" pitchFamily="2" charset="-122"/>
                <a:sym typeface="+mn-ea"/>
              </a:rPr>
              <a:t>的</a:t>
            </a:r>
            <a:r>
              <a:rPr lang="en-US" altLang="zh-CN" sz="2400" b="0">
                <a:ea typeface="宋体" panose="02010600030101010101" pitchFamily="2" charset="-122"/>
                <a:sym typeface="+mn-ea"/>
              </a:rPr>
              <a:t>pH</a:t>
            </a:r>
            <a:r>
              <a:rPr lang="zh-CN" altLang="en-US" sz="2400" b="0">
                <a:ea typeface="宋体" panose="02010600030101010101" pitchFamily="2" charset="-122"/>
                <a:sym typeface="+mn-ea"/>
              </a:rPr>
              <a:t>校正缓冲液</a:t>
            </a:r>
            <a:r>
              <a:rPr lang="en-US" altLang="zh-CN" sz="2400" b="0">
                <a:ea typeface="宋体" panose="02010600030101010101" pitchFamily="2" charset="-122"/>
                <a:sym typeface="+mn-ea"/>
              </a:rPr>
              <a:t>pH</a:t>
            </a:r>
            <a:r>
              <a:rPr lang="zh-CN" altLang="en-US" sz="2400" b="0">
                <a:ea typeface="宋体" panose="02010600030101010101" pitchFamily="2" charset="-122"/>
                <a:sym typeface="+mn-ea"/>
              </a:rPr>
              <a:t>值；</a:t>
            </a:r>
            <a:endParaRPr lang="en-US" altLang="zh-CN" sz="2400" b="0">
              <a:ea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en-US" altLang="zh-CN" sz="2400" b="0">
                <a:ea typeface="宋体" panose="02010600030101010101" pitchFamily="2" charset="-122"/>
                <a:sym typeface="+mn-ea"/>
              </a:rPr>
              <a:t>(4)</a:t>
            </a:r>
            <a:r>
              <a:rPr lang="zh-CN" altLang="en-US" sz="2400" b="0">
                <a:ea typeface="宋体" panose="02010600030101010101" pitchFamily="2" charset="-122"/>
                <a:sym typeface="+mn-ea"/>
              </a:rPr>
              <a:t>测</a:t>
            </a:r>
            <a:r>
              <a:rPr lang="en-US" altLang="zh-CN" sz="2400" b="0">
                <a:ea typeface="宋体" panose="02010600030101010101" pitchFamily="2" charset="-122"/>
                <a:sym typeface="+mn-ea"/>
              </a:rPr>
              <a:t>pH=9.18</a:t>
            </a:r>
            <a:r>
              <a:rPr lang="zh-CN" altLang="en-US" sz="2400" b="0">
                <a:ea typeface="宋体" panose="02010600030101010101" pitchFamily="2" charset="-122"/>
                <a:sym typeface="+mn-ea"/>
              </a:rPr>
              <a:t>的</a:t>
            </a:r>
            <a:r>
              <a:rPr lang="en-US" altLang="zh-CN" sz="2400" b="0">
                <a:ea typeface="宋体" panose="02010600030101010101" pitchFamily="2" charset="-122"/>
                <a:sym typeface="+mn-ea"/>
              </a:rPr>
              <a:t>pH</a:t>
            </a:r>
            <a:r>
              <a:rPr lang="zh-CN" altLang="en-US" sz="2400" b="0">
                <a:ea typeface="宋体" panose="02010600030101010101" pitchFamily="2" charset="-122"/>
                <a:sym typeface="+mn-ea"/>
              </a:rPr>
              <a:t>校正缓冲液</a:t>
            </a:r>
            <a:r>
              <a:rPr lang="en-US" altLang="zh-CN" sz="2400" b="0">
                <a:ea typeface="宋体" panose="02010600030101010101" pitchFamily="2" charset="-122"/>
                <a:sym typeface="+mn-ea"/>
              </a:rPr>
              <a:t>pH</a:t>
            </a:r>
            <a:r>
              <a:rPr lang="zh-CN" altLang="en-US" sz="2400" b="0">
                <a:ea typeface="宋体" panose="02010600030101010101" pitchFamily="2" charset="-122"/>
                <a:sym typeface="+mn-ea"/>
              </a:rPr>
              <a:t>值；</a:t>
            </a:r>
            <a:endParaRPr lang="zh-CN" altLang="en-US" sz="2400" b="0">
              <a:ea typeface="宋体" panose="02010600030101010101" pitchFamily="2" charset="-122"/>
              <a:sym typeface="+mn-ea"/>
            </a:endParaRPr>
          </a:p>
          <a:p>
            <a:pPr marL="0" indent="0" algn="l">
              <a:buNone/>
            </a:pPr>
            <a:r>
              <a:rPr lang="en-US" altLang="zh-CN" sz="2400" b="0">
                <a:ea typeface="宋体" panose="02010600030101010101" pitchFamily="2" charset="-122"/>
                <a:sym typeface="+mn-ea"/>
              </a:rPr>
              <a:t>(5)</a:t>
            </a:r>
            <a:r>
              <a:rPr lang="zh-CN" altLang="en-US" sz="2400" b="0">
                <a:ea typeface="宋体" panose="02010600030101010101" pitchFamily="2" charset="-122"/>
                <a:sym typeface="+mn-ea"/>
              </a:rPr>
              <a:t>测电导率为</a:t>
            </a:r>
            <a:r>
              <a:rPr lang="en-US" altLang="zh-CN" sz="2400" b="0">
                <a:ea typeface="宋体" panose="02010600030101010101" pitchFamily="2" charset="-122"/>
                <a:sym typeface="+mn-ea"/>
              </a:rPr>
              <a:t>1413μs/cm</a:t>
            </a:r>
            <a:r>
              <a:rPr lang="zh-CN" altLang="en-US" sz="2400" b="0">
                <a:ea typeface="宋体" panose="02010600030101010101" pitchFamily="2" charset="-122"/>
                <a:sym typeface="+mn-ea"/>
              </a:rPr>
              <a:t>的</a:t>
            </a:r>
            <a:r>
              <a:rPr lang="zh-CN" sz="2400" b="0">
                <a:ea typeface="宋体" panose="02010600030101010101" pitchFamily="2" charset="-122"/>
                <a:sym typeface="+mn-ea"/>
              </a:rPr>
              <a:t>溶液电导率</a:t>
            </a:r>
            <a:r>
              <a:rPr lang="zh-CN" altLang="en-US" sz="2400" b="0">
                <a:ea typeface="宋体" panose="02010600030101010101" pitchFamily="2" charset="-122"/>
                <a:sym typeface="+mn-ea"/>
              </a:rPr>
              <a:t>；</a:t>
            </a:r>
            <a:endParaRPr lang="en-US" altLang="zh-CN" sz="2400" b="0">
              <a:ea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en-US" altLang="zh-CN" sz="2400" b="0">
                <a:ea typeface="宋体" panose="02010600030101010101" pitchFamily="2" charset="-122"/>
                <a:sym typeface="+mn-ea"/>
              </a:rPr>
              <a:t>(6)</a:t>
            </a:r>
            <a:r>
              <a:rPr lang="zh-CN" altLang="en-US" sz="2400" b="0">
                <a:ea typeface="宋体" panose="02010600030101010101" pitchFamily="2" charset="-122"/>
                <a:sym typeface="+mn-ea"/>
              </a:rPr>
              <a:t>测</a:t>
            </a:r>
            <a:r>
              <a:rPr lang="zh-CN" sz="2400" b="0">
                <a:ea typeface="宋体" panose="02010600030101010101" pitchFamily="2" charset="-122"/>
                <a:sym typeface="+mn-ea"/>
              </a:rPr>
              <a:t>电导率为</a:t>
            </a:r>
            <a:r>
              <a:rPr lang="en-US" altLang="zh-CN" sz="2400" b="0">
                <a:ea typeface="宋体" panose="02010600030101010101" pitchFamily="2" charset="-122"/>
                <a:sym typeface="+mn-ea"/>
              </a:rPr>
              <a:t>12.88ms/cm</a:t>
            </a:r>
            <a:r>
              <a:rPr lang="zh-CN" altLang="en-US" sz="2400" b="0">
                <a:ea typeface="宋体" panose="02010600030101010101" pitchFamily="2" charset="-122"/>
                <a:sym typeface="+mn-ea"/>
              </a:rPr>
              <a:t>的溶液电导率；</a:t>
            </a:r>
            <a:endParaRPr lang="en-US" altLang="zh-CN" sz="2400" b="0">
              <a:ea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en-US" altLang="zh-CN" sz="2400" b="0">
                <a:ea typeface="宋体" panose="02010600030101010101" pitchFamily="2" charset="-122"/>
                <a:sym typeface="+mn-ea"/>
              </a:rPr>
              <a:t>(7)</a:t>
            </a:r>
            <a:r>
              <a:rPr lang="zh-CN" sz="2400" b="0">
                <a:ea typeface="宋体" panose="02010600030101010101" pitchFamily="2" charset="-122"/>
                <a:sym typeface="+mn-ea"/>
              </a:rPr>
              <a:t>测墨水浑浊度</a:t>
            </a:r>
            <a:endParaRPr lang="zh-CN" sz="2400" b="0">
              <a:ea typeface="宋体" panose="02010600030101010101" pitchFamily="2" charset="-122"/>
              <a:sym typeface="+mn-ea"/>
            </a:endParaRPr>
          </a:p>
          <a:p>
            <a:pPr marL="0" indent="0" algn="l">
              <a:buNone/>
            </a:pPr>
            <a:r>
              <a:rPr lang="en-US" altLang="zh-CN" sz="2400" b="0">
                <a:ea typeface="宋体" panose="02010600030101010101" pitchFamily="2" charset="-122"/>
              </a:rPr>
              <a:t>(8)</a:t>
            </a:r>
            <a:r>
              <a:rPr lang="zh-CN" altLang="en-US" sz="2400" b="0">
                <a:ea typeface="宋体" panose="02010600030101010101" pitchFamily="2" charset="-122"/>
              </a:rPr>
              <a:t>测清水浑浊度</a:t>
            </a:r>
            <a:endParaRPr lang="en-US" altLang="zh-CN" sz="2400" b="0">
              <a:ea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en-US" altLang="zh-CN" sz="2400" b="0">
                <a:ea typeface="宋体" panose="02010600030101010101" pitchFamily="2" charset="-122"/>
                <a:sym typeface="+mn-ea"/>
              </a:rPr>
              <a:t>(8)</a:t>
            </a:r>
            <a:r>
              <a:rPr lang="zh-CN" altLang="en-US" sz="2400" b="0">
                <a:ea typeface="宋体" panose="02010600030101010101" pitchFamily="2" charset="-122"/>
                <a:sym typeface="+mn-ea"/>
              </a:rPr>
              <a:t>部分源代码截图。</a:t>
            </a:r>
            <a:endParaRPr lang="zh-CN" altLang="en-US" sz="2800" b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800" b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52730" y="8890"/>
            <a:ext cx="2374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(1)</a:t>
            </a:r>
            <a:r>
              <a:rPr lang="zh-CN" altLang="en-US">
                <a:ea typeface="宋体" panose="02010600030101010101" pitchFamily="2" charset="-122"/>
              </a:rPr>
              <a:t>测热水水温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3" name="图片 50" descr="IMG_5482"/>
          <p:cNvPicPr>
            <a:picLocks noChangeAspect="1"/>
          </p:cNvPicPr>
          <p:nvPr/>
        </p:nvPicPr>
        <p:blipFill>
          <a:blip r:embed="rId1"/>
          <a:srcRect l="6752"/>
          <a:stretch>
            <a:fillRect/>
          </a:stretch>
        </p:blipFill>
        <p:spPr>
          <a:xfrm>
            <a:off x="180657" y="1376998"/>
            <a:ext cx="5865166" cy="5040000"/>
          </a:xfrm>
          <a:prstGeom prst="rect">
            <a:avLst/>
          </a:prstGeom>
        </p:spPr>
      </p:pic>
      <p:pic>
        <p:nvPicPr>
          <p:cNvPr id="6" name="图片 49" descr="IMG_54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667" y="1377315"/>
            <a:ext cx="6294000" cy="5040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UNIT_PLACING_PICTURE_USER_VIEWPORT" val="{&quot;height&quot;:5781,&quot;width&quot;:8779}"/>
</p:tagLst>
</file>

<file path=ppt/theme/theme1.xml><?xml version="1.0" encoding="utf-8"?>
<a:theme xmlns:a="http://schemas.openxmlformats.org/drawingml/2006/main" name="20150329赵阳">
  <a:themeElements>
    <a:clrScheme name="report 060924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MS Gothic" panose="020B0609070205080204" pitchFamily="49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MS Gothic" panose="020B0609070205080204" pitchFamily="49" charset="-128"/>
          </a:defRPr>
        </a:defPPr>
      </a:lstStyle>
    </a:lnDef>
  </a:objectDefaults>
  <a:extraClrSchemeLst>
    <a:extraClrScheme>
      <a:clrScheme name="report 060924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port 060924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port 060924 3">
        <a:dk1>
          <a:srgbClr val="000000"/>
        </a:dk1>
        <a:lt1>
          <a:srgbClr val="FFFFCC"/>
        </a:lt1>
        <a:dk2>
          <a:srgbClr val="808000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port 060924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port 060924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port 060924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port 060924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20150329赵阳</Template>
  <TotalTime>0</TotalTime>
  <Words>1662</Words>
  <Application>WPS 演示</Application>
  <PresentationFormat>自定义</PresentationFormat>
  <Paragraphs>121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4" baseType="lpstr">
      <vt:lpstr>Arial</vt:lpstr>
      <vt:lpstr>宋体</vt:lpstr>
      <vt:lpstr>Wingdings</vt:lpstr>
      <vt:lpstr>Times New Roman</vt:lpstr>
      <vt:lpstr>MS Gothic</vt:lpstr>
      <vt:lpstr>PMingLiU</vt:lpstr>
      <vt:lpstr>黑体</vt:lpstr>
      <vt:lpstr>華康綜藝體</vt:lpstr>
      <vt:lpstr>MingLiU</vt:lpstr>
      <vt:lpstr>Wingdings</vt:lpstr>
      <vt:lpstr>Cambria Math</vt:lpstr>
      <vt:lpstr>微软雅黑</vt:lpstr>
      <vt:lpstr>Arial Unicode MS</vt:lpstr>
      <vt:lpstr>Calibri</vt:lpstr>
      <vt:lpstr>20150329赵阳</vt:lpstr>
      <vt:lpstr>毕业设计答辩</vt:lpstr>
      <vt:lpstr>一、课题简介</vt:lpstr>
      <vt:lpstr>PowerPoint 演示文稿</vt:lpstr>
      <vt:lpstr>PowerPoint 演示文稿</vt:lpstr>
      <vt:lpstr>PowerPoint 演示文稿</vt:lpstr>
      <vt:lpstr>二、工作进度安排</vt:lpstr>
      <vt:lpstr>三、工作总结及成果展示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周汇报</dc:title>
  <dc:creator>think</dc:creator>
  <cp:lastModifiedBy>Carry</cp:lastModifiedBy>
  <cp:revision>747</cp:revision>
  <dcterms:created xsi:type="dcterms:W3CDTF">2015-03-31T01:36:00Z</dcterms:created>
  <dcterms:modified xsi:type="dcterms:W3CDTF">2021-06-06T15:44:16Z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F1BCA31F31854F8B9C0A565B31F20FA2</vt:lpwstr>
  </property>
  <property fmtid="{D5CDD505-2E9C-101B-9397-08002B2CF9AE}" pid="4" name="KSOProductBuildVer">
    <vt:lpwstr>2052-11.1.0.10495</vt:lpwstr>
  </property>
</Properties>
</file>