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767360cc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767360cc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68b908bf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68b908bf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68b908bff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68b908bff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68b908bf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68b908bf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68b908bf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68b908bf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68b908bff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68b908bff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68b908bf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68b908bf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68b908bff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68b908bff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en.wikipedia.org/wiki/NP-hardness" TargetMode="External"/><Relationship Id="rId4" Type="http://schemas.openxmlformats.org/officeDocument/2006/relationships/hyperlink" Target="https://en.wikipedia.org/wiki/Combinatorial_optimization" TargetMode="External"/><Relationship Id="rId10" Type="http://schemas.openxmlformats.org/officeDocument/2006/relationships/hyperlink" Target="https://en.wikipedia.org/wiki/Vehicle_routing_problem" TargetMode="External"/><Relationship Id="rId9" Type="http://schemas.openxmlformats.org/officeDocument/2006/relationships/hyperlink" Target="https://en.wikipedia.org/wiki/Traveling_purchaser_problem" TargetMode="External"/><Relationship Id="rId5" Type="http://schemas.openxmlformats.org/officeDocument/2006/relationships/hyperlink" Target="https://en.wikipedia.org/wiki/Theoretical_computer_science" TargetMode="External"/><Relationship Id="rId6" Type="http://schemas.openxmlformats.org/officeDocument/2006/relationships/hyperlink" Target="https://en.wikipedia.org/wiki/Operations_research" TargetMode="External"/><Relationship Id="rId7" Type="http://schemas.openxmlformats.org/officeDocument/2006/relationships/hyperlink" Target="https://en.wikipedia.org/wiki/Traveling_purchaser_problem" TargetMode="External"/><Relationship Id="rId8" Type="http://schemas.openxmlformats.org/officeDocument/2006/relationships/hyperlink" Target="https://en.wikipedia.org/wiki/Traveling_purchaser_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4860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study of </a:t>
            </a:r>
            <a:r>
              <a:rPr lang="en"/>
              <a:t>Ant Colony Optimization on TSP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Yuchen Wang &amp; Ruofan Li</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303000" y="395750"/>
            <a:ext cx="8538000" cy="326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aleway"/>
                <a:ea typeface="Raleway"/>
                <a:cs typeface="Raleway"/>
                <a:sym typeface="Raleway"/>
              </a:rPr>
              <a:t>Conclusion:</a:t>
            </a:r>
            <a:endParaRPr b="1" sz="3000">
              <a:solidFill>
                <a:schemeClr val="lt1"/>
              </a:solidFill>
              <a:latin typeface="Raleway"/>
              <a:ea typeface="Raleway"/>
              <a:cs typeface="Raleway"/>
              <a:sym typeface="Raleway"/>
            </a:endParaRPr>
          </a:p>
          <a:p>
            <a:pPr indent="-342900" lvl="0" marL="457200" rtl="0" algn="l">
              <a:spcBef>
                <a:spcPts val="1000"/>
              </a:spcBef>
              <a:spcAft>
                <a:spcPts val="0"/>
              </a:spcAft>
              <a:buClr>
                <a:schemeClr val="lt1"/>
              </a:buClr>
              <a:buSzPts val="1800"/>
              <a:buFont typeface="Raleway"/>
              <a:buChar char="●"/>
            </a:pPr>
            <a:r>
              <a:rPr b="1" lang="en" sz="1800" u="sng">
                <a:solidFill>
                  <a:schemeClr val="lt1"/>
                </a:solidFill>
                <a:latin typeface="Raleway"/>
                <a:ea typeface="Raleway"/>
                <a:cs typeface="Raleway"/>
                <a:sym typeface="Raleway"/>
              </a:rPr>
              <a:t>Evolution</a:t>
            </a:r>
            <a:r>
              <a:rPr b="1" lang="en" sz="1800">
                <a:solidFill>
                  <a:schemeClr val="lt1"/>
                </a:solidFill>
                <a:latin typeface="Raleway"/>
                <a:ea typeface="Raleway"/>
                <a:cs typeface="Raleway"/>
                <a:sym typeface="Raleway"/>
              </a:rPr>
              <a:t> of the solutions produced by ACO mostly </a:t>
            </a:r>
            <a:r>
              <a:rPr b="1" lang="en" sz="1800" u="sng">
                <a:solidFill>
                  <a:schemeClr val="lt1"/>
                </a:solidFill>
                <a:latin typeface="Raleway"/>
                <a:ea typeface="Raleway"/>
                <a:cs typeface="Raleway"/>
                <a:sym typeface="Raleway"/>
              </a:rPr>
              <a:t>occurs in early generations</a:t>
            </a:r>
            <a:r>
              <a:rPr b="1" lang="en" sz="1800">
                <a:solidFill>
                  <a:schemeClr val="lt1"/>
                </a:solidFill>
                <a:latin typeface="Raleway"/>
                <a:ea typeface="Raleway"/>
                <a:cs typeface="Raleway"/>
                <a:sym typeface="Raleway"/>
              </a:rPr>
              <a:t> of ACO runs </a:t>
            </a:r>
            <a:endParaRPr b="1" sz="1800">
              <a:solidFill>
                <a:schemeClr val="lt1"/>
              </a:solidFill>
              <a:latin typeface="Raleway"/>
              <a:ea typeface="Raleway"/>
              <a:cs typeface="Raleway"/>
              <a:sym typeface="Raleway"/>
            </a:endParaRPr>
          </a:p>
          <a:p>
            <a:pPr indent="-342900" lvl="0" marL="457200" rtl="0" algn="l">
              <a:spcBef>
                <a:spcPts val="0"/>
              </a:spcBef>
              <a:spcAft>
                <a:spcPts val="0"/>
              </a:spcAft>
              <a:buClr>
                <a:schemeClr val="lt1"/>
              </a:buClr>
              <a:buSzPts val="1800"/>
              <a:buFont typeface="Raleway"/>
              <a:buChar char="●"/>
            </a:pPr>
            <a:r>
              <a:rPr b="1" lang="en" sz="1800" u="sng">
                <a:solidFill>
                  <a:schemeClr val="lt1"/>
                </a:solidFill>
                <a:latin typeface="Raleway"/>
                <a:ea typeface="Raleway"/>
                <a:cs typeface="Raleway"/>
                <a:sym typeface="Raleway"/>
              </a:rPr>
              <a:t>Larger ant group and generation count</a:t>
            </a:r>
            <a:r>
              <a:rPr b="1" lang="en" sz="1800">
                <a:solidFill>
                  <a:schemeClr val="lt1"/>
                </a:solidFill>
                <a:latin typeface="Raleway"/>
                <a:ea typeface="Raleway"/>
                <a:cs typeface="Raleway"/>
                <a:sym typeface="Raleway"/>
              </a:rPr>
              <a:t> leads </a:t>
            </a:r>
            <a:r>
              <a:rPr b="1" lang="en" sz="1800" u="sng">
                <a:solidFill>
                  <a:schemeClr val="lt1"/>
                </a:solidFill>
                <a:latin typeface="Raleway"/>
                <a:ea typeface="Raleway"/>
                <a:cs typeface="Raleway"/>
                <a:sym typeface="Raleway"/>
              </a:rPr>
              <a:t>better solutions</a:t>
            </a:r>
            <a:endParaRPr b="1" sz="1800" u="sng">
              <a:solidFill>
                <a:schemeClr val="lt1"/>
              </a:solidFill>
              <a:latin typeface="Raleway"/>
              <a:ea typeface="Raleway"/>
              <a:cs typeface="Raleway"/>
              <a:sym typeface="Raleway"/>
            </a:endParaRPr>
          </a:p>
          <a:p>
            <a:pPr indent="-342900" lvl="0" marL="457200" rtl="0" algn="l">
              <a:spcBef>
                <a:spcPts val="0"/>
              </a:spcBef>
              <a:spcAft>
                <a:spcPts val="0"/>
              </a:spcAft>
              <a:buClr>
                <a:schemeClr val="lt1"/>
              </a:buClr>
              <a:buSzPts val="1800"/>
              <a:buFont typeface="Raleway"/>
              <a:buChar char="●"/>
            </a:pPr>
            <a:r>
              <a:rPr b="1" lang="en" sz="1800" u="sng">
                <a:solidFill>
                  <a:schemeClr val="lt1"/>
                </a:solidFill>
                <a:latin typeface="Raleway"/>
                <a:ea typeface="Raleway"/>
                <a:cs typeface="Raleway"/>
                <a:sym typeface="Raleway"/>
              </a:rPr>
              <a:t>ACO and PSO</a:t>
            </a:r>
            <a:r>
              <a:rPr b="1" lang="en" sz="1800">
                <a:solidFill>
                  <a:schemeClr val="lt1"/>
                </a:solidFill>
                <a:latin typeface="Raleway"/>
                <a:ea typeface="Raleway"/>
                <a:cs typeface="Raleway"/>
                <a:sym typeface="Raleway"/>
              </a:rPr>
              <a:t> are both </a:t>
            </a:r>
            <a:r>
              <a:rPr b="1" lang="en" sz="1800" u="sng">
                <a:solidFill>
                  <a:schemeClr val="lt1"/>
                </a:solidFill>
                <a:latin typeface="Raleway"/>
                <a:ea typeface="Raleway"/>
                <a:cs typeface="Raleway"/>
                <a:sym typeface="Raleway"/>
              </a:rPr>
              <a:t>relatively stable</a:t>
            </a:r>
            <a:r>
              <a:rPr b="1" lang="en" sz="1800">
                <a:solidFill>
                  <a:schemeClr val="lt1"/>
                </a:solidFill>
                <a:latin typeface="Raleway"/>
                <a:ea typeface="Raleway"/>
                <a:cs typeface="Raleway"/>
                <a:sym typeface="Raleway"/>
              </a:rPr>
              <a:t>, and are </a:t>
            </a:r>
            <a:r>
              <a:rPr b="1" lang="en" sz="1800" u="sng">
                <a:solidFill>
                  <a:schemeClr val="lt1"/>
                </a:solidFill>
                <a:latin typeface="Raleway"/>
                <a:ea typeface="Raleway"/>
                <a:cs typeface="Raleway"/>
                <a:sym typeface="Raleway"/>
              </a:rPr>
              <a:t>much more stable than GA</a:t>
            </a:r>
            <a:r>
              <a:rPr b="1" lang="en" sz="1800">
                <a:solidFill>
                  <a:schemeClr val="lt1"/>
                </a:solidFill>
                <a:latin typeface="Raleway"/>
                <a:ea typeface="Raleway"/>
                <a:cs typeface="Raleway"/>
                <a:sym typeface="Raleway"/>
              </a:rPr>
              <a:t> on resolving TSP</a:t>
            </a:r>
            <a:endParaRPr b="1" sz="1800">
              <a:solidFill>
                <a:schemeClr val="lt1"/>
              </a:solidFill>
              <a:latin typeface="Raleway"/>
              <a:ea typeface="Raleway"/>
              <a:cs typeface="Raleway"/>
              <a:sym typeface="Raleway"/>
            </a:endParaRPr>
          </a:p>
          <a:p>
            <a:pPr indent="-342900" lvl="0" marL="457200" rtl="0" algn="l">
              <a:spcBef>
                <a:spcPts val="0"/>
              </a:spcBef>
              <a:spcAft>
                <a:spcPts val="0"/>
              </a:spcAft>
              <a:buClr>
                <a:schemeClr val="lt1"/>
              </a:buClr>
              <a:buSzPts val="1800"/>
              <a:buFont typeface="Raleway"/>
              <a:buChar char="●"/>
            </a:pPr>
            <a:r>
              <a:rPr b="1" lang="en" sz="1800" u="sng">
                <a:solidFill>
                  <a:schemeClr val="lt1"/>
                </a:solidFill>
                <a:latin typeface="Raleway"/>
                <a:ea typeface="Raleway"/>
                <a:cs typeface="Raleway"/>
                <a:sym typeface="Raleway"/>
              </a:rPr>
              <a:t>ACO and PSO</a:t>
            </a:r>
            <a:r>
              <a:rPr b="1" lang="en" sz="1800">
                <a:solidFill>
                  <a:schemeClr val="lt1"/>
                </a:solidFill>
                <a:latin typeface="Raleway"/>
                <a:ea typeface="Raleway"/>
                <a:cs typeface="Raleway"/>
                <a:sym typeface="Raleway"/>
              </a:rPr>
              <a:t> both </a:t>
            </a:r>
            <a:r>
              <a:rPr b="1" lang="en" sz="1800" u="sng">
                <a:solidFill>
                  <a:schemeClr val="lt1"/>
                </a:solidFill>
                <a:latin typeface="Raleway"/>
                <a:ea typeface="Raleway"/>
                <a:cs typeface="Raleway"/>
                <a:sym typeface="Raleway"/>
              </a:rPr>
              <a:t>perform well</a:t>
            </a:r>
            <a:r>
              <a:rPr b="1" lang="en" sz="1800">
                <a:solidFill>
                  <a:schemeClr val="lt1"/>
                </a:solidFill>
                <a:latin typeface="Raleway"/>
                <a:ea typeface="Raleway"/>
                <a:cs typeface="Raleway"/>
                <a:sym typeface="Raleway"/>
              </a:rPr>
              <a:t> on producing high quality solutions for TSP. </a:t>
            </a:r>
            <a:r>
              <a:rPr b="1" lang="en" sz="1800" u="sng">
                <a:solidFill>
                  <a:schemeClr val="lt1"/>
                </a:solidFill>
                <a:latin typeface="Raleway"/>
                <a:ea typeface="Raleway"/>
                <a:cs typeface="Raleway"/>
                <a:sym typeface="Raleway"/>
              </a:rPr>
              <a:t>GA perform worse</a:t>
            </a:r>
            <a:r>
              <a:rPr b="1" lang="en" sz="1800">
                <a:solidFill>
                  <a:schemeClr val="lt1"/>
                </a:solidFill>
                <a:latin typeface="Raleway"/>
                <a:ea typeface="Raleway"/>
                <a:cs typeface="Raleway"/>
                <a:sym typeface="Raleway"/>
              </a:rPr>
              <a:t> comparing with the other two</a:t>
            </a:r>
            <a:endParaRPr b="1" sz="1800" u="sng">
              <a:solidFill>
                <a:schemeClr val="lt1"/>
              </a:solidFill>
              <a:latin typeface="Raleway"/>
              <a:ea typeface="Raleway"/>
              <a:cs typeface="Raleway"/>
              <a:sym typeface="Raleway"/>
            </a:endParaRPr>
          </a:p>
          <a:p>
            <a:pPr indent="-342900" lvl="0" marL="457200" rtl="0" algn="l">
              <a:spcBef>
                <a:spcPts val="0"/>
              </a:spcBef>
              <a:spcAft>
                <a:spcPts val="0"/>
              </a:spcAft>
              <a:buClr>
                <a:schemeClr val="lt1"/>
              </a:buClr>
              <a:buSzPts val="1800"/>
              <a:buFont typeface="Raleway"/>
              <a:buChar char="●"/>
            </a:pPr>
            <a:r>
              <a:rPr b="1" lang="en" sz="1800">
                <a:solidFill>
                  <a:schemeClr val="lt1"/>
                </a:solidFill>
                <a:latin typeface="Raleway"/>
                <a:ea typeface="Raleway"/>
                <a:cs typeface="Raleway"/>
                <a:sym typeface="Raleway"/>
              </a:rPr>
              <a:t>Overall, ACO is a relatively good algorithm on resolving Travel Salesman Problem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 name="Shape 129"/>
        <p:cNvGrpSpPr/>
        <p:nvPr/>
      </p:nvGrpSpPr>
      <p:grpSpPr>
        <a:xfrm>
          <a:off x="0" y="0"/>
          <a:ext cx="0" cy="0"/>
          <a:chOff x="0" y="0"/>
          <a:chExt cx="0" cy="0"/>
        </a:xfrm>
      </p:grpSpPr>
      <p:sp>
        <p:nvSpPr>
          <p:cNvPr id="130" name="Google Shape;130;p23"/>
          <p:cNvSpPr txBox="1"/>
          <p:nvPr/>
        </p:nvSpPr>
        <p:spPr>
          <a:xfrm>
            <a:off x="2571750" y="2206050"/>
            <a:ext cx="3459600" cy="731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000">
                <a:solidFill>
                  <a:schemeClr val="lt1"/>
                </a:solidFill>
                <a:latin typeface="Raleway"/>
                <a:ea typeface="Raleway"/>
                <a:cs typeface="Raleway"/>
                <a:sym typeface="Raleway"/>
              </a:rPr>
              <a:t>Thank you :D</a:t>
            </a:r>
            <a:endParaRPr b="1" sz="4000">
              <a:solidFill>
                <a:schemeClr val="lt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TSP (Travelling salesman problem)</a:t>
            </a:r>
            <a:endParaRPr sz="2500"/>
          </a:p>
          <a:p>
            <a:pPr indent="0" lvl="0" marL="0" rtl="0" algn="l">
              <a:lnSpc>
                <a:spcPct val="115000"/>
              </a:lnSpc>
              <a:spcBef>
                <a:spcPts val="1000"/>
              </a:spcBef>
              <a:spcAft>
                <a:spcPts val="0"/>
              </a:spcAft>
              <a:buNone/>
            </a:pPr>
            <a:r>
              <a:rPr lang="en" sz="2300"/>
              <a:t>Given a list of cities and the distances between each pair of cities, what is the shortest possible route that visits each city exactly once and returns to the origin city?" It is an </a:t>
            </a:r>
            <a:r>
              <a:rPr lang="en" sz="2300">
                <a:uFill>
                  <a:noFill/>
                </a:uFill>
                <a:hlinkClick r:id="rId3"/>
              </a:rPr>
              <a:t>NP-hard</a:t>
            </a:r>
            <a:r>
              <a:rPr lang="en" sz="2300"/>
              <a:t> problem in </a:t>
            </a:r>
            <a:r>
              <a:rPr lang="en" sz="2300">
                <a:uFill>
                  <a:noFill/>
                </a:uFill>
                <a:hlinkClick r:id="rId4"/>
              </a:rPr>
              <a:t>combinatorial optimization</a:t>
            </a:r>
            <a:r>
              <a:rPr lang="en" sz="2300"/>
              <a:t>, important in </a:t>
            </a:r>
            <a:r>
              <a:rPr lang="en" sz="2300">
                <a:uFill>
                  <a:noFill/>
                </a:uFill>
                <a:hlinkClick r:id="rId5"/>
              </a:rPr>
              <a:t>theoretical computer science</a:t>
            </a:r>
            <a:r>
              <a:rPr lang="en" sz="2300"/>
              <a:t> and </a:t>
            </a:r>
            <a:r>
              <a:rPr lang="en" sz="2300">
                <a:uFill>
                  <a:noFill/>
                </a:uFill>
                <a:hlinkClick r:id="rId6"/>
              </a:rPr>
              <a:t>operations research</a:t>
            </a:r>
            <a:r>
              <a:rPr lang="en" sz="2300"/>
              <a:t>.</a:t>
            </a:r>
            <a:endParaRPr sz="2300"/>
          </a:p>
          <a:p>
            <a:pPr indent="0" lvl="0" marL="0" rtl="0" algn="l">
              <a:lnSpc>
                <a:spcPct val="115000"/>
              </a:lnSpc>
              <a:spcBef>
                <a:spcPts val="500"/>
              </a:spcBef>
              <a:spcAft>
                <a:spcPts val="0"/>
              </a:spcAft>
              <a:buNone/>
            </a:pPr>
            <a:r>
              <a:t/>
            </a:r>
            <a:endParaRPr sz="2300"/>
          </a:p>
          <a:p>
            <a:pPr indent="0" lvl="0" marL="0" rtl="0" algn="l">
              <a:lnSpc>
                <a:spcPct val="115000"/>
              </a:lnSpc>
              <a:spcBef>
                <a:spcPts val="500"/>
              </a:spcBef>
              <a:spcAft>
                <a:spcPts val="0"/>
              </a:spcAft>
              <a:buNone/>
            </a:pPr>
            <a:r>
              <a:rPr lang="en" sz="2300"/>
              <a:t>The </a:t>
            </a:r>
            <a:r>
              <a:rPr lang="en" sz="2300">
                <a:uFill>
                  <a:noFill/>
                </a:uFill>
                <a:hlinkClick r:id="rId7"/>
              </a:rPr>
              <a:t>travelling </a:t>
            </a:r>
            <a:r>
              <a:rPr lang="en" sz="2300">
                <a:uFill>
                  <a:noFill/>
                </a:uFill>
                <a:hlinkClick r:id="rId8"/>
              </a:rPr>
              <a:t>purchaser</a:t>
            </a:r>
            <a:r>
              <a:rPr lang="en" sz="2300">
                <a:uFill>
                  <a:noFill/>
                </a:uFill>
                <a:hlinkClick r:id="rId9"/>
              </a:rPr>
              <a:t> problem</a:t>
            </a:r>
            <a:r>
              <a:rPr lang="en" sz="2300"/>
              <a:t> and the </a:t>
            </a:r>
            <a:r>
              <a:rPr lang="en" sz="2300">
                <a:uFill>
                  <a:noFill/>
                </a:uFill>
                <a:hlinkClick r:id="rId10"/>
              </a:rPr>
              <a:t>vehicle routing problem</a:t>
            </a:r>
            <a:r>
              <a:rPr lang="en" sz="2300"/>
              <a:t> are both generalizations of TSP.</a:t>
            </a:r>
            <a:endParaRPr sz="2300"/>
          </a:p>
          <a:p>
            <a:pPr indent="0" lvl="0" marL="457200" rtl="0" algn="l">
              <a:spcBef>
                <a:spcPts val="500"/>
              </a:spcBef>
              <a:spcAft>
                <a:spcPts val="0"/>
              </a:spcAft>
              <a:buNone/>
            </a:pPr>
            <a:r>
              <a:t/>
            </a:r>
            <a:endParaRPr sz="2500"/>
          </a:p>
          <a:p>
            <a:pPr indent="0" lvl="0" marL="0" rtl="0" algn="l">
              <a:spcBef>
                <a:spcPts val="1000"/>
              </a:spcBef>
              <a:spcAft>
                <a:spcPts val="1000"/>
              </a:spcAft>
              <a:buNone/>
            </a:pPr>
            <a:r>
              <a:t/>
            </a:r>
            <a:endParaRPr b="0"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283099" y="712150"/>
            <a:ext cx="41955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Data Description</a:t>
            </a:r>
            <a:endParaRPr sz="2500"/>
          </a:p>
          <a:p>
            <a:pPr indent="0" lvl="0" marL="0" rtl="0" algn="l">
              <a:spcBef>
                <a:spcPts val="1000"/>
              </a:spcBef>
              <a:spcAft>
                <a:spcPts val="0"/>
              </a:spcAft>
              <a:buNone/>
            </a:pPr>
            <a:r>
              <a:t/>
            </a:r>
            <a:endParaRPr sz="2500"/>
          </a:p>
          <a:p>
            <a:pPr indent="0" lvl="0" marL="0" rtl="0" algn="l">
              <a:spcBef>
                <a:spcPts val="1000"/>
              </a:spcBef>
              <a:spcAft>
                <a:spcPts val="0"/>
              </a:spcAft>
              <a:buNone/>
            </a:pPr>
            <a:r>
              <a:rPr lang="en" sz="2000"/>
              <a:t>The data we use is the Coordinates of cities. The first column represents the x-value of the city coordinates and the second column represents the y-value.</a:t>
            </a:r>
            <a:endParaRPr sz="2000"/>
          </a:p>
          <a:p>
            <a:pPr indent="0" lvl="0" marL="0" rtl="0" algn="l">
              <a:spcBef>
                <a:spcPts val="1000"/>
              </a:spcBef>
              <a:spcAft>
                <a:spcPts val="0"/>
              </a:spcAft>
              <a:buNone/>
            </a:pPr>
            <a:r>
              <a:t/>
            </a:r>
            <a:endParaRPr sz="1900"/>
          </a:p>
          <a:p>
            <a:pPr indent="0" lvl="0" marL="0" rtl="0" algn="l">
              <a:spcBef>
                <a:spcPts val="1000"/>
              </a:spcBef>
              <a:spcAft>
                <a:spcPts val="0"/>
              </a:spcAft>
              <a:buNone/>
            </a:pPr>
            <a:r>
              <a:rPr lang="en" sz="1900"/>
              <a:t>We randomly generate 100 </a:t>
            </a:r>
            <a:r>
              <a:rPr lang="en" sz="1900"/>
              <a:t>cities. </a:t>
            </a:r>
            <a:endParaRPr sz="1900"/>
          </a:p>
          <a:p>
            <a:pPr indent="0" lvl="0" marL="0" rtl="0" algn="l">
              <a:spcBef>
                <a:spcPts val="1000"/>
              </a:spcBef>
              <a:spcAft>
                <a:spcPts val="1000"/>
              </a:spcAft>
              <a:buNone/>
            </a:pPr>
            <a:r>
              <a:t/>
            </a:r>
            <a:endParaRPr b="0" sz="2400"/>
          </a:p>
        </p:txBody>
      </p:sp>
      <p:pic>
        <p:nvPicPr>
          <p:cNvPr id="84" name="Google Shape;84;p15"/>
          <p:cNvPicPr preferRelativeResize="0"/>
          <p:nvPr/>
        </p:nvPicPr>
        <p:blipFill>
          <a:blip r:embed="rId3">
            <a:alphaModFix/>
          </a:blip>
          <a:stretch>
            <a:fillRect/>
          </a:stretch>
        </p:blipFill>
        <p:spPr>
          <a:xfrm>
            <a:off x="4572000" y="44750"/>
            <a:ext cx="4509200" cy="5054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83100" y="712150"/>
            <a:ext cx="8622300" cy="40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ACO (Ant Colony Optimization)</a:t>
            </a:r>
            <a:endParaRPr sz="3000"/>
          </a:p>
          <a:p>
            <a:pPr indent="-387350" lvl="0" marL="457200" rtl="0" algn="l">
              <a:spcBef>
                <a:spcPts val="1000"/>
              </a:spcBef>
              <a:spcAft>
                <a:spcPts val="0"/>
              </a:spcAft>
              <a:buSzPts val="2500"/>
              <a:buChar char="●"/>
            </a:pPr>
            <a:r>
              <a:rPr lang="en" sz="2500"/>
              <a:t>Ant colony optimization (ACO), also known as ant algorithm, is a bionic algorithm that simulates the path finding of ants in nature, and is a probabilistic algorithm used to find the optimal path in a graph.</a:t>
            </a:r>
            <a:endParaRPr sz="2500"/>
          </a:p>
          <a:p>
            <a:pPr indent="0" lvl="0" marL="457200" rtl="0" algn="l">
              <a:spcBef>
                <a:spcPts val="1000"/>
              </a:spcBef>
              <a:spcAft>
                <a:spcPts val="0"/>
              </a:spcAft>
              <a:buNone/>
            </a:pPr>
            <a:r>
              <a:t/>
            </a:r>
            <a:endParaRPr sz="2500"/>
          </a:p>
          <a:p>
            <a:pPr indent="-387350" lvl="0" marL="457200" rtl="0" algn="l">
              <a:spcBef>
                <a:spcPts val="1000"/>
              </a:spcBef>
              <a:spcAft>
                <a:spcPts val="0"/>
              </a:spcAft>
              <a:buSzPts val="2500"/>
              <a:buChar char="●"/>
            </a:pPr>
            <a:r>
              <a:rPr lang="en" sz="2500"/>
              <a:t>The higher the concentration of pheromone, the more likely the path is to be chosen by later ants, thus forming a positive feedback phenomenon.</a:t>
            </a:r>
            <a:endParaRPr sz="2500"/>
          </a:p>
          <a:p>
            <a:pPr indent="0" lvl="0" marL="0" rtl="0" algn="l">
              <a:spcBef>
                <a:spcPts val="1000"/>
              </a:spcBef>
              <a:spcAft>
                <a:spcPts val="0"/>
              </a:spcAft>
              <a:buNone/>
            </a:pPr>
            <a:r>
              <a:t/>
            </a:r>
            <a:endParaRPr sz="2500"/>
          </a:p>
          <a:p>
            <a:pPr indent="-387350" lvl="0" marL="457200" rtl="0" algn="l">
              <a:spcBef>
                <a:spcPts val="1000"/>
              </a:spcBef>
              <a:spcAft>
                <a:spcPts val="0"/>
              </a:spcAft>
              <a:buSzPts val="2500"/>
              <a:buChar char="●"/>
            </a:pPr>
            <a:r>
              <a:t/>
            </a:r>
            <a:endParaRPr sz="2500"/>
          </a:p>
          <a:p>
            <a:pPr indent="0" lvl="0" marL="0" rtl="0" algn="l">
              <a:spcBef>
                <a:spcPts val="1000"/>
              </a:spcBef>
              <a:spcAft>
                <a:spcPts val="1000"/>
              </a:spcAft>
              <a:buNone/>
            </a:pPr>
            <a:r>
              <a:t/>
            </a:r>
            <a:endParaRPr b="0"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231150" y="2852075"/>
            <a:ext cx="8681700" cy="211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The pheromone is updated in two ways: first, by volatilization, which means that the pheromone on all paths decreases at a certain rate, simulating the process of natural ant colony pheromones over time; second, by augmentation, which adds pheromones to the edges with "good" values (ants walking through them).</a:t>
            </a:r>
            <a:endParaRPr sz="2400"/>
          </a:p>
        </p:txBody>
      </p:sp>
      <p:pic>
        <p:nvPicPr>
          <p:cNvPr id="95" name="Google Shape;95;p17"/>
          <p:cNvPicPr preferRelativeResize="0"/>
          <p:nvPr/>
        </p:nvPicPr>
        <p:blipFill>
          <a:blip r:embed="rId3">
            <a:alphaModFix/>
          </a:blip>
          <a:stretch>
            <a:fillRect/>
          </a:stretch>
        </p:blipFill>
        <p:spPr>
          <a:xfrm>
            <a:off x="626675" y="592603"/>
            <a:ext cx="3789176" cy="1979151"/>
          </a:xfrm>
          <a:prstGeom prst="rect">
            <a:avLst/>
          </a:prstGeom>
          <a:noFill/>
          <a:ln>
            <a:noFill/>
          </a:ln>
        </p:spPr>
      </p:pic>
      <p:pic>
        <p:nvPicPr>
          <p:cNvPr id="96" name="Google Shape;96;p17"/>
          <p:cNvPicPr preferRelativeResize="0"/>
          <p:nvPr/>
        </p:nvPicPr>
        <p:blipFill>
          <a:blip r:embed="rId4">
            <a:alphaModFix/>
          </a:blip>
          <a:stretch>
            <a:fillRect/>
          </a:stretch>
        </p:blipFill>
        <p:spPr>
          <a:xfrm>
            <a:off x="4853075" y="592600"/>
            <a:ext cx="3439036" cy="1979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60849" y="418525"/>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Evaluation</a:t>
            </a:r>
            <a:endParaRPr sz="3000"/>
          </a:p>
          <a:p>
            <a:pPr indent="-342900" lvl="0" marL="457200" rtl="0" algn="l">
              <a:spcBef>
                <a:spcPts val="1000"/>
              </a:spcBef>
              <a:spcAft>
                <a:spcPts val="0"/>
              </a:spcAft>
              <a:buSzPts val="1800"/>
              <a:buChar char="●"/>
            </a:pPr>
            <a:r>
              <a:rPr lang="en" sz="1800"/>
              <a:t>General Performance</a:t>
            </a:r>
            <a:endParaRPr sz="1800"/>
          </a:p>
          <a:p>
            <a:pPr indent="-342900" lvl="1" marL="914400" rtl="0" algn="l">
              <a:spcBef>
                <a:spcPts val="0"/>
              </a:spcBef>
              <a:spcAft>
                <a:spcPts val="0"/>
              </a:spcAft>
              <a:buSzPts val="1800"/>
              <a:buChar char="○"/>
            </a:pPr>
            <a:r>
              <a:rPr lang="en" sz="1800"/>
              <a:t>To see how solutions evolve during the runtime of ACO</a:t>
            </a:r>
            <a:endParaRPr sz="1800"/>
          </a:p>
          <a:p>
            <a:pPr indent="-342900" lvl="0" marL="457200" rtl="0" algn="l">
              <a:spcBef>
                <a:spcPts val="0"/>
              </a:spcBef>
              <a:spcAft>
                <a:spcPts val="0"/>
              </a:spcAft>
              <a:buSzPts val="1800"/>
              <a:buChar char="●"/>
            </a:pPr>
            <a:r>
              <a:rPr lang="en" sz="1800"/>
              <a:t>Performance with various parameters</a:t>
            </a:r>
            <a:endParaRPr sz="1800"/>
          </a:p>
          <a:p>
            <a:pPr indent="-342900" lvl="1" marL="914400" rtl="0" algn="l">
              <a:spcBef>
                <a:spcPts val="0"/>
              </a:spcBef>
              <a:spcAft>
                <a:spcPts val="0"/>
              </a:spcAft>
              <a:buSzPts val="1800"/>
              <a:buChar char="○"/>
            </a:pPr>
            <a:r>
              <a:rPr lang="en" sz="1800"/>
              <a:t>To see how ACO perform with different parameter settings</a:t>
            </a:r>
            <a:endParaRPr sz="1800"/>
          </a:p>
          <a:p>
            <a:pPr indent="-342900" lvl="0" marL="457200" rtl="0" algn="l">
              <a:spcBef>
                <a:spcPts val="0"/>
              </a:spcBef>
              <a:spcAft>
                <a:spcPts val="0"/>
              </a:spcAft>
              <a:buSzPts val="1800"/>
              <a:buChar char="●"/>
            </a:pPr>
            <a:r>
              <a:rPr lang="en" sz="1800"/>
              <a:t>Comparison with GA and PSO</a:t>
            </a:r>
            <a:endParaRPr sz="1800"/>
          </a:p>
          <a:p>
            <a:pPr indent="-342900" lvl="1" marL="914400" rtl="0" algn="l">
              <a:spcBef>
                <a:spcPts val="1000"/>
              </a:spcBef>
              <a:spcAft>
                <a:spcPts val="1000"/>
              </a:spcAft>
              <a:buSzPts val="1800"/>
              <a:buChar char="○"/>
            </a:pPr>
            <a:r>
              <a:rPr lang="en" sz="1800"/>
              <a:t>To see the overall performance differences between ACO, GA and PSO on TSP</a:t>
            </a:r>
            <a:endParaRPr b="0"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60849" y="418575"/>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Results: General Performance</a:t>
            </a:r>
            <a:endParaRPr sz="3000"/>
          </a:p>
          <a:p>
            <a:pPr indent="-342900" lvl="0" marL="457200" rtl="0" algn="l">
              <a:spcBef>
                <a:spcPts val="1000"/>
              </a:spcBef>
              <a:spcAft>
                <a:spcPts val="0"/>
              </a:spcAft>
              <a:buSzPts val="1800"/>
              <a:buChar char="●"/>
            </a:pPr>
            <a:r>
              <a:rPr lang="en" sz="1800"/>
              <a:t>Evolution of solutions throughout generations </a:t>
            </a:r>
            <a:endParaRPr sz="1800"/>
          </a:p>
          <a:p>
            <a:pPr indent="0" lvl="0" marL="0" rtl="0" algn="l">
              <a:spcBef>
                <a:spcPts val="1000"/>
              </a:spcBef>
              <a:spcAft>
                <a:spcPts val="1000"/>
              </a:spcAft>
              <a:buNone/>
            </a:pPr>
            <a:r>
              <a:t/>
            </a:r>
            <a:endParaRPr b="0" sz="2400"/>
          </a:p>
        </p:txBody>
      </p:sp>
      <p:pic>
        <p:nvPicPr>
          <p:cNvPr id="107" name="Google Shape;107;p19"/>
          <p:cNvPicPr preferRelativeResize="0"/>
          <p:nvPr/>
        </p:nvPicPr>
        <p:blipFill>
          <a:blip r:embed="rId3">
            <a:alphaModFix/>
          </a:blip>
          <a:stretch>
            <a:fillRect/>
          </a:stretch>
        </p:blipFill>
        <p:spPr>
          <a:xfrm>
            <a:off x="621350" y="1666075"/>
            <a:ext cx="7901302" cy="296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260849" y="4185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Results: Performance with various parameters</a:t>
            </a:r>
            <a:endParaRPr sz="3000"/>
          </a:p>
          <a:p>
            <a:pPr indent="-342900" lvl="0" marL="457200" rtl="0" algn="l">
              <a:spcBef>
                <a:spcPts val="1000"/>
              </a:spcBef>
              <a:spcAft>
                <a:spcPts val="0"/>
              </a:spcAft>
              <a:buSzPts val="1800"/>
              <a:buChar char="●"/>
            </a:pPr>
            <a:r>
              <a:rPr lang="en" sz="1800"/>
              <a:t>Different parameter settings lead different results</a:t>
            </a:r>
            <a:endParaRPr sz="1800"/>
          </a:p>
          <a:p>
            <a:pPr indent="-311150" lvl="1" marL="914400" rtl="0" algn="l">
              <a:spcBef>
                <a:spcPts val="0"/>
              </a:spcBef>
              <a:spcAft>
                <a:spcPts val="0"/>
              </a:spcAft>
              <a:buSzPts val="1300"/>
              <a:buChar char="○"/>
            </a:pPr>
            <a:r>
              <a:rPr lang="en" sz="1300"/>
              <a:t>Ant count:</a:t>
            </a:r>
            <a:r>
              <a:rPr lang="en" sz="1300">
                <a:solidFill>
                  <a:srgbClr val="9FC5E8"/>
                </a:solidFill>
              </a:rPr>
              <a:t> 10</a:t>
            </a:r>
            <a:r>
              <a:rPr lang="en" sz="1300"/>
              <a:t>, </a:t>
            </a:r>
            <a:r>
              <a:rPr lang="en" sz="1300">
                <a:solidFill>
                  <a:srgbClr val="3D85C6"/>
                </a:solidFill>
              </a:rPr>
              <a:t>20</a:t>
            </a:r>
            <a:r>
              <a:rPr lang="en" sz="1300"/>
              <a:t>, </a:t>
            </a:r>
            <a:r>
              <a:rPr lang="en" sz="1300">
                <a:solidFill>
                  <a:srgbClr val="0B5394"/>
                </a:solidFill>
              </a:rPr>
              <a:t>40 </a:t>
            </a:r>
            <a:endParaRPr sz="1300">
              <a:solidFill>
                <a:srgbClr val="0B5394"/>
              </a:solidFill>
            </a:endParaRPr>
          </a:p>
          <a:p>
            <a:pPr indent="-311150" lvl="2" marL="1371600" rtl="0" algn="l">
              <a:spcBef>
                <a:spcPts val="0"/>
              </a:spcBef>
              <a:spcAft>
                <a:spcPts val="0"/>
              </a:spcAft>
              <a:buSzPts val="1300"/>
              <a:buChar char="■"/>
            </a:pPr>
            <a:r>
              <a:rPr lang="en" sz="1300"/>
              <a:t>More likely to find better solutions with larger ant count</a:t>
            </a:r>
            <a:endParaRPr sz="1300"/>
          </a:p>
          <a:p>
            <a:pPr indent="-311150" lvl="1" marL="914400" rtl="0" algn="l">
              <a:spcBef>
                <a:spcPts val="0"/>
              </a:spcBef>
              <a:spcAft>
                <a:spcPts val="0"/>
              </a:spcAft>
              <a:buSzPts val="1300"/>
              <a:buChar char="○"/>
            </a:pPr>
            <a:r>
              <a:rPr lang="en" sz="1300"/>
              <a:t>Generation count: </a:t>
            </a:r>
            <a:r>
              <a:rPr lang="en" sz="1300">
                <a:solidFill>
                  <a:srgbClr val="B6D7A8"/>
                </a:solidFill>
              </a:rPr>
              <a:t>50</a:t>
            </a:r>
            <a:r>
              <a:rPr lang="en" sz="1300"/>
              <a:t>, </a:t>
            </a:r>
            <a:r>
              <a:rPr lang="en" sz="1300">
                <a:solidFill>
                  <a:srgbClr val="6AA84F"/>
                </a:solidFill>
              </a:rPr>
              <a:t>100</a:t>
            </a:r>
            <a:r>
              <a:rPr lang="en" sz="1300"/>
              <a:t>, </a:t>
            </a:r>
            <a:r>
              <a:rPr lang="en" sz="1300">
                <a:solidFill>
                  <a:srgbClr val="38761D"/>
                </a:solidFill>
              </a:rPr>
              <a:t>200</a:t>
            </a:r>
            <a:endParaRPr sz="1300">
              <a:solidFill>
                <a:srgbClr val="38761D"/>
              </a:solidFill>
            </a:endParaRPr>
          </a:p>
          <a:p>
            <a:pPr indent="-311150" lvl="2" marL="1371600" rtl="0" algn="l">
              <a:spcBef>
                <a:spcPts val="0"/>
              </a:spcBef>
              <a:spcAft>
                <a:spcPts val="0"/>
              </a:spcAft>
              <a:buSzPts val="1300"/>
              <a:buChar char="■"/>
            </a:pPr>
            <a:r>
              <a:rPr lang="en" sz="1300"/>
              <a:t>More likely to find better solutions within more generations</a:t>
            </a:r>
            <a:endParaRPr sz="1300"/>
          </a:p>
          <a:p>
            <a:pPr indent="0" lvl="0" marL="0" rtl="0" algn="l">
              <a:spcBef>
                <a:spcPts val="1000"/>
              </a:spcBef>
              <a:spcAft>
                <a:spcPts val="1000"/>
              </a:spcAft>
              <a:buNone/>
            </a:pPr>
            <a:r>
              <a:t/>
            </a:r>
            <a:endParaRPr b="0" sz="2400"/>
          </a:p>
        </p:txBody>
      </p:sp>
      <p:pic>
        <p:nvPicPr>
          <p:cNvPr id="113" name="Google Shape;113;p20"/>
          <p:cNvPicPr preferRelativeResize="0"/>
          <p:nvPr/>
        </p:nvPicPr>
        <p:blipFill>
          <a:blip r:embed="rId3">
            <a:alphaModFix/>
          </a:blip>
          <a:stretch>
            <a:fillRect/>
          </a:stretch>
        </p:blipFill>
        <p:spPr>
          <a:xfrm>
            <a:off x="144600" y="2335825"/>
            <a:ext cx="4705299" cy="2602226"/>
          </a:xfrm>
          <a:prstGeom prst="rect">
            <a:avLst/>
          </a:prstGeom>
          <a:noFill/>
          <a:ln>
            <a:noFill/>
          </a:ln>
        </p:spPr>
      </p:pic>
      <p:pic>
        <p:nvPicPr>
          <p:cNvPr id="114" name="Google Shape;114;p20"/>
          <p:cNvPicPr preferRelativeResize="0"/>
          <p:nvPr/>
        </p:nvPicPr>
        <p:blipFill>
          <a:blip r:embed="rId4">
            <a:alphaModFix/>
          </a:blip>
          <a:stretch>
            <a:fillRect/>
          </a:stretch>
        </p:blipFill>
        <p:spPr>
          <a:xfrm>
            <a:off x="4641700" y="2335825"/>
            <a:ext cx="4393999" cy="2602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60849" y="413875"/>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Results: Compare with GA and PSO</a:t>
            </a:r>
            <a:endParaRPr sz="3000"/>
          </a:p>
          <a:p>
            <a:pPr indent="-342900" lvl="0" marL="457200" rtl="0" algn="l">
              <a:spcBef>
                <a:spcPts val="1000"/>
              </a:spcBef>
              <a:spcAft>
                <a:spcPts val="0"/>
              </a:spcAft>
              <a:buSzPts val="1800"/>
              <a:buChar char="●"/>
            </a:pPr>
            <a:r>
              <a:rPr lang="en" sz="1800"/>
              <a:t>Stability (Standard Deviation)</a:t>
            </a:r>
            <a:endParaRPr sz="1800"/>
          </a:p>
          <a:p>
            <a:pPr indent="-311150" lvl="1" marL="914400" rtl="0" algn="l">
              <a:spcBef>
                <a:spcPts val="0"/>
              </a:spcBef>
              <a:spcAft>
                <a:spcPts val="0"/>
              </a:spcAft>
              <a:buSzPts val="1300"/>
              <a:buChar char="○"/>
            </a:pPr>
            <a:r>
              <a:rPr lang="en" sz="1300">
                <a:solidFill>
                  <a:srgbClr val="4A86E8"/>
                </a:solidFill>
              </a:rPr>
              <a:t>ACO</a:t>
            </a:r>
            <a:r>
              <a:rPr lang="en" sz="1300"/>
              <a:t>: 625.25; </a:t>
            </a:r>
            <a:r>
              <a:rPr lang="en" sz="1300">
                <a:solidFill>
                  <a:srgbClr val="FF9900"/>
                </a:solidFill>
              </a:rPr>
              <a:t>PSO</a:t>
            </a:r>
            <a:r>
              <a:rPr lang="en" sz="1300"/>
              <a:t>: 630.97; </a:t>
            </a:r>
            <a:r>
              <a:rPr lang="en" sz="1300">
                <a:solidFill>
                  <a:srgbClr val="6AA84F"/>
                </a:solidFill>
              </a:rPr>
              <a:t>GA</a:t>
            </a:r>
            <a:r>
              <a:rPr lang="en" sz="1300"/>
              <a:t>: 4596.25 </a:t>
            </a:r>
            <a:endParaRPr sz="1300"/>
          </a:p>
          <a:p>
            <a:pPr indent="-342900" lvl="0" marL="457200" rtl="0" algn="l">
              <a:spcBef>
                <a:spcPts val="0"/>
              </a:spcBef>
              <a:spcAft>
                <a:spcPts val="0"/>
              </a:spcAft>
              <a:buSzPts val="1800"/>
              <a:buChar char="●"/>
            </a:pPr>
            <a:r>
              <a:rPr lang="en" sz="1800"/>
              <a:t>Quality of solutions (Solution Average)</a:t>
            </a:r>
            <a:endParaRPr sz="1800"/>
          </a:p>
          <a:p>
            <a:pPr indent="-311150" lvl="1" marL="914400" rtl="0" algn="l">
              <a:spcBef>
                <a:spcPts val="0"/>
              </a:spcBef>
              <a:spcAft>
                <a:spcPts val="0"/>
              </a:spcAft>
              <a:buSzPts val="1300"/>
              <a:buChar char="○"/>
            </a:pPr>
            <a:r>
              <a:rPr lang="en" sz="1300">
                <a:solidFill>
                  <a:srgbClr val="4A86E8"/>
                </a:solidFill>
              </a:rPr>
              <a:t>ACO</a:t>
            </a:r>
            <a:r>
              <a:rPr lang="en" sz="1300"/>
              <a:t>: 44021.49; </a:t>
            </a:r>
            <a:r>
              <a:rPr lang="en" sz="1300">
                <a:solidFill>
                  <a:srgbClr val="FF9900"/>
                </a:solidFill>
              </a:rPr>
              <a:t>PSO</a:t>
            </a:r>
            <a:r>
              <a:rPr lang="en" sz="1300"/>
              <a:t>: 43598.79; </a:t>
            </a:r>
            <a:r>
              <a:rPr lang="en" sz="1300">
                <a:solidFill>
                  <a:srgbClr val="6AA84F"/>
                </a:solidFill>
              </a:rPr>
              <a:t>GA</a:t>
            </a:r>
            <a:r>
              <a:rPr lang="en" sz="1300"/>
              <a:t>: 174902.46 </a:t>
            </a:r>
            <a:endParaRPr sz="1300"/>
          </a:p>
          <a:p>
            <a:pPr indent="0" lvl="0" marL="0" rtl="0" algn="l">
              <a:spcBef>
                <a:spcPts val="1000"/>
              </a:spcBef>
              <a:spcAft>
                <a:spcPts val="1000"/>
              </a:spcAft>
              <a:buNone/>
            </a:pPr>
            <a:r>
              <a:t/>
            </a:r>
            <a:endParaRPr b="0" sz="2400"/>
          </a:p>
        </p:txBody>
      </p:sp>
      <p:pic>
        <p:nvPicPr>
          <p:cNvPr id="120" name="Google Shape;120;p21"/>
          <p:cNvPicPr preferRelativeResize="0"/>
          <p:nvPr/>
        </p:nvPicPr>
        <p:blipFill>
          <a:blip r:embed="rId3">
            <a:alphaModFix/>
          </a:blip>
          <a:stretch>
            <a:fillRect/>
          </a:stretch>
        </p:blipFill>
        <p:spPr>
          <a:xfrm>
            <a:off x="1865500" y="2175875"/>
            <a:ext cx="5413002" cy="28174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