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71" r:id="rId5"/>
    <p:sldId id="261" r:id="rId6"/>
    <p:sldId id="270" r:id="rId7"/>
    <p:sldId id="280" r:id="rId8"/>
    <p:sldId id="272" r:id="rId9"/>
    <p:sldId id="259" r:id="rId10"/>
    <p:sldId id="262" r:id="rId11"/>
    <p:sldId id="265" r:id="rId12"/>
    <p:sldId id="266" r:id="rId13"/>
    <p:sldId id="267" r:id="rId14"/>
    <p:sldId id="264" r:id="rId15"/>
    <p:sldId id="278" r:id="rId16"/>
    <p:sldId id="275" r:id="rId17"/>
    <p:sldId id="277" r:id="rId18"/>
    <p:sldId id="273" r:id="rId19"/>
    <p:sldId id="276" r:id="rId20"/>
    <p:sldId id="260" r:id="rId21"/>
    <p:sldId id="279" r:id="rId22"/>
    <p:sldId id="268" r:id="rId23"/>
    <p:sldId id="274" r:id="rId24"/>
    <p:sldId id="269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1E15A-7E55-4B47-A552-47ACB681CE0F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6D7F-B017-4748-AA8E-5EF57E61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9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3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2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93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4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6D7F-B017-4748-AA8E-5EF57E61A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8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C1F7-1269-441F-BF99-BCF0A7B629B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F4EE-5F75-4430-93D2-2EA9B13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overview</a:t>
            </a:r>
          </a:p>
          <a:p>
            <a:r>
              <a:rPr lang="en-US" dirty="0"/>
              <a:t>(updated 2-1-2022)</a:t>
            </a:r>
          </a:p>
        </p:txBody>
      </p:sp>
    </p:spTree>
    <p:extLst>
      <p:ext uri="{BB962C8B-B14F-4D97-AF65-F5344CB8AC3E}">
        <p14:creationId xmlns:p14="http://schemas.microsoft.com/office/powerpoint/2010/main" val="393639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Measures how well an organism is adapted to its environment, in terms of its success in surviving and reproducing.</a:t>
            </a:r>
          </a:p>
          <a:p>
            <a:r>
              <a:rPr lang="en-US" dirty="0"/>
              <a:t>Biologically, one simple measurement is the number of grandchildren of an individual.</a:t>
            </a:r>
          </a:p>
          <a:p>
            <a:r>
              <a:rPr lang="en-US" dirty="0"/>
              <a:t>The effect of some helpful alleles may be counteracted by others, so that the individuals (in which they occur) have low fitness; hence these alleles may die away.</a:t>
            </a:r>
          </a:p>
          <a:p>
            <a:endParaRPr lang="en-US" dirty="0"/>
          </a:p>
          <a:p>
            <a:r>
              <a:rPr lang="en-US" dirty="0"/>
              <a:t>There are no ethical considerations here, no moral imperative towards fitter individuals or species!</a:t>
            </a:r>
          </a:p>
        </p:txBody>
      </p:sp>
    </p:spTree>
    <p:extLst>
      <p:ext uri="{BB962C8B-B14F-4D97-AF65-F5344CB8AC3E}">
        <p14:creationId xmlns:p14="http://schemas.microsoft.com/office/powerpoint/2010/main" val="393796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is relative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environments have limited resources.</a:t>
            </a:r>
          </a:p>
          <a:p>
            <a:r>
              <a:rPr lang="en-US" dirty="0"/>
              <a:t>The population of a species cannot grow indefinitely without exhausting available resources.</a:t>
            </a:r>
          </a:p>
          <a:p>
            <a:r>
              <a:rPr lang="en-US" dirty="0">
                <a:solidFill>
                  <a:srgbClr val="FF0000"/>
                </a:solidFill>
              </a:rPr>
              <a:t>Organisms compete with others in the same “niche”, especially with those in the same species and geographical location.</a:t>
            </a:r>
          </a:p>
          <a:p>
            <a:r>
              <a:rPr lang="en-US" dirty="0"/>
              <a:t>We should ask how much more successful is an individual compared to others, rather than in absolute terms.</a:t>
            </a:r>
          </a:p>
        </p:txBody>
      </p:sp>
    </p:spTree>
    <p:extLst>
      <p:ext uri="{BB962C8B-B14F-4D97-AF65-F5344CB8AC3E}">
        <p14:creationId xmlns:p14="http://schemas.microsoft.com/office/powerpoint/2010/main" val="315441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114" y="1415562"/>
            <a:ext cx="5772273" cy="44454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Trees in the redwood forest are competing for sunlight.</a:t>
            </a:r>
          </a:p>
          <a:p>
            <a:r>
              <a:rPr lang="en-US" dirty="0"/>
              <a:t>Competition with their neighbors results in the taller ones getting a little more sunlight, hence higher fitness.</a:t>
            </a:r>
          </a:p>
          <a:p>
            <a:r>
              <a:rPr lang="en-US" dirty="0">
                <a:solidFill>
                  <a:srgbClr val="FF0000"/>
                </a:solidFill>
              </a:rPr>
              <a:t>The results of evolution are sometimes irrational </a:t>
            </a:r>
            <a:r>
              <a:rPr lang="en-US" dirty="0"/>
              <a:t>and result in wasted resources: these trees would have received the same amount of sunlight if all of them were just a few feet tall!</a:t>
            </a:r>
          </a:p>
          <a:p>
            <a:pPr marL="0" indent="0">
              <a:buNone/>
            </a:pPr>
            <a:r>
              <a:rPr lang="en-US" dirty="0"/>
              <a:t>(Another analogy: how loudly should people talk in a crowded restaurant?)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Redwood Forest (CA)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2" y="2453055"/>
            <a:ext cx="4407877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fitness may depend on a combination of genes, not just one.</a:t>
            </a:r>
          </a:p>
          <a:p>
            <a:pPr marL="457200" lvl="1" indent="0">
              <a:buNone/>
            </a:pPr>
            <a:r>
              <a:rPr lang="en-US" i="1" dirty="0"/>
              <a:t>Example: a long neck may require a long tail; but just a long tail may not  help.</a:t>
            </a:r>
          </a:p>
          <a:p>
            <a:r>
              <a:rPr lang="en-US" dirty="0"/>
              <a:t>Simultaneous mutations in multiple genes occur, though rarely.</a:t>
            </a:r>
          </a:p>
          <a:p>
            <a:r>
              <a:rPr lang="en-US" dirty="0"/>
              <a:t>A circuitous path may occur in evolution, e.g., one body part may evolve for one purpose, later co-opted for another purpose, facilitated by a new mutation affecting another body part.</a:t>
            </a:r>
          </a:p>
          <a:p>
            <a:r>
              <a:rPr lang="en-US" dirty="0">
                <a:solidFill>
                  <a:srgbClr val="FF0000"/>
                </a:solidFill>
              </a:rPr>
              <a:t>Some genes sit together on a chromosome, facilitating their simultaneous mutation </a:t>
            </a:r>
            <a:r>
              <a:rPr lang="en-US" dirty="0"/>
              <a:t>(and travel together into an offspring).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1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Copying genes from parents to children (during reproduction) is  imperfect: a small number of “mutations” (copying errors) occur.</a:t>
            </a:r>
          </a:p>
          <a:p>
            <a:r>
              <a:rPr lang="en-US" dirty="0">
                <a:solidFill>
                  <a:srgbClr val="0070C0"/>
                </a:solidFill>
              </a:rPr>
              <a:t>Some mutations result in non-viable offspring that cannot survive; most mutations are harmless; a small number can actually improve fitness (e.g., a longer neck may help an animal reach the tops of trees). </a:t>
            </a:r>
          </a:p>
          <a:p>
            <a:endParaRPr lang="en-US" dirty="0"/>
          </a:p>
          <a:p>
            <a:r>
              <a:rPr lang="en-US" dirty="0"/>
              <a:t>The number of individuals with such advantageous gene mutations increases with time, eventually dominating the population.</a:t>
            </a:r>
          </a:p>
          <a:p>
            <a:r>
              <a:rPr lang="en-US" dirty="0">
                <a:solidFill>
                  <a:srgbClr val="FF0000"/>
                </a:solidFill>
              </a:rPr>
              <a:t>Nothing is deterministic</a:t>
            </a:r>
            <a:r>
              <a:rPr lang="en-US" dirty="0"/>
              <a:t>: Survival and reproductive opportunities are also driven by chance (random events).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5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6419-C8B3-4040-96AD-AD7BD5C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Mbzbidel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nfnregde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73AE-F17F-CC4D-9CE6-7B81A059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above was generated after replacing ten letters randomly by others.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Guess what was the original sentence!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6419-C8B3-4040-96AD-AD7BD5C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Kombidet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tnib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cemtonca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73AE-F17F-CC4D-9CE6-7B81A059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above was generated after replacing ten letters randomly by others, subject to some constraints on these mutations.</a:t>
            </a:r>
          </a:p>
          <a:p>
            <a:endParaRPr lang="en-US" dirty="0"/>
          </a:p>
          <a:p>
            <a:r>
              <a:rPr lang="en-US" dirty="0"/>
              <a:t>Guess what was the original sentence!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Was this task easier or harder than the previous one?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6419-C8B3-4040-96AD-AD7BD5C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Point Mutations (successively replacing vowels by vowels, &amp; consonants mostly by “similar” consonants)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73AE-F17F-CC4D-9CE6-7B81A059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Consider this sentence.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Conbider</a:t>
            </a:r>
            <a:r>
              <a:rPr lang="en-US" dirty="0"/>
              <a:t> this sentence.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Conbider</a:t>
            </a:r>
            <a:r>
              <a:rPr lang="en-US" dirty="0"/>
              <a:t> </a:t>
            </a:r>
            <a:r>
              <a:rPr lang="en-US" dirty="0" err="1"/>
              <a:t>tnis</a:t>
            </a:r>
            <a:r>
              <a:rPr lang="en-US" dirty="0"/>
              <a:t> sentence.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Conbider</a:t>
            </a:r>
            <a:r>
              <a:rPr lang="en-US" dirty="0"/>
              <a:t> </a:t>
            </a:r>
            <a:r>
              <a:rPr lang="en-US" dirty="0" err="1"/>
              <a:t>tnis</a:t>
            </a:r>
            <a:r>
              <a:rPr lang="en-US" dirty="0"/>
              <a:t> </a:t>
            </a:r>
            <a:r>
              <a:rPr lang="en-US" dirty="0" err="1"/>
              <a:t>semtence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Conbider</a:t>
            </a:r>
            <a:r>
              <a:rPr lang="en-US" dirty="0"/>
              <a:t> </a:t>
            </a:r>
            <a:r>
              <a:rPr lang="en-US" dirty="0" err="1"/>
              <a:t>tnis</a:t>
            </a:r>
            <a:r>
              <a:rPr lang="en-US" dirty="0"/>
              <a:t> </a:t>
            </a:r>
            <a:r>
              <a:rPr lang="en-US" dirty="0" err="1"/>
              <a:t>semtance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Conbider</a:t>
            </a:r>
            <a:r>
              <a:rPr lang="en-US" dirty="0"/>
              <a:t> </a:t>
            </a:r>
            <a:r>
              <a:rPr lang="en-US" dirty="0" err="1"/>
              <a:t>tnib</a:t>
            </a:r>
            <a:r>
              <a:rPr lang="en-US" dirty="0"/>
              <a:t> </a:t>
            </a:r>
            <a:r>
              <a:rPr lang="en-US" dirty="0" err="1"/>
              <a:t>semtance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Conbidet</a:t>
            </a:r>
            <a:r>
              <a:rPr lang="en-US" dirty="0"/>
              <a:t> </a:t>
            </a:r>
            <a:r>
              <a:rPr lang="en-US" dirty="0" err="1"/>
              <a:t>tnib</a:t>
            </a:r>
            <a:r>
              <a:rPr lang="en-US" dirty="0"/>
              <a:t> </a:t>
            </a:r>
            <a:r>
              <a:rPr lang="en-US" dirty="0" err="1"/>
              <a:t>semtance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Konbidet</a:t>
            </a:r>
            <a:r>
              <a:rPr lang="en-US" dirty="0"/>
              <a:t> </a:t>
            </a:r>
            <a:r>
              <a:rPr lang="en-US" dirty="0" err="1"/>
              <a:t>tnib</a:t>
            </a:r>
            <a:r>
              <a:rPr lang="en-US" dirty="0"/>
              <a:t> </a:t>
            </a:r>
            <a:r>
              <a:rPr lang="en-US" dirty="0" err="1"/>
              <a:t>semtance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Kombidet</a:t>
            </a:r>
            <a:r>
              <a:rPr lang="en-US" dirty="0"/>
              <a:t> </a:t>
            </a:r>
            <a:r>
              <a:rPr lang="en-US" dirty="0" err="1"/>
              <a:t>tnib</a:t>
            </a:r>
            <a:r>
              <a:rPr lang="en-US" dirty="0"/>
              <a:t> </a:t>
            </a:r>
            <a:r>
              <a:rPr lang="en-US" dirty="0" err="1"/>
              <a:t>semtance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Kombidet</a:t>
            </a:r>
            <a:r>
              <a:rPr lang="en-US" dirty="0"/>
              <a:t> </a:t>
            </a:r>
            <a:r>
              <a:rPr lang="en-US" dirty="0" err="1"/>
              <a:t>tnib</a:t>
            </a:r>
            <a:r>
              <a:rPr lang="en-US" dirty="0"/>
              <a:t> </a:t>
            </a:r>
            <a:r>
              <a:rPr lang="en-US" dirty="0" err="1"/>
              <a:t>semtanca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Kombidet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tnib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cemtonca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4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probability of a random mutation of any nucleotide to any other is </a:t>
            </a:r>
            <a:r>
              <a:rPr lang="en-US" i="1" dirty="0"/>
              <a:t>m</a:t>
            </a:r>
            <a:r>
              <a:rPr lang="en-US" dirty="0"/>
              <a:t>, then what is the probability that a gene consisting of a thousand “</a:t>
            </a:r>
            <a:r>
              <a:rPr lang="en-US" dirty="0">
                <a:solidFill>
                  <a:srgbClr val="C00000"/>
                </a:solidFill>
              </a:rPr>
              <a:t>codons</a:t>
            </a:r>
            <a:r>
              <a:rPr lang="en-US" dirty="0"/>
              <a:t>” (nucleotide triples, e.g., “TAG”, “TAA” and “TGA” are the </a:t>
            </a:r>
            <a:r>
              <a:rPr lang="en-US" dirty="0">
                <a:solidFill>
                  <a:srgbClr val="C00000"/>
                </a:solidFill>
              </a:rPr>
              <a:t>stop codons</a:t>
            </a:r>
            <a:r>
              <a:rPr lang="en-US" dirty="0"/>
              <a:t>) will </a:t>
            </a:r>
            <a:r>
              <a:rPr lang="en-US" u="sng" dirty="0"/>
              <a:t>not</a:t>
            </a:r>
            <a:r>
              <a:rPr lang="en-US" dirty="0"/>
              <a:t> undergo any mutation?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expected (average) number of mutations in this case?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5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D70A-1F85-E64B-85EF-856FE944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mutations in 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3151-481B-F849-B587-D50E3DB4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Consieder</a:t>
            </a:r>
            <a:r>
              <a:rPr lang="en-US" dirty="0">
                <a:solidFill>
                  <a:srgbClr val="FF0000"/>
                </a:solidFill>
              </a:rPr>
              <a:t> this sentence.)</a:t>
            </a:r>
          </a:p>
          <a:p>
            <a:endParaRPr lang="en-US" dirty="0"/>
          </a:p>
          <a:p>
            <a:r>
              <a:rPr lang="en-US" dirty="0"/>
              <a:t>Deletions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Considr</a:t>
            </a:r>
            <a:r>
              <a:rPr lang="en-US" dirty="0">
                <a:solidFill>
                  <a:srgbClr val="FF0000"/>
                </a:solidFill>
              </a:rPr>
              <a:t> this sentence.)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Inversions </a:t>
            </a:r>
            <a:r>
              <a:rPr lang="en-US" dirty="0">
                <a:solidFill>
                  <a:srgbClr val="FF0000"/>
                </a:solidFill>
              </a:rPr>
              <a:t>(Consider </a:t>
            </a:r>
            <a:r>
              <a:rPr lang="en-US" dirty="0" err="1">
                <a:solidFill>
                  <a:srgbClr val="FF0000"/>
                </a:solidFill>
              </a:rPr>
              <a:t>siht</a:t>
            </a:r>
            <a:r>
              <a:rPr lang="en-US" dirty="0">
                <a:solidFill>
                  <a:srgbClr val="FF0000"/>
                </a:solidFill>
              </a:rPr>
              <a:t> sentence.)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Repetitions </a:t>
            </a:r>
            <a:r>
              <a:rPr lang="en-US" dirty="0">
                <a:solidFill>
                  <a:srgbClr val="FF0000"/>
                </a:solidFill>
              </a:rPr>
              <a:t>(Consider this this sentence.)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of life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1718" y="284812"/>
            <a:ext cx="5014597" cy="58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evolution?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Organisms function in an environment that includes food sources, places to stay, protection from predators, etc.</a:t>
            </a:r>
          </a:p>
          <a:p>
            <a:r>
              <a:rPr lang="en-US" dirty="0"/>
              <a:t>This environment may change, e.g., due to climate change, movement to a new location, islanding, flooding, fire, etc.</a:t>
            </a:r>
          </a:p>
          <a:p>
            <a:r>
              <a:rPr lang="en-US" dirty="0">
                <a:solidFill>
                  <a:srgbClr val="FF0000"/>
                </a:solidFill>
              </a:rPr>
              <a:t>Some mutated individuals have slightly higher fitness in the new environment.</a:t>
            </a:r>
          </a:p>
          <a:p>
            <a:r>
              <a:rPr lang="en-US" dirty="0"/>
              <a:t>The number of individuals with such advantageous gene mutations increases with time, eventually dominating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247839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A8C1-75B2-834D-B3CA-088175F8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mutants are more likely to survive?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079A-1092-CD43-B3B5-3C27853E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[Context: imagine that a new set of copies of book is being prepared.]</a:t>
            </a:r>
          </a:p>
          <a:p>
            <a:r>
              <a:rPr lang="en-US" dirty="0"/>
              <a:t>Sentence: “Consider this </a:t>
            </a:r>
            <a:r>
              <a:rPr lang="en-US" dirty="0" err="1"/>
              <a:t>sentense</a:t>
            </a:r>
            <a:r>
              <a:rPr lang="en-US" dirty="0"/>
              <a:t>” vs. “Consider this </a:t>
            </a:r>
            <a:r>
              <a:rPr lang="en-US" dirty="0" err="1"/>
              <a:t>sentenae</a:t>
            </a:r>
            <a:r>
              <a:rPr lang="en-US" dirty="0"/>
              <a:t>”</a:t>
            </a:r>
          </a:p>
          <a:p>
            <a:r>
              <a:rPr lang="en-US" dirty="0"/>
              <a:t>Number: “12000000” to “120000000” vs. “12000800”</a:t>
            </a:r>
          </a:p>
          <a:p>
            <a:r>
              <a:rPr lang="en-US" dirty="0"/>
              <a:t>Equation: mutation of </a:t>
            </a:r>
            <a:r>
              <a:rPr lang="en-US" i="1" dirty="0">
                <a:solidFill>
                  <a:srgbClr val="FF0000"/>
                </a:solidFill>
              </a:rPr>
              <a:t>x&gt;y </a:t>
            </a:r>
            <a:r>
              <a:rPr lang="en-US" dirty="0"/>
              <a:t>to </a:t>
            </a:r>
            <a:r>
              <a:rPr lang="en-US" i="1" dirty="0">
                <a:solidFill>
                  <a:srgbClr val="FF0000"/>
                </a:solidFill>
              </a:rPr>
              <a:t>x&lt;y </a:t>
            </a:r>
            <a:r>
              <a:rPr lang="en-US" dirty="0"/>
              <a:t>vs. </a:t>
            </a:r>
            <a:r>
              <a:rPr lang="en-US" i="1" dirty="0">
                <a:solidFill>
                  <a:srgbClr val="FF0000"/>
                </a:solidFill>
              </a:rPr>
              <a:t>x0y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Emergence of new species is facilitated by geographical isolation</a:t>
            </a:r>
            <a:r>
              <a:rPr lang="en-US" dirty="0"/>
              <a:t>, which may provide protection from some predators, and advantages to certain mutations.</a:t>
            </a:r>
          </a:p>
          <a:p>
            <a:endParaRPr lang="en-US" dirty="0"/>
          </a:p>
          <a:p>
            <a:r>
              <a:rPr lang="en-US" dirty="0"/>
              <a:t>Over time, individuals in one deme (region) may be unable to reproduce with those in other demes.</a:t>
            </a:r>
          </a:p>
        </p:txBody>
      </p:sp>
    </p:spTree>
    <p:extLst>
      <p:ext uri="{BB962C8B-B14F-4D97-AF65-F5344CB8AC3E}">
        <p14:creationId xmlns:p14="http://schemas.microsoft.com/office/powerpoint/2010/main" val="1592766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Extinction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predator or a competing species migrates from another deme, </a:t>
            </a:r>
            <a:r>
              <a:rPr lang="en-US" dirty="0">
                <a:solidFill>
                  <a:srgbClr val="C00000"/>
                </a:solidFill>
              </a:rPr>
              <a:t>rapid extinction may occur</a:t>
            </a:r>
            <a:r>
              <a:rPr lang="en-US" dirty="0"/>
              <a:t>.</a:t>
            </a:r>
          </a:p>
          <a:p>
            <a:r>
              <a:rPr lang="en-US" dirty="0"/>
              <a:t>A similar phenomenon can also occur within the same species, when some organisms carry diseases to which others don’t have immunity.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 descr="https://upload.wikimedia.org/wikipedia/commons/thumb/5/56/Acuna-Soto_EID-v8n4p360_Fig1.png/220px-Acuna-Soto_EID-v8n4p360_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4646"/>
            <a:ext cx="5202670" cy="40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as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Free parameters </a:t>
            </a:r>
            <a:r>
              <a:rPr lang="en-US" dirty="0"/>
              <a:t>(variables): genes </a:t>
            </a:r>
          </a:p>
          <a:p>
            <a:r>
              <a:rPr lang="en-US" dirty="0"/>
              <a:t>Possible </a:t>
            </a:r>
            <a:r>
              <a:rPr lang="en-US" dirty="0">
                <a:solidFill>
                  <a:srgbClr val="FF0000"/>
                </a:solidFill>
              </a:rPr>
              <a:t>values of parameters</a:t>
            </a:r>
            <a:r>
              <a:rPr lang="en-US" dirty="0"/>
              <a:t>: alleles</a:t>
            </a:r>
          </a:p>
          <a:p>
            <a:r>
              <a:rPr lang="en-US" dirty="0"/>
              <a:t>Measured </a:t>
            </a:r>
            <a:r>
              <a:rPr lang="en-US" dirty="0">
                <a:solidFill>
                  <a:srgbClr val="FF0000"/>
                </a:solidFill>
              </a:rPr>
              <a:t>quality</a:t>
            </a:r>
            <a:r>
              <a:rPr lang="en-US" dirty="0"/>
              <a:t> of a candidate solution: fitness</a:t>
            </a:r>
          </a:p>
          <a:p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: find the allele combination that results in the best fitness</a:t>
            </a:r>
          </a:p>
          <a:p>
            <a:r>
              <a:rPr lang="en-US" dirty="0">
                <a:solidFill>
                  <a:srgbClr val="FF0000"/>
                </a:solidFill>
              </a:rPr>
              <a:t>Search process</a:t>
            </a:r>
            <a:r>
              <a:rPr lang="en-US" dirty="0"/>
              <a:t>: natural selection along with mutation and recombination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2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solutions exist to the same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31" y="2057400"/>
            <a:ext cx="5512776" cy="4873625"/>
          </a:xfrm>
        </p:spPr>
        <p:txBody>
          <a:bodyPr/>
          <a:lstStyle/>
          <a:p>
            <a:r>
              <a:rPr lang="en-US" dirty="0"/>
              <a:t>Evolution may independently arrive at different ways of addressing the same problem.</a:t>
            </a:r>
          </a:p>
          <a:p>
            <a:pPr marL="0" indent="0">
              <a:buNone/>
            </a:pPr>
            <a:r>
              <a:rPr lang="en-US" i="1" dirty="0"/>
              <a:t>[My interest in evolution followed reading a book by Stephen Jay Gould titled “The Panda’s Thumb”!]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6" y="2057400"/>
            <a:ext cx="3020036" cy="5005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708" y="2057400"/>
            <a:ext cx="2600204" cy="34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 for </a:t>
            </a:r>
            <a:r>
              <a:rPr lang="en-US" dirty="0" err="1"/>
              <a:t>rRNA</a:t>
            </a:r>
            <a:r>
              <a:rPr lang="en-US" dirty="0"/>
              <a:t> genes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7978" y="1459142"/>
            <a:ext cx="8718766" cy="47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Cell, Nucleus, Chromosome, DNA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65" y="1825625"/>
            <a:ext cx="7050269" cy="4351338"/>
          </a:xfrm>
        </p:spPr>
      </p:pic>
    </p:spTree>
    <p:extLst>
      <p:ext uri="{BB962C8B-B14F-4D97-AF65-F5344CB8AC3E}">
        <p14:creationId xmlns:p14="http://schemas.microsoft.com/office/powerpoint/2010/main" val="159952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Cell nucleus </a:t>
            </a:r>
            <a:r>
              <a:rPr lang="en-US" dirty="0"/>
              <a:t>contains DNA (double helix, G-A-C-T alphabet of nucleotides); mitochondrial DNA also exists outside the nucleus</a:t>
            </a:r>
          </a:p>
          <a:p>
            <a:r>
              <a:rPr lang="en-US" dirty="0">
                <a:solidFill>
                  <a:srgbClr val="FF0000"/>
                </a:solidFill>
              </a:rPr>
              <a:t>Gene: </a:t>
            </a:r>
            <a:r>
              <a:rPr lang="en-US" dirty="0"/>
              <a:t>a sequence of coding regions (</a:t>
            </a:r>
            <a:r>
              <a:rPr lang="en-US" i="1" dirty="0"/>
              <a:t>exons</a:t>
            </a:r>
            <a:r>
              <a:rPr lang="en-US" dirty="0"/>
              <a:t>) within DNA, separated by </a:t>
            </a:r>
            <a:r>
              <a:rPr lang="en-US" i="1" dirty="0"/>
              <a:t>introns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Proteins: </a:t>
            </a:r>
            <a:r>
              <a:rPr lang="en-US" dirty="0"/>
              <a:t>sequences composed of 20 characters (amino acid alphabet)</a:t>
            </a:r>
          </a:p>
          <a:p>
            <a:r>
              <a:rPr lang="en-US" dirty="0">
                <a:solidFill>
                  <a:srgbClr val="FF0000"/>
                </a:solidFill>
              </a:rPr>
              <a:t>Gene expression: </a:t>
            </a:r>
            <a:r>
              <a:rPr lang="en-US" dirty="0"/>
              <a:t>results in generating proteins from genes in DNA</a:t>
            </a:r>
          </a:p>
          <a:p>
            <a:r>
              <a:rPr lang="en-US" dirty="0">
                <a:solidFill>
                  <a:srgbClr val="FF0000"/>
                </a:solidFill>
              </a:rPr>
              <a:t>Promoter regions: </a:t>
            </a:r>
            <a:r>
              <a:rPr lang="en-US" dirty="0"/>
              <a:t>adjoin genes, determining how much of each protein gets expressed, depending on what is sensed within the cell</a:t>
            </a:r>
          </a:p>
        </p:txBody>
      </p:sp>
    </p:spTree>
    <p:extLst>
      <p:ext uri="{BB962C8B-B14F-4D97-AF65-F5344CB8AC3E}">
        <p14:creationId xmlns:p14="http://schemas.microsoft.com/office/powerpoint/2010/main" val="4702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Offspring inherit the genes of parents, with a small probability of mutation everywhere in the gene.</a:t>
            </a:r>
          </a:p>
          <a:p>
            <a:r>
              <a:rPr lang="en-US" dirty="0" err="1"/>
              <a:t>Diploidy</a:t>
            </a:r>
            <a:r>
              <a:rPr lang="en-US" dirty="0"/>
              <a:t>: one variant of a gene (“allele”) may dominate the other.</a:t>
            </a:r>
          </a:p>
          <a:p>
            <a:r>
              <a:rPr lang="en-US" dirty="0">
                <a:solidFill>
                  <a:srgbClr val="FF0000"/>
                </a:solidFill>
              </a:rPr>
              <a:t>Recombination/</a:t>
            </a:r>
            <a:r>
              <a:rPr lang="en-US" dirty="0">
                <a:solidFill>
                  <a:srgbClr val="C00000"/>
                </a:solidFill>
              </a:rPr>
              <a:t>crossover</a:t>
            </a:r>
            <a:r>
              <a:rPr lang="en-US" dirty="0"/>
              <a:t>: pieces of chromosomes coming from different parents combine to form the offspring chromosomes.</a:t>
            </a:r>
          </a:p>
        </p:txBody>
      </p:sp>
    </p:spTree>
    <p:extLst>
      <p:ext uri="{BB962C8B-B14F-4D97-AF65-F5344CB8AC3E}">
        <p14:creationId xmlns:p14="http://schemas.microsoft.com/office/powerpoint/2010/main" val="5305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77E-5C96-434E-8D94-A33F2545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What we see may not be what we get!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FDE2-B974-9B4E-BDB1-FC68058BE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771909" cy="4652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Traits are observable features of organisms.</a:t>
            </a:r>
          </a:p>
          <a:p>
            <a:r>
              <a:rPr lang="en-US" dirty="0"/>
              <a:t>Traits are determined by genes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environmental factors.</a:t>
            </a:r>
          </a:p>
          <a:p>
            <a:r>
              <a:rPr lang="en-US" dirty="0"/>
              <a:t>Genes (“genotype”) are inherited, not traits (“phenotype”) 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Examples:</a:t>
            </a:r>
          </a:p>
          <a:p>
            <a:r>
              <a:rPr lang="en-US" dirty="0"/>
              <a:t>If you have alleles of genes for musculature that facilitates long-distance running, your children may inherit those genes.</a:t>
            </a:r>
          </a:p>
          <a:p>
            <a:r>
              <a:rPr lang="en-US" dirty="0"/>
              <a:t>If you run a lot, the exercise will improve </a:t>
            </a:r>
            <a:r>
              <a:rPr lang="en-US" dirty="0">
                <a:solidFill>
                  <a:srgbClr val="FF0000"/>
                </a:solidFill>
              </a:rPr>
              <a:t>your</a:t>
            </a:r>
            <a:r>
              <a:rPr lang="en-US" dirty="0"/>
              <a:t> muscles, but not your future child’s muscles!</a:t>
            </a:r>
          </a:p>
          <a:p>
            <a:r>
              <a:rPr lang="en-US" dirty="0"/>
              <a:t>If a pregnant person imbibes harmful drugs, those pass through the placenta and influence the expression of genes, even if the genes are not altered.</a:t>
            </a:r>
          </a:p>
          <a:p>
            <a:r>
              <a:rPr lang="en-US" dirty="0"/>
              <a:t>Malnutrition can affect children, but effects can be reversed in the the next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12170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Recombination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98" y="987425"/>
            <a:ext cx="4075180" cy="487362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Exchange of genetic material between different organisms.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Involves pairing of homologous (similar) chromosomes.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possible repair mechanisms: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SDSA pathway: donating chromosome not changed; no crossover (NCO).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DHJ pathway: crossover (CO).</a:t>
            </a:r>
          </a:p>
        </p:txBody>
      </p:sp>
    </p:spTree>
    <p:extLst>
      <p:ext uri="{BB962C8B-B14F-4D97-AF65-F5344CB8AC3E}">
        <p14:creationId xmlns:p14="http://schemas.microsoft.com/office/powerpoint/2010/main" val="362536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species has sufficient homogeneity in DNA (and traits) to readily permit sexual reproduction resulting in fertile offspring.</a:t>
            </a:r>
          </a:p>
          <a:p>
            <a:r>
              <a:rPr lang="en-US" dirty="0">
                <a:solidFill>
                  <a:srgbClr val="FF0000"/>
                </a:solidFill>
              </a:rPr>
              <a:t>Random variations exist within a species.</a:t>
            </a:r>
          </a:p>
          <a:p>
            <a:r>
              <a:rPr lang="en-US" dirty="0"/>
              <a:t>Some species include </a:t>
            </a:r>
            <a:r>
              <a:rPr lang="en-US"/>
              <a:t>“micro-species</a:t>
            </a:r>
            <a:r>
              <a:rPr lang="en-US" dirty="0"/>
              <a:t>”.</a:t>
            </a:r>
          </a:p>
          <a:p>
            <a:r>
              <a:rPr lang="en-US" dirty="0"/>
              <a:t>Hybridization can result in new organisms that may not fall readily into any category.</a:t>
            </a:r>
          </a:p>
          <a:p>
            <a:r>
              <a:rPr lang="en-US" dirty="0">
                <a:solidFill>
                  <a:srgbClr val="FF0000"/>
                </a:solidFill>
              </a:rPr>
              <a:t>All boundaries are arbitrary and fuzzy: </a:t>
            </a:r>
            <a:r>
              <a:rPr lang="en-US" dirty="0"/>
              <a:t>you can trace your origin to single-celled organisms, through a long sequence of ancestors, but you cannot mate with them!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8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1420</Words>
  <Application>Microsoft Macintosh PowerPoint</Application>
  <PresentationFormat>Widescreen</PresentationFormat>
  <Paragraphs>155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Evolution</vt:lpstr>
      <vt:lpstr>Tree of life</vt:lpstr>
      <vt:lpstr>Rooted tree for rRNA genes</vt:lpstr>
      <vt:lpstr>Cell, Nucleus, Chromosome, DNA</vt:lpstr>
      <vt:lpstr>Genetics terminology</vt:lpstr>
      <vt:lpstr>Genetic inheritance</vt:lpstr>
      <vt:lpstr>What we see may not be what we get!</vt:lpstr>
      <vt:lpstr>Recombination</vt:lpstr>
      <vt:lpstr>Species</vt:lpstr>
      <vt:lpstr>Fitness</vt:lpstr>
      <vt:lpstr>Fitness is relative to others</vt:lpstr>
      <vt:lpstr>Example</vt:lpstr>
      <vt:lpstr>Gene combinations</vt:lpstr>
      <vt:lpstr>Mutations</vt:lpstr>
      <vt:lpstr>Mbzbidel shm nfnregde</vt:lpstr>
      <vt:lpstr>Kombidet tnib cemtonca</vt:lpstr>
      <vt:lpstr>Point Mutations (successively replacing vowels by vowels, &amp; consonants mostly by “similar” consonants)</vt:lpstr>
      <vt:lpstr>Exercise:</vt:lpstr>
      <vt:lpstr>Other kinds of mutations in DNA</vt:lpstr>
      <vt:lpstr>What drives evolution?</vt:lpstr>
      <vt:lpstr>Which of these mutants are more likely to survive?</vt:lpstr>
      <vt:lpstr>Speciation</vt:lpstr>
      <vt:lpstr>Extinction</vt:lpstr>
      <vt:lpstr>Evolution as Optimization</vt:lpstr>
      <vt:lpstr>Multiple solutions exist to the same problem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Chilukuri K Mohan</dc:creator>
  <cp:lastModifiedBy>Chilukuri Mohan</cp:lastModifiedBy>
  <cp:revision>25</cp:revision>
  <dcterms:created xsi:type="dcterms:W3CDTF">2019-01-17T19:28:28Z</dcterms:created>
  <dcterms:modified xsi:type="dcterms:W3CDTF">2022-02-01T19:27:25Z</dcterms:modified>
</cp:coreProperties>
</file>