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71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62" r:id="rId1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C0F"/>
    <a:srgbClr val="FFFFFF"/>
    <a:srgbClr val="E6E7E8"/>
    <a:srgbClr val="DDDDDD"/>
    <a:srgbClr val="FD3903"/>
    <a:srgbClr val="FF2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2F221-22A0-4645-B48E-EEEDD51A932C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773BD-40D2-4D63-A641-F3843E577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27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773BD-40D2-4D63-A641-F3843E577FE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73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773BD-40D2-4D63-A641-F3843E577FE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5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526E2B2-D943-41ED-A803-2B7EDCC7F66E}"/>
              </a:ext>
            </a:extLst>
          </p:cNvPr>
          <p:cNvSpPr/>
          <p:nvPr/>
        </p:nvSpPr>
        <p:spPr>
          <a:xfrm>
            <a:off x="2331256" y="692363"/>
            <a:ext cx="4372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SERVICIO NACIONAL DE APRENDIZAJE SENA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8EF753-2F95-4C08-845A-CEE57C6CD191}"/>
              </a:ext>
            </a:extLst>
          </p:cNvPr>
          <p:cNvSpPr/>
          <p:nvPr/>
        </p:nvSpPr>
        <p:spPr>
          <a:xfrm>
            <a:off x="2412466" y="1143912"/>
            <a:ext cx="431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i="1" dirty="0"/>
              <a:t>Sistema Integrado de Gestión y Autocontrol </a:t>
            </a:r>
            <a:endParaRPr lang="es-CO" i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B7D6F3-F30C-4134-BC75-EA43956D0263}"/>
              </a:ext>
            </a:extLst>
          </p:cNvPr>
          <p:cNvSpPr/>
          <p:nvPr/>
        </p:nvSpPr>
        <p:spPr>
          <a:xfrm>
            <a:off x="2515186" y="1520810"/>
            <a:ext cx="411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i="1" dirty="0"/>
              <a:t>Procedimiento Ejecución de la Formación </a:t>
            </a:r>
            <a:endParaRPr lang="es-CO" i="1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4AB5BCC7-3CBD-4394-A1AA-422F0347BD73}"/>
              </a:ext>
            </a:extLst>
          </p:cNvPr>
          <p:cNvSpPr/>
          <p:nvPr/>
        </p:nvSpPr>
        <p:spPr>
          <a:xfrm>
            <a:off x="1023503" y="2269915"/>
            <a:ext cx="7096991" cy="871832"/>
          </a:xfrm>
          <a:prstGeom prst="round2DiagRect">
            <a:avLst/>
          </a:prstGeom>
          <a:solidFill>
            <a:srgbClr val="FB4C0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5D34B5-2370-4497-8A0F-A6F947EB18CB}"/>
              </a:ext>
            </a:extLst>
          </p:cNvPr>
          <p:cNvSpPr/>
          <p:nvPr/>
        </p:nvSpPr>
        <p:spPr>
          <a:xfrm>
            <a:off x="1484744" y="2257975"/>
            <a:ext cx="6174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b="1" dirty="0">
                <a:solidFill>
                  <a:srgbClr val="E6E7E8"/>
                </a:solidFill>
              </a:rPr>
              <a:t>PROYECTO FORMATIVO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07B238-44A2-4706-B2CE-4298ED1562BA}"/>
              </a:ext>
            </a:extLst>
          </p:cNvPr>
          <p:cNvSpPr txBox="1"/>
          <p:nvPr/>
        </p:nvSpPr>
        <p:spPr>
          <a:xfrm>
            <a:off x="872836" y="3283527"/>
            <a:ext cx="164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INTEGRANTES:</a:t>
            </a:r>
            <a:endParaRPr lang="es-CO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ACB81B-13B5-41F2-BB6B-0D7AF83CEF93}"/>
              </a:ext>
            </a:extLst>
          </p:cNvPr>
          <p:cNvSpPr txBox="1"/>
          <p:nvPr/>
        </p:nvSpPr>
        <p:spPr>
          <a:xfrm>
            <a:off x="886491" y="3615124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Nehemias</a:t>
            </a:r>
            <a:r>
              <a:rPr lang="es-MX" dirty="0"/>
              <a:t> Yepes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1C9CE1-7269-44DC-9AEB-1A4B54828CEF}"/>
              </a:ext>
            </a:extLst>
          </p:cNvPr>
          <p:cNvSpPr txBox="1"/>
          <p:nvPr/>
        </p:nvSpPr>
        <p:spPr>
          <a:xfrm>
            <a:off x="886491" y="3984456"/>
            <a:ext cx="144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Luis Cabello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6EF9AB0-812F-4E2F-A228-427F0685A41C}"/>
              </a:ext>
            </a:extLst>
          </p:cNvPr>
          <p:cNvSpPr txBox="1"/>
          <p:nvPr/>
        </p:nvSpPr>
        <p:spPr>
          <a:xfrm>
            <a:off x="2720326" y="3610566"/>
            <a:ext cx="160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Rafael Fajardo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5A8701-F51C-4CC0-A21C-83FD2B4E1A01}"/>
              </a:ext>
            </a:extLst>
          </p:cNvPr>
          <p:cNvSpPr txBox="1"/>
          <p:nvPr/>
        </p:nvSpPr>
        <p:spPr>
          <a:xfrm>
            <a:off x="2331256" y="3983544"/>
            <a:ext cx="19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Maiyer</a:t>
            </a:r>
            <a:r>
              <a:rPr lang="es-MX" dirty="0"/>
              <a:t> </a:t>
            </a:r>
            <a:r>
              <a:rPr lang="es-MX" dirty="0" err="1"/>
              <a:t>Hernandez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4EA9F26-5A30-4B77-ADF1-9CA91F530FF3}"/>
              </a:ext>
            </a:extLst>
          </p:cNvPr>
          <p:cNvSpPr txBox="1"/>
          <p:nvPr/>
        </p:nvSpPr>
        <p:spPr>
          <a:xfrm>
            <a:off x="4434667" y="3629344"/>
            <a:ext cx="160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Jesus</a:t>
            </a:r>
            <a:r>
              <a:rPr lang="es-MX" dirty="0"/>
              <a:t> Caballero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AA3EBA-0777-4332-B1ED-676FE164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8" y="0"/>
            <a:ext cx="88277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0E69B5-5C42-4CAB-80CB-06E83477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1" y="0"/>
            <a:ext cx="86580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A2F340-DDB4-480C-9123-EBEE690A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86"/>
            <a:ext cx="9144000" cy="263518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29BDB45-BF70-4C0C-AF7C-224DCAAF45D9}"/>
              </a:ext>
            </a:extLst>
          </p:cNvPr>
          <p:cNvSpPr/>
          <p:nvPr/>
        </p:nvSpPr>
        <p:spPr>
          <a:xfrm>
            <a:off x="-1" y="2639471"/>
            <a:ext cx="9060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i="1" dirty="0"/>
              <a:t>3.5 Organización del proyecto </a:t>
            </a:r>
          </a:p>
          <a:p>
            <a:r>
              <a:rPr lang="es-MX" b="1" i="1" dirty="0"/>
              <a:t>3.5.1 No. Instructores requeridos </a:t>
            </a:r>
          </a:p>
          <a:p>
            <a:r>
              <a:rPr lang="es-MX" b="1" i="1" dirty="0"/>
              <a:t>13 3.5.2 No. Aprendices sugeridos para participar en el proyecto </a:t>
            </a:r>
          </a:p>
          <a:p>
            <a:r>
              <a:rPr lang="es-MX" b="1" i="1" dirty="0"/>
              <a:t>30 3.6 Descripción del ambiente de aprendizaje requerido Virtual</a:t>
            </a:r>
            <a:endParaRPr lang="es-CO" b="1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1DB55-2337-40EF-B874-3CBB832E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81739"/>
            <a:ext cx="91440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B70C31-7D54-4503-950A-DDD058ED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2" y="10388"/>
            <a:ext cx="9133609" cy="10183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13AD5E-8C81-42ED-B15A-E730C9B7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136"/>
            <a:ext cx="9123218" cy="38965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69A490-D6EF-4845-8570-5D1BEC04D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0209"/>
            <a:ext cx="9133609" cy="3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2BB8055-0CBA-4C91-BEE5-039F05D6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938"/>
            <a:ext cx="9144000" cy="18423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113034-9AA6-4C3C-90E8-FD30C967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8282"/>
            <a:ext cx="9144000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C4C5E0-7B33-46BC-810C-C3E1E10611A5}"/>
              </a:ext>
            </a:extLst>
          </p:cNvPr>
          <p:cNvSpPr/>
          <p:nvPr/>
        </p:nvSpPr>
        <p:spPr>
          <a:xfrm>
            <a:off x="519545" y="550718"/>
            <a:ext cx="6276110" cy="436418"/>
          </a:xfrm>
          <a:prstGeom prst="rect">
            <a:avLst/>
          </a:prstGeom>
          <a:solidFill>
            <a:srgbClr val="FB4C0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68247B-050D-4EE5-879A-35FD53D816E8}"/>
              </a:ext>
            </a:extLst>
          </p:cNvPr>
          <p:cNvSpPr/>
          <p:nvPr/>
        </p:nvSpPr>
        <p:spPr>
          <a:xfrm>
            <a:off x="638051" y="507317"/>
            <a:ext cx="5886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2800" b="1" dirty="0">
                <a:solidFill>
                  <a:srgbClr val="E6E7E8"/>
                </a:solidFill>
              </a:rPr>
              <a:t>INFORMACION BASICA DEL PROYECTO</a:t>
            </a:r>
            <a:endParaRPr lang="es-ES" sz="2800" b="1" dirty="0">
              <a:solidFill>
                <a:srgbClr val="E6E7E8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7D83DFB-F80B-4FE1-9D5F-A0C77677AFAA}"/>
              </a:ext>
            </a:extLst>
          </p:cNvPr>
          <p:cNvSpPr/>
          <p:nvPr/>
        </p:nvSpPr>
        <p:spPr>
          <a:xfrm>
            <a:off x="2569708" y="1010604"/>
            <a:ext cx="1653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i="1" dirty="0"/>
              <a:t>Código Proyecto SOFIA: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0FDA08-2FC2-42C9-9EF9-13E61E75F353}"/>
              </a:ext>
            </a:extLst>
          </p:cNvPr>
          <p:cNvSpPr/>
          <p:nvPr/>
        </p:nvSpPr>
        <p:spPr>
          <a:xfrm>
            <a:off x="2569708" y="1278378"/>
            <a:ext cx="1968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i="1" dirty="0"/>
              <a:t>Código del Programa SOFIA: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D53A0B-B350-4B7D-BD17-4F2366D6A3D0}"/>
              </a:ext>
            </a:extLst>
          </p:cNvPr>
          <p:cNvSpPr/>
          <p:nvPr/>
        </p:nvSpPr>
        <p:spPr>
          <a:xfrm>
            <a:off x="4920956" y="1020571"/>
            <a:ext cx="1558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i="1" dirty="0"/>
              <a:t>Versión del Programa: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FB4777-3B6D-4CD0-A8F9-2F5E6DA1F4FA}"/>
              </a:ext>
            </a:extLst>
          </p:cNvPr>
          <p:cNvSpPr/>
          <p:nvPr/>
        </p:nvSpPr>
        <p:spPr>
          <a:xfrm>
            <a:off x="5073273" y="1278377"/>
            <a:ext cx="1253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i="1" dirty="0"/>
              <a:t>Fichas asociadas: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F25640-C0FC-401C-B838-9CC1E8E8E97D}"/>
              </a:ext>
            </a:extLst>
          </p:cNvPr>
          <p:cNvSpPr/>
          <p:nvPr/>
        </p:nvSpPr>
        <p:spPr>
          <a:xfrm>
            <a:off x="4123305" y="1019335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b="1" dirty="0"/>
              <a:t>2386943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BCC8DF-80C7-4F5D-AC7B-2FE1CEF88B86}"/>
              </a:ext>
            </a:extLst>
          </p:cNvPr>
          <p:cNvSpPr/>
          <p:nvPr/>
        </p:nvSpPr>
        <p:spPr>
          <a:xfrm>
            <a:off x="4372185" y="1274306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b="1" dirty="0"/>
              <a:t>228118</a:t>
            </a:r>
            <a:endParaRPr lang="es-CO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9EE420-99D8-44A1-9334-76003ABE5F53}"/>
              </a:ext>
            </a:extLst>
          </p:cNvPr>
          <p:cNvSpPr/>
          <p:nvPr/>
        </p:nvSpPr>
        <p:spPr>
          <a:xfrm>
            <a:off x="6247925" y="12743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b="1" dirty="0"/>
              <a:t>316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3633D6-F89F-46B3-9BB0-3E80FB0D42AD}"/>
              </a:ext>
            </a:extLst>
          </p:cNvPr>
          <p:cNvSpPr/>
          <p:nvPr/>
        </p:nvSpPr>
        <p:spPr>
          <a:xfrm>
            <a:off x="6366080" y="102555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b="1" dirty="0"/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88A2AC0-8F4F-4E38-8DA7-D6A2D248921F}"/>
              </a:ext>
            </a:extLst>
          </p:cNvPr>
          <p:cNvSpPr/>
          <p:nvPr/>
        </p:nvSpPr>
        <p:spPr>
          <a:xfrm>
            <a:off x="519545" y="1555377"/>
            <a:ext cx="1768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1.1 Centro de Formación: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9DBD2F5-A4AC-4B63-B6C9-9FB39822CEE0}"/>
              </a:ext>
            </a:extLst>
          </p:cNvPr>
          <p:cNvSpPr/>
          <p:nvPr/>
        </p:nvSpPr>
        <p:spPr>
          <a:xfrm>
            <a:off x="5830596" y="1529468"/>
            <a:ext cx="9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1.2 Regional: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0DB909-7D77-4942-8CDC-217A478A8330}"/>
              </a:ext>
            </a:extLst>
          </p:cNvPr>
          <p:cNvSpPr/>
          <p:nvPr/>
        </p:nvSpPr>
        <p:spPr>
          <a:xfrm>
            <a:off x="519545" y="1827580"/>
            <a:ext cx="1785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1.3 Nombre del proyecto: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70AE212-C965-4BA1-87F9-6DB126D33B2B}"/>
              </a:ext>
            </a:extLst>
          </p:cNvPr>
          <p:cNvSpPr/>
          <p:nvPr/>
        </p:nvSpPr>
        <p:spPr>
          <a:xfrm>
            <a:off x="519545" y="21184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200" dirty="0"/>
              <a:t>1.4 Programa de Formación al que da respuesta: </a:t>
            </a:r>
            <a:endParaRPr lang="es-CO" sz="12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1B391-5808-47B6-ABC0-E40860576D07}"/>
              </a:ext>
            </a:extLst>
          </p:cNvPr>
          <p:cNvSpPr/>
          <p:nvPr/>
        </p:nvSpPr>
        <p:spPr>
          <a:xfrm>
            <a:off x="519545" y="23953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200" dirty="0"/>
              <a:t>1.5 Tiempo estimado de ejecución del proyecto (meses):  </a:t>
            </a:r>
            <a:r>
              <a:rPr lang="es-MX" sz="1200" b="1" dirty="0"/>
              <a:t>27</a:t>
            </a:r>
            <a:endParaRPr lang="es-CO" sz="12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7C4D65-A497-4A68-B5F1-DFB65AC10BC4}"/>
              </a:ext>
            </a:extLst>
          </p:cNvPr>
          <p:cNvSpPr/>
          <p:nvPr/>
        </p:nvSpPr>
        <p:spPr>
          <a:xfrm>
            <a:off x="519545" y="2666953"/>
            <a:ext cx="6055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1.6 Empresas o instituciones que participan en su formulación o financiación: (si Existe):  </a:t>
            </a:r>
            <a:r>
              <a:rPr lang="es-MX" sz="1200" b="1" dirty="0"/>
              <a:t>SENA</a:t>
            </a:r>
            <a:endParaRPr lang="es-CO" sz="1200" b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E328B57-C000-4739-9E12-D0141EC06408}"/>
              </a:ext>
            </a:extLst>
          </p:cNvPr>
          <p:cNvSpPr/>
          <p:nvPr/>
        </p:nvSpPr>
        <p:spPr>
          <a:xfrm>
            <a:off x="3558275" y="2118400"/>
            <a:ext cx="2790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b="1" dirty="0"/>
              <a:t>ANALISIS Y DESARROLLO DE SOFTWARE. </a:t>
            </a:r>
            <a:endParaRPr lang="es-CO" sz="1200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8165FDA-E337-4615-A68F-EA895CEB0032}"/>
              </a:ext>
            </a:extLst>
          </p:cNvPr>
          <p:cNvSpPr/>
          <p:nvPr/>
        </p:nvSpPr>
        <p:spPr>
          <a:xfrm>
            <a:off x="5534254" y="52699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1.9 Número de resultados de aprendizaje por tipo de competencia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D9F9BE-37CA-4C16-865F-1242BD71F3D6}"/>
              </a:ext>
            </a:extLst>
          </p:cNvPr>
          <p:cNvSpPr/>
          <p:nvPr/>
        </p:nvSpPr>
        <p:spPr>
          <a:xfrm>
            <a:off x="2223655" y="1559534"/>
            <a:ext cx="3667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CENTRO INDUSTRIAL DEL DISEÑO Y LA MANUFACTURA</a:t>
            </a:r>
            <a:endParaRPr lang="es-CO" sz="1200" b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4684434-43D3-46A0-A5A1-200BE4B9572C}"/>
              </a:ext>
            </a:extLst>
          </p:cNvPr>
          <p:cNvSpPr/>
          <p:nvPr/>
        </p:nvSpPr>
        <p:spPr>
          <a:xfrm>
            <a:off x="6714108" y="1527781"/>
            <a:ext cx="1665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b="1" dirty="0"/>
              <a:t>REGIONAL SANTANDER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C599F90-D267-464D-B115-1578F16DBEFC}"/>
              </a:ext>
            </a:extLst>
          </p:cNvPr>
          <p:cNvSpPr/>
          <p:nvPr/>
        </p:nvSpPr>
        <p:spPr>
          <a:xfrm>
            <a:off x="2198086" y="1826931"/>
            <a:ext cx="6175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CONSTRUCCIÓN DE SOFTWARE PARA INTEGRAR TECNOLOGÍAS ORIENTADAS A SERVICIOS</a:t>
            </a:r>
            <a:endParaRPr lang="es-CO" sz="12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4D65054-C4CC-4205-8A55-B1824169F88E}"/>
              </a:ext>
            </a:extLst>
          </p:cNvPr>
          <p:cNvSpPr/>
          <p:nvPr/>
        </p:nvSpPr>
        <p:spPr>
          <a:xfrm>
            <a:off x="519545" y="2943952"/>
            <a:ext cx="796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1.7 Palabras claves de búsqueda:  </a:t>
            </a:r>
            <a:r>
              <a:rPr lang="es-CO" sz="1200" b="1" dirty="0"/>
              <a:t>Software, arquitectura, servicios, SOA, XML, WEB, móvil, tecnología, Web </a:t>
            </a:r>
            <a:r>
              <a:rPr lang="es-CO" sz="1200" b="1" dirty="0" err="1"/>
              <a:t>Service</a:t>
            </a:r>
            <a:r>
              <a:rPr lang="es-CO" sz="1200" b="1" dirty="0"/>
              <a:t>, procesos, metodologías, calidad</a:t>
            </a:r>
            <a:r>
              <a:rPr lang="es-MX" sz="1200" b="1" dirty="0"/>
              <a:t> </a:t>
            </a:r>
            <a:endParaRPr lang="es-CO" sz="12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B096F23-9042-47BD-95E2-052AC153D065}"/>
              </a:ext>
            </a:extLst>
          </p:cNvPr>
          <p:cNvSpPr/>
          <p:nvPr/>
        </p:nvSpPr>
        <p:spPr>
          <a:xfrm>
            <a:off x="519545" y="3373746"/>
            <a:ext cx="52058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1.8 Número total de resultados de aprendizaje del programa de formación:  </a:t>
            </a:r>
            <a:r>
              <a:rPr lang="es-MX" sz="1200" b="1" dirty="0"/>
              <a:t>75</a:t>
            </a:r>
            <a:endParaRPr lang="es-CO" sz="12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E8556E5-BB3D-4359-B48F-30B36F7BA0D1}"/>
              </a:ext>
            </a:extLst>
          </p:cNvPr>
          <p:cNvSpPr/>
          <p:nvPr/>
        </p:nvSpPr>
        <p:spPr>
          <a:xfrm>
            <a:off x="519545" y="36150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1.9 Número de resultados de aprendizaje por tipo de competencia: 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07B9F16-87CD-420C-BD80-ABD8EA1D9BE4}"/>
              </a:ext>
            </a:extLst>
          </p:cNvPr>
          <p:cNvSpPr/>
          <p:nvPr/>
        </p:nvSpPr>
        <p:spPr>
          <a:xfrm>
            <a:off x="519545" y="381157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b="1" dirty="0"/>
              <a:t>1.9.1 Número de </a:t>
            </a:r>
            <a:r>
              <a:rPr lang="es-MX" sz="1100" b="1" u="sng" dirty="0"/>
              <a:t>resultados de aprendizaje específicos que se alcanzan con </a:t>
            </a:r>
            <a:r>
              <a:rPr lang="es-MX" sz="1100" b="1" dirty="0"/>
              <a:t>el proyecto: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FAAC287-5083-4B63-B2C5-DF4452ABAA5F}"/>
              </a:ext>
            </a:extLst>
          </p:cNvPr>
          <p:cNvSpPr/>
          <p:nvPr/>
        </p:nvSpPr>
        <p:spPr>
          <a:xfrm>
            <a:off x="1682391" y="395291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b="1" dirty="0"/>
              <a:t> 1.9.2 Número </a:t>
            </a:r>
            <a:r>
              <a:rPr lang="es-MX" sz="1100" b="1" u="sng" dirty="0"/>
              <a:t>de resultados de aprendizaje transversales que se alcanzan</a:t>
            </a:r>
            <a:r>
              <a:rPr lang="es-MX" sz="1100" b="1" dirty="0"/>
              <a:t> con el proyecto: </a:t>
            </a:r>
            <a:endParaRPr lang="es-CO" sz="1100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8BFE41-46DD-41ED-B293-E905B985FFAB}"/>
              </a:ext>
            </a:extLst>
          </p:cNvPr>
          <p:cNvSpPr/>
          <p:nvPr/>
        </p:nvSpPr>
        <p:spPr>
          <a:xfrm>
            <a:off x="2974932" y="4091829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b="1" dirty="0"/>
              <a:t>1.9.3 Número de resultados de aprendizaje básicos que se alcanzan con el proyecto:</a:t>
            </a:r>
            <a:endParaRPr lang="es-CO" sz="11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6010DD-A112-4470-8398-E42DEB156D89}"/>
              </a:ext>
            </a:extLst>
          </p:cNvPr>
          <p:cNvSpPr txBox="1"/>
          <p:nvPr/>
        </p:nvSpPr>
        <p:spPr>
          <a:xfrm>
            <a:off x="3558275" y="42524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1</a:t>
            </a:r>
            <a:endParaRPr lang="es-CO" sz="1200" b="1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2663BFE-29D7-45B8-991C-4465BDBB74DB}"/>
              </a:ext>
            </a:extLst>
          </p:cNvPr>
          <p:cNvSpPr/>
          <p:nvPr/>
        </p:nvSpPr>
        <p:spPr>
          <a:xfrm>
            <a:off x="1255308" y="39793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b="1" dirty="0"/>
              <a:t>74</a:t>
            </a:r>
            <a:endParaRPr lang="es-CO" sz="1200" b="1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ACFD737-49DC-4665-B36F-EE870039234B}"/>
              </a:ext>
            </a:extLst>
          </p:cNvPr>
          <p:cNvSpPr/>
          <p:nvPr/>
        </p:nvSpPr>
        <p:spPr>
          <a:xfrm>
            <a:off x="2709511" y="4127200"/>
            <a:ext cx="360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0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C4C5E0-7B33-46BC-810C-C3E1E10611A5}"/>
              </a:ext>
            </a:extLst>
          </p:cNvPr>
          <p:cNvSpPr/>
          <p:nvPr/>
        </p:nvSpPr>
        <p:spPr>
          <a:xfrm>
            <a:off x="519545" y="550718"/>
            <a:ext cx="6276110" cy="436418"/>
          </a:xfrm>
          <a:prstGeom prst="rect">
            <a:avLst/>
          </a:prstGeom>
          <a:solidFill>
            <a:srgbClr val="FB4C0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68247B-050D-4EE5-879A-35FD53D816E8}"/>
              </a:ext>
            </a:extLst>
          </p:cNvPr>
          <p:cNvSpPr/>
          <p:nvPr/>
        </p:nvSpPr>
        <p:spPr>
          <a:xfrm>
            <a:off x="1328947" y="497345"/>
            <a:ext cx="4458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sz="2800" b="1" dirty="0">
                <a:solidFill>
                  <a:srgbClr val="E6E7E8"/>
                </a:solidFill>
              </a:rPr>
              <a:t>ESTRUCTURA DEL PROYECTO</a:t>
            </a:r>
            <a:endParaRPr lang="es-ES" sz="2800" b="1" dirty="0">
              <a:solidFill>
                <a:srgbClr val="E6E7E8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8165FDA-E337-4615-A68F-EA895CEB0032}"/>
              </a:ext>
            </a:extLst>
          </p:cNvPr>
          <p:cNvSpPr/>
          <p:nvPr/>
        </p:nvSpPr>
        <p:spPr>
          <a:xfrm>
            <a:off x="5534254" y="52699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1.9 Número de resultados de aprendizaje por tipo de competencia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EAE0CB-23FE-4E80-B023-98C21E86CFFF}"/>
              </a:ext>
            </a:extLst>
          </p:cNvPr>
          <p:cNvSpPr/>
          <p:nvPr/>
        </p:nvSpPr>
        <p:spPr>
          <a:xfrm>
            <a:off x="2529574" y="922523"/>
            <a:ext cx="4831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i="1" dirty="0"/>
              <a:t>2.1 Planteamiento del problema o necesidad que se pretende solucionar</a:t>
            </a:r>
            <a:endParaRPr lang="es-CO" sz="1100" b="1" i="1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EC693E8-F6CC-4102-860A-19DF6426B409}"/>
              </a:ext>
            </a:extLst>
          </p:cNvPr>
          <p:cNvSpPr/>
          <p:nvPr/>
        </p:nvSpPr>
        <p:spPr>
          <a:xfrm>
            <a:off x="2529574" y="1089335"/>
            <a:ext cx="607868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500" dirty="0"/>
              <a:t>Personas y organizaciones poseen modelos tradicionales y manuales de administración de la información, estos modelos pierden vigencia y pertinencia por la dinámica del mercado y el desarrollo tecnológico, además, ponen en riesgo la permanencia y competitividad de las organizaciones y productos. </a:t>
            </a:r>
            <a:r>
              <a:rPr lang="es-MX" sz="500" dirty="0" err="1"/>
              <a:t>Asi</a:t>
            </a:r>
            <a:r>
              <a:rPr lang="es-MX" sz="500" dirty="0"/>
              <a:t> mismo, un gran número de organizaciones disponen de sistemas de información que operan bajo el dominio de determinados métodos, en algunos casos obsoletos o no pertinentes. Emerge la necesidad de implementar recursos de gestión de la información mediante soluciones </a:t>
            </a:r>
            <a:r>
              <a:rPr lang="es-MX" sz="500" dirty="0" err="1"/>
              <a:t>informaticas</a:t>
            </a:r>
            <a:r>
              <a:rPr lang="es-MX" sz="500" dirty="0"/>
              <a:t> para dar respuestas rápidas y pertinentes a estas </a:t>
            </a:r>
            <a:r>
              <a:rPr lang="es-MX" sz="500" dirty="0" err="1"/>
              <a:t>problematicas</a:t>
            </a:r>
            <a:r>
              <a:rPr lang="es-MX" sz="500" dirty="0"/>
              <a:t> del sector productivo. Para dar soluciones a estas </a:t>
            </a:r>
            <a:r>
              <a:rPr lang="es-MX" sz="500" dirty="0" err="1"/>
              <a:t>situaciónes</a:t>
            </a:r>
            <a:r>
              <a:rPr lang="es-MX" sz="500" dirty="0"/>
              <a:t>, se da respuesta a partir del diseño y </a:t>
            </a:r>
            <a:r>
              <a:rPr lang="es-MX" sz="500" dirty="0" err="1"/>
              <a:t>contrucción</a:t>
            </a:r>
            <a:r>
              <a:rPr lang="es-MX" sz="500" dirty="0"/>
              <a:t> de soluciones </a:t>
            </a:r>
            <a:r>
              <a:rPr lang="es-MX" sz="500" dirty="0" err="1"/>
              <a:t>informaticas</a:t>
            </a:r>
            <a:r>
              <a:rPr lang="es-MX" sz="500" dirty="0"/>
              <a:t> con distintos niveles de complejidad para sistematizar y gestionar la información de manera que permita la comprensión de las realidades y la toma de decisiones. Es así como en las empresas se van generando nuevos requisitos que exigen en muchos</a:t>
            </a:r>
            <a:endParaRPr lang="es-CO" sz="5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7DF08DA-8CAC-45F0-BAFC-8D4E7028B4A0}"/>
              </a:ext>
            </a:extLst>
          </p:cNvPr>
          <p:cNvSpPr/>
          <p:nvPr/>
        </p:nvSpPr>
        <p:spPr>
          <a:xfrm>
            <a:off x="519545" y="150992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800" dirty="0"/>
              <a:t>casos, la creación de nuevos desarrollos en los que se debe contemplar la respuesta a los siguientes interrogantes: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¿El desarrollo previsto en el marco de nuevos requisitos se puede integrar a soluciones ya existentes?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¿Cuál es la línea de integración de las aplicaciones existentes con la nueva Aplicación a desarrollar?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¿Se puede generar el nuevo desarrollo en diferentes contextos que a su vez se puedan integrar (stand </a:t>
            </a:r>
            <a:r>
              <a:rPr lang="es-MX" sz="800" dirty="0" err="1"/>
              <a:t>alone</a:t>
            </a:r>
            <a:r>
              <a:rPr lang="es-MX" sz="800" dirty="0"/>
              <a:t>, web, móvil)?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¿Se pueden reutilizar los componentes a desarrollar y hasta qué nivel?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¿La solución a desarrollar está orientada a servicios?.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15E9FDF-58D1-4641-A0E3-5A93AE7A88BA}"/>
              </a:ext>
            </a:extLst>
          </p:cNvPr>
          <p:cNvSpPr/>
          <p:nvPr/>
        </p:nvSpPr>
        <p:spPr>
          <a:xfrm>
            <a:off x="5044175" y="1555938"/>
            <a:ext cx="35640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b="1" dirty="0"/>
              <a:t>En muchos proyectos no se tiene en cuenta el análisis y tratamiento de los interrogantes presentados, dando origen a desarrollos que no se pueden integrar con otras aplicaciones, lo que provoca puntos de quiebre en el manejo de los datos, derivando en inconformidad de los usuarios y el retiro forzoso de las soluciones.</a:t>
            </a:r>
            <a:endParaRPr lang="es-CO" sz="1000" b="1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4934BCE-D9C7-411C-8671-6066A50E1864}"/>
              </a:ext>
            </a:extLst>
          </p:cNvPr>
          <p:cNvSpPr/>
          <p:nvPr/>
        </p:nvSpPr>
        <p:spPr>
          <a:xfrm>
            <a:off x="461783" y="2571601"/>
            <a:ext cx="2032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b="1" i="1" dirty="0"/>
              <a:t>2.2 Justificación del proyecto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74154C4-E6E3-45CE-B9EE-B66FD3D00A87}"/>
              </a:ext>
            </a:extLst>
          </p:cNvPr>
          <p:cNvCxnSpPr/>
          <p:nvPr/>
        </p:nvCxnSpPr>
        <p:spPr>
          <a:xfrm flipV="1">
            <a:off x="519545" y="2571601"/>
            <a:ext cx="8088712" cy="15538"/>
          </a:xfrm>
          <a:prstGeom prst="line">
            <a:avLst/>
          </a:prstGeom>
          <a:ln>
            <a:solidFill>
              <a:srgbClr val="FB4C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F5ABBB6-9C20-4228-9E6D-36253BADF864}"/>
              </a:ext>
            </a:extLst>
          </p:cNvPr>
          <p:cNvSpPr/>
          <p:nvPr/>
        </p:nvSpPr>
        <p:spPr>
          <a:xfrm>
            <a:off x="535743" y="2768598"/>
            <a:ext cx="6628849" cy="1586777"/>
          </a:xfrm>
          <a:prstGeom prst="rect">
            <a:avLst/>
          </a:prstGeom>
          <a:solidFill>
            <a:srgbClr val="FB4C0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C4B53E2-21A7-4078-AA85-8C10E7044B26}"/>
              </a:ext>
            </a:extLst>
          </p:cNvPr>
          <p:cNvSpPr/>
          <p:nvPr/>
        </p:nvSpPr>
        <p:spPr>
          <a:xfrm>
            <a:off x="480541" y="2720491"/>
            <a:ext cx="673925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rgbClr val="E6E7E8"/>
                </a:solidFill>
              </a:rPr>
              <a:t>El proyecto se formula en el contexto de los avances tecnológicos y políticas de mercado que se incrementan </a:t>
            </a:r>
            <a:r>
              <a:rPr lang="es-MX" sz="800" dirty="0" err="1">
                <a:solidFill>
                  <a:srgbClr val="E6E7E8"/>
                </a:solidFill>
              </a:rPr>
              <a:t>rapidamente</a:t>
            </a:r>
            <a:r>
              <a:rPr lang="es-MX" sz="800" dirty="0">
                <a:solidFill>
                  <a:srgbClr val="E6E7E8"/>
                </a:solidFill>
              </a:rPr>
              <a:t> y donde la validez de la información es efímera, haciendo de la toma de decisiones un asunto de gran valor, pertinencia y de exigencia competitiva. Se requiere de una diversidad de recursos que sirvan de soporte para el proceso básico de captación, transformación y comunicación de la información para permanecer en el mercado de manera competitiva y posicionado a nivel global, para alcanzar esto se requiere de control en tiempo real de la información, de sus activos y pasivos, lo que implica el uso de sistemas de información hechos a la medida. La presencia del software trasciende las fronteras del mundo productivo y cada día es más común encontrarlos en los hogares y la cotidianidad de las personas, esto constituye una oportunidad para profesionales del sector que estén en capacidad de generar soluciones pertinentes e innovadoras a estas realidades en las cuales la tecnología da respuesta a una condición del mundo social, caso concreto el Internet de las cosas (</a:t>
            </a:r>
            <a:r>
              <a:rPr lang="es-MX" sz="800" dirty="0" err="1">
                <a:solidFill>
                  <a:srgbClr val="E6E7E8"/>
                </a:solidFill>
              </a:rPr>
              <a:t>IoT</a:t>
            </a:r>
            <a:r>
              <a:rPr lang="es-MX" sz="800" dirty="0">
                <a:solidFill>
                  <a:srgbClr val="E6E7E8"/>
                </a:solidFill>
              </a:rPr>
              <a:t>), concepto que se refiere a la interconexión digital de los objetos cotidianos con Internet, convirtiéndose así en objetos inteligentes. Ante estas realidades, los Sistemas de Información constituyen oportunidad de respuesta y las </a:t>
            </a:r>
            <a:r>
              <a:rPr lang="es-MX" sz="800" dirty="0" err="1">
                <a:solidFill>
                  <a:srgbClr val="E6E7E8"/>
                </a:solidFill>
              </a:rPr>
              <a:t>Institiciones</a:t>
            </a:r>
            <a:r>
              <a:rPr lang="es-MX" sz="800" dirty="0">
                <a:solidFill>
                  <a:srgbClr val="E6E7E8"/>
                </a:solidFill>
              </a:rPr>
              <a:t> formadoras de profesionales para el Desarrollo de Software deben estar en condiciones de hacerlo, el programa en Análisis y Desarrollo de Software está estructurado a partir de componentes del saber, tanto teórico como práctico, pedagógico y metodológico para formar Tecnólogos con las competencias requeridas para realizar diseños y desarrollos iniciales o integrados a software existentes para obtener productos conforme a las necesidades del cliente y pertinente en el mercado de manera integral, bajo la apuesta de construcción de </a:t>
            </a:r>
            <a:r>
              <a:rPr lang="es-MX" sz="800" dirty="0" err="1">
                <a:solidFill>
                  <a:srgbClr val="E6E7E8"/>
                </a:solidFill>
              </a:rPr>
              <a:t>Pais</a:t>
            </a:r>
            <a:r>
              <a:rPr lang="es-MX" sz="800" dirty="0">
                <a:solidFill>
                  <a:srgbClr val="E6E7E8"/>
                </a:solidFill>
              </a:rPr>
              <a:t> reconciliado y en paz. </a:t>
            </a:r>
            <a:endParaRPr lang="es-CO" sz="800" dirty="0">
              <a:solidFill>
                <a:srgbClr val="E6E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829EFC-A301-49A2-8C83-A652E016745D}"/>
              </a:ext>
            </a:extLst>
          </p:cNvPr>
          <p:cNvSpPr/>
          <p:nvPr/>
        </p:nvSpPr>
        <p:spPr>
          <a:xfrm>
            <a:off x="1" y="-51955"/>
            <a:ext cx="84789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i="1" dirty="0"/>
              <a:t>2.3 Objetivo general</a:t>
            </a:r>
          </a:p>
          <a:p>
            <a:r>
              <a:rPr lang="es-MX" sz="1100" i="1" dirty="0"/>
              <a:t>Desarrollar un software que de solución a las necesidades de gestión de la información a través de aplicaciones de escritorio, web o móvil integrando el desarrollo de las competencias del programa de</a:t>
            </a:r>
          </a:p>
          <a:p>
            <a:r>
              <a:rPr lang="es-MX" sz="1100" i="1" dirty="0"/>
              <a:t>formación.</a:t>
            </a:r>
          </a:p>
          <a:p>
            <a:r>
              <a:rPr lang="es-MX" sz="1100" i="1" dirty="0"/>
              <a:t>2.4 Objetivos específicos</a:t>
            </a:r>
          </a:p>
          <a:p>
            <a:r>
              <a:rPr lang="es-MX" sz="1100" i="1" dirty="0"/>
              <a:t>* Construir el diagnostico de necesidades tecnológicas y metodológicas de acuerdo con el contexto del sector productivo asociado al cliente.</a:t>
            </a:r>
          </a:p>
          <a:p>
            <a:r>
              <a:rPr lang="es-MX" sz="1100" i="1" dirty="0"/>
              <a:t>* Diseñar prototipos, la arquitectura del software y modelos de base de datos de acuerdo con el diagnóstico.</a:t>
            </a:r>
          </a:p>
          <a:p>
            <a:r>
              <a:rPr lang="es-MX" sz="1100" i="1" dirty="0"/>
              <a:t>* Construir los componentes del software de acuerdo con la arquitectura y los requisitos planteados.</a:t>
            </a:r>
          </a:p>
          <a:p>
            <a:r>
              <a:rPr lang="es-MX" sz="1100" i="1" dirty="0"/>
              <a:t>* Probar los componentes desarrollados de acuerdo con el diseño y criterios de calidad vigentes.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i="1" dirty="0"/>
              <a:t>Implantar el software desarrollado de acuerdo con la arquitectura y las políticas establecidas.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A85323-31D1-49FB-AA5C-E5E13EFF9B07}"/>
              </a:ext>
            </a:extLst>
          </p:cNvPr>
          <p:cNvSpPr/>
          <p:nvPr/>
        </p:nvSpPr>
        <p:spPr>
          <a:xfrm>
            <a:off x="0" y="1590042"/>
            <a:ext cx="626571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i="1" dirty="0"/>
              <a:t>2.5 Alcance</a:t>
            </a:r>
          </a:p>
          <a:p>
            <a:r>
              <a:rPr lang="es-MX" sz="900" i="1" dirty="0"/>
              <a:t>2.5.1 Beneficiarios del proyecto Empresas del sector productivo, SENA, aprendices de la tecnología en Análisis y Desarrollo de Software.</a:t>
            </a:r>
          </a:p>
          <a:p>
            <a:r>
              <a:rPr lang="es-MX" sz="900" i="1" dirty="0"/>
              <a:t>2.5.2 Impacto</a:t>
            </a:r>
          </a:p>
          <a:p>
            <a:r>
              <a:rPr lang="es-MX" sz="900" i="1" dirty="0"/>
              <a:t> Social:</a:t>
            </a:r>
          </a:p>
          <a:p>
            <a:r>
              <a:rPr lang="es-MX" sz="900" i="1" dirty="0"/>
              <a:t>* Aprendices formados en procesos de desarrollo de software con altos estándares de calidad y pertinencia, dando origen a una dinámica incluyente en le</a:t>
            </a:r>
          </a:p>
          <a:p>
            <a:r>
              <a:rPr lang="es-MX" sz="900" i="1" dirty="0"/>
              <a:t>empleabilidad el sector TIC. * La formación que se imparte es integral y contextualiza a las demandas apuesta social de construcción de País reconciliado y en</a:t>
            </a:r>
          </a:p>
          <a:p>
            <a:r>
              <a:rPr lang="es-MX" sz="900" i="1" dirty="0"/>
              <a:t>paz.</a:t>
            </a:r>
          </a:p>
          <a:p>
            <a:r>
              <a:rPr lang="es-MX" sz="900" i="1" dirty="0"/>
              <a:t> Económico:</a:t>
            </a:r>
          </a:p>
          <a:p>
            <a:r>
              <a:rPr lang="es-MX" sz="900" i="1" dirty="0"/>
              <a:t>* Impacto positivo en la economía de las regiones a partir de la generación de ingresos por la presencia de nuevas empresas dedicadas al desarrollo de</a:t>
            </a:r>
          </a:p>
          <a:p>
            <a:r>
              <a:rPr lang="es-MX" sz="900" i="1" dirty="0"/>
              <a:t>software. * Oferta de talento humano formado en el desarrollo de proyectos de software con impacto tecnológico para mejorar la productividad de los diferentes</a:t>
            </a:r>
          </a:p>
          <a:p>
            <a:r>
              <a:rPr lang="es-MX" sz="900" i="1" dirty="0"/>
              <a:t>sectores económicos.</a:t>
            </a:r>
          </a:p>
          <a:p>
            <a:r>
              <a:rPr lang="es-MX" sz="900" i="1" dirty="0"/>
              <a:t> Ambiental: * Diseño y arquitectura de la solución orientada a la disminución de huella de carbono. * Propensión en el no uso de papel. * Uso racional y eficiente de los</a:t>
            </a:r>
          </a:p>
          <a:p>
            <a:r>
              <a:rPr lang="es-MX" sz="900" i="1" dirty="0"/>
              <a:t>equipos y energía para la funcionalidad del software</a:t>
            </a:r>
          </a:p>
          <a:p>
            <a:r>
              <a:rPr lang="es-MX" sz="900" i="1" dirty="0"/>
              <a:t> Tecnológico:</a:t>
            </a:r>
          </a:p>
          <a:p>
            <a:r>
              <a:rPr lang="es-MX" sz="900" i="1" dirty="0"/>
              <a:t>* Desarrollo de soluciones de software integrando tecnologías. * Mejoramiento de los procesos y procedimientos para la administración de los sistemas de</a:t>
            </a:r>
          </a:p>
          <a:p>
            <a:r>
              <a:rPr lang="es-MX" sz="900" i="1" dirty="0"/>
              <a:t>información; facilitando la investigación y desarrollo en esta área del conocimiento * Posicionarnos en el mercado global como uno de los países líderes en</a:t>
            </a:r>
          </a:p>
          <a:p>
            <a:r>
              <a:rPr lang="es-MX" sz="900" i="1" dirty="0"/>
              <a:t>innovación tecnológica, software a la medida y uso de </a:t>
            </a:r>
            <a:r>
              <a:rPr lang="es-MX" sz="900" i="1" dirty="0" err="1"/>
              <a:t>Tic´s</a:t>
            </a:r>
            <a:r>
              <a:rPr lang="es-MX" sz="9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2F9802-DB85-4243-BE8C-9EBFB253952A}"/>
              </a:ext>
            </a:extLst>
          </p:cNvPr>
          <p:cNvSpPr/>
          <p:nvPr/>
        </p:nvSpPr>
        <p:spPr>
          <a:xfrm>
            <a:off x="36368" y="401925"/>
            <a:ext cx="907126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/>
              <a:t>2.5.3</a:t>
            </a:r>
            <a:r>
              <a:rPr lang="es-MX" sz="1200" dirty="0"/>
              <a:t> Restricciones o riesgos asociados y alternativas de solución</a:t>
            </a:r>
          </a:p>
          <a:p>
            <a:r>
              <a:rPr lang="es-MX" sz="1200" dirty="0"/>
              <a:t>* Inapropiada gestión de requisitos/Definir alcance medible y evaluable para la prescripción de requisitos pertinentes.</a:t>
            </a:r>
          </a:p>
          <a:p>
            <a:r>
              <a:rPr lang="es-MX" sz="1200" dirty="0"/>
              <a:t>* Falta de recursos TIC para el desarrollo del proyecto/identificar alternativas tecnológicas para el desarrollo del proyecto.</a:t>
            </a:r>
          </a:p>
          <a:p>
            <a:r>
              <a:rPr lang="es-MX" sz="1200" dirty="0"/>
              <a:t>* Disminución del grupo de aprendices por deserción/Generar estrategias de retención de aprendices.</a:t>
            </a:r>
          </a:p>
          <a:p>
            <a:r>
              <a:rPr lang="es-MX" sz="1200" dirty="0"/>
              <a:t>* Pérdida o daño en los dispositivos de almacenamiento de información/Uso de herramientas en línea, en la nube</a:t>
            </a:r>
          </a:p>
          <a:p>
            <a:r>
              <a:rPr lang="es-MX" sz="1200" b="1" dirty="0"/>
              <a:t>2.5.4.</a:t>
            </a:r>
            <a:r>
              <a:rPr lang="es-MX" sz="1200" dirty="0"/>
              <a:t> Productos o resultados del proyecto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Informe de especificación de requisitos.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Documentación de análisis del software (vistas dinámicas del software).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Documentación de propuesta técnica del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Documentación de diseño del software ( Interfaces gráficas, modelo arquitectónico, patrones de diseño, modelo de datos).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Artefactos de código (aplicación escritorio, web, móvil).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Documentación de pruebas.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Procedimiento de implementación del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Documentación de acciones correctivas, preventivas y de mejoramiento del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Manuales técnico, instalación y usuario final.</a:t>
            </a:r>
          </a:p>
          <a:p>
            <a:endParaRPr lang="es-MX" sz="1200" b="1" dirty="0"/>
          </a:p>
          <a:p>
            <a:r>
              <a:rPr lang="es-MX" sz="1200" b="1" dirty="0"/>
              <a:t>2.6</a:t>
            </a:r>
            <a:r>
              <a:rPr lang="es-MX" sz="1200" dirty="0"/>
              <a:t> Innovación/Gestión Tecnológica El proyecto resuelve una necesidad del sector productivo? </a:t>
            </a:r>
            <a:r>
              <a:rPr lang="es-MX" sz="1200" b="1" dirty="0"/>
              <a:t>SI </a:t>
            </a:r>
          </a:p>
          <a:p>
            <a:r>
              <a:rPr lang="es-MX" sz="1200" dirty="0"/>
              <a:t>El proyecto mejora el proceso/producto/servicio existente? </a:t>
            </a:r>
            <a:r>
              <a:rPr lang="es-MX" sz="1200" b="1" dirty="0"/>
              <a:t>SI</a:t>
            </a:r>
          </a:p>
          <a:p>
            <a:r>
              <a:rPr lang="es-MX" sz="1200" dirty="0"/>
              <a:t>El proyecto involucra el uso de nuevas técnicas y tecnologías de proceso? </a:t>
            </a:r>
            <a:r>
              <a:rPr lang="es-MX" sz="1200" b="1" dirty="0"/>
              <a:t>SI</a:t>
            </a:r>
            <a:r>
              <a:rPr lang="es-MX" sz="1200" dirty="0"/>
              <a:t> </a:t>
            </a:r>
          </a:p>
          <a:p>
            <a:r>
              <a:rPr lang="es-MX" sz="1200" dirty="0"/>
              <a:t>Los productos finales son susceptibles a protección industrial y/o derechos de autor? </a:t>
            </a:r>
            <a:r>
              <a:rPr lang="es-MX" sz="1200" b="1" dirty="0"/>
              <a:t>SI</a:t>
            </a:r>
            <a:r>
              <a:rPr lang="es-MX" sz="1200" dirty="0"/>
              <a:t> </a:t>
            </a:r>
          </a:p>
          <a:p>
            <a:r>
              <a:rPr lang="es-MX" sz="1200" dirty="0"/>
              <a:t>Los productos obtenidos en el proyecto pueden ser posicionados en el mercado? </a:t>
            </a:r>
            <a:r>
              <a:rPr lang="es-MX" sz="1200" b="1" dirty="0"/>
              <a:t>SI</a:t>
            </a:r>
            <a:r>
              <a:rPr lang="es-MX" sz="1200" dirty="0"/>
              <a:t> </a:t>
            </a:r>
          </a:p>
          <a:p>
            <a:r>
              <a:rPr lang="es-MX" sz="1200" b="1" dirty="0"/>
              <a:t>2.7</a:t>
            </a:r>
            <a:r>
              <a:rPr lang="es-MX" sz="1200" dirty="0"/>
              <a:t> Valoración Productiva Con el desarrollo del proyecto se puede satisfacer la necesidad de un cliente potencial? SI Viabilidad de proyecto para plan de negocio? </a:t>
            </a:r>
            <a:r>
              <a:rPr lang="es-MX" sz="1200" b="1" dirty="0"/>
              <a:t>SI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diagonales redondeadas 2">
            <a:extLst>
              <a:ext uri="{FF2B5EF4-FFF2-40B4-BE49-F238E27FC236}">
                <a16:creationId xmlns:a16="http://schemas.microsoft.com/office/drawing/2014/main" id="{1B0D4DF7-B824-4328-ABC6-DB46E2EB6760}"/>
              </a:ext>
            </a:extLst>
          </p:cNvPr>
          <p:cNvSpPr/>
          <p:nvPr/>
        </p:nvSpPr>
        <p:spPr>
          <a:xfrm>
            <a:off x="0" y="0"/>
            <a:ext cx="3013364" cy="238073"/>
          </a:xfrm>
          <a:prstGeom prst="round2DiagRect">
            <a:avLst/>
          </a:prstGeom>
          <a:solidFill>
            <a:srgbClr val="FB4C0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D6F313-D7FE-4C41-9B4F-DB8E11CA1D5D}"/>
              </a:ext>
            </a:extLst>
          </p:cNvPr>
          <p:cNvSpPr/>
          <p:nvPr/>
        </p:nvSpPr>
        <p:spPr>
          <a:xfrm>
            <a:off x="175420" y="-65630"/>
            <a:ext cx="290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>
                <a:solidFill>
                  <a:srgbClr val="FFFFFF"/>
                </a:solidFill>
              </a:rPr>
              <a:t>P</a:t>
            </a:r>
            <a:r>
              <a:rPr lang="es-CO" b="1" i="1" dirty="0">
                <a:solidFill>
                  <a:srgbClr val="FFFFFF"/>
                </a:solidFill>
              </a:rPr>
              <a:t>LANEACION DEL PROYECTO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7A2F4F-2A3D-4D08-B63D-29EF218C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73"/>
            <a:ext cx="9144000" cy="25457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A15A19-59E4-4170-9F38-B2AFEC79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458" y="258855"/>
            <a:ext cx="541186" cy="527310"/>
          </a:xfrm>
          <a:prstGeom prst="rect">
            <a:avLst/>
          </a:prstGeom>
          <a:noFill/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2F9324-CB62-4C94-9971-E15AE338A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3793"/>
            <a:ext cx="9144000" cy="23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F16F7C-1032-49C1-A870-3A43B94E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6209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832801-D04E-486E-8E93-8613349C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982"/>
            <a:ext cx="9144000" cy="35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90F051-219F-4460-9EE7-984CBC1C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8" y="0"/>
            <a:ext cx="86879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B22777-4C7F-4D55-A381-25199DC1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8" y="0"/>
            <a:ext cx="86400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9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1588</Words>
  <Application>Microsoft Office PowerPoint</Application>
  <PresentationFormat>Presentación en pantalla (16:9)</PresentationFormat>
  <Paragraphs>107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jose diaz</cp:lastModifiedBy>
  <cp:revision>18</cp:revision>
  <dcterms:created xsi:type="dcterms:W3CDTF">2019-11-27T03:16:21Z</dcterms:created>
  <dcterms:modified xsi:type="dcterms:W3CDTF">2023-04-17T16:23:22Z</dcterms:modified>
</cp:coreProperties>
</file>