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3" r:id="rId4"/>
    <p:sldId id="272" r:id="rId5"/>
    <p:sldId id="260" r:id="rId6"/>
    <p:sldId id="273" r:id="rId7"/>
    <p:sldId id="275" r:id="rId8"/>
    <p:sldId id="276" r:id="rId9"/>
    <p:sldId id="277" r:id="rId10"/>
    <p:sldId id="278" r:id="rId11"/>
    <p:sldId id="281" r:id="rId12"/>
    <p:sldId id="280" r:id="rId13"/>
    <p:sldId id="264" r:id="rId14"/>
    <p:sldId id="262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539FB-025A-4318-934E-63C9E91F302F}" type="datetimeFigureOut">
              <a:rPr lang="es-CO" smtClean="0"/>
              <a:t>4/05/2023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C1F9F-1F41-466C-9E30-D19044F4F9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2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04/05/2023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28260" y="901908"/>
            <a:ext cx="5392569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pPr algn="r"/>
            <a:r>
              <a:rPr lang="es-CO" sz="4000" dirty="0">
                <a:latin typeface="Bahnschrift Light SemiCondensed" panose="020B0502040204020203" pitchFamily="34" charset="0"/>
              </a:rPr>
              <a:t>SOFTWARE A LA MEDIDA SECTOR EMPRESARIAL 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648586" y="1348338"/>
            <a:ext cx="776176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Productos o resultados del proyecto</a:t>
            </a:r>
            <a:r>
              <a:rPr lang="es-CO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sz="900" b="1" dirty="0"/>
          </a:p>
          <a:p>
            <a:r>
              <a:rPr lang="es-MX" sz="1400" b="1" dirty="0"/>
              <a:t>3)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Documento que contemple el diseño del sistema, el cual debe contener la arquitectura del Sistema, características funcionales, el modelo conceptual de datos con su respectiva estructura, políticas y mecanismos de control, el análisis de la vulnerabilidad de la información y la definición de las herramientas tecnológicas a utilizar.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Diseño de instrumentos e instructivos, requeridos por el aseguramiento de la calidad, para el desarrollo del proyecto.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Definición de las estrategias de selección de proveedores para la adquisición de los recursos tecnológicos, tales como servidores y todo lo necesario para el desarrollo del proyecto.</a:t>
            </a:r>
            <a:endParaRPr lang="es-MX" sz="1400" u="sng" dirty="0"/>
          </a:p>
        </p:txBody>
      </p:sp>
    </p:spTree>
    <p:extLst>
      <p:ext uri="{BB962C8B-B14F-4D97-AF65-F5344CB8AC3E}">
        <p14:creationId xmlns:p14="http://schemas.microsoft.com/office/powerpoint/2010/main" val="8350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382868" y="1247416"/>
            <a:ext cx="837836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Productos o resultados del proyecto</a:t>
            </a:r>
            <a:r>
              <a:rPr lang="es-CO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900" b="1" dirty="0"/>
          </a:p>
          <a:p>
            <a:r>
              <a:rPr lang="es-MX" sz="1400" b="1" dirty="0"/>
              <a:t>4)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La implementación de la base de datos del Sistema, junto con el plan de pruebas de la misma.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El aplicativo con técnicas de Internacionalización, desarrollado de acuerdo a las especificaciones técnicas y que cumpla con los estándares de calidad.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Los manuales técnicos y de usuario del aplicativo en inglés y en español, junto con el plan de capacitación.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 El plan de instalación, respaldo y migración del sistema.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El plan de contratación de recursos tecnológicos determinados para el Sistema.</a:t>
            </a:r>
          </a:p>
        </p:txBody>
      </p:sp>
    </p:spTree>
    <p:extLst>
      <p:ext uri="{BB962C8B-B14F-4D97-AF65-F5344CB8AC3E}">
        <p14:creationId xmlns:p14="http://schemas.microsoft.com/office/powerpoint/2010/main" val="34413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382868" y="1303340"/>
            <a:ext cx="837836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Productos o resultados del proyecto</a:t>
            </a:r>
            <a:r>
              <a:rPr lang="es-CO" b="1" dirty="0"/>
              <a:t> </a:t>
            </a:r>
          </a:p>
          <a:p>
            <a:endParaRPr lang="es-MX" sz="900" dirty="0"/>
          </a:p>
          <a:p>
            <a:r>
              <a:rPr lang="es-MX" sz="1400" b="1" u="sng" dirty="0"/>
              <a:t>5)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Informe de resultados de la aplicación de los instrumentos de validación de manuales de usuario y de operación con relación al Sistema.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Informe de resultados de la aplicación de los instrumentos diseñados para el aseguramiento de la calidad del proyecto.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Informe de resultados de la aplicación del plan de pruebas y el plan de contingencia para dar solución a las novedades y hallazgos. </a:t>
            </a:r>
          </a:p>
          <a:p>
            <a:pPr marL="342900" indent="-342900">
              <a:buFont typeface="+mj-lt"/>
              <a:buAutoNum type="alphaLcPeriod"/>
            </a:pPr>
            <a:r>
              <a:rPr lang="es-MX" sz="1400" dirty="0"/>
              <a:t>Informe comparativo de los recursos requeridos y lo contratado, con respecto a los términos de referencia." 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247062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2" y="555030"/>
            <a:ext cx="32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estimado de ejecución del proyecto (meses): 24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E003FC-637C-4BFF-9DF0-110DC8E752B9}"/>
              </a:ext>
            </a:extLst>
          </p:cNvPr>
          <p:cNvSpPr txBox="1"/>
          <p:nvPr/>
        </p:nvSpPr>
        <p:spPr>
          <a:xfrm>
            <a:off x="509442" y="1712215"/>
            <a:ext cx="32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total de resultados de aprendizaje del programa de formación: 66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572000" y="1371421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72000" y="2926812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lang="es-MX" sz="1600" dirty="0"/>
              <a:t>Desarrollar un sistema de Información para el sector productivo, que satisfaga las necesidades específicas de las organizaciones en cuanto al flujo de información y las necesidades tecnológicas y de negocios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57060" y="273876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662777-D3ED-4050-A2D5-7E93BCE74FAD}"/>
              </a:ext>
            </a:extLst>
          </p:cNvPr>
          <p:cNvSpPr txBox="1"/>
          <p:nvPr/>
        </p:nvSpPr>
        <p:spPr>
          <a:xfrm>
            <a:off x="509442" y="1714352"/>
            <a:ext cx="32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Tiempo estimado de ejecución del proyecto (meses): 24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2D9F1-1B9D-4674-95F4-EEAB5AD838F3}"/>
              </a:ext>
            </a:extLst>
          </p:cNvPr>
          <p:cNvSpPr txBox="1"/>
          <p:nvPr/>
        </p:nvSpPr>
        <p:spPr>
          <a:xfrm>
            <a:off x="509442" y="2871537"/>
            <a:ext cx="32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Número total de resultados de aprendizaje del programa de formación: 66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6431" y="1063400"/>
            <a:ext cx="238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384551"/>
            <a:ext cx="7532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43239" hangingPunct="0">
              <a:buFont typeface="Courier New" panose="02070309020205020404" pitchFamily="49" charset="0"/>
              <a:buChar char="o"/>
            </a:pPr>
            <a:r>
              <a:rPr lang="es-MX" sz="1600" dirty="0"/>
              <a:t>Seleccionar la empresa sobre la cual se hará el desarrollo en la localidad. </a:t>
            </a:r>
          </a:p>
          <a:p>
            <a:pPr marL="285750" indent="-285750" algn="just" defTabSz="943239" hangingPunct="0">
              <a:buFont typeface="Courier New" panose="02070309020205020404" pitchFamily="49" charset="0"/>
              <a:buChar char="o"/>
            </a:pPr>
            <a:r>
              <a:rPr lang="es-MX" sz="1600" dirty="0"/>
              <a:t>Definir la información necesaria a sistematizar de acuerdo con la necesidad de la empresa seleccionada. </a:t>
            </a:r>
          </a:p>
          <a:p>
            <a:pPr marL="285750" indent="-285750" algn="just" defTabSz="943239" hangingPunct="0">
              <a:buFont typeface="Courier New" panose="02070309020205020404" pitchFamily="49" charset="0"/>
              <a:buChar char="o"/>
            </a:pPr>
            <a:r>
              <a:rPr lang="es-MX" sz="1600" dirty="0"/>
              <a:t>Diseñar prototipos, arquitectura del software y modelos de base de datos del sistema. Desarrollar, implementar y probar el sistema de información usando buenas prácticas de calidad. </a:t>
            </a:r>
          </a:p>
          <a:p>
            <a:pPr marL="285750" indent="-285750" algn="just" defTabSz="943239" hangingPunct="0">
              <a:buFont typeface="Courier New" panose="02070309020205020404" pitchFamily="49" charset="0"/>
              <a:buChar char="o"/>
            </a:pPr>
            <a:r>
              <a:rPr lang="es-MX" sz="1600" dirty="0"/>
              <a:t>Entregar informes de requisitos y análisis del sistema de información de acuerdo con las necesidades del cliente </a:t>
            </a:r>
          </a:p>
          <a:p>
            <a:pPr marL="285750" indent="-285750" algn="just" defTabSz="943239" hangingPunct="0">
              <a:buFont typeface="Courier New" panose="02070309020205020404" pitchFamily="49" charset="0"/>
              <a:buChar char="o"/>
            </a:pPr>
            <a:r>
              <a:rPr lang="es-MX" sz="1600" dirty="0"/>
              <a:t>Participar en los procesos de negociación durante todas las fases del proyecto.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1491" y="223841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52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568840" y="1515992"/>
            <a:ext cx="6528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b="1" dirty="0"/>
              <a:t>Beneficiarios del proyecto:</a:t>
            </a:r>
          </a:p>
          <a:p>
            <a:r>
              <a:rPr lang="es-MX" dirty="0"/>
              <a:t>Institución Educativa Castillo del Rey</a:t>
            </a:r>
            <a:endParaRPr lang="es-CO" dirty="0"/>
          </a:p>
          <a:p>
            <a:r>
              <a:rPr lang="es-CO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105121-299C-4404-A389-4734DC21B590}"/>
              </a:ext>
            </a:extLst>
          </p:cNvPr>
          <p:cNvSpPr txBox="1"/>
          <p:nvPr/>
        </p:nvSpPr>
        <p:spPr>
          <a:xfrm>
            <a:off x="568840" y="2259269"/>
            <a:ext cx="1674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CO" b="1" dirty="0"/>
              <a:t>Impacto</a:t>
            </a:r>
            <a:endParaRPr lang="es-CO" sz="2400" b="1" dirty="0"/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s-CO" sz="8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Social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Económico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A</a:t>
            </a:r>
            <a:r>
              <a:rPr lang="es-CO" dirty="0"/>
              <a:t>mbiental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MX" dirty="0"/>
              <a:t>T</a:t>
            </a:r>
            <a:r>
              <a:rPr lang="es-CO" dirty="0"/>
              <a:t>ecnológico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5" y="92332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105121-299C-4404-A389-4734DC21B590}"/>
              </a:ext>
            </a:extLst>
          </p:cNvPr>
          <p:cNvSpPr txBox="1"/>
          <p:nvPr/>
        </p:nvSpPr>
        <p:spPr>
          <a:xfrm>
            <a:off x="1019350" y="3943171"/>
            <a:ext cx="1116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b="1" dirty="0"/>
          </a:p>
          <a:p>
            <a:endParaRPr lang="es-MX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b="1" dirty="0"/>
          </a:p>
          <a:p>
            <a:r>
              <a:rPr lang="es-CO" b="1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1348F1-4389-4F7E-84F8-ED163C2A0093}"/>
              </a:ext>
            </a:extLst>
          </p:cNvPr>
          <p:cNvSpPr txBox="1"/>
          <p:nvPr/>
        </p:nvSpPr>
        <p:spPr>
          <a:xfrm>
            <a:off x="189325" y="1477685"/>
            <a:ext cx="1913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S</a:t>
            </a:r>
            <a:r>
              <a:rPr lang="es-CO" b="1" dirty="0"/>
              <a:t>ocial</a:t>
            </a:r>
            <a:endParaRPr lang="es-MX" dirty="0"/>
          </a:p>
          <a:p>
            <a:r>
              <a:rPr lang="es-MX" dirty="0"/>
              <a:t>Incremento de la competitividad y empleabilidad en las empresas, debido a la optimización de recursos que se genera al gestionar y sistematizar la información. 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994DFA-8495-4A67-8D7F-050E461AE4A5}"/>
              </a:ext>
            </a:extLst>
          </p:cNvPr>
          <p:cNvSpPr txBox="1"/>
          <p:nvPr/>
        </p:nvSpPr>
        <p:spPr>
          <a:xfrm>
            <a:off x="4498601" y="1487836"/>
            <a:ext cx="20839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A</a:t>
            </a:r>
            <a:r>
              <a:rPr lang="es-CO" b="1" dirty="0"/>
              <a:t>mbiental</a:t>
            </a:r>
          </a:p>
          <a:p>
            <a:r>
              <a:rPr lang="es-MX" dirty="0"/>
              <a:t>Sensibilización en el manejo de procesos limpios, en relación con el desarrollo sostenible propio de la empresa, al no invertir en algunos insumos tradicionales como es el caso de papel.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E4E917-969B-46DE-A704-E40789708CB5}"/>
              </a:ext>
            </a:extLst>
          </p:cNvPr>
          <p:cNvSpPr txBox="1"/>
          <p:nvPr/>
        </p:nvSpPr>
        <p:spPr>
          <a:xfrm>
            <a:off x="2222203" y="1477685"/>
            <a:ext cx="2083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E</a:t>
            </a:r>
            <a:r>
              <a:rPr lang="es-CO" b="1" dirty="0"/>
              <a:t>conómico</a:t>
            </a:r>
          </a:p>
          <a:p>
            <a:r>
              <a:rPr lang="es-MX" dirty="0"/>
              <a:t>Optimizar y administrar los recursos de las empresas, al utilizar eficientemente la información que ellas mismas generan. 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E614A6-761B-405C-9359-B8D05102E9D1}"/>
              </a:ext>
            </a:extLst>
          </p:cNvPr>
          <p:cNvSpPr txBox="1"/>
          <p:nvPr/>
        </p:nvSpPr>
        <p:spPr>
          <a:xfrm>
            <a:off x="6775000" y="1477685"/>
            <a:ext cx="2179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T</a:t>
            </a:r>
            <a:r>
              <a:rPr lang="es-CO" b="1" dirty="0"/>
              <a:t>ecnológico</a:t>
            </a:r>
          </a:p>
          <a:p>
            <a:r>
              <a:rPr lang="es-MX" dirty="0"/>
              <a:t>Mejoramiento de los procesos y procedimientos para la administración de los sistemas de información; facilitando la investigación y desarrollo en esta área del conocimiento. 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D13D5-4D0B-46D3-B9BF-FB9921C29549}"/>
              </a:ext>
            </a:extLst>
          </p:cNvPr>
          <p:cNvSpPr/>
          <p:nvPr/>
        </p:nvSpPr>
        <p:spPr>
          <a:xfrm>
            <a:off x="382868" y="627203"/>
            <a:ext cx="1231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chemeClr val="bg1"/>
                </a:solidFill>
              </a:rPr>
              <a:t>Impacto</a:t>
            </a:r>
          </a:p>
        </p:txBody>
      </p:sp>
    </p:spTree>
    <p:extLst>
      <p:ext uri="{BB962C8B-B14F-4D97-AF65-F5344CB8AC3E}">
        <p14:creationId xmlns:p14="http://schemas.microsoft.com/office/powerpoint/2010/main" val="159942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568840" y="1515992"/>
            <a:ext cx="8086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1" dirty="0"/>
              <a:t>Restricciones o riesgos asociados y alternativas de solución</a:t>
            </a:r>
          </a:p>
          <a:p>
            <a:r>
              <a:rPr lang="es-CO" b="1" dirty="0"/>
              <a:t> </a:t>
            </a:r>
          </a:p>
          <a:p>
            <a:pPr marL="342900" indent="-342900">
              <a:buAutoNum type="arabicParenR"/>
            </a:pPr>
            <a:r>
              <a:rPr lang="es-MX" dirty="0"/>
              <a:t>Recurso presupuestal insuficiente para la implantación. </a:t>
            </a:r>
          </a:p>
          <a:p>
            <a:pPr marL="342900" indent="-342900">
              <a:buAutoNum type="arabicParenR"/>
            </a:pPr>
            <a:r>
              <a:rPr lang="es-MX" dirty="0"/>
              <a:t>No aceptación de la solución tecnológica por parte del cliente. </a:t>
            </a:r>
          </a:p>
          <a:p>
            <a:pPr marL="342900" indent="-342900">
              <a:buAutoNum type="arabicParenR"/>
            </a:pPr>
            <a:r>
              <a:rPr lang="es-MX" dirty="0"/>
              <a:t>No satisfacer completamente las necesidades especificas del cliente. </a:t>
            </a:r>
          </a:p>
          <a:p>
            <a:pPr marL="342900" indent="-342900">
              <a:buAutoNum type="arabicParenR"/>
            </a:pPr>
            <a:r>
              <a:rPr lang="es-MX" dirty="0"/>
              <a:t>Fallas en el control de calidad en el desarrollo del proyecto. </a:t>
            </a:r>
          </a:p>
          <a:p>
            <a:pPr marL="342900" indent="-342900">
              <a:buAutoNum type="arabicParenR"/>
            </a:pPr>
            <a:r>
              <a:rPr lang="es-MX" dirty="0"/>
              <a:t>Pérdida o daño en los recursos tecnológicos adquiridos para el proyecto. </a:t>
            </a:r>
          </a:p>
          <a:p>
            <a:pPr marL="342900" indent="-342900">
              <a:buAutoNum type="arabicParenR"/>
            </a:pPr>
            <a:r>
              <a:rPr lang="es-MX" dirty="0"/>
              <a:t>Pérdida o daño en los dispositivos de almacenamiento de información. </a:t>
            </a:r>
          </a:p>
          <a:p>
            <a:pPr marL="342900" indent="-342900">
              <a:buAutoNum type="arabicParenR"/>
            </a:pPr>
            <a:r>
              <a:rPr lang="es-MX" dirty="0"/>
              <a:t>Daños o problemas con la conectividad.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133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499730" y="1211124"/>
            <a:ext cx="81445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Productos o resultados del proyecto</a:t>
            </a:r>
            <a:r>
              <a:rPr lang="es-CO" b="1" dirty="0"/>
              <a:t> </a:t>
            </a:r>
          </a:p>
          <a:p>
            <a:endParaRPr lang="es-CO" sz="900" b="1" dirty="0"/>
          </a:p>
          <a:p>
            <a:pPr marL="342900" indent="-342900">
              <a:buAutoNum type="arabicParenR"/>
            </a:pPr>
            <a:r>
              <a:rPr lang="es-MX" sz="1400" dirty="0"/>
              <a:t>Especificaciones funcionales del Sistema, basados en el informe SRS (Especificación de requerimientos del software), relacionados con los procesos de la organización, identificando los servicios a cumplir a través de mapas de procesos y diagramas de casos de uso.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80C36E-62FD-45D7-A288-CFD343C4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31" y="2495143"/>
            <a:ext cx="1777892" cy="17778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AF2F11-7CB4-4C45-93F8-32C853B6960D}"/>
              </a:ext>
            </a:extLst>
          </p:cNvPr>
          <p:cNvSpPr txBox="1"/>
          <p:nvPr/>
        </p:nvSpPr>
        <p:spPr>
          <a:xfrm>
            <a:off x="778174" y="2313941"/>
            <a:ext cx="68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S R 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5E262A-A7A6-4452-B71D-7DE459E04D12}"/>
              </a:ext>
            </a:extLst>
          </p:cNvPr>
          <p:cNvSpPr txBox="1"/>
          <p:nvPr/>
        </p:nvSpPr>
        <p:spPr>
          <a:xfrm>
            <a:off x="1877931" y="4273035"/>
            <a:ext cx="44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https://carsok.github.io/castillo_del_rey/</a:t>
            </a:r>
          </a:p>
        </p:txBody>
      </p:sp>
    </p:spTree>
    <p:extLst>
      <p:ext uri="{BB962C8B-B14F-4D97-AF65-F5344CB8AC3E}">
        <p14:creationId xmlns:p14="http://schemas.microsoft.com/office/powerpoint/2010/main" val="141364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F46671-8E22-45D6-8D37-7CAE7B433EF5}"/>
              </a:ext>
            </a:extLst>
          </p:cNvPr>
          <p:cNvSpPr txBox="1"/>
          <p:nvPr/>
        </p:nvSpPr>
        <p:spPr>
          <a:xfrm>
            <a:off x="382867" y="1279088"/>
            <a:ext cx="84102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/>
              <a:t>Productos o resultados del proyecto</a:t>
            </a:r>
            <a:r>
              <a:rPr lang="es-CO" b="1" dirty="0"/>
              <a:t> </a:t>
            </a:r>
          </a:p>
          <a:p>
            <a:endParaRPr lang="es-MX" sz="1400" dirty="0"/>
          </a:p>
          <a:p>
            <a:r>
              <a:rPr lang="es-MX" sz="1400" b="1" dirty="0"/>
              <a:t>2)</a:t>
            </a:r>
            <a:r>
              <a:rPr lang="es-MX" sz="1400" dirty="0"/>
              <a:t>  El modelo conceptual del Sistema, a partir del análisis de datos de los procesos y servicios prestados en la organización, donde se realice el diagnóstico de necesidades informáticas para la solución al problema y determinando las herramientas tecnológicas requeridas para el manejo de la información. </a:t>
            </a:r>
          </a:p>
        </p:txBody>
      </p:sp>
    </p:spTree>
    <p:extLst>
      <p:ext uri="{BB962C8B-B14F-4D97-AF65-F5344CB8AC3E}">
        <p14:creationId xmlns:p14="http://schemas.microsoft.com/office/powerpoint/2010/main" val="2370120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808</Words>
  <Application>Microsoft Office PowerPoint</Application>
  <PresentationFormat>Presentación en pantalla (16:9)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Bahnschrift Light SemiCondensed</vt:lpstr>
      <vt:lpstr>Calibir</vt:lpstr>
      <vt:lpstr>Calibri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Adis Patricia Ortiz Gomez</cp:lastModifiedBy>
  <cp:revision>20</cp:revision>
  <dcterms:created xsi:type="dcterms:W3CDTF">2019-11-27T03:16:21Z</dcterms:created>
  <dcterms:modified xsi:type="dcterms:W3CDTF">2023-05-04T13:43:39Z</dcterms:modified>
</cp:coreProperties>
</file>