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KCoXPFdw4TQg2B3R8rbDzLiU4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4A3F3-3CDD-4BBC-8C64-E44B3034F3D2}">
  <a:tblStyle styleId="{1BF4A3F3-3CDD-4BBC-8C64-E44B3034F3D2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6E6"/>
          </a:solidFill>
        </a:fill>
      </a:tcStyle>
    </a:wholeTbl>
    <a:band1H>
      <a:tcTxStyle/>
      <a:tcStyle>
        <a:tcBdr/>
        <a:fill>
          <a:solidFill>
            <a:srgbClr val="E2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2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9d8ca5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a9d8ca5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9d8ca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9d8ca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32"/>
          <p:cNvSpPr txBox="1"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Impact"/>
              <a:buNone/>
              <a:defRPr sz="8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2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body" idx="1"/>
          </p:nvPr>
        </p:nvSpPr>
        <p:spPr>
          <a:xfrm rot="5400000">
            <a:off x="2590800" y="-990600"/>
            <a:ext cx="3886200" cy="7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 rot="5400000">
            <a:off x="-1028700" y="2476500"/>
            <a:ext cx="541019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3009900" y="266701"/>
            <a:ext cx="4876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36"/>
          <p:cNvCxnSpPr/>
          <p:nvPr/>
        </p:nvCxnSpPr>
        <p:spPr>
          <a:xfrm>
            <a:off x="758952" y="1249362"/>
            <a:ext cx="3657600" cy="1588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36"/>
          <p:cNvCxnSpPr/>
          <p:nvPr/>
        </p:nvCxnSpPr>
        <p:spPr>
          <a:xfrm>
            <a:off x="4645152" y="1249362"/>
            <a:ext cx="3657600" cy="1588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body"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body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39"/>
          <p:cNvCxnSpPr/>
          <p:nvPr/>
        </p:nvCxnSpPr>
        <p:spPr>
          <a:xfrm rot="5400000">
            <a:off x="1677194" y="2514600"/>
            <a:ext cx="3810000" cy="1588"/>
          </a:xfrm>
          <a:prstGeom prst="straightConnector1">
            <a:avLst/>
          </a:prstGeom>
          <a:noFill/>
          <a:ln w="15875" cap="flat" cmpd="sng">
            <a:solidFill>
              <a:srgbClr val="97979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>
            <a:spLocks noGrp="1"/>
          </p:cNvSpPr>
          <p:nvPr>
            <p:ph type="pic" idx="2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1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1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Impact"/>
              <a:buNone/>
            </a:pPr>
            <a:r>
              <a:rPr lang="en-US"/>
              <a:t>Club Management System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Group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Resource Assign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Problem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Limited human resources and time.</a:t>
            </a:r>
            <a:endParaRPr/>
          </a:p>
          <a:p>
            <a:pPr marL="594360" lvl="1" indent="-134619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Solution: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Each teammate responsible for multiple roles.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Light code, and simplicity is the central aspect of our whole development process. 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Continue to play “what if…” to better optimize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Impact"/>
              <a:buNone/>
            </a:pPr>
            <a:r>
              <a:rPr lang="en-US"/>
              <a:t>The Software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Program process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94360" lvl="1" indent="-274319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Adding new teachers: “newTeacher//TEACHER_NAME//LEAVE_QUOTA”</a:t>
            </a:r>
            <a:endParaRPr/>
          </a:p>
          <a:p>
            <a:pPr marL="594360" lvl="1" indent="-121919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594360" lvl="1" indent="-121919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3140968"/>
            <a:ext cx="3916288" cy="1500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Program process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94360" lvl="1" indent="-274319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Creating new Extra-curriculum activities(Club): “createClub//CLUB_NAME//NAME_OF_MAIN_TUTOR”</a:t>
            </a:r>
            <a:endParaRPr sz="2400"/>
          </a:p>
          <a:p>
            <a:pPr marL="594360" lvl="1" indent="-274319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Adding teacher to a club: “addClubTutor//CLUB_NAME//TEACHER_NAME”</a:t>
            </a:r>
            <a:endParaRPr sz="2400"/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760" y="2780928"/>
            <a:ext cx="458216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Program process</a:t>
            </a:r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94360" lvl="1" indent="-274319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Mark down the leave taken by the teacher: </a:t>
            </a:r>
            <a:endParaRPr sz="2400"/>
          </a:p>
          <a:p>
            <a:pPr marL="64008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“takeLeave//LEAVE_TYPE// TEACHER_NAME //START_DATE//END_DATE”</a:t>
            </a:r>
            <a:endParaRPr/>
          </a:p>
          <a:p>
            <a:pPr marL="320040" lvl="1" indent="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594360" lvl="1" indent="-134619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656" y="3212976"/>
            <a:ext cx="6381571" cy="164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Program process</a:t>
            </a:r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94360" lvl="1" indent="-274319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Display all information in term of Teacher, Club or Leave Record:</a:t>
            </a:r>
            <a:endParaRPr sz="2400"/>
          </a:p>
          <a:p>
            <a:pPr marL="86868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"listTeachers": view all teachers and</a:t>
            </a:r>
            <a:endParaRPr/>
          </a:p>
          <a:p>
            <a:pPr marL="64008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corresponding remaining leave quota.</a:t>
            </a:r>
            <a:endParaRPr/>
          </a:p>
          <a:p>
            <a:pPr marL="86868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"listClubs": view all clubs and their</a:t>
            </a:r>
            <a:endParaRPr/>
          </a:p>
          <a:p>
            <a:pPr marL="64008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main tutor and start date.</a:t>
            </a:r>
            <a:endParaRPr/>
          </a:p>
          <a:p>
            <a:pPr marL="86868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“addClubTutor”: view main tutor at</a:t>
            </a:r>
            <a:endParaRPr/>
          </a:p>
          <a:p>
            <a:pPr marL="64008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each club.</a:t>
            </a:r>
            <a:endParaRPr/>
          </a:p>
          <a:p>
            <a:pPr marL="86868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“listRoles//TEACHER_NAME”: </a:t>
            </a:r>
            <a:endParaRPr/>
          </a:p>
          <a:p>
            <a:pPr marL="640080" lvl="2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view teacher’s role in all clubs.</a:t>
            </a: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112" y="1303584"/>
            <a:ext cx="3132212" cy="398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Program process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94360" lvl="1" indent="-274319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“listLeaves”: view teacher’s leave record.</a:t>
            </a:r>
            <a:endParaRPr/>
          </a:p>
          <a:p>
            <a:pPr marL="320040" lvl="1" indent="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594360" lvl="1" indent="-134619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193" name="Google Shape;1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61" y="2708920"/>
            <a:ext cx="28860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Impact"/>
              <a:buNone/>
            </a:pPr>
            <a:r>
              <a:rPr lang="en-US" sz="4860"/>
              <a:t>Design Pattern – </a:t>
            </a:r>
            <a:br>
              <a:rPr lang="en-US" sz="4860"/>
            </a:br>
            <a:r>
              <a:rPr lang="en-US" sz="4860"/>
              <a:t>Command Pattern</a:t>
            </a:r>
            <a:endParaRPr sz="4860"/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Clients can have different requests easily</a:t>
            </a:r>
            <a:endParaRPr dirty="0"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Clients can save commands in the  to test out the effect</a:t>
            </a:r>
            <a:endParaRPr dirty="0"/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1CAB4-411A-42FF-91E3-EAE4A6FAB4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1545" y="2286000"/>
            <a:ext cx="4924710" cy="23226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a9d8ca57c_0_5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Pattern-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Singleton Pattern</a:t>
            </a:r>
            <a:endParaRPr/>
          </a:p>
        </p:txBody>
      </p:sp>
      <p:sp>
        <p:nvSpPr>
          <p:cNvPr id="206" name="Google Shape;206;g7a9d8ca57c_0_5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Give a global access point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Limit Object instance on one only ever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g7a9d8ca57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425" y="1531525"/>
            <a:ext cx="3584600" cy="29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Impact"/>
              <a:buNone/>
            </a:pPr>
            <a:r>
              <a:rPr lang="en-US" sz="4860"/>
              <a:t>Design Principle – </a:t>
            </a:r>
            <a:br>
              <a:rPr lang="en-US" sz="4860"/>
            </a:br>
            <a:r>
              <a:rPr lang="en-US" sz="4860"/>
              <a:t>Open-Closed Principle</a:t>
            </a:r>
            <a:endParaRPr sz="4860"/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New commands can be easily added/extended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But entities like teachers are protected and cannot be modified</a:t>
            </a:r>
            <a:endParaRPr/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Have you ever…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pic>
        <p:nvPicPr>
          <p:cNvPr id="101" name="Google Shape;101;p2" descr="「paper record」的圖片搜尋結果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048" y="2972307"/>
            <a:ext cx="30861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descr="「paper record」的圖片搜尋結果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0540" y="617440"/>
            <a:ext cx="3729608" cy="203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003" y="2060848"/>
            <a:ext cx="3729608" cy="248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a9d8ca57c_0_0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Principle-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Responsibility Principle</a:t>
            </a:r>
            <a:endParaRPr/>
          </a:p>
        </p:txBody>
      </p:sp>
      <p:sp>
        <p:nvSpPr>
          <p:cNvPr id="219" name="Google Shape;219;g7a9d8ca57c_0_0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5187900" cy="297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the CM classes only have one purpose per class and can only do one thing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g7a9d8ca57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325" y="753396"/>
            <a:ext cx="1921100" cy="14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7a9d8ca57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321" y="2190996"/>
            <a:ext cx="1921100" cy="135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Code Refactoring</a:t>
            </a:r>
            <a:endParaRPr/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548680"/>
            <a:ext cx="5082406" cy="169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8587" y="2924944"/>
            <a:ext cx="5616624" cy="119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5975" y="4221088"/>
            <a:ext cx="3981847" cy="105640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/>
          <p:nvPr/>
        </p:nvSpPr>
        <p:spPr>
          <a:xfrm>
            <a:off x="4160875" y="2281456"/>
            <a:ext cx="432048" cy="57606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2225" cap="flat" cmpd="sng">
            <a:solidFill>
              <a:srgbClr val="7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Impact"/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Hierarchy Diagram</a:t>
            </a:r>
            <a:endParaRPr/>
          </a:p>
        </p:txBody>
      </p:sp>
      <p:pic>
        <p:nvPicPr>
          <p:cNvPr id="242" name="Google Shape;242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3142" y="685800"/>
            <a:ext cx="690151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Top-Down Approach</a:t>
            </a: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Test the functions from high to low levels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Testing: Main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Integration Testing 1: 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Main + Command (AddClubTutorCM, CreateClubCM,etc,)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Integration Testing 2: 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Main + Command + School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System Testing: Main + Command + School + Teacher + Club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Unit Testing</a:t>
            </a:r>
            <a:endParaRPr/>
          </a:p>
        </p:txBody>
      </p:sp>
      <p:pic>
        <p:nvPicPr>
          <p:cNvPr id="254" name="Google Shape;254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95609" y="2228794"/>
            <a:ext cx="1476581" cy="80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Integration Testing 1</a:t>
            </a:r>
            <a:endParaRPr/>
          </a:p>
        </p:txBody>
      </p:sp>
      <p:pic>
        <p:nvPicPr>
          <p:cNvPr id="260" name="Google Shape;260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6763" y="1700083"/>
            <a:ext cx="7154273" cy="185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Integration Testing 2</a:t>
            </a:r>
            <a:endParaRPr/>
          </a:p>
        </p:txBody>
      </p:sp>
      <p:pic>
        <p:nvPicPr>
          <p:cNvPr id="266" name="Google Shape;266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0579" y="1214240"/>
            <a:ext cx="7106642" cy="282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System Testing</a:t>
            </a:r>
            <a:endParaRPr/>
          </a:p>
        </p:txBody>
      </p:sp>
      <p:pic>
        <p:nvPicPr>
          <p:cNvPr id="272" name="Google Shape;27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3142" y="685800"/>
            <a:ext cx="690151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Test Coverage</a:t>
            </a:r>
            <a:endParaRPr/>
          </a:p>
        </p:txBody>
      </p:sp>
      <p:pic>
        <p:nvPicPr>
          <p:cNvPr id="278" name="Google Shape;27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95736" y="548680"/>
            <a:ext cx="4812307" cy="474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Impact"/>
              <a:buNone/>
            </a:pPr>
            <a:r>
              <a:rPr lang="en-US" sz="4860"/>
              <a:t>Our Application –</a:t>
            </a:r>
            <a:br>
              <a:rPr lang="en-US" sz="4860"/>
            </a:br>
            <a:r>
              <a:rPr lang="en-US" sz="4860"/>
              <a:t>NextGeneration</a:t>
            </a:r>
            <a:endParaRPr sz="4860"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an intelligent system can lower the cost, reduce human errors, and also increase efficiency.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NextGeneration accepts, stores, and updates the information of teachers. 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ultimate goal is to provide an efficient way to access and manage all the clubs' records.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Impact"/>
              <a:buNone/>
            </a:pPr>
            <a:r>
              <a:rPr lang="en-US"/>
              <a:t>Configuration</a:t>
            </a:r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Configuration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use Github and Google Drive for Source Control Tool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Github – To maintain the consistency of the code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Google Drive – To keep track of  amendment of different Documents.</a:t>
            </a:r>
            <a:endParaRPr/>
          </a:p>
          <a:p>
            <a:pPr marL="594360" lvl="1" indent="-134619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594360" lvl="1" indent="-134619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040" y="3035461"/>
            <a:ext cx="30194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 descr="「github」的圖片搜尋結果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1640" y="3440487"/>
            <a:ext cx="2738759" cy="14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Configuration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use following software for Development tools and testing tools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Eclipse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JUnit 5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EclEmma</a:t>
            </a:r>
            <a:endParaRPr/>
          </a:p>
          <a:p>
            <a:pPr marL="594360" lvl="1" indent="-134619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594360" lvl="1" indent="-134619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Main Function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Record and list out new teacher</a:t>
            </a:r>
            <a:endParaRPr/>
          </a:p>
          <a:p>
            <a:pPr marL="594360" lvl="1" indent="-274319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Char char="•"/>
            </a:pPr>
            <a:r>
              <a:rPr lang="en-US" sz="2035"/>
              <a:t>Keep track of each teacher assigned annual leave quota and personal information.</a:t>
            </a:r>
            <a:endParaRPr/>
          </a:p>
          <a:p>
            <a:pPr marL="594360" lvl="1" indent="-274319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Char char="•"/>
            </a:pPr>
            <a:r>
              <a:rPr lang="en-US" sz="2035"/>
              <a:t>Make sure no repeated staff record.</a:t>
            </a:r>
            <a:endParaRPr/>
          </a:p>
          <a:p>
            <a:pPr marL="274320" lvl="0" indent="-1333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/>
          </a:p>
          <a:p>
            <a:pPr marL="274320" lvl="0" indent="-27432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Register and show new Team</a:t>
            </a:r>
            <a:endParaRPr/>
          </a:p>
          <a:p>
            <a:pPr marL="594360" lvl="1" indent="-274319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Char char="•"/>
            </a:pPr>
            <a:r>
              <a:rPr lang="en-US" sz="2035"/>
              <a:t>Each teacher can manager one or more teams, even no teams.</a:t>
            </a:r>
            <a:endParaRPr/>
          </a:p>
          <a:p>
            <a:pPr marL="594360" lvl="1" indent="-14509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endParaRPr sz="2035"/>
          </a:p>
          <a:p>
            <a:pPr marL="274320" lvl="0" indent="-27432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Document Employee's Annual Leave</a:t>
            </a:r>
            <a:endParaRPr/>
          </a:p>
          <a:p>
            <a:pPr marL="594360" lvl="1" indent="-274319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Char char="•"/>
            </a:pPr>
            <a:r>
              <a:rPr lang="en-US" sz="2035"/>
              <a:t>Employees are allowed to take leaves based on their requests, like No-pay Leave, Annual Leave, Compensation Leave.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PROJECT PLANNING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Impact"/>
              <a:buNone/>
            </a:pPr>
            <a:r>
              <a:rPr lang="en-US" sz="4860"/>
              <a:t>Project Team Organization</a:t>
            </a:r>
            <a:endParaRPr sz="4860"/>
          </a:p>
        </p:txBody>
      </p:sp>
      <p:graphicFrame>
        <p:nvGraphicFramePr>
          <p:cNvPr id="127" name="Google Shape;127;p6"/>
          <p:cNvGraphicFramePr/>
          <p:nvPr/>
        </p:nvGraphicFramePr>
        <p:xfrm>
          <a:off x="762000" y="620687"/>
          <a:ext cx="7554400" cy="3528400"/>
        </p:xfrm>
        <a:graphic>
          <a:graphicData uri="http://schemas.openxmlformats.org/drawingml/2006/table">
            <a:tbl>
              <a:tblPr firstRow="1" bandRow="1">
                <a:noFill/>
                <a:tableStyleId>{1BF4A3F3-3CDD-4BBC-8C64-E44B3034F3D2}</a:tableStyleId>
              </a:tblPr>
              <a:tblGrid>
                <a:gridCol w="3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Member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WANG Ka Chun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Programmer, Project Manager</a:t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WONG Siu Fai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Programmer, Configuration Manager</a:t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 Kwan 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/>
                        <a:t>Programmer, Testing Engineer</a:t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Impact"/>
              <a:buNone/>
            </a:pPr>
            <a:r>
              <a:rPr lang="en-US" sz="4860"/>
              <a:t>Software Development Methodology</a:t>
            </a:r>
            <a:endParaRPr sz="4860"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use the Waterfall development method.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Reason: our team has clear objectives and stable requirements.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Pros: 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easy to understand and </a:t>
            </a:r>
            <a:endParaRPr/>
          </a:p>
          <a:p>
            <a:pPr marL="320040" lvl="1" indent="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manage</a:t>
            </a:r>
            <a:endParaRPr/>
          </a:p>
          <a:p>
            <a:pPr marL="594360" lvl="1" indent="-274319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 schedule can be set </a:t>
            </a:r>
            <a:endParaRPr/>
          </a:p>
          <a:p>
            <a:pPr marL="320040" lvl="1" indent="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with deadlines for each </a:t>
            </a:r>
            <a:endParaRPr/>
          </a:p>
          <a:p>
            <a:pPr marL="320040" lvl="1" indent="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stage of development.</a:t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1958" y="1988840"/>
            <a:ext cx="4736309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Impact"/>
              <a:buNone/>
            </a:pPr>
            <a:r>
              <a:rPr lang="en-US" sz="4860"/>
              <a:t>Work breakdown Structure</a:t>
            </a:r>
            <a:endParaRPr sz="486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Font typeface="Impact"/>
              <a:buAutoNum type="arabicPeriod"/>
            </a:pPr>
            <a:r>
              <a:rPr lang="en-US" sz="1860"/>
              <a:t>Requirements Gathering</a:t>
            </a:r>
            <a:endParaRPr/>
          </a:p>
          <a:p>
            <a:pPr marL="777240" lvl="1" indent="-4572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704"/>
              <a:buFont typeface="Impact"/>
              <a:buAutoNum type="arabicPeriod"/>
            </a:pPr>
            <a:r>
              <a:rPr lang="en-US" sz="1704"/>
              <a:t>Topic Discussion</a:t>
            </a:r>
            <a:endParaRPr/>
          </a:p>
          <a:p>
            <a:pPr marL="777240" lvl="1" indent="-4572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704"/>
              <a:buFont typeface="Impact"/>
              <a:buAutoNum type="arabicPeriod"/>
            </a:pPr>
            <a:r>
              <a:rPr lang="en-US" sz="1704"/>
              <a:t>Research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Font typeface="Impact"/>
              <a:buAutoNum type="arabicPeriod"/>
            </a:pPr>
            <a:r>
              <a:rPr lang="en-US" sz="1860"/>
              <a:t>Design &amp; Analysis</a:t>
            </a:r>
            <a:endParaRPr/>
          </a:p>
          <a:p>
            <a:pPr marL="777240" lvl="1" indent="-4572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704"/>
              <a:buFont typeface="Impact"/>
              <a:buAutoNum type="arabicPeriod"/>
            </a:pPr>
            <a:r>
              <a:rPr lang="en-US" sz="1704"/>
              <a:t>Algorithm Design</a:t>
            </a:r>
            <a:endParaRPr/>
          </a:p>
          <a:p>
            <a:pPr marL="777240" lvl="1" indent="-4572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704"/>
              <a:buFont typeface="Impact"/>
              <a:buAutoNum type="arabicPeriod"/>
            </a:pPr>
            <a:r>
              <a:rPr lang="en-US" sz="1704"/>
              <a:t>Database Design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Font typeface="Impact"/>
              <a:buAutoNum type="arabicPeriod"/>
            </a:pPr>
            <a:r>
              <a:rPr lang="en-US" sz="1860"/>
              <a:t>Software Development</a:t>
            </a:r>
            <a:endParaRPr/>
          </a:p>
          <a:p>
            <a:pPr marL="777240" lvl="1" indent="-4572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704"/>
              <a:buFont typeface="Impact"/>
              <a:buAutoNum type="arabicPeriod"/>
            </a:pPr>
            <a:r>
              <a:rPr lang="en-US" sz="1704"/>
              <a:t>Algorithm Implementation</a:t>
            </a:r>
            <a:endParaRPr/>
          </a:p>
          <a:p>
            <a:pPr marL="777240" lvl="1" indent="-4572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704"/>
              <a:buFont typeface="Impact"/>
              <a:buAutoNum type="arabicPeriod"/>
            </a:pPr>
            <a:r>
              <a:rPr lang="en-US" sz="1704"/>
              <a:t>Database Implementation</a:t>
            </a:r>
            <a:endParaRPr/>
          </a:p>
          <a:p>
            <a:pPr marL="457200" lvl="0" indent="-4572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Font typeface="Impact"/>
              <a:buAutoNum type="arabicPeriod"/>
            </a:pPr>
            <a:r>
              <a:rPr lang="en-US" sz="1860"/>
              <a:t>Testing &amp; Development</a:t>
            </a:r>
            <a:endParaRPr/>
          </a:p>
          <a:p>
            <a:pPr marL="777240" lvl="1" indent="-4572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704"/>
              <a:buFont typeface="Impact"/>
              <a:buAutoNum type="arabicPeriod"/>
            </a:pPr>
            <a:r>
              <a:rPr lang="en-US" sz="1704"/>
              <a:t>Unit Test</a:t>
            </a:r>
            <a:endParaRPr/>
          </a:p>
          <a:p>
            <a:pPr marL="777240" lvl="1" indent="-4572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704"/>
              <a:buFont typeface="Impact"/>
              <a:buAutoNum type="arabicPeriod"/>
            </a:pPr>
            <a:r>
              <a:rPr lang="en-US" sz="1704"/>
              <a:t>System Test</a:t>
            </a:r>
            <a:endParaRPr/>
          </a:p>
          <a:p>
            <a:pPr marL="777240" lvl="1" indent="-4572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704"/>
              <a:buFont typeface="Impact"/>
              <a:buAutoNum type="arabicPeriod"/>
            </a:pPr>
            <a:r>
              <a:rPr lang="en-US" sz="1704"/>
              <a:t>Integration Test</a:t>
            </a:r>
            <a:endParaRPr/>
          </a:p>
          <a:p>
            <a:pPr marL="777240" lvl="1" indent="-45720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704"/>
              <a:buFont typeface="Impact"/>
              <a:buAutoNum type="arabicPeriod"/>
            </a:pPr>
            <a:r>
              <a:rPr lang="en-US" sz="1704"/>
              <a:t>User Acceptance Test</a:t>
            </a:r>
            <a:endParaRPr sz="1704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en-US"/>
              <a:t>Project Schedule</a:t>
            </a:r>
            <a:endParaRPr/>
          </a:p>
        </p:txBody>
      </p:sp>
      <p:pic>
        <p:nvPicPr>
          <p:cNvPr id="146" name="Google Shape;146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4006" y="1628800"/>
            <a:ext cx="8467084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639</Words>
  <Application>Microsoft Office PowerPoint</Application>
  <PresentationFormat>On-screen Show (4:3)</PresentationFormat>
  <Paragraphs>130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Cambria</vt:lpstr>
      <vt:lpstr>Impact</vt:lpstr>
      <vt:lpstr>Times New Roman</vt:lpstr>
      <vt:lpstr>NewsPrint</vt:lpstr>
      <vt:lpstr>Club Management System</vt:lpstr>
      <vt:lpstr>Have you ever…</vt:lpstr>
      <vt:lpstr>Our Application – NextGeneration</vt:lpstr>
      <vt:lpstr>Main Function</vt:lpstr>
      <vt:lpstr>PROJECT PLANNING</vt:lpstr>
      <vt:lpstr>Project Team Organization</vt:lpstr>
      <vt:lpstr>Software Development Methodology</vt:lpstr>
      <vt:lpstr>Work breakdown Structure</vt:lpstr>
      <vt:lpstr>Project Schedule</vt:lpstr>
      <vt:lpstr>Resource Assign</vt:lpstr>
      <vt:lpstr>The Software</vt:lpstr>
      <vt:lpstr>Program process</vt:lpstr>
      <vt:lpstr>Program process</vt:lpstr>
      <vt:lpstr>Program process</vt:lpstr>
      <vt:lpstr>Program process</vt:lpstr>
      <vt:lpstr>Program process</vt:lpstr>
      <vt:lpstr>Design Pattern –  Command Pattern</vt:lpstr>
      <vt:lpstr>Design Pattern- Singleton Pattern</vt:lpstr>
      <vt:lpstr>Design Principle –  Open-Closed Principle</vt:lpstr>
      <vt:lpstr>Design Principle- Single Responsibility Principle</vt:lpstr>
      <vt:lpstr>Code Refactoring</vt:lpstr>
      <vt:lpstr>Testing</vt:lpstr>
      <vt:lpstr>Hierarchy Diagram</vt:lpstr>
      <vt:lpstr>Top-Down Approach</vt:lpstr>
      <vt:lpstr>Unit Testing</vt:lpstr>
      <vt:lpstr>Integration Testing 1</vt:lpstr>
      <vt:lpstr>Integration Testing 2</vt:lpstr>
      <vt:lpstr>System Testing</vt:lpstr>
      <vt:lpstr>Test Coverage</vt:lpstr>
      <vt:lpstr>Configuration</vt:lpstr>
      <vt:lpstr>Configuration</vt:lpstr>
      <vt:lpstr>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Management System</dc:title>
  <dc:creator>KwanToHo</dc:creator>
  <cp:lastModifiedBy>KC WANG</cp:lastModifiedBy>
  <cp:revision>2</cp:revision>
  <dcterms:created xsi:type="dcterms:W3CDTF">2019-11-26T04:02:56Z</dcterms:created>
  <dcterms:modified xsi:type="dcterms:W3CDTF">2019-12-08T14:20:36Z</dcterms:modified>
</cp:coreProperties>
</file>