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C3CB-F547-9AF3-0FC2-5C8CE95DD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9B8E2-C6FD-A902-6B59-F1BC76D7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36E1-5A77-9F86-B46D-26FE8550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72CF-7312-8C52-EE4B-F416652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9DAEC-3875-EAF4-F0E2-5E45755D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2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BFF6-6D20-A630-EA7D-593536D1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30D8-A0A7-67F4-B5C8-5A8E71546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7470-55B9-85CC-6269-1CB7388B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25FC-658C-13CB-3E12-64C1C5DB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30293-82D8-F397-FD4D-36D1F16B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9CEF3-8406-3A3F-061E-35AFBC8D0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64860-5C2B-10C4-1B7C-96876D9E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6707-4127-5375-4ED1-CA638C79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C9D6-CD2E-76B4-6775-398CD2DB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2DD2-C6D6-C01B-3BB2-A93FB6E2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7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9E4B-9E73-8ABF-8AB8-D7A71D22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4C05-B141-3230-71AE-08062BE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16FBA-25E9-358D-8DB0-943ADA6F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F2CE-A09F-F49E-1F0F-CA13CC07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30EF-27FF-BB05-98F6-A00BF189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E8DE-D7DC-3ADA-64C4-BA5BF8DF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77249-1F13-1EDA-5D39-0747FE57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37FC-187C-73F0-542E-24E3B3BA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8EF3-74CF-515B-8B12-F4C734BA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6BD9-9975-34BE-93E8-F6AA30AE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8B2-0E7F-D7CC-19CA-37F23D4E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684B-2E13-7178-8989-3D1F252F4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F4E93-787A-1452-1CBF-02AD0350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2EE9-0F22-DEAB-4CDB-1C56058E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0A2D5-E87F-1A0E-A1AC-AAAF7B28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166E2-8C0E-DBA7-150A-06B2A185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894E-0898-DF88-E2A1-6236A816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BBF43-18ED-3BBD-2785-752DC1B1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D57A9-83BB-C2B1-8DB3-F608226B6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ECB85-3A1C-EE0F-9020-9AF57EB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08F01-BC11-CFD0-DCA0-8E730C546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0298D-95DB-8344-F7A3-0CD79652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2456A-C9E8-1D3A-0AA3-5AE1DCBD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D0653-C991-B4C1-1F89-2DAA5DE0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D3C7-40FA-31C2-8169-DB5D8381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EF1D-A20B-2266-9D3A-D9842FB7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8D3FA-D16C-6B1D-0BEA-CFDA2A58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27553-5477-414A-EFF2-BF51A9FE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4C39A-11E1-E6CA-6D2C-657648C2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BC65B-D00D-FC27-3FC7-39ED46AD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1A6D3-D71C-6F78-4C29-5645E30A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B1CD-B7CD-9D8A-3E65-E371ADCF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6ED8C-3C5D-89FC-FACB-0FE00315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7E57C-5BA4-BCD9-3134-0E3DF10AA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C05E2-7B98-22B8-70BD-079EABE0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8E6D6-51B0-A3A5-0DEC-8E269081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21EBF-4099-BB1C-FFD5-ED062392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0422-DF5E-529B-969E-3D1C63FD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AEB4-BE9F-B5E3-31BD-17BD93500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18FE0-1EA9-E629-EE6D-3E299A2A0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5541-31C8-709C-45D6-CFAEDAD6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7B5CE-C845-84DB-8DF3-7A22A04A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17FAF-5E84-9B71-FE2A-867D10B2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AF182-C72D-08A9-029A-7EBFD02C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2842-939A-783E-6599-98F1490C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13F06-BF32-2213-431F-CC7F3DF75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0F589-65BA-46E7-A790-EE95752310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71C92-A1F4-A3CA-CD0E-65B1C43CD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F813-7EFC-C892-D480-6348F52C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ACD05-E622-4B4E-85DF-494468F1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FF07-D50C-84E8-C3B1-7126C2D2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Dostar</a:t>
            </a:r>
            <a:r>
              <a:rPr lang="en-US" dirty="0"/>
              <a:t> Marketing Employee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B134-BE15-9596-ACC7-42512B1B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  <a:p>
            <a:r>
              <a:rPr lang="en-US" dirty="0"/>
              <a:t>Identify employees’ areas  of specialization</a:t>
            </a:r>
          </a:p>
          <a:p>
            <a:r>
              <a:rPr lang="en-US" dirty="0"/>
              <a:t>Define linear programming model object function and constraints</a:t>
            </a:r>
          </a:p>
          <a:p>
            <a:r>
              <a:rPr lang="en-US" dirty="0"/>
              <a:t>Review Excel solver solution</a:t>
            </a:r>
          </a:p>
          <a:p>
            <a:r>
              <a:rPr lang="en-US" dirty="0"/>
              <a:t>Draw insights from solution</a:t>
            </a:r>
          </a:p>
        </p:txBody>
      </p:sp>
    </p:spTree>
    <p:extLst>
      <p:ext uri="{BB962C8B-B14F-4D97-AF65-F5344CB8AC3E}">
        <p14:creationId xmlns:p14="http://schemas.microsoft.com/office/powerpoint/2010/main" val="1105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ABE9-EE87-34E7-516E-EA067681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Areas of Specialization</a:t>
            </a:r>
          </a:p>
        </p:txBody>
      </p:sp>
      <p:pic>
        <p:nvPicPr>
          <p:cNvPr id="5" name="Content Placeholder 4" descr="A list of work time jobs&#10;&#10;Description automatically generated">
            <a:extLst>
              <a:ext uri="{FF2B5EF4-FFF2-40B4-BE49-F238E27FC236}">
                <a16:creationId xmlns:a16="http://schemas.microsoft.com/office/drawing/2014/main" id="{9DBA78C4-0542-69A8-F464-98C7D7EBD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690688"/>
            <a:ext cx="8413260" cy="4989512"/>
          </a:xfrm>
        </p:spPr>
      </p:pic>
    </p:spTree>
    <p:extLst>
      <p:ext uri="{BB962C8B-B14F-4D97-AF65-F5344CB8AC3E}">
        <p14:creationId xmlns:p14="http://schemas.microsoft.com/office/powerpoint/2010/main" val="69901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3C5-07E7-1E21-F4AB-CD2D5412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Areas of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D054-A170-EE6F-A2FB-891DD0F8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B, C, D, and E all share the same 4 areas of specialization.</a:t>
            </a:r>
          </a:p>
          <a:p>
            <a:r>
              <a:rPr lang="en-US" dirty="0"/>
              <a:t>Employees F and G share the same 1 area of specialization.</a:t>
            </a:r>
          </a:p>
          <a:p>
            <a:r>
              <a:rPr lang="en-US" dirty="0"/>
              <a:t>Employee A can do all areas of specialization.</a:t>
            </a:r>
          </a:p>
          <a:p>
            <a:r>
              <a:rPr lang="en-US" dirty="0"/>
              <a:t>Employees F and G are the least diverse.</a:t>
            </a:r>
          </a:p>
          <a:p>
            <a:r>
              <a:rPr lang="en-US" dirty="0"/>
              <a:t>All workers have the same 40 hours per week.</a:t>
            </a:r>
          </a:p>
          <a:p>
            <a:r>
              <a:rPr lang="en-US" dirty="0"/>
              <a:t>Overlapping specializations could allow for a reduction in employees.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6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0692-73FD-699A-E8D3-B0C2725E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Linear Programming Model</a:t>
            </a:r>
          </a:p>
        </p:txBody>
      </p:sp>
      <p:pic>
        <p:nvPicPr>
          <p:cNvPr id="5" name="Content Placeholder 4" descr="A white rectangular table with black text&#10;&#10;Description automatically generated">
            <a:extLst>
              <a:ext uri="{FF2B5EF4-FFF2-40B4-BE49-F238E27FC236}">
                <a16:creationId xmlns:a16="http://schemas.microsoft.com/office/drawing/2014/main" id="{502AE1FD-24A2-BFB7-B2F9-887E8A23D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2501"/>
            <a:ext cx="10515600" cy="2824354"/>
          </a:xfrm>
        </p:spPr>
      </p:pic>
    </p:spTree>
    <p:extLst>
      <p:ext uri="{BB962C8B-B14F-4D97-AF65-F5344CB8AC3E}">
        <p14:creationId xmlns:p14="http://schemas.microsoft.com/office/powerpoint/2010/main" val="3375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2422-FFC6-07C2-DEEF-0500793F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9847-F427-A234-3AEC-E7E26F6F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objective is to reduce costs by reducing the number of employees.</a:t>
            </a:r>
          </a:p>
          <a:p>
            <a:r>
              <a:rPr lang="en-US" dirty="0"/>
              <a:t>Y = Project &amp; X = Employee</a:t>
            </a:r>
          </a:p>
          <a:p>
            <a:r>
              <a:rPr lang="en-US" dirty="0"/>
              <a:t>Objective function : Y = X1 + X2 + X3 + X4 + X5 + X6 +X7</a:t>
            </a:r>
          </a:p>
          <a:p>
            <a:r>
              <a:rPr lang="en-US" dirty="0"/>
              <a:t>Decision variables : </a:t>
            </a:r>
          </a:p>
          <a:p>
            <a:r>
              <a:rPr lang="en-US" dirty="0"/>
              <a:t>P1 &amp; P2 : X1 + X2 + X3 + X4 + X5 = 2</a:t>
            </a:r>
          </a:p>
          <a:p>
            <a:r>
              <a:rPr lang="en-US" dirty="0"/>
              <a:t>P3 : X1 + X6 + X7 = 1</a:t>
            </a:r>
          </a:p>
          <a:p>
            <a:r>
              <a:rPr lang="en-US" dirty="0"/>
              <a:t>P4 &amp; P5 : X1 + X2 + X3 + X4 +X5 = 2</a:t>
            </a:r>
          </a:p>
          <a:p>
            <a:r>
              <a:rPr lang="en-US" dirty="0"/>
              <a:t>X6 &amp; X7 != P1 or P2 or P4 or P5</a:t>
            </a:r>
          </a:p>
          <a:p>
            <a:r>
              <a:rPr lang="en-US" dirty="0"/>
              <a:t>X2 &amp; X3 &amp; X4 &amp;X5 != P3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1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DE92-D563-9A08-6F57-7392016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Capabilities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0EAC-7F29-498A-0CA0-6AD4648BF76C}"/>
              </a:ext>
            </a:extLst>
          </p:cNvPr>
          <p:cNvSpPr txBox="1"/>
          <p:nvPr/>
        </p:nvSpPr>
        <p:spPr>
          <a:xfrm>
            <a:off x="977900" y="1981199"/>
            <a:ext cx="977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Array determines which employees can work on each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values are binary: 1 equals capable and 0 equals not.</a:t>
            </a:r>
          </a:p>
        </p:txBody>
      </p:sp>
      <p:pic>
        <p:nvPicPr>
          <p:cNvPr id="10" name="Content Placeholder 9" descr="A number on a blue background&#10;&#10;Description automatically generated">
            <a:extLst>
              <a:ext uri="{FF2B5EF4-FFF2-40B4-BE49-F238E27FC236}">
                <a16:creationId xmlns:a16="http://schemas.microsoft.com/office/drawing/2014/main" id="{ACE9A426-457B-C87F-4D9A-1AC58C389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627530"/>
            <a:ext cx="8594827" cy="3468470"/>
          </a:xfrm>
        </p:spPr>
      </p:pic>
    </p:spTree>
    <p:extLst>
      <p:ext uri="{BB962C8B-B14F-4D97-AF65-F5344CB8AC3E}">
        <p14:creationId xmlns:p14="http://schemas.microsoft.com/office/powerpoint/2010/main" val="9652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D727-C524-14FE-E879-E13752E7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Solver Menu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FFF13A-4745-343B-24CB-5CAC7E7A7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8124"/>
            <a:ext cx="7319923" cy="5108575"/>
          </a:xfrm>
        </p:spPr>
      </p:pic>
    </p:spTree>
    <p:extLst>
      <p:ext uri="{BB962C8B-B14F-4D97-AF65-F5344CB8AC3E}">
        <p14:creationId xmlns:p14="http://schemas.microsoft.com/office/powerpoint/2010/main" val="284659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400-7F33-1CC0-639A-847A3A5E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Solver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CAAC-924A-7A89-704A-211A5732F741}"/>
              </a:ext>
            </a:extLst>
          </p:cNvPr>
          <p:cNvSpPr txBox="1"/>
          <p:nvPr/>
        </p:nvSpPr>
        <p:spPr>
          <a:xfrm>
            <a:off x="838200" y="1690688"/>
            <a:ext cx="983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minimize the number of employees, the manager would fire all employees except 2, 3, and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projects would be completed with 3 employees. </a:t>
            </a:r>
          </a:p>
        </p:txBody>
      </p:sp>
      <p:pic>
        <p:nvPicPr>
          <p:cNvPr id="10" name="Content Placeholder 9" descr="A number on a blue background&#10;&#10;Description automatically generated">
            <a:extLst>
              <a:ext uri="{FF2B5EF4-FFF2-40B4-BE49-F238E27FC236}">
                <a16:creationId xmlns:a16="http://schemas.microsoft.com/office/drawing/2014/main" id="{03B71877-D795-CA48-B442-D4DD6C57F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483329"/>
            <a:ext cx="9185589" cy="3587271"/>
          </a:xfrm>
        </p:spPr>
      </p:pic>
    </p:spTree>
    <p:extLst>
      <p:ext uri="{BB962C8B-B14F-4D97-AF65-F5344CB8AC3E}">
        <p14:creationId xmlns:p14="http://schemas.microsoft.com/office/powerpoint/2010/main" val="126905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E1B6-BDF7-2153-557E-9C0514AF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Solver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343AB-9DE2-B8AB-D16B-86F5197B9F89}"/>
              </a:ext>
            </a:extLst>
          </p:cNvPr>
          <p:cNvSpPr txBox="1"/>
          <p:nvPr/>
        </p:nvSpPr>
        <p:spPr>
          <a:xfrm>
            <a:off x="736600" y="4731615"/>
            <a:ext cx="94489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projects would require an estimated 4 months to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Employee2 and Employee3 working on the same project dramatically reduces project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Employee7’s project is a bottleneck requiring almost 2 months to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Employee7’s salary may be higher due to workload.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Employee2 and Employee3’s salary cost is most likely high due to multiple specializations.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salary wages may offset money saved from fewer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Content Placeholder 13" descr="A screenshot of a data&#10;&#10;Description automatically generated">
            <a:extLst>
              <a:ext uri="{FF2B5EF4-FFF2-40B4-BE49-F238E27FC236}">
                <a16:creationId xmlns:a16="http://schemas.microsoft.com/office/drawing/2014/main" id="{048F4DAC-8709-F1B3-DBA5-CED042464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0839"/>
            <a:ext cx="8696432" cy="3350776"/>
          </a:xfrm>
        </p:spPr>
      </p:pic>
    </p:spTree>
    <p:extLst>
      <p:ext uri="{BB962C8B-B14F-4D97-AF65-F5344CB8AC3E}">
        <p14:creationId xmlns:p14="http://schemas.microsoft.com/office/powerpoint/2010/main" val="300567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349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Dostar Marketing Employee Optimization</vt:lpstr>
      <vt:lpstr>Employee Areas of Specialization</vt:lpstr>
      <vt:lpstr>Employee Areas of Specialization</vt:lpstr>
      <vt:lpstr>Data for Linear Programming Model</vt:lpstr>
      <vt:lpstr>Linear Programming Model </vt:lpstr>
      <vt:lpstr>Project Capabilities Array</vt:lpstr>
      <vt:lpstr>Excel Solver Menu</vt:lpstr>
      <vt:lpstr>Excel Solver Result</vt:lpstr>
      <vt:lpstr>Implications of Solver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carson stewart</dc:creator>
  <cp:lastModifiedBy>carson stewart</cp:lastModifiedBy>
  <cp:revision>2</cp:revision>
  <dcterms:created xsi:type="dcterms:W3CDTF">2024-11-30T23:08:36Z</dcterms:created>
  <dcterms:modified xsi:type="dcterms:W3CDTF">2024-12-02T00:56:30Z</dcterms:modified>
</cp:coreProperties>
</file>