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3" r:id="rId19"/>
    <p:sldId id="271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F657-385A-4F54-96C9-6C09CF59AB10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8F49-131D-415C-89AA-1A84715D7A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4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Intro – will have you guys code…anyone not have environment to develop and run C code?</a:t>
            </a:r>
          </a:p>
          <a:p>
            <a:r>
              <a:rPr lang="en-CA" dirty="0"/>
              <a:t>Hope to show you some application and go into more details of things may have heard in class, and hopefully teach you some new things about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74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Draw stack for some function calls</a:t>
            </a:r>
          </a:p>
          <a:p>
            <a:r>
              <a:rPr lang="en-CA" dirty="0"/>
              <a:t>Mention this is where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212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do lifetime example, but with heap variable</a:t>
            </a:r>
          </a:p>
          <a:p>
            <a:r>
              <a:rPr lang="en-CA" dirty="0"/>
              <a:t>Example in </a:t>
            </a:r>
            <a:r>
              <a:rPr lang="en-CA" dirty="0" err="1"/>
              <a:t>heapLifetime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1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Example of using of stack and heap with </a:t>
            </a:r>
            <a:r>
              <a:rPr lang="en-CA" dirty="0" err="1"/>
              <a:t>blowMem</a:t>
            </a:r>
            <a:r>
              <a:rPr lang="en-CA" dirty="0"/>
              <a:t>() – stack not blown! Because function ends and popped off</a:t>
            </a:r>
          </a:p>
          <a:p>
            <a:r>
              <a:rPr lang="en-CA" dirty="0"/>
              <a:t>Example of weird values with </a:t>
            </a:r>
            <a:r>
              <a:rPr lang="en-CA" dirty="0" err="1"/>
              <a:t>uninit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21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Write out the cascading function calls and subsequent returns</a:t>
            </a:r>
          </a:p>
          <a:p>
            <a:r>
              <a:rPr lang="en-CA" dirty="0"/>
              <a:t>Have them write recursive function</a:t>
            </a:r>
          </a:p>
          <a:p>
            <a:r>
              <a:rPr lang="en-CA" dirty="0"/>
              <a:t>Example in recursion()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9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Ask them to write a function, make a function pointer and assign to it in main</a:t>
            </a:r>
          </a:p>
          <a:p>
            <a:r>
              <a:rPr lang="en-CA" dirty="0"/>
              <a:t>Then have them make function that take function pointer as parameter and calls that pointer inside function</a:t>
            </a:r>
          </a:p>
          <a:p>
            <a:r>
              <a:rPr lang="en-CA" dirty="0"/>
              <a:t>Example in </a:t>
            </a:r>
            <a:r>
              <a:rPr lang="en-CA" dirty="0" err="1"/>
              <a:t>funcPointer</a:t>
            </a:r>
            <a:r>
              <a:rPr lang="en-CA" dirty="0"/>
              <a:t>() with </a:t>
            </a:r>
            <a:r>
              <a:rPr lang="en-CA" dirty="0" err="1"/>
              <a:t>isSquare</a:t>
            </a:r>
            <a:r>
              <a:rPr lang="en-CA" dirty="0"/>
              <a:t> and </a:t>
            </a:r>
            <a:r>
              <a:rPr lang="en-CA" dirty="0" err="1"/>
              <a:t>uninit</a:t>
            </a:r>
            <a:r>
              <a:rPr lang="en-CA" dirty="0"/>
              <a:t>() as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867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974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Carson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53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create a macro function</a:t>
            </a:r>
          </a:p>
          <a:p>
            <a:r>
              <a:rPr lang="en-CA" dirty="0"/>
              <a:t>Example in defines()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01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/>
              <a:t>Example in </a:t>
            </a:r>
            <a:r>
              <a:rPr lang="en-CA" dirty="0" err="1"/>
              <a:t>cStrings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4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92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215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Ask them to declare function and typedef in header file, define function in .c, call from </a:t>
            </a:r>
            <a:r>
              <a:rPr lang="en-CA" dirty="0" err="1"/>
              <a:t>main.c</a:t>
            </a:r>
            <a:endParaRPr lang="en-CA" dirty="0"/>
          </a:p>
          <a:p>
            <a:r>
              <a:rPr lang="en-CA" dirty="0"/>
              <a:t>Example with </a:t>
            </a:r>
            <a:r>
              <a:rPr lang="en-CA" dirty="0" err="1"/>
              <a:t>scopes.h</a:t>
            </a:r>
            <a:r>
              <a:rPr lang="en-CA" dirty="0"/>
              <a:t>/.c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591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Draw example graph to illustrate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28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 err="1"/>
              <a:t>pointerReferences</a:t>
            </a:r>
            <a:r>
              <a:rPr lang="en-CA" dirty="0"/>
              <a:t> example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82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My example is </a:t>
            </a:r>
            <a:r>
              <a:rPr lang="en-CA" dirty="0" err="1"/>
              <a:t>pointerArithmetic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3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write code that declares an array and then uses pointers to iterate through, change each value and then print it</a:t>
            </a:r>
          </a:p>
          <a:p>
            <a:r>
              <a:rPr lang="en-CA" dirty="0"/>
              <a:t>Example code in </a:t>
            </a:r>
            <a:r>
              <a:rPr lang="en-CA" dirty="0" err="1"/>
              <a:t>pointerArray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40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/>
              <a:t>Already talked about and showed with references</a:t>
            </a:r>
          </a:p>
          <a:p>
            <a:r>
              <a:rPr lang="en-CA" dirty="0"/>
              <a:t>Have them make function with pointer argument, change the value in function, in main print before and after</a:t>
            </a:r>
          </a:p>
          <a:p>
            <a:r>
              <a:rPr lang="en-CA" dirty="0"/>
              <a:t>Example is </a:t>
            </a:r>
            <a:r>
              <a:rPr lang="en-CA" dirty="0" err="1"/>
              <a:t>pointersReferences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96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Draw example of chained pointing</a:t>
            </a:r>
          </a:p>
          <a:p>
            <a:r>
              <a:rPr lang="en-CA" dirty="0"/>
              <a:t>Have them write function with pointer argument, make double pointer using that pointer, using double pointer change value and print out before/after</a:t>
            </a:r>
          </a:p>
          <a:p>
            <a:r>
              <a:rPr lang="en-CA" dirty="0"/>
              <a:t>Example in </a:t>
            </a:r>
            <a:r>
              <a:rPr lang="en-CA" dirty="0" err="1"/>
              <a:t>doublePointers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07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Ezra</a:t>
            </a:r>
          </a:p>
          <a:p>
            <a:r>
              <a:rPr lang="en-CA" dirty="0"/>
              <a:t>Examples in </a:t>
            </a:r>
            <a:r>
              <a:rPr lang="en-CA" dirty="0" err="1"/>
              <a:t>scopes.c</a:t>
            </a:r>
            <a:r>
              <a:rPr lang="en-CA" dirty="0"/>
              <a:t> – uncomment things to show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35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Carson</a:t>
            </a:r>
          </a:p>
          <a:p>
            <a:r>
              <a:rPr lang="en-CA" dirty="0"/>
              <a:t>Have them try declaring global and then a static in a function and call twice to see it</a:t>
            </a:r>
          </a:p>
          <a:p>
            <a:r>
              <a:rPr lang="en-CA" dirty="0"/>
              <a:t>Example in </a:t>
            </a:r>
            <a:r>
              <a:rPr lang="en-CA" dirty="0" err="1"/>
              <a:t>lifeTimes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8F49-131D-415C-89AA-1A84715D7A0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38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45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5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5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71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9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7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4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39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32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15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225A92-D71E-44A1-8EEB-50EE1ECACA7D}" type="datetimeFigureOut">
              <a:rPr lang="en-CA" smtClean="0"/>
              <a:t>2017-11-11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0BC396-6859-4273-80F9-3089C77E6B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F0BE-DC4A-45F0-B25A-35C31EB7C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16FA-3406-4F17-AE07-17D204DAB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Carson Cook &amp; Ezra Goldberg</a:t>
            </a:r>
          </a:p>
          <a:p>
            <a:r>
              <a:rPr lang="en-CA" sz="1800" dirty="0"/>
              <a:t>From the Queen’s Engineering Society</a:t>
            </a:r>
          </a:p>
        </p:txBody>
      </p:sp>
    </p:spTree>
    <p:extLst>
      <p:ext uri="{BB962C8B-B14F-4D97-AF65-F5344CB8AC3E}">
        <p14:creationId xmlns:p14="http://schemas.microsoft.com/office/powerpoint/2010/main" val="265746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AC2F-F80A-4A72-B5DC-2CF146D9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C91E-4C8A-47E5-8E5E-074D898A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Stack memory is where variables are stored by default</a:t>
            </a:r>
          </a:p>
          <a:p>
            <a:r>
              <a:rPr lang="en-CA" dirty="0"/>
              <a:t>When malloc is not used</a:t>
            </a:r>
          </a:p>
          <a:p>
            <a:r>
              <a:rPr lang="en-CA" dirty="0"/>
              <a:t>Variables in memory are added on top of the stack as they are declared</a:t>
            </a:r>
          </a:p>
          <a:p>
            <a:r>
              <a:rPr lang="en-CA" dirty="0"/>
              <a:t>Variable popped off top when they go out of scope</a:t>
            </a:r>
          </a:p>
          <a:p>
            <a:pPr lvl="1"/>
            <a:r>
              <a:rPr lang="en-CA" dirty="0"/>
              <a:t>The memory still there with a value, but it can be overwritten</a:t>
            </a:r>
          </a:p>
          <a:p>
            <a:pPr lvl="1"/>
            <a:r>
              <a:rPr lang="en-CA" dirty="0"/>
              <a:t>When a new variable is allocated, it overwrites an old stack variable’s memory</a:t>
            </a:r>
          </a:p>
          <a:p>
            <a:r>
              <a:rPr lang="en-CA" dirty="0"/>
              <a:t>NEVER return a memory location made in a function without malloc</a:t>
            </a:r>
          </a:p>
          <a:p>
            <a:pPr lvl="1"/>
            <a:r>
              <a:rPr lang="en-CA" dirty="0"/>
              <a:t>This memory location is invalid and can be overwritten once the function ends</a:t>
            </a:r>
          </a:p>
        </p:txBody>
      </p:sp>
    </p:spTree>
    <p:extLst>
      <p:ext uri="{BB962C8B-B14F-4D97-AF65-F5344CB8AC3E}">
        <p14:creationId xmlns:p14="http://schemas.microsoft.com/office/powerpoint/2010/main" val="402611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12E-84FB-4D54-910F-FABA62B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2F9B-2404-43F6-8B1A-BFC32E1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memory is outside of stack memory</a:t>
            </a:r>
          </a:p>
          <a:p>
            <a:r>
              <a:rPr lang="en-CA" dirty="0"/>
              <a:t>Valid for entire program lifetime, unless programmer de-allocates</a:t>
            </a:r>
          </a:p>
          <a:p>
            <a:r>
              <a:rPr lang="en-CA" dirty="0"/>
              <a:t>Any heap variable must be a pointer</a:t>
            </a:r>
          </a:p>
          <a:p>
            <a:r>
              <a:rPr lang="en-CA" dirty="0"/>
              <a:t>Allocated via malloc</a:t>
            </a:r>
          </a:p>
          <a:p>
            <a:pPr lvl="1"/>
            <a:r>
              <a:rPr lang="en-CA" dirty="0"/>
              <a:t>Malloc argument is how much memory to make</a:t>
            </a:r>
          </a:p>
          <a:p>
            <a:pPr lvl="1"/>
            <a:r>
              <a:rPr lang="en-CA" dirty="0"/>
              <a:t>Malloc returns memory location of allocated heap memory</a:t>
            </a:r>
          </a:p>
          <a:p>
            <a:r>
              <a:rPr lang="en-CA" dirty="0"/>
              <a:t>Deallocated via free</a:t>
            </a:r>
          </a:p>
          <a:p>
            <a:pPr lvl="1"/>
            <a:r>
              <a:rPr lang="en-CA" dirty="0"/>
              <a:t>Argument is pointer to memory location</a:t>
            </a:r>
          </a:p>
          <a:p>
            <a:r>
              <a:rPr lang="en-CA" dirty="0"/>
              <a:t>Change via </a:t>
            </a:r>
            <a:r>
              <a:rPr lang="en-CA" dirty="0" err="1"/>
              <a:t>realloc</a:t>
            </a:r>
            <a:endParaRPr lang="en-CA" dirty="0"/>
          </a:p>
          <a:p>
            <a:pPr lvl="1"/>
            <a:r>
              <a:rPr lang="en-CA" dirty="0"/>
              <a:t>Takes a pointer to the memory and the new size to allocate for</a:t>
            </a:r>
          </a:p>
        </p:txBody>
      </p:sp>
    </p:spTree>
    <p:extLst>
      <p:ext uri="{BB962C8B-B14F-4D97-AF65-F5344CB8AC3E}">
        <p14:creationId xmlns:p14="http://schemas.microsoft.com/office/powerpoint/2010/main" val="419151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FD24-EF4C-4797-BD47-4E4397B4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vs.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5284-A10D-4AF3-B6ED-65F5BE29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run out of room on either</a:t>
            </a:r>
          </a:p>
          <a:p>
            <a:pPr lvl="1"/>
            <a:r>
              <a:rPr lang="en-CA" dirty="0"/>
              <a:t>Due to too many variables, or in heap case not cleaning up after yourself</a:t>
            </a:r>
          </a:p>
          <a:p>
            <a:r>
              <a:rPr lang="en-CA" dirty="0"/>
              <a:t>Allocating to heap is slower than the stack</a:t>
            </a:r>
          </a:p>
          <a:p>
            <a:r>
              <a:rPr lang="en-CA" dirty="0"/>
              <a:t>Variables &gt; 100 bytes should be put on heap for efficiency</a:t>
            </a:r>
          </a:p>
          <a:p>
            <a:r>
              <a:rPr lang="en-CA" dirty="0"/>
              <a:t>Why you get weird values when not initializing variables before use</a:t>
            </a:r>
          </a:p>
          <a:p>
            <a:pPr lvl="1"/>
            <a:r>
              <a:rPr lang="en-CA" dirty="0"/>
              <a:t>When variable allocated in memory, some value at that location that may or may not be what you want/expect </a:t>
            </a:r>
          </a:p>
          <a:p>
            <a:pPr lvl="1"/>
            <a:r>
              <a:rPr lang="en-CA" dirty="0"/>
              <a:t>This is based on what was popped off heap/stack</a:t>
            </a:r>
          </a:p>
        </p:txBody>
      </p:sp>
    </p:spTree>
    <p:extLst>
      <p:ext uri="{BB962C8B-B14F-4D97-AF65-F5344CB8AC3E}">
        <p14:creationId xmlns:p14="http://schemas.microsoft.com/office/powerpoint/2010/main" val="276669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620F-9885-4979-8CB3-025E2578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D15D-B727-431B-893D-9A4C81E9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a function calls itself</a:t>
            </a:r>
          </a:p>
          <a:p>
            <a:r>
              <a:rPr lang="en-CA" dirty="0"/>
              <a:t>Looks hard because we are confused by the same name</a:t>
            </a:r>
          </a:p>
          <a:p>
            <a:r>
              <a:rPr lang="en-CA" dirty="0"/>
              <a:t>To computer, EXACT same as function A calling function B!</a:t>
            </a:r>
          </a:p>
          <a:p>
            <a:pPr lvl="1"/>
            <a:r>
              <a:rPr lang="en-CA" dirty="0"/>
              <a:t>Parameters are new variables on stack</a:t>
            </a:r>
          </a:p>
          <a:p>
            <a:pPr lvl="1"/>
            <a:r>
              <a:rPr lang="en-CA" dirty="0"/>
              <a:t>Return from 2</a:t>
            </a:r>
            <a:r>
              <a:rPr lang="en-CA" baseline="30000" dirty="0"/>
              <a:t>nd</a:t>
            </a:r>
            <a:r>
              <a:rPr lang="en-CA" dirty="0"/>
              <a:t> recursive call only ends 2</a:t>
            </a:r>
            <a:r>
              <a:rPr lang="en-CA" baseline="30000" dirty="0"/>
              <a:t>nd</a:t>
            </a:r>
            <a:r>
              <a:rPr lang="en-CA" dirty="0"/>
              <a:t> call, NOT the 1</a:t>
            </a:r>
            <a:r>
              <a:rPr lang="en-CA" baseline="30000" dirty="0"/>
              <a:t>st</a:t>
            </a:r>
            <a:r>
              <a:rPr lang="en-CA" dirty="0"/>
              <a:t> call</a:t>
            </a:r>
          </a:p>
          <a:p>
            <a:r>
              <a:rPr lang="en-CA" dirty="0"/>
              <a:t>Need some base case that will end a call – else infinite recursion</a:t>
            </a:r>
          </a:p>
          <a:p>
            <a:r>
              <a:rPr lang="en-CA" dirty="0"/>
              <a:t>Anything done recursively can be done with loops</a:t>
            </a:r>
          </a:p>
          <a:p>
            <a:pPr lvl="1"/>
            <a:r>
              <a:rPr lang="en-CA" dirty="0"/>
              <a:t>Some things look nicer and are easier to understand with recursion</a:t>
            </a:r>
          </a:p>
          <a:p>
            <a:pPr lvl="1"/>
            <a:r>
              <a:rPr lang="en-CA" dirty="0"/>
              <a:t>Recursion is slower – but negligible in all but most extreme cases</a:t>
            </a:r>
          </a:p>
        </p:txBody>
      </p:sp>
    </p:spTree>
    <p:extLst>
      <p:ext uri="{BB962C8B-B14F-4D97-AF65-F5344CB8AC3E}">
        <p14:creationId xmlns:p14="http://schemas.microsoft.com/office/powerpoint/2010/main" val="8403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1DB3-9B14-4D50-8839-B03ADF24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F31C-6D90-4BF0-8A67-337D1151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Functions are held somewhere in memory</a:t>
            </a:r>
          </a:p>
          <a:p>
            <a:r>
              <a:rPr lang="en-CA" dirty="0"/>
              <a:t>So, why not have a pointer that points to a function?</a:t>
            </a:r>
          </a:p>
          <a:p>
            <a:r>
              <a:rPr lang="en-CA" dirty="0" err="1"/>
              <a:t>int</a:t>
            </a:r>
            <a:r>
              <a:rPr lang="en-CA" dirty="0"/>
              <a:t> (*</a:t>
            </a:r>
            <a:r>
              <a:rPr lang="en-CA" dirty="0" err="1"/>
              <a:t>fp</a:t>
            </a:r>
            <a:r>
              <a:rPr lang="en-CA" dirty="0"/>
              <a:t>)(</a:t>
            </a:r>
            <a:r>
              <a:rPr lang="en-CA" dirty="0" err="1"/>
              <a:t>int,int</a:t>
            </a:r>
            <a:r>
              <a:rPr lang="en-CA" dirty="0"/>
              <a:t>) is a pointer call ‘</a:t>
            </a:r>
            <a:r>
              <a:rPr lang="en-CA" dirty="0" err="1"/>
              <a:t>fp</a:t>
            </a:r>
            <a:r>
              <a:rPr lang="en-CA" dirty="0"/>
              <a:t>’ that points to a function returning an </a:t>
            </a:r>
            <a:r>
              <a:rPr lang="en-CA" dirty="0" err="1"/>
              <a:t>int</a:t>
            </a:r>
            <a:r>
              <a:rPr lang="en-CA" dirty="0"/>
              <a:t> and taking two </a:t>
            </a:r>
            <a:r>
              <a:rPr lang="en-CA" dirty="0" err="1"/>
              <a:t>ints</a:t>
            </a:r>
            <a:r>
              <a:rPr lang="en-CA" dirty="0"/>
              <a:t> </a:t>
            </a:r>
            <a:r>
              <a:rPr lang="en-CA"/>
              <a:t>as arguments</a:t>
            </a:r>
            <a:endParaRPr lang="en-CA" dirty="0"/>
          </a:p>
          <a:p>
            <a:r>
              <a:rPr lang="en-CA" dirty="0"/>
              <a:t>Brackets around *</a:t>
            </a:r>
            <a:r>
              <a:rPr lang="en-CA" dirty="0" err="1"/>
              <a:t>fp</a:t>
            </a:r>
            <a:r>
              <a:rPr lang="en-CA" dirty="0"/>
              <a:t> are NEEDED</a:t>
            </a:r>
          </a:p>
          <a:p>
            <a:r>
              <a:rPr lang="en-CA" dirty="0"/>
              <a:t>Declare: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isSquare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x, </a:t>
            </a:r>
            <a:r>
              <a:rPr lang="en-CA" dirty="0" err="1"/>
              <a:t>int</a:t>
            </a:r>
            <a:r>
              <a:rPr lang="en-CA" dirty="0"/>
              <a:t> y); </a:t>
            </a:r>
          </a:p>
          <a:p>
            <a:r>
              <a:rPr lang="en-CA" dirty="0"/>
              <a:t>Now can do </a:t>
            </a:r>
            <a:r>
              <a:rPr lang="en-CA" dirty="0" err="1"/>
              <a:t>fp</a:t>
            </a:r>
            <a:r>
              <a:rPr lang="en-CA" dirty="0"/>
              <a:t>=</a:t>
            </a:r>
            <a:r>
              <a:rPr lang="en-CA" dirty="0" err="1"/>
              <a:t>isSquare</a:t>
            </a:r>
            <a:r>
              <a:rPr lang="en-CA" dirty="0"/>
              <a:t>; </a:t>
            </a:r>
            <a:r>
              <a:rPr lang="en-CA" dirty="0" err="1"/>
              <a:t>int</a:t>
            </a:r>
            <a:r>
              <a:rPr lang="en-CA" dirty="0"/>
              <a:t> res = (*</a:t>
            </a:r>
            <a:r>
              <a:rPr lang="en-CA" dirty="0" err="1"/>
              <a:t>fp</a:t>
            </a:r>
            <a:r>
              <a:rPr lang="en-CA" dirty="0"/>
              <a:t>)(1,2);</a:t>
            </a:r>
          </a:p>
          <a:p>
            <a:r>
              <a:rPr lang="en-CA" dirty="0" err="1"/>
              <a:t>isSquare</a:t>
            </a:r>
            <a:r>
              <a:rPr lang="en-CA" dirty="0"/>
              <a:t> label itself is a function pointer</a:t>
            </a:r>
          </a:p>
          <a:p>
            <a:r>
              <a:rPr lang="en-CA" dirty="0"/>
              <a:t>Functions can take a function pointer as an argument</a:t>
            </a:r>
          </a:p>
          <a:p>
            <a:pPr lvl="1"/>
            <a:r>
              <a:rPr lang="en-CA" dirty="0"/>
              <a:t>Really useful when a function needs to have a callback after some operation</a:t>
            </a:r>
          </a:p>
        </p:txBody>
      </p:sp>
    </p:spTree>
    <p:extLst>
      <p:ext uri="{BB962C8B-B14F-4D97-AF65-F5344CB8AC3E}">
        <p14:creationId xmlns:p14="http://schemas.microsoft.com/office/powerpoint/2010/main" val="373821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D5CB-B52C-45B7-9EE4-52F1B86A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r>
              <a:rPr lang="en-CA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5415-83E5-44D2-B122-201BCA59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keep related data together in C</a:t>
            </a:r>
          </a:p>
          <a:p>
            <a:r>
              <a:rPr lang="en-CA" dirty="0"/>
              <a:t>Label that is invoked to access actual data</a:t>
            </a:r>
          </a:p>
          <a:p>
            <a:pPr lvl="1"/>
            <a:r>
              <a:rPr lang="en-CA" dirty="0"/>
              <a:t>Make a struct </a:t>
            </a:r>
            <a:r>
              <a:rPr lang="en-CA" dirty="0" err="1"/>
              <a:t>varable</a:t>
            </a:r>
            <a:endParaRPr lang="en-CA" dirty="0"/>
          </a:p>
          <a:p>
            <a:pPr lvl="1"/>
            <a:r>
              <a:rPr lang="en-CA" dirty="0"/>
              <a:t>If pointer: </a:t>
            </a:r>
            <a:r>
              <a:rPr lang="en-CA" dirty="0" err="1"/>
              <a:t>myStruct</a:t>
            </a:r>
            <a:r>
              <a:rPr lang="en-CA" dirty="0"/>
              <a:t>-&gt;</a:t>
            </a:r>
            <a:r>
              <a:rPr lang="en-CA" dirty="0" err="1"/>
              <a:t>var</a:t>
            </a:r>
            <a:r>
              <a:rPr lang="en-CA" dirty="0"/>
              <a:t> to access (same as (*</a:t>
            </a:r>
            <a:r>
              <a:rPr lang="en-CA" dirty="0" err="1"/>
              <a:t>myStruct</a:t>
            </a:r>
            <a:r>
              <a:rPr lang="en-CA" dirty="0"/>
              <a:t>).</a:t>
            </a:r>
            <a:r>
              <a:rPr lang="en-CA" dirty="0" err="1"/>
              <a:t>var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Otherwise: </a:t>
            </a:r>
            <a:r>
              <a:rPr lang="en-CA" dirty="0" err="1"/>
              <a:t>myStruct.var</a:t>
            </a:r>
            <a:r>
              <a:rPr lang="en-CA" dirty="0"/>
              <a:t> to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2AA25-EB15-45D4-8B19-6F94AC49372B}"/>
              </a:ext>
            </a:extLst>
          </p:cNvPr>
          <p:cNvSpPr txBox="1"/>
          <p:nvPr/>
        </p:nvSpPr>
        <p:spPr>
          <a:xfrm>
            <a:off x="1927185" y="4288420"/>
            <a:ext cx="233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struct Person {</a:t>
            </a:r>
          </a:p>
          <a:p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age;</a:t>
            </a:r>
          </a:p>
          <a:p>
            <a:r>
              <a:rPr lang="en-CA" dirty="0"/>
              <a:t>	char name[50];</a:t>
            </a:r>
          </a:p>
          <a:p>
            <a:r>
              <a:rPr lang="en-CA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DE5A0-5F5C-4DD6-BB46-E224DF48E064}"/>
              </a:ext>
            </a:extLst>
          </p:cNvPr>
          <p:cNvSpPr txBox="1"/>
          <p:nvPr/>
        </p:nvSpPr>
        <p:spPr>
          <a:xfrm>
            <a:off x="4666527" y="4359798"/>
            <a:ext cx="226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struct Person p;</a:t>
            </a:r>
          </a:p>
          <a:p>
            <a:r>
              <a:rPr lang="en-CA" dirty="0" err="1"/>
              <a:t>p.Age</a:t>
            </a:r>
            <a:r>
              <a:rPr lang="en-CA" dirty="0"/>
              <a:t> = 20;</a:t>
            </a:r>
          </a:p>
          <a:p>
            <a:r>
              <a:rPr lang="en-CA" dirty="0"/>
              <a:t>p.name=“Carson”;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54569-1C48-427C-BCE8-326DD1E73A87}"/>
              </a:ext>
            </a:extLst>
          </p:cNvPr>
          <p:cNvSpPr txBox="1"/>
          <p:nvPr/>
        </p:nvSpPr>
        <p:spPr>
          <a:xfrm>
            <a:off x="7336421" y="4412848"/>
            <a:ext cx="234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struct Person *p;</a:t>
            </a:r>
          </a:p>
          <a:p>
            <a:r>
              <a:rPr lang="en-CA" dirty="0"/>
              <a:t>P-&gt;Age = 20;</a:t>
            </a:r>
          </a:p>
          <a:p>
            <a:r>
              <a:rPr lang="en-CA" dirty="0"/>
              <a:t>P-&gt;name=“Carson”;</a:t>
            </a:r>
          </a:p>
        </p:txBody>
      </p:sp>
    </p:spTree>
    <p:extLst>
      <p:ext uri="{BB962C8B-B14F-4D97-AF65-F5344CB8AC3E}">
        <p14:creationId xmlns:p14="http://schemas.microsoft.com/office/powerpoint/2010/main" val="383217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0EF3-0108-4BC2-9842-545C1AEA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C99A-8C13-401D-B3A1-668BD4AF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classes in Java/C++</a:t>
            </a:r>
          </a:p>
          <a:p>
            <a:pPr lvl="1"/>
            <a:r>
              <a:rPr lang="en-CA" dirty="0"/>
              <a:t>Less powerful though – no public/private, functions</a:t>
            </a:r>
          </a:p>
          <a:p>
            <a:pPr lvl="1"/>
            <a:r>
              <a:rPr lang="en-CA" dirty="0"/>
              <a:t>But we can mimic these processes</a:t>
            </a:r>
          </a:p>
          <a:p>
            <a:r>
              <a:rPr lang="en-CA" dirty="0"/>
              <a:t>To mimic a class containing a function, we use function pointers!</a:t>
            </a:r>
          </a:p>
          <a:p>
            <a:pPr lvl="1"/>
            <a:r>
              <a:rPr lang="en-CA" dirty="0"/>
              <a:t>Declare function pointer in class and assign it when the struct is made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74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A27F-2E8C-440E-B6F3-EC754B6E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4EA8-81AB-4DF4-9F7B-9E2DB957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Preprocessor directive – constant for entire program</a:t>
            </a:r>
          </a:p>
          <a:p>
            <a:pPr lvl="1"/>
            <a:r>
              <a:rPr lang="en-CA" dirty="0"/>
              <a:t>Also called a macro</a:t>
            </a:r>
          </a:p>
          <a:p>
            <a:r>
              <a:rPr lang="en-CA" dirty="0"/>
              <a:t>Defines code that is ran when the macro label is invoked</a:t>
            </a:r>
          </a:p>
          <a:p>
            <a:pPr lvl="1"/>
            <a:r>
              <a:rPr lang="en-CA" dirty="0"/>
              <a:t>This code can be anything – pretty much copy pasted where label is</a:t>
            </a:r>
          </a:p>
          <a:p>
            <a:r>
              <a:rPr lang="en-CA" dirty="0"/>
              <a:t>NO semicolon at the end</a:t>
            </a:r>
          </a:p>
          <a:p>
            <a:r>
              <a:rPr lang="en-CA" dirty="0"/>
              <a:t>Function macro possible – use brackets, like a normal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3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1031-4D6B-46F1-9252-31786FCA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8B72-B796-4CF9-AB3F-78E3375A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C, strings are arrays of chars with a null character at then</a:t>
            </a:r>
          </a:p>
          <a:p>
            <a:pPr lvl="1"/>
            <a:r>
              <a:rPr lang="en-CA" dirty="0"/>
              <a:t>Null character is ‘\0’</a:t>
            </a:r>
          </a:p>
          <a:p>
            <a:r>
              <a:rPr lang="en-CA" dirty="0"/>
              <a:t>char </a:t>
            </a:r>
            <a:r>
              <a:rPr lang="en-CA" dirty="0" err="1"/>
              <a:t>str</a:t>
            </a:r>
            <a:r>
              <a:rPr lang="en-CA" dirty="0"/>
              <a:t>[5]=“hello”</a:t>
            </a:r>
          </a:p>
          <a:p>
            <a:pPr lvl="1"/>
            <a:r>
              <a:rPr lang="en-CA" dirty="0"/>
              <a:t>NOT OKAY! Need space for the null character even though you don’t actually write it out</a:t>
            </a:r>
          </a:p>
          <a:p>
            <a:pPr lvl="1"/>
            <a:r>
              <a:rPr lang="en-CA" dirty="0"/>
              <a:t>Equivalent to char </a:t>
            </a:r>
            <a:r>
              <a:rPr lang="en-CA" dirty="0" err="1"/>
              <a:t>str</a:t>
            </a:r>
            <a:r>
              <a:rPr lang="en-CA" dirty="0"/>
              <a:t>[5]={‘</a:t>
            </a:r>
            <a:r>
              <a:rPr lang="en-CA" dirty="0" err="1"/>
              <a:t>h’,’e’,’l’,’o</a:t>
            </a:r>
            <a:r>
              <a:rPr lang="en-CA" dirty="0"/>
              <a:t>’,’\0’};</a:t>
            </a:r>
          </a:p>
          <a:p>
            <a:r>
              <a:rPr lang="en-CA" dirty="0"/>
              <a:t>Use null character to signify end of string when looping through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=0; while (</a:t>
            </a:r>
            <a:r>
              <a:rPr lang="en-CA" dirty="0" err="1"/>
              <a:t>str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]!=‘\0’){ </a:t>
            </a:r>
            <a:r>
              <a:rPr lang="en-CA" dirty="0" err="1"/>
              <a:t>i</a:t>
            </a:r>
            <a:r>
              <a:rPr lang="en-CA" dirty="0"/>
              <a:t>++;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8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9179-A089-4AD5-BAE7-C5C1B9A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 Code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5045-778B-4BB8-9A6C-D2344DFC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way is to split up between files</a:t>
            </a:r>
          </a:p>
          <a:p>
            <a:r>
              <a:rPr lang="en-CA" dirty="0"/>
              <a:t>Declare types, functions in header files (.h)</a:t>
            </a:r>
          </a:p>
          <a:p>
            <a:r>
              <a:rPr lang="en-CA" dirty="0"/>
              <a:t>Define functions in source files (.c)</a:t>
            </a:r>
          </a:p>
          <a:p>
            <a:r>
              <a:rPr lang="en-CA" dirty="0"/>
              <a:t>Then include header file in </a:t>
            </a:r>
            <a:r>
              <a:rPr lang="en-CA" dirty="0" err="1"/>
              <a:t>main.c</a:t>
            </a:r>
            <a:r>
              <a:rPr lang="en-CA" dirty="0"/>
              <a:t> (or whatever file is using defined code in that header)</a:t>
            </a:r>
          </a:p>
          <a:p>
            <a:r>
              <a:rPr lang="en-CA" dirty="0"/>
              <a:t>Implementing source file will include its corresponding header file</a:t>
            </a:r>
          </a:p>
          <a:p>
            <a:r>
              <a:rPr lang="en-CA" dirty="0"/>
              <a:t>Essentially copy pastes the code from the header/source files into where it was included</a:t>
            </a:r>
          </a:p>
        </p:txBody>
      </p:sp>
    </p:spTree>
    <p:extLst>
      <p:ext uri="{BB962C8B-B14F-4D97-AF65-F5344CB8AC3E}">
        <p14:creationId xmlns:p14="http://schemas.microsoft.com/office/powerpoint/2010/main" val="32378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A565-D41C-428F-B4EC-E17AF1B1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41B8-18C3-4478-B0F0-0A81322F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&amp;</a:t>
            </a:r>
            <a:r>
              <a:rPr lang="en-CA" dirty="0" err="1"/>
              <a:t>myVar</a:t>
            </a:r>
            <a:r>
              <a:rPr lang="en-CA" dirty="0"/>
              <a:t> – the memory location of </a:t>
            </a:r>
            <a:r>
              <a:rPr lang="en-CA" dirty="0" err="1"/>
              <a:t>myVar</a:t>
            </a:r>
            <a:endParaRPr lang="en-CA" dirty="0"/>
          </a:p>
          <a:p>
            <a:pPr lvl="1"/>
            <a:r>
              <a:rPr lang="en-CA" dirty="0"/>
              <a:t>Where </a:t>
            </a:r>
            <a:r>
              <a:rPr lang="en-CA" dirty="0" err="1"/>
              <a:t>myVar</a:t>
            </a:r>
            <a:r>
              <a:rPr lang="en-CA" dirty="0"/>
              <a:t> is actually held in memory</a:t>
            </a:r>
          </a:p>
          <a:p>
            <a:r>
              <a:rPr lang="en-CA" dirty="0"/>
              <a:t>Used to set where a pointer is actually pointing</a:t>
            </a:r>
          </a:p>
          <a:p>
            <a:r>
              <a:rPr lang="en-CA" dirty="0"/>
              <a:t>Changing a value at a memory location supersedes variable scope</a:t>
            </a:r>
          </a:p>
          <a:p>
            <a:pPr lvl="1"/>
            <a:r>
              <a:rPr lang="en-CA" dirty="0"/>
              <a:t>Changing actual memory contents will always hold</a:t>
            </a:r>
          </a:p>
          <a:p>
            <a:r>
              <a:rPr lang="en-CA" dirty="0"/>
              <a:t>Can use this to change variable value with functions</a:t>
            </a:r>
          </a:p>
          <a:p>
            <a:pPr lvl="1"/>
            <a:r>
              <a:rPr lang="en-CA" dirty="0"/>
              <a:t>void foo(</a:t>
            </a:r>
            <a:r>
              <a:rPr lang="en-CA" dirty="0" err="1"/>
              <a:t>int</a:t>
            </a:r>
            <a:r>
              <a:rPr lang="en-CA" dirty="0"/>
              <a:t> *</a:t>
            </a:r>
            <a:r>
              <a:rPr lang="en-CA" dirty="0" err="1"/>
              <a:t>num</a:t>
            </a:r>
            <a:r>
              <a:rPr lang="en-CA" dirty="0"/>
              <a:t>); </a:t>
            </a:r>
            <a:r>
              <a:rPr lang="en-CA" dirty="0" err="1"/>
              <a:t>int</a:t>
            </a:r>
            <a:r>
              <a:rPr lang="en-CA" dirty="0"/>
              <a:t> a; foo(&amp;a);</a:t>
            </a:r>
          </a:p>
          <a:p>
            <a:pPr lvl="1"/>
            <a:r>
              <a:rPr lang="en-CA" dirty="0"/>
              <a:t>void foo(</a:t>
            </a:r>
            <a:r>
              <a:rPr lang="en-CA" dirty="0" err="1"/>
              <a:t>int</a:t>
            </a:r>
            <a:r>
              <a:rPr lang="en-CA" dirty="0"/>
              <a:t> *</a:t>
            </a:r>
            <a:r>
              <a:rPr lang="en-CA" dirty="0" err="1"/>
              <a:t>num</a:t>
            </a:r>
            <a:r>
              <a:rPr lang="en-CA" dirty="0"/>
              <a:t>) { *</a:t>
            </a:r>
            <a:r>
              <a:rPr lang="en-CA" dirty="0" err="1"/>
              <a:t>num</a:t>
            </a:r>
            <a:r>
              <a:rPr lang="en-CA" dirty="0"/>
              <a:t>=6; }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5303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A671-026D-4082-937B-089E653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a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D29B-369C-4ECC-8066-BC67129E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everything in header only ever included once</a:t>
            </a:r>
          </a:p>
          <a:p>
            <a:pPr lvl="1"/>
            <a:r>
              <a:rPr lang="en-CA" dirty="0"/>
              <a:t>Start with #pragma once</a:t>
            </a:r>
          </a:p>
          <a:p>
            <a:r>
              <a:rPr lang="en-CA" dirty="0"/>
              <a:t>Most compilers support pragma, if not, wrap with </a:t>
            </a:r>
            <a:r>
              <a:rPr lang="en-CA" dirty="0" err="1"/>
              <a:t>ifndef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#</a:t>
            </a:r>
            <a:r>
              <a:rPr lang="en-CA" dirty="0" err="1"/>
              <a:t>ifndef</a:t>
            </a:r>
            <a:r>
              <a:rPr lang="en-CA" dirty="0"/>
              <a:t> MYFILE_H</a:t>
            </a:r>
          </a:p>
          <a:p>
            <a:pPr marL="457200" lvl="1" indent="0">
              <a:buNone/>
            </a:pPr>
            <a:r>
              <a:rPr lang="en-CA" dirty="0"/>
              <a:t>#define MYFILE_H</a:t>
            </a:r>
          </a:p>
          <a:p>
            <a:pPr marL="457200" lvl="1" indent="0">
              <a:buNone/>
            </a:pPr>
            <a:r>
              <a:rPr lang="en-CA" dirty="0"/>
              <a:t>…</a:t>
            </a:r>
          </a:p>
          <a:p>
            <a:pPr marL="457200" lvl="1" indent="0">
              <a:buNone/>
            </a:pPr>
            <a:r>
              <a:rPr lang="en-CA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9933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504F-2D91-4833-9F2B-F749E1E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59CD-C8B9-4146-9648-624B1C68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Way to describe how an algorithm uses resources with respect to input data</a:t>
            </a:r>
          </a:p>
          <a:p>
            <a:r>
              <a:rPr lang="en-CA" dirty="0"/>
              <a:t>Often talked about in terms of execution time</a:t>
            </a:r>
          </a:p>
          <a:p>
            <a:pPr lvl="1"/>
            <a:r>
              <a:rPr lang="en-CA" dirty="0"/>
              <a:t>Is NOT how long it takes to run – ONLY how it CHANGES</a:t>
            </a:r>
          </a:p>
          <a:p>
            <a:r>
              <a:rPr lang="en-CA" dirty="0"/>
              <a:t>Big-O is the worst case of an algorithm</a:t>
            </a:r>
          </a:p>
          <a:p>
            <a:pPr lvl="1"/>
            <a:r>
              <a:rPr lang="en-CA" dirty="0"/>
              <a:t>Big-Theta is the exact case</a:t>
            </a:r>
          </a:p>
          <a:p>
            <a:pPr lvl="1"/>
            <a:r>
              <a:rPr lang="en-CA" dirty="0"/>
              <a:t>Big-Omega is the best case</a:t>
            </a:r>
          </a:p>
          <a:p>
            <a:r>
              <a:rPr lang="en-CA" dirty="0"/>
              <a:t>Constant means O(1) – always the same amount of time</a:t>
            </a:r>
          </a:p>
          <a:p>
            <a:r>
              <a:rPr lang="en-CA" dirty="0"/>
              <a:t>Linear is O(n) or O(</a:t>
            </a:r>
            <a:r>
              <a:rPr lang="en-CA" dirty="0" err="1"/>
              <a:t>logn</a:t>
            </a:r>
            <a:r>
              <a:rPr lang="en-CA" dirty="0"/>
              <a:t>) or O(</a:t>
            </a:r>
            <a:r>
              <a:rPr lang="en-CA" dirty="0" err="1"/>
              <a:t>nlogn</a:t>
            </a:r>
            <a:r>
              <a:rPr lang="en-CA" dirty="0"/>
              <a:t>); Quadratic is O(n^2)</a:t>
            </a:r>
          </a:p>
          <a:p>
            <a:r>
              <a:rPr lang="en-CA" dirty="0"/>
              <a:t>Past quadratic (O(n^3, O(2^n) etc.) is generally not accepted</a:t>
            </a:r>
          </a:p>
        </p:txBody>
      </p:sp>
    </p:spTree>
    <p:extLst>
      <p:ext uri="{BB962C8B-B14F-4D97-AF65-F5344CB8AC3E}">
        <p14:creationId xmlns:p14="http://schemas.microsoft.com/office/powerpoint/2010/main" val="57860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1841-C5BF-413B-8887-512AA469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BFBF-869A-4BC2-B78D-76EAF28C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 is a variable that points to a memory location</a:t>
            </a:r>
          </a:p>
          <a:p>
            <a:pPr lvl="1"/>
            <a:r>
              <a:rPr lang="en-CA" dirty="0"/>
              <a:t>Declared via: </a:t>
            </a:r>
            <a:r>
              <a:rPr lang="en-CA" dirty="0" err="1"/>
              <a:t>int</a:t>
            </a:r>
            <a:r>
              <a:rPr lang="en-CA" dirty="0"/>
              <a:t> *p; 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means that p will be pointing to a place that will hold an </a:t>
            </a:r>
            <a:r>
              <a:rPr lang="en-CA" dirty="0" err="1"/>
              <a:t>int</a:t>
            </a:r>
            <a:endParaRPr lang="en-CA" dirty="0"/>
          </a:p>
          <a:p>
            <a:r>
              <a:rPr lang="en-CA" dirty="0"/>
              <a:t>AFTER declaration, * is used to dereference the pointer</a:t>
            </a:r>
          </a:p>
          <a:p>
            <a:pPr lvl="1"/>
            <a:r>
              <a:rPr lang="en-CA" dirty="0"/>
              <a:t>*p - This means the value held at the place p is pointing</a:t>
            </a:r>
          </a:p>
          <a:p>
            <a:pPr lvl="1"/>
            <a:r>
              <a:rPr lang="en-CA" dirty="0"/>
              <a:t>* in declaration is the sign that p is a pointer</a:t>
            </a:r>
          </a:p>
          <a:p>
            <a:pPr lvl="1"/>
            <a:r>
              <a:rPr lang="en-CA" dirty="0"/>
              <a:t>During declaration, or after with NO *, assign where it is pointing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*p = 0x123AF – p now points to the memory location 0x123aF</a:t>
            </a:r>
          </a:p>
          <a:p>
            <a:pPr lvl="1"/>
            <a:r>
              <a:rPr lang="en-CA" dirty="0"/>
              <a:t>p = &amp;</a:t>
            </a:r>
            <a:r>
              <a:rPr lang="en-CA" dirty="0" err="1"/>
              <a:t>myVar</a:t>
            </a:r>
            <a:r>
              <a:rPr lang="en-CA" dirty="0"/>
              <a:t> – p now points to where </a:t>
            </a:r>
            <a:r>
              <a:rPr lang="en-CA" dirty="0" err="1"/>
              <a:t>myVar</a:t>
            </a:r>
            <a:r>
              <a:rPr lang="en-CA" dirty="0"/>
              <a:t> is held</a:t>
            </a:r>
            <a:endParaRPr lang="en-CA" sz="1800" dirty="0"/>
          </a:p>
          <a:p>
            <a:r>
              <a:rPr lang="en-CA" dirty="0"/>
              <a:t>In </a:t>
            </a:r>
            <a:r>
              <a:rPr lang="en-CA" dirty="0" err="1"/>
              <a:t>printf</a:t>
            </a:r>
            <a:r>
              <a:rPr lang="en-CA" dirty="0"/>
              <a:t>(), use %p to print address location</a:t>
            </a:r>
          </a:p>
        </p:txBody>
      </p:sp>
    </p:spTree>
    <p:extLst>
      <p:ext uri="{BB962C8B-B14F-4D97-AF65-F5344CB8AC3E}">
        <p14:creationId xmlns:p14="http://schemas.microsoft.com/office/powerpoint/2010/main" val="273576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EECF-0172-4280-8428-FD270236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0D9D-64E8-4B94-B178-8F7EC03C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p++ - increment the pointer p</a:t>
            </a:r>
          </a:p>
          <a:p>
            <a:pPr lvl="1"/>
            <a:r>
              <a:rPr lang="en-CA" sz="1800" dirty="0"/>
              <a:t>This changes where it is pointing</a:t>
            </a:r>
          </a:p>
          <a:p>
            <a:r>
              <a:rPr lang="en-CA" sz="2000" dirty="0"/>
              <a:t>The change is determined by what type p is pointing to</a:t>
            </a:r>
          </a:p>
          <a:p>
            <a:pPr lvl="1"/>
            <a:r>
              <a:rPr lang="en-CA" sz="1800" dirty="0"/>
              <a:t>Ex. An </a:t>
            </a:r>
            <a:r>
              <a:rPr lang="en-CA" sz="1800" dirty="0" err="1"/>
              <a:t>int</a:t>
            </a:r>
            <a:r>
              <a:rPr lang="en-CA" sz="1800" dirty="0"/>
              <a:t> is 4 bytes, incrementing an </a:t>
            </a:r>
            <a:r>
              <a:rPr lang="en-CA" sz="1800" dirty="0" err="1"/>
              <a:t>int</a:t>
            </a:r>
            <a:r>
              <a:rPr lang="en-CA" sz="1800" dirty="0"/>
              <a:t> pointer moves it forward by 4 bytes</a:t>
            </a:r>
          </a:p>
          <a:p>
            <a:pPr lvl="1"/>
            <a:r>
              <a:rPr lang="en-CA" sz="1800" dirty="0"/>
              <a:t>Aside – with hex memory locations, one number is 4 bytes</a:t>
            </a:r>
          </a:p>
          <a:p>
            <a:pPr lvl="2"/>
            <a:r>
              <a:rPr lang="en-CA" sz="1600" dirty="0"/>
              <a:t>If p pointed to 0x123, after p++ it would now point to 0x124</a:t>
            </a:r>
          </a:p>
          <a:p>
            <a:r>
              <a:rPr lang="en-CA" sz="2000" dirty="0"/>
              <a:t>NEVER do this manually – very easy to go off into bad memory</a:t>
            </a:r>
          </a:p>
        </p:txBody>
      </p:sp>
    </p:spTree>
    <p:extLst>
      <p:ext uri="{BB962C8B-B14F-4D97-AF65-F5344CB8AC3E}">
        <p14:creationId xmlns:p14="http://schemas.microsoft.com/office/powerpoint/2010/main" val="14890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29BE-9788-4955-A70A-A8D18096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EC33-5BF2-4A82-B41F-0C7DB662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arr</a:t>
            </a:r>
            <a:r>
              <a:rPr lang="en-CA" dirty="0"/>
              <a:t>[4];</a:t>
            </a:r>
          </a:p>
          <a:p>
            <a:r>
              <a:rPr lang="en-CA" dirty="0"/>
              <a:t>The variable ‘</a:t>
            </a:r>
            <a:r>
              <a:rPr lang="en-CA" dirty="0" err="1"/>
              <a:t>arr</a:t>
            </a:r>
            <a:r>
              <a:rPr lang="en-CA" dirty="0"/>
              <a:t>’ is just a pointer to where </a:t>
            </a:r>
            <a:r>
              <a:rPr lang="en-CA" dirty="0" err="1"/>
              <a:t>arr</a:t>
            </a:r>
            <a:r>
              <a:rPr lang="en-CA" dirty="0"/>
              <a:t>[0] is held!</a:t>
            </a:r>
          </a:p>
          <a:p>
            <a:r>
              <a:rPr lang="en-CA" dirty="0"/>
              <a:t>That means the location of  </a:t>
            </a:r>
            <a:r>
              <a:rPr lang="en-CA" dirty="0" err="1"/>
              <a:t>arr</a:t>
            </a:r>
            <a:r>
              <a:rPr lang="en-CA" dirty="0"/>
              <a:t>[1] is just arr+1That means the value of </a:t>
            </a:r>
            <a:r>
              <a:rPr lang="en-CA" dirty="0" err="1"/>
              <a:t>arr</a:t>
            </a:r>
            <a:r>
              <a:rPr lang="en-CA" dirty="0"/>
              <a:t>[1] is just *(arr+1)!</a:t>
            </a:r>
          </a:p>
          <a:p>
            <a:pPr lvl="1"/>
            <a:r>
              <a:rPr lang="en-CA" dirty="0"/>
              <a:t>* dereferences the memory location arr+1</a:t>
            </a:r>
          </a:p>
          <a:p>
            <a:r>
              <a:rPr lang="en-CA" dirty="0"/>
              <a:t>This is why you sometimes see functions with </a:t>
            </a:r>
            <a:r>
              <a:rPr lang="en-CA" dirty="0" err="1"/>
              <a:t>int</a:t>
            </a:r>
            <a:r>
              <a:rPr lang="en-CA" dirty="0"/>
              <a:t> * instead of </a:t>
            </a:r>
            <a:r>
              <a:rPr lang="en-CA" dirty="0" err="1"/>
              <a:t>int</a:t>
            </a:r>
            <a:r>
              <a:rPr lang="en-CA" dirty="0"/>
              <a:t> []</a:t>
            </a:r>
          </a:p>
          <a:p>
            <a:pPr lvl="1"/>
            <a:r>
              <a:rPr lang="en-CA" dirty="0"/>
              <a:t>Or with C-Strings char *</a:t>
            </a:r>
            <a:r>
              <a:rPr lang="en-CA" dirty="0" err="1"/>
              <a:t>str</a:t>
            </a:r>
            <a:r>
              <a:rPr lang="en-CA" dirty="0"/>
              <a:t> = “” instead of char </a:t>
            </a:r>
            <a:r>
              <a:rPr lang="en-CA" dirty="0" err="1"/>
              <a:t>str</a:t>
            </a:r>
            <a:r>
              <a:rPr lang="en-CA" dirty="0"/>
              <a:t>[2];</a:t>
            </a:r>
          </a:p>
        </p:txBody>
      </p:sp>
    </p:spTree>
    <p:extLst>
      <p:ext uri="{BB962C8B-B14F-4D97-AF65-F5344CB8AC3E}">
        <p14:creationId xmlns:p14="http://schemas.microsoft.com/office/powerpoint/2010/main" val="32334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DA25-707E-47BB-A810-5C57C0A1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Arguments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6863-656D-487B-84B3-4EC44982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can have arguments in a function be pointers</a:t>
            </a:r>
          </a:p>
          <a:p>
            <a:pPr lvl="1"/>
            <a:r>
              <a:rPr lang="en-CA" dirty="0"/>
              <a:t>As either an array or as a single pointer</a:t>
            </a:r>
          </a:p>
          <a:p>
            <a:r>
              <a:rPr lang="en-CA" dirty="0"/>
              <a:t>void foo(</a:t>
            </a:r>
            <a:r>
              <a:rPr lang="en-CA" dirty="0" err="1"/>
              <a:t>int</a:t>
            </a:r>
            <a:r>
              <a:rPr lang="en-CA" dirty="0"/>
              <a:t> *a, </a:t>
            </a:r>
            <a:r>
              <a:rPr lang="en-CA" dirty="0" err="1"/>
              <a:t>int</a:t>
            </a:r>
            <a:r>
              <a:rPr lang="en-CA" dirty="0"/>
              <a:t> b)</a:t>
            </a:r>
          </a:p>
          <a:p>
            <a:r>
              <a:rPr lang="en-CA" dirty="0"/>
              <a:t>The value passed in for a needs to be a memory location</a:t>
            </a:r>
          </a:p>
          <a:p>
            <a:pPr lvl="1"/>
            <a:r>
              <a:rPr lang="en-CA" dirty="0"/>
              <a:t>This could be a single memory location or an array memory location</a:t>
            </a:r>
          </a:p>
          <a:p>
            <a:r>
              <a:rPr lang="en-CA" dirty="0"/>
              <a:t>The value for b is a regular integer value</a:t>
            </a:r>
          </a:p>
          <a:p>
            <a:r>
              <a:rPr lang="en-CA" dirty="0"/>
              <a:t>Any operation with (*a) means the location holds that value</a:t>
            </a:r>
          </a:p>
          <a:p>
            <a:pPr lvl="1"/>
            <a:r>
              <a:rPr lang="en-CA" dirty="0"/>
              <a:t>So in caller code, memory location passed in still holds that value</a:t>
            </a:r>
          </a:p>
          <a:p>
            <a:pPr lvl="1"/>
            <a:r>
              <a:rPr lang="en-CA" dirty="0"/>
              <a:t>Memory reigns supreme – above scope!</a:t>
            </a:r>
          </a:p>
        </p:txBody>
      </p:sp>
    </p:spTree>
    <p:extLst>
      <p:ext uri="{BB962C8B-B14F-4D97-AF65-F5344CB8AC3E}">
        <p14:creationId xmlns:p14="http://schemas.microsoft.com/office/powerpoint/2010/main" val="1215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6CDC-F51F-441F-ADE8-A0044A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Double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B836-2654-4CC7-AF78-B811737A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can make a pointer that points to a pointer!</a:t>
            </a:r>
          </a:p>
          <a:p>
            <a:pPr lvl="1"/>
            <a:r>
              <a:rPr lang="en-CA" dirty="0"/>
              <a:t>Or a pointer to a pointer to a pointer…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Pointers have their own memory address where they are stored</a:t>
            </a:r>
          </a:p>
          <a:p>
            <a:r>
              <a:rPr lang="en-CA" dirty="0" err="1"/>
              <a:t>int</a:t>
            </a:r>
            <a:r>
              <a:rPr lang="en-CA" dirty="0"/>
              <a:t> **pp; //make a pointer that will point to an </a:t>
            </a:r>
            <a:r>
              <a:rPr lang="en-CA" dirty="0" err="1"/>
              <a:t>int</a:t>
            </a:r>
            <a:r>
              <a:rPr lang="en-CA" dirty="0"/>
              <a:t> pointer</a:t>
            </a:r>
          </a:p>
          <a:p>
            <a:pPr lvl="1"/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var</a:t>
            </a:r>
            <a:r>
              <a:rPr lang="en-CA" dirty="0"/>
              <a:t>=5; </a:t>
            </a:r>
            <a:r>
              <a:rPr lang="en-CA" dirty="0" err="1"/>
              <a:t>int</a:t>
            </a:r>
            <a:r>
              <a:rPr lang="en-CA" dirty="0"/>
              <a:t> *p=&amp;</a:t>
            </a:r>
            <a:r>
              <a:rPr lang="en-CA" dirty="0" err="1"/>
              <a:t>var</a:t>
            </a:r>
            <a:r>
              <a:rPr lang="en-CA" dirty="0"/>
              <a:t>; pp=&amp;p; </a:t>
            </a:r>
          </a:p>
          <a:p>
            <a:pPr lvl="1"/>
            <a:r>
              <a:rPr lang="en-CA" dirty="0"/>
              <a:t>Now *pp is p’s address, **pp is 5, *p is also 5</a:t>
            </a:r>
          </a:p>
          <a:p>
            <a:r>
              <a:rPr lang="en-CA" dirty="0"/>
              <a:t>These are really only needed with heap variables passed into functions</a:t>
            </a:r>
          </a:p>
          <a:p>
            <a:pPr lvl="1"/>
            <a:r>
              <a:rPr lang="en-CA" dirty="0"/>
              <a:t>Avoid using multiple pointers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0180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DC1-4912-4C8A-A4A8-B5C38A85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AC7-CFE2-43EA-93E9-1ED5DEEA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Scope is where a variable can be seen/used</a:t>
            </a:r>
          </a:p>
          <a:p>
            <a:r>
              <a:rPr lang="en-CA" dirty="0"/>
              <a:t>Where a variable is declared changes where it can be accessed from</a:t>
            </a:r>
          </a:p>
          <a:p>
            <a:r>
              <a:rPr lang="en-CA" dirty="0"/>
              <a:t>Declaration doesn’t assign memory, but it assigns type</a:t>
            </a:r>
          </a:p>
          <a:p>
            <a:pPr lvl="1"/>
            <a:r>
              <a:rPr lang="en-CA" dirty="0"/>
              <a:t>Defining gives value and memory</a:t>
            </a:r>
          </a:p>
          <a:p>
            <a:r>
              <a:rPr lang="en-CA" dirty="0"/>
              <a:t>If it is declared outside of a function, visible in entire file below declaration</a:t>
            </a:r>
          </a:p>
          <a:p>
            <a:pPr lvl="1"/>
            <a:r>
              <a:rPr lang="en-CA" dirty="0"/>
              <a:t>This is called global</a:t>
            </a:r>
          </a:p>
          <a:p>
            <a:r>
              <a:rPr lang="en-CA" dirty="0"/>
              <a:t>If it is declared within {}, visible only within {}</a:t>
            </a:r>
          </a:p>
          <a:p>
            <a:pPr lvl="1"/>
            <a:r>
              <a:rPr lang="en-CA" dirty="0"/>
              <a:t>Goes for functions, loops, if statements, etc.</a:t>
            </a:r>
          </a:p>
          <a:p>
            <a:r>
              <a:rPr lang="en-CA" dirty="0"/>
              <a:t>Inner scope inherits outer scope variables</a:t>
            </a:r>
          </a:p>
          <a:p>
            <a:pPr lvl="1"/>
            <a:r>
              <a:rPr lang="en-CA" dirty="0"/>
              <a:t>Can even make variable of the same name in inner scope – hides outer scope one</a:t>
            </a:r>
          </a:p>
        </p:txBody>
      </p:sp>
    </p:spTree>
    <p:extLst>
      <p:ext uri="{BB962C8B-B14F-4D97-AF65-F5344CB8AC3E}">
        <p14:creationId xmlns:p14="http://schemas.microsoft.com/office/powerpoint/2010/main" val="27390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F2DD-C522-45EA-A844-4801079A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F3C1-F856-4E3D-B82F-4A79AB19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Variable lifetime is the period of time where it has valid memory</a:t>
            </a:r>
          </a:p>
          <a:p>
            <a:pPr lvl="1"/>
            <a:r>
              <a:rPr lang="en-CA" dirty="0"/>
              <a:t>For stack memory, the lifetime is as long as the variable is in scope</a:t>
            </a:r>
          </a:p>
          <a:p>
            <a:pPr lvl="1"/>
            <a:r>
              <a:rPr lang="en-CA" dirty="0"/>
              <a:t>Memory could still hold the same value, but it is able to be overwritten</a:t>
            </a:r>
          </a:p>
          <a:p>
            <a:r>
              <a:rPr lang="en-CA" dirty="0"/>
              <a:t>Change to static variable affects the static variable for the rest of the code</a:t>
            </a:r>
          </a:p>
          <a:p>
            <a:pPr lvl="1"/>
            <a:r>
              <a:rPr lang="en-CA" dirty="0"/>
              <a:t>Scope still applies – can only see the static variable when it is in scope</a:t>
            </a:r>
          </a:p>
          <a:p>
            <a:pPr lvl="1"/>
            <a:r>
              <a:rPr lang="en-CA" dirty="0"/>
              <a:t>Global scope variables automatically static</a:t>
            </a:r>
          </a:p>
          <a:p>
            <a:pPr lvl="1"/>
            <a:r>
              <a:rPr lang="en-CA" dirty="0"/>
              <a:t>Non-</a:t>
            </a:r>
            <a:r>
              <a:rPr lang="en-CA" dirty="0" err="1"/>
              <a:t>globals</a:t>
            </a:r>
            <a:r>
              <a:rPr lang="en-CA" dirty="0"/>
              <a:t> must have static keyword before type: static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myStatic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77331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578</TotalTime>
  <Words>2109</Words>
  <Application>Microsoft Office PowerPoint</Application>
  <PresentationFormat>Widescreen</PresentationFormat>
  <Paragraphs>261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C Workshop</vt:lpstr>
      <vt:lpstr>References</vt:lpstr>
      <vt:lpstr>Pointers</vt:lpstr>
      <vt:lpstr>Pointer Arithmetic</vt:lpstr>
      <vt:lpstr>Pointers and Arrays</vt:lpstr>
      <vt:lpstr>Function Arguments and Pointers</vt:lpstr>
      <vt:lpstr>Double Pointers</vt:lpstr>
      <vt:lpstr>Variable Scopes</vt:lpstr>
      <vt:lpstr>Variable Lifetimes</vt:lpstr>
      <vt:lpstr>Stack Memory</vt:lpstr>
      <vt:lpstr>Heap Memory</vt:lpstr>
      <vt:lpstr>Heap vs. Stack</vt:lpstr>
      <vt:lpstr>Recursion</vt:lpstr>
      <vt:lpstr>Function Pointers</vt:lpstr>
      <vt:lpstr>Structs</vt:lpstr>
      <vt:lpstr>Structs</vt:lpstr>
      <vt:lpstr>#define</vt:lpstr>
      <vt:lpstr>C-Strings</vt:lpstr>
      <vt:lpstr>Modular Code in C</vt:lpstr>
      <vt:lpstr>Making a Header File</vt:lpstr>
      <vt:lpstr>Big-O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Carson Cook</dc:creator>
  <cp:lastModifiedBy>Carson Cook</cp:lastModifiedBy>
  <cp:revision>78</cp:revision>
  <dcterms:created xsi:type="dcterms:W3CDTF">2017-11-06T16:47:01Z</dcterms:created>
  <dcterms:modified xsi:type="dcterms:W3CDTF">2017-11-11T22:47:26Z</dcterms:modified>
</cp:coreProperties>
</file>