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4"/>
  </p:notesMasterIdLst>
  <p:handoutMasterIdLst>
    <p:handoutMasterId r:id="rId35"/>
  </p:handoutMasterIdLst>
  <p:sldIdLst>
    <p:sldId id="447" r:id="rId2"/>
    <p:sldId id="256" r:id="rId3"/>
    <p:sldId id="316" r:id="rId4"/>
    <p:sldId id="470" r:id="rId5"/>
    <p:sldId id="496" r:id="rId6"/>
    <p:sldId id="497" r:id="rId7"/>
    <p:sldId id="526" r:id="rId8"/>
    <p:sldId id="516" r:id="rId9"/>
    <p:sldId id="520" r:id="rId10"/>
    <p:sldId id="521" r:id="rId11"/>
    <p:sldId id="519" r:id="rId12"/>
    <p:sldId id="522" r:id="rId13"/>
    <p:sldId id="472" r:id="rId14"/>
    <p:sldId id="473" r:id="rId15"/>
    <p:sldId id="474" r:id="rId16"/>
    <p:sldId id="475" r:id="rId17"/>
    <p:sldId id="476" r:id="rId18"/>
    <p:sldId id="477" r:id="rId19"/>
    <p:sldId id="478" r:id="rId20"/>
    <p:sldId id="524" r:id="rId21"/>
    <p:sldId id="523" r:id="rId22"/>
    <p:sldId id="528" r:id="rId23"/>
    <p:sldId id="529" r:id="rId24"/>
    <p:sldId id="530" r:id="rId25"/>
    <p:sldId id="525" r:id="rId26"/>
    <p:sldId id="488" r:id="rId27"/>
    <p:sldId id="489" r:id="rId28"/>
    <p:sldId id="490" r:id="rId29"/>
    <p:sldId id="491" r:id="rId30"/>
    <p:sldId id="492" r:id="rId31"/>
    <p:sldId id="527" r:id="rId32"/>
    <p:sldId id="333" r:id="rId3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3300"/>
    <a:srgbClr val="FFFF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3663" autoAdjust="0"/>
  </p:normalViewPr>
  <p:slideViewPr>
    <p:cSldViewPr>
      <p:cViewPr varScale="1">
        <p:scale>
          <a:sx n="65" d="100"/>
          <a:sy n="65" d="100"/>
        </p:scale>
        <p:origin x="1306" y="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1794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20.xml"/><Relationship Id="rId2" Type="http://schemas.openxmlformats.org/officeDocument/2006/relationships/slide" Target="slides/slide19.xml"/><Relationship Id="rId1" Type="http://schemas.openxmlformats.org/officeDocument/2006/relationships/slide" Target="slides/slide14.xml"/><Relationship Id="rId4" Type="http://schemas.openxmlformats.org/officeDocument/2006/relationships/slide" Target="slides/slide3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>
            <a:extLst>
              <a:ext uri="{FF2B5EF4-FFF2-40B4-BE49-F238E27FC236}">
                <a16:creationId xmlns:a16="http://schemas.microsoft.com/office/drawing/2014/main" id="{8536DE6E-4204-4677-8E9F-96C5EE46790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r>
              <a:rPr lang="zh-TW" altLang="en-US"/>
              <a:t>CT212 (02/03)-Network Programming and design</a:t>
            </a:r>
            <a:endParaRPr lang="en-US" altLang="zh-TW"/>
          </a:p>
        </p:txBody>
      </p:sp>
      <p:sp>
        <p:nvSpPr>
          <p:cNvPr id="105475" name="Rectangle 3">
            <a:extLst>
              <a:ext uri="{FF2B5EF4-FFF2-40B4-BE49-F238E27FC236}">
                <a16:creationId xmlns:a16="http://schemas.microsoft.com/office/drawing/2014/main" id="{C0C96B59-4CC9-46BA-94A8-1D609822E14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r>
              <a:rPr lang="zh-TW" altLang="en-US"/>
              <a:t>27 April, 2002</a:t>
            </a:r>
            <a:endParaRPr lang="en-US" altLang="zh-TW"/>
          </a:p>
        </p:txBody>
      </p:sp>
      <p:sp>
        <p:nvSpPr>
          <p:cNvPr id="105476" name="Rectangle 4">
            <a:extLst>
              <a:ext uri="{FF2B5EF4-FFF2-40B4-BE49-F238E27FC236}">
                <a16:creationId xmlns:a16="http://schemas.microsoft.com/office/drawing/2014/main" id="{A8B194BC-FB7B-4528-A97E-2D7E2033B29A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r>
              <a:rPr lang="zh-TW" altLang="en-US"/>
              <a:t>School of Science &amp; Technology</a:t>
            </a:r>
            <a:endParaRPr lang="en-US" altLang="zh-TW"/>
          </a:p>
        </p:txBody>
      </p:sp>
      <p:sp>
        <p:nvSpPr>
          <p:cNvPr id="105477" name="Rectangle 5">
            <a:extLst>
              <a:ext uri="{FF2B5EF4-FFF2-40B4-BE49-F238E27FC236}">
                <a16:creationId xmlns:a16="http://schemas.microsoft.com/office/drawing/2014/main" id="{27311600-A1D2-4CCF-909C-9207614ECEE5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0583C08-404C-4C60-BA6F-97BCF2D701F0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8F02A711-82E7-4408-9E32-0BFB3495618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kumimoji="1" sz="1200"/>
            </a:lvl1pPr>
          </a:lstStyle>
          <a:p>
            <a:pPr>
              <a:defRPr/>
            </a:pPr>
            <a:r>
              <a:rPr lang="zh-TW" altLang="en-US"/>
              <a:t>CT212 (02/03)-Network Programming and design</a:t>
            </a:r>
            <a:endParaRPr lang="en-US" altLang="zh-TW"/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96639AF9-7E52-4CCF-9911-A550C2D9CFC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/>
            </a:lvl1pPr>
          </a:lstStyle>
          <a:p>
            <a:pPr>
              <a:defRPr/>
            </a:pPr>
            <a:r>
              <a:rPr lang="zh-TW" altLang="en-US"/>
              <a:t>27 April, 2002</a:t>
            </a:r>
            <a:endParaRPr lang="en-US" altLang="zh-TW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0B000060-DCDA-44E5-89A1-6A846E00D0AC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7413" name="Rectangle 5">
            <a:extLst>
              <a:ext uri="{FF2B5EF4-FFF2-40B4-BE49-F238E27FC236}">
                <a16:creationId xmlns:a16="http://schemas.microsoft.com/office/drawing/2014/main" id="{A1E0DAA7-B7B9-44EC-B39B-4A03C24E221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</a:p>
        </p:txBody>
      </p:sp>
      <p:sp>
        <p:nvSpPr>
          <p:cNvPr id="17414" name="Rectangle 6">
            <a:extLst>
              <a:ext uri="{FF2B5EF4-FFF2-40B4-BE49-F238E27FC236}">
                <a16:creationId xmlns:a16="http://schemas.microsoft.com/office/drawing/2014/main" id="{1C1C307C-A329-4F0B-838A-BCFEFFF4002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kumimoji="1" sz="1200"/>
            </a:lvl1pPr>
          </a:lstStyle>
          <a:p>
            <a:pPr>
              <a:defRPr/>
            </a:pPr>
            <a:r>
              <a:rPr lang="zh-TW" altLang="en-US"/>
              <a:t>School of Science &amp; Technology</a:t>
            </a:r>
            <a:endParaRPr lang="en-US" altLang="zh-TW"/>
          </a:p>
        </p:txBody>
      </p:sp>
      <p:sp>
        <p:nvSpPr>
          <p:cNvPr id="17415" name="Rectangle 7">
            <a:extLst>
              <a:ext uri="{FF2B5EF4-FFF2-40B4-BE49-F238E27FC236}">
                <a16:creationId xmlns:a16="http://schemas.microsoft.com/office/drawing/2014/main" id="{C165D7FD-1570-4055-B141-FEA86B01A8B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/>
            </a:lvl1pPr>
          </a:lstStyle>
          <a:p>
            <a:pPr>
              <a:defRPr/>
            </a:pPr>
            <a:fld id="{CC0A7029-044C-41AE-B68B-268006BC35AA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944D6D6A-C1AD-4A54-9DCB-CD3D57C1B00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zh-TW" altLang="en-US" sz="1200"/>
              <a:t>CT212 (02/03)-Network Programming and design</a:t>
            </a:r>
            <a:endParaRPr lang="en-US" altLang="zh-TW" sz="1200"/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D35DC455-72C7-46E0-960C-8104916C3D2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zh-TW" altLang="en-US" sz="1200"/>
              <a:t>27 April, 2002</a:t>
            </a:r>
            <a:endParaRPr lang="en-US" altLang="zh-TW" sz="1200"/>
          </a:p>
        </p:txBody>
      </p:sp>
      <p:sp>
        <p:nvSpPr>
          <p:cNvPr id="7172" name="Rectangle 6">
            <a:extLst>
              <a:ext uri="{FF2B5EF4-FFF2-40B4-BE49-F238E27FC236}">
                <a16:creationId xmlns:a16="http://schemas.microsoft.com/office/drawing/2014/main" id="{509E2A4C-D49C-4424-9A10-A388ABC2F37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zh-TW" altLang="en-US" sz="1200"/>
              <a:t>School of Science &amp; Technology</a:t>
            </a:r>
            <a:endParaRPr lang="en-US" altLang="zh-TW" sz="1200"/>
          </a:p>
        </p:txBody>
      </p:sp>
      <p:sp>
        <p:nvSpPr>
          <p:cNvPr id="7173" name="Rectangle 7">
            <a:extLst>
              <a:ext uri="{FF2B5EF4-FFF2-40B4-BE49-F238E27FC236}">
                <a16:creationId xmlns:a16="http://schemas.microsoft.com/office/drawing/2014/main" id="{990823C2-5AA0-4FB8-B787-1757EC924C6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010A27BD-3515-4584-85AC-EEDA6DE3AA5F}" type="slidenum">
              <a:rPr lang="zh-TW" altLang="en-US" sz="1200" smtClean="0"/>
              <a:pPr/>
              <a:t>1</a:t>
            </a:fld>
            <a:endParaRPr lang="en-US" altLang="zh-TW" sz="1200"/>
          </a:p>
        </p:txBody>
      </p:sp>
      <p:sp>
        <p:nvSpPr>
          <p:cNvPr id="7174" name="Rectangle 1026">
            <a:extLst>
              <a:ext uri="{FF2B5EF4-FFF2-40B4-BE49-F238E27FC236}">
                <a16:creationId xmlns:a16="http://schemas.microsoft.com/office/drawing/2014/main" id="{969BDC4C-A901-422B-9824-59160807B84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175" name="Rectangle 1027">
            <a:extLst>
              <a:ext uri="{FF2B5EF4-FFF2-40B4-BE49-F238E27FC236}">
                <a16:creationId xmlns:a16="http://schemas.microsoft.com/office/drawing/2014/main" id="{674303A8-5DBD-471D-B37E-182B51D008E3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8B77CDD1-A2F7-48AA-B0BA-692FE1533EC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zh-TW" altLang="en-US" sz="1200"/>
              <a:t>CT212 (02/03)-Network Programming and design</a:t>
            </a:r>
            <a:endParaRPr lang="en-US" altLang="zh-TW" sz="1200"/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14484903-F493-4D52-94E9-F07D5C3AE46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zh-TW" altLang="en-US" sz="1200"/>
              <a:t>27 April, 2002</a:t>
            </a:r>
            <a:endParaRPr lang="en-US" altLang="zh-TW" sz="1200"/>
          </a:p>
        </p:txBody>
      </p:sp>
      <p:sp>
        <p:nvSpPr>
          <p:cNvPr id="27652" name="Rectangle 6">
            <a:extLst>
              <a:ext uri="{FF2B5EF4-FFF2-40B4-BE49-F238E27FC236}">
                <a16:creationId xmlns:a16="http://schemas.microsoft.com/office/drawing/2014/main" id="{069BD61A-FA7F-41D3-974D-3E74723B03A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zh-TW" altLang="en-US" sz="1200"/>
              <a:t>School of Science &amp; Technology</a:t>
            </a:r>
            <a:endParaRPr lang="en-US" altLang="zh-TW" sz="1200"/>
          </a:p>
        </p:txBody>
      </p:sp>
      <p:sp>
        <p:nvSpPr>
          <p:cNvPr id="27653" name="Rectangle 7">
            <a:extLst>
              <a:ext uri="{FF2B5EF4-FFF2-40B4-BE49-F238E27FC236}">
                <a16:creationId xmlns:a16="http://schemas.microsoft.com/office/drawing/2014/main" id="{9324FBC2-AEED-4CD8-B63D-834717F3EA8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9AA17903-8987-4F26-81E4-F0D59AB8D094}" type="slidenum">
              <a:rPr lang="zh-TW" altLang="en-US" sz="1200" smtClean="0"/>
              <a:pPr/>
              <a:t>12</a:t>
            </a:fld>
            <a:endParaRPr lang="en-US" altLang="zh-TW" sz="1200"/>
          </a:p>
        </p:txBody>
      </p:sp>
      <p:sp>
        <p:nvSpPr>
          <p:cNvPr id="27654" name="Rectangle 2">
            <a:extLst>
              <a:ext uri="{FF2B5EF4-FFF2-40B4-BE49-F238E27FC236}">
                <a16:creationId xmlns:a16="http://schemas.microsoft.com/office/drawing/2014/main" id="{761C73B1-2750-47FC-9EAB-5231DD1189F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5" name="Rectangle 3">
            <a:extLst>
              <a:ext uri="{FF2B5EF4-FFF2-40B4-BE49-F238E27FC236}">
                <a16:creationId xmlns:a16="http://schemas.microsoft.com/office/drawing/2014/main" id="{AE5F809F-1818-4678-9D15-D2E64D31F4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EA580588-E536-406B-9561-93C90FCD487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zh-TW" altLang="en-US" sz="1200"/>
              <a:t>CT212 (02/03)-Network Programming and design</a:t>
            </a:r>
            <a:endParaRPr lang="en-US" altLang="zh-TW" sz="1200"/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30DDC599-B4DD-46E1-867E-9F4AF31AC12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zh-TW" altLang="en-US" sz="1200"/>
              <a:t>27 April, 2002</a:t>
            </a:r>
            <a:endParaRPr lang="en-US" altLang="zh-TW" sz="1200"/>
          </a:p>
        </p:txBody>
      </p:sp>
      <p:sp>
        <p:nvSpPr>
          <p:cNvPr id="29700" name="Rectangle 6">
            <a:extLst>
              <a:ext uri="{FF2B5EF4-FFF2-40B4-BE49-F238E27FC236}">
                <a16:creationId xmlns:a16="http://schemas.microsoft.com/office/drawing/2014/main" id="{B99B6017-9850-4430-867A-1A9C88FE9D1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zh-TW" altLang="en-US" sz="1200"/>
              <a:t>School of Science &amp; Technology</a:t>
            </a:r>
            <a:endParaRPr lang="en-US" altLang="zh-TW" sz="1200"/>
          </a:p>
        </p:txBody>
      </p:sp>
      <p:sp>
        <p:nvSpPr>
          <p:cNvPr id="29701" name="Rectangle 7">
            <a:extLst>
              <a:ext uri="{FF2B5EF4-FFF2-40B4-BE49-F238E27FC236}">
                <a16:creationId xmlns:a16="http://schemas.microsoft.com/office/drawing/2014/main" id="{76838874-E1CB-4263-8B14-09A66283E9A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5502FF0E-57AF-4B6B-87DA-9E606B838AA5}" type="slidenum">
              <a:rPr lang="zh-TW" altLang="en-US" sz="1200" smtClean="0"/>
              <a:pPr/>
              <a:t>13</a:t>
            </a:fld>
            <a:endParaRPr lang="en-US" altLang="zh-TW" sz="1200"/>
          </a:p>
        </p:txBody>
      </p:sp>
      <p:sp>
        <p:nvSpPr>
          <p:cNvPr id="29702" name="Rectangle 2">
            <a:extLst>
              <a:ext uri="{FF2B5EF4-FFF2-40B4-BE49-F238E27FC236}">
                <a16:creationId xmlns:a16="http://schemas.microsoft.com/office/drawing/2014/main" id="{67B6D029-5A07-4541-9D21-2ED74BD6984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3" name="Rectangle 3">
            <a:extLst>
              <a:ext uri="{FF2B5EF4-FFF2-40B4-BE49-F238E27FC236}">
                <a16:creationId xmlns:a16="http://schemas.microsoft.com/office/drawing/2014/main" id="{21921D61-B483-4AF8-BF24-8184996E10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B5F95B7C-1764-4447-B61D-9B796FBBE7B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zh-TW" altLang="en-US" sz="1200"/>
              <a:t>CT212 (02/03)-Network Programming and design</a:t>
            </a:r>
            <a:endParaRPr lang="en-US" altLang="zh-TW" sz="1200"/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90E56849-C06C-463C-85C4-5B032F25562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zh-TW" altLang="en-US" sz="1200"/>
              <a:t>27 April, 2002</a:t>
            </a:r>
            <a:endParaRPr lang="en-US" altLang="zh-TW" sz="1200"/>
          </a:p>
        </p:txBody>
      </p:sp>
      <p:sp>
        <p:nvSpPr>
          <p:cNvPr id="31748" name="Rectangle 6">
            <a:extLst>
              <a:ext uri="{FF2B5EF4-FFF2-40B4-BE49-F238E27FC236}">
                <a16:creationId xmlns:a16="http://schemas.microsoft.com/office/drawing/2014/main" id="{01064A38-EBBF-4EF1-B5A2-14E70B8C8AB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zh-TW" altLang="en-US" sz="1200"/>
              <a:t>School of Science &amp; Technology</a:t>
            </a:r>
            <a:endParaRPr lang="en-US" altLang="zh-TW" sz="1200"/>
          </a:p>
        </p:txBody>
      </p:sp>
      <p:sp>
        <p:nvSpPr>
          <p:cNvPr id="31749" name="Rectangle 7">
            <a:extLst>
              <a:ext uri="{FF2B5EF4-FFF2-40B4-BE49-F238E27FC236}">
                <a16:creationId xmlns:a16="http://schemas.microsoft.com/office/drawing/2014/main" id="{1B3FCB10-67A8-4E59-9C7C-90FDAFA2B1E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3B69F6CA-2D08-493F-8BA3-9548D91382BD}" type="slidenum">
              <a:rPr lang="zh-TW" altLang="en-US" sz="1200" smtClean="0"/>
              <a:pPr/>
              <a:t>14</a:t>
            </a:fld>
            <a:endParaRPr lang="en-US" altLang="zh-TW" sz="1200"/>
          </a:p>
        </p:txBody>
      </p:sp>
      <p:sp>
        <p:nvSpPr>
          <p:cNvPr id="31750" name="Rectangle 2">
            <a:extLst>
              <a:ext uri="{FF2B5EF4-FFF2-40B4-BE49-F238E27FC236}">
                <a16:creationId xmlns:a16="http://schemas.microsoft.com/office/drawing/2014/main" id="{911D15A0-2724-4FCA-AFBA-F849F5FE2F5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51" name="Rectangle 3">
            <a:extLst>
              <a:ext uri="{FF2B5EF4-FFF2-40B4-BE49-F238E27FC236}">
                <a16:creationId xmlns:a16="http://schemas.microsoft.com/office/drawing/2014/main" id="{649F3381-F703-4A37-A05E-7E5D42FA3C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435AAC19-0B04-42C0-8337-8EB03665B44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zh-TW" altLang="en-US" sz="1200"/>
              <a:t>CT212 (02/03)-Network Programming and design</a:t>
            </a:r>
            <a:endParaRPr lang="en-US" altLang="zh-TW" sz="1200"/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78A5960E-DED0-4D72-961C-298D35F15004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zh-TW" altLang="en-US" sz="1200"/>
              <a:t>27 April, 2002</a:t>
            </a:r>
            <a:endParaRPr lang="en-US" altLang="zh-TW" sz="1200"/>
          </a:p>
        </p:txBody>
      </p:sp>
      <p:sp>
        <p:nvSpPr>
          <p:cNvPr id="33796" name="Rectangle 6">
            <a:extLst>
              <a:ext uri="{FF2B5EF4-FFF2-40B4-BE49-F238E27FC236}">
                <a16:creationId xmlns:a16="http://schemas.microsoft.com/office/drawing/2014/main" id="{04FF36EE-3439-4C18-ADFE-AAA49B078BA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zh-TW" altLang="en-US" sz="1200"/>
              <a:t>School of Science &amp; Technology</a:t>
            </a:r>
            <a:endParaRPr lang="en-US" altLang="zh-TW" sz="1200"/>
          </a:p>
        </p:txBody>
      </p:sp>
      <p:sp>
        <p:nvSpPr>
          <p:cNvPr id="33797" name="Rectangle 7">
            <a:extLst>
              <a:ext uri="{FF2B5EF4-FFF2-40B4-BE49-F238E27FC236}">
                <a16:creationId xmlns:a16="http://schemas.microsoft.com/office/drawing/2014/main" id="{BF8CCC14-10D2-48C0-B35F-A33AB7C3A41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DF1AFAEB-DC03-46D0-A3B4-702CB7B928F5}" type="slidenum">
              <a:rPr lang="zh-TW" altLang="en-US" sz="1200" smtClean="0"/>
              <a:pPr/>
              <a:t>15</a:t>
            </a:fld>
            <a:endParaRPr lang="en-US" altLang="zh-TW" sz="1200"/>
          </a:p>
        </p:txBody>
      </p:sp>
      <p:sp>
        <p:nvSpPr>
          <p:cNvPr id="33798" name="Rectangle 2">
            <a:extLst>
              <a:ext uri="{FF2B5EF4-FFF2-40B4-BE49-F238E27FC236}">
                <a16:creationId xmlns:a16="http://schemas.microsoft.com/office/drawing/2014/main" id="{0969C3E6-D6FB-403F-AD55-C4B22A75789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9" name="Rectangle 3">
            <a:extLst>
              <a:ext uri="{FF2B5EF4-FFF2-40B4-BE49-F238E27FC236}">
                <a16:creationId xmlns:a16="http://schemas.microsoft.com/office/drawing/2014/main" id="{E7BD6B3C-2399-477F-A3F9-D548E5D446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849118FF-2A2C-4CB2-92AB-1F01675909B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zh-TW" altLang="en-US" sz="1200"/>
              <a:t>CT212 (02/03)-Network Programming and design</a:t>
            </a:r>
            <a:endParaRPr lang="en-US" altLang="zh-TW" sz="1200"/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47F2AB5B-4C13-43EC-B1C3-54E859A0AAC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zh-TW" altLang="en-US" sz="1200"/>
              <a:t>27 April, 2002</a:t>
            </a:r>
            <a:endParaRPr lang="en-US" altLang="zh-TW" sz="1200"/>
          </a:p>
        </p:txBody>
      </p:sp>
      <p:sp>
        <p:nvSpPr>
          <p:cNvPr id="35844" name="Rectangle 6">
            <a:extLst>
              <a:ext uri="{FF2B5EF4-FFF2-40B4-BE49-F238E27FC236}">
                <a16:creationId xmlns:a16="http://schemas.microsoft.com/office/drawing/2014/main" id="{7EC5E824-AB2E-4637-B142-61D5642F937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zh-TW" altLang="en-US" sz="1200"/>
              <a:t>School of Science &amp; Technology</a:t>
            </a:r>
            <a:endParaRPr lang="en-US" altLang="zh-TW" sz="1200"/>
          </a:p>
        </p:txBody>
      </p:sp>
      <p:sp>
        <p:nvSpPr>
          <p:cNvPr id="35845" name="Rectangle 7">
            <a:extLst>
              <a:ext uri="{FF2B5EF4-FFF2-40B4-BE49-F238E27FC236}">
                <a16:creationId xmlns:a16="http://schemas.microsoft.com/office/drawing/2014/main" id="{174F0434-3C8F-4E42-B50A-CA6410E5485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05F8186A-E966-4A55-8DCF-FBA86970B94D}" type="slidenum">
              <a:rPr lang="zh-TW" altLang="en-US" sz="1200" smtClean="0"/>
              <a:pPr/>
              <a:t>16</a:t>
            </a:fld>
            <a:endParaRPr lang="en-US" altLang="zh-TW" sz="1200"/>
          </a:p>
        </p:txBody>
      </p:sp>
      <p:sp>
        <p:nvSpPr>
          <p:cNvPr id="35846" name="Rectangle 2">
            <a:extLst>
              <a:ext uri="{FF2B5EF4-FFF2-40B4-BE49-F238E27FC236}">
                <a16:creationId xmlns:a16="http://schemas.microsoft.com/office/drawing/2014/main" id="{A8FC7567-343C-4838-A992-0EBC0CFEA61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7" name="Rectangle 3">
            <a:extLst>
              <a:ext uri="{FF2B5EF4-FFF2-40B4-BE49-F238E27FC236}">
                <a16:creationId xmlns:a16="http://schemas.microsoft.com/office/drawing/2014/main" id="{0DB10F64-6288-4314-B463-5F50F28EAD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C798D847-9165-4EE8-9C8E-B3CB0BB9A21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zh-TW" altLang="en-US" sz="1200"/>
              <a:t>CT212 (02/03)-Network Programming and design</a:t>
            </a:r>
            <a:endParaRPr lang="en-US" altLang="zh-TW" sz="1200"/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CF5C08FA-F1AB-4C4E-8D7A-01B7B56FFE4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zh-TW" altLang="en-US" sz="1200"/>
              <a:t>27 April, 2002</a:t>
            </a:r>
            <a:endParaRPr lang="en-US" altLang="zh-TW" sz="1200"/>
          </a:p>
        </p:txBody>
      </p:sp>
      <p:sp>
        <p:nvSpPr>
          <p:cNvPr id="37892" name="Rectangle 6">
            <a:extLst>
              <a:ext uri="{FF2B5EF4-FFF2-40B4-BE49-F238E27FC236}">
                <a16:creationId xmlns:a16="http://schemas.microsoft.com/office/drawing/2014/main" id="{F924380D-D378-400A-8F35-CF7F35A26D6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zh-TW" altLang="en-US" sz="1200"/>
              <a:t>School of Science &amp; Technology</a:t>
            </a:r>
            <a:endParaRPr lang="en-US" altLang="zh-TW" sz="1200"/>
          </a:p>
        </p:txBody>
      </p:sp>
      <p:sp>
        <p:nvSpPr>
          <p:cNvPr id="37893" name="Rectangle 7">
            <a:extLst>
              <a:ext uri="{FF2B5EF4-FFF2-40B4-BE49-F238E27FC236}">
                <a16:creationId xmlns:a16="http://schemas.microsoft.com/office/drawing/2014/main" id="{CA7F1F87-4199-4CC0-9D91-921D3B84BE3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43A524F2-C8C0-4E9A-9BE0-CAB48C717AA4}" type="slidenum">
              <a:rPr lang="zh-TW" altLang="en-US" sz="1200" smtClean="0"/>
              <a:pPr/>
              <a:t>17</a:t>
            </a:fld>
            <a:endParaRPr lang="en-US" altLang="zh-TW" sz="1200"/>
          </a:p>
        </p:txBody>
      </p:sp>
      <p:sp>
        <p:nvSpPr>
          <p:cNvPr id="37894" name="Rectangle 2">
            <a:extLst>
              <a:ext uri="{FF2B5EF4-FFF2-40B4-BE49-F238E27FC236}">
                <a16:creationId xmlns:a16="http://schemas.microsoft.com/office/drawing/2014/main" id="{6510588A-8276-44AF-9C17-216D4869522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5" name="Rectangle 3">
            <a:extLst>
              <a:ext uri="{FF2B5EF4-FFF2-40B4-BE49-F238E27FC236}">
                <a16:creationId xmlns:a16="http://schemas.microsoft.com/office/drawing/2014/main" id="{546DA3A8-85E3-4236-9CEA-228C59DCC1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547BE0CE-D7B8-47F8-B4BA-C981A9A05F3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zh-TW" altLang="en-US" sz="1200"/>
              <a:t>CT212 (02/03)-Network Programming and design</a:t>
            </a:r>
            <a:endParaRPr lang="en-US" altLang="zh-TW" sz="1200"/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58C20E04-F8D8-4D61-8639-DC1A8C93F87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zh-TW" altLang="en-US" sz="1200"/>
              <a:t>27 April, 2002</a:t>
            </a:r>
            <a:endParaRPr lang="en-US" altLang="zh-TW" sz="1200"/>
          </a:p>
        </p:txBody>
      </p:sp>
      <p:sp>
        <p:nvSpPr>
          <p:cNvPr id="39940" name="Rectangle 6">
            <a:extLst>
              <a:ext uri="{FF2B5EF4-FFF2-40B4-BE49-F238E27FC236}">
                <a16:creationId xmlns:a16="http://schemas.microsoft.com/office/drawing/2014/main" id="{7A7516D7-B58B-4757-A280-426CF9E1082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zh-TW" altLang="en-US" sz="1200"/>
              <a:t>School of Science &amp; Technology</a:t>
            </a:r>
            <a:endParaRPr lang="en-US" altLang="zh-TW" sz="1200"/>
          </a:p>
        </p:txBody>
      </p:sp>
      <p:sp>
        <p:nvSpPr>
          <p:cNvPr id="39941" name="Rectangle 7">
            <a:extLst>
              <a:ext uri="{FF2B5EF4-FFF2-40B4-BE49-F238E27FC236}">
                <a16:creationId xmlns:a16="http://schemas.microsoft.com/office/drawing/2014/main" id="{F0FB342E-2C0C-476C-8032-0A5C0A51DC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5E4DDA4C-BF91-433B-8F48-B27AE274964C}" type="slidenum">
              <a:rPr lang="zh-TW" altLang="en-US" sz="1200" smtClean="0"/>
              <a:pPr/>
              <a:t>18</a:t>
            </a:fld>
            <a:endParaRPr lang="en-US" altLang="zh-TW" sz="1200"/>
          </a:p>
        </p:txBody>
      </p:sp>
      <p:sp>
        <p:nvSpPr>
          <p:cNvPr id="39942" name="Rectangle 2">
            <a:extLst>
              <a:ext uri="{FF2B5EF4-FFF2-40B4-BE49-F238E27FC236}">
                <a16:creationId xmlns:a16="http://schemas.microsoft.com/office/drawing/2014/main" id="{049FDD67-D7EA-4132-B26C-6A859B97729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3" name="Rectangle 3">
            <a:extLst>
              <a:ext uri="{FF2B5EF4-FFF2-40B4-BE49-F238E27FC236}">
                <a16:creationId xmlns:a16="http://schemas.microsoft.com/office/drawing/2014/main" id="{F3FD034B-6691-426E-972E-CE49A5564A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FC6A686D-8ECA-4F1A-BFEF-3E73AD8418A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zh-TW" altLang="en-US" sz="1200"/>
              <a:t>CT212 (02/03)-Network Programming and design</a:t>
            </a:r>
            <a:endParaRPr lang="en-US" altLang="zh-TW" sz="1200"/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10E2192F-9BA5-4BBB-B1A2-7B2B4ED7DE1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zh-TW" altLang="en-US" sz="1200"/>
              <a:t>27 April, 2002</a:t>
            </a:r>
            <a:endParaRPr lang="en-US" altLang="zh-TW" sz="1200"/>
          </a:p>
        </p:txBody>
      </p:sp>
      <p:sp>
        <p:nvSpPr>
          <p:cNvPr id="41988" name="Rectangle 6">
            <a:extLst>
              <a:ext uri="{FF2B5EF4-FFF2-40B4-BE49-F238E27FC236}">
                <a16:creationId xmlns:a16="http://schemas.microsoft.com/office/drawing/2014/main" id="{325A56CE-D8F3-437D-AAC7-9EC52EC5401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zh-TW" altLang="en-US" sz="1200"/>
              <a:t>School of Science &amp; Technology</a:t>
            </a:r>
            <a:endParaRPr lang="en-US" altLang="zh-TW" sz="1200"/>
          </a:p>
        </p:txBody>
      </p:sp>
      <p:sp>
        <p:nvSpPr>
          <p:cNvPr id="41989" name="Rectangle 7">
            <a:extLst>
              <a:ext uri="{FF2B5EF4-FFF2-40B4-BE49-F238E27FC236}">
                <a16:creationId xmlns:a16="http://schemas.microsoft.com/office/drawing/2014/main" id="{4E5F48EB-04C1-448E-AEE7-09741D696DF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5A38B96F-2759-4725-BE12-B3E571495B34}" type="slidenum">
              <a:rPr lang="zh-TW" altLang="en-US" sz="1200" smtClean="0"/>
              <a:pPr/>
              <a:t>19</a:t>
            </a:fld>
            <a:endParaRPr lang="en-US" altLang="zh-TW" sz="1200"/>
          </a:p>
        </p:txBody>
      </p:sp>
      <p:sp>
        <p:nvSpPr>
          <p:cNvPr id="41990" name="Rectangle 2">
            <a:extLst>
              <a:ext uri="{FF2B5EF4-FFF2-40B4-BE49-F238E27FC236}">
                <a16:creationId xmlns:a16="http://schemas.microsoft.com/office/drawing/2014/main" id="{11F31ADA-587D-4FE2-87A0-699A0A1653E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91" name="Rectangle 3">
            <a:extLst>
              <a:ext uri="{FF2B5EF4-FFF2-40B4-BE49-F238E27FC236}">
                <a16:creationId xmlns:a16="http://schemas.microsoft.com/office/drawing/2014/main" id="{535B09E8-9995-44D3-A736-7866749705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42A9DF6A-2535-4244-9996-115C74A8F2C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zh-TW" altLang="en-US" sz="1200"/>
              <a:t>CT212 (02/03)-Network Programming and design</a:t>
            </a:r>
            <a:endParaRPr lang="en-US" altLang="zh-TW" sz="1200"/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C80374B7-7885-4117-B9A0-2539A6EF926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zh-TW" altLang="en-US" sz="1200"/>
              <a:t>27 April, 2002</a:t>
            </a:r>
            <a:endParaRPr lang="en-US" altLang="zh-TW" sz="1200"/>
          </a:p>
        </p:txBody>
      </p:sp>
      <p:sp>
        <p:nvSpPr>
          <p:cNvPr id="44036" name="Rectangle 6">
            <a:extLst>
              <a:ext uri="{FF2B5EF4-FFF2-40B4-BE49-F238E27FC236}">
                <a16:creationId xmlns:a16="http://schemas.microsoft.com/office/drawing/2014/main" id="{938A16FB-EF10-4B1F-A963-AA0F6653757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zh-TW" altLang="en-US" sz="1200"/>
              <a:t>School of Science &amp; Technology</a:t>
            </a:r>
            <a:endParaRPr lang="en-US" altLang="zh-TW" sz="1200"/>
          </a:p>
        </p:txBody>
      </p:sp>
      <p:sp>
        <p:nvSpPr>
          <p:cNvPr id="44037" name="Rectangle 7">
            <a:extLst>
              <a:ext uri="{FF2B5EF4-FFF2-40B4-BE49-F238E27FC236}">
                <a16:creationId xmlns:a16="http://schemas.microsoft.com/office/drawing/2014/main" id="{AF6E2B63-11AD-46D6-8368-41FE49BB8BF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ECBF6D3F-3782-44BD-8BDA-7B7CFC7B0BCA}" type="slidenum">
              <a:rPr lang="zh-TW" altLang="en-US" sz="1200" smtClean="0"/>
              <a:pPr/>
              <a:t>20</a:t>
            </a:fld>
            <a:endParaRPr lang="en-US" altLang="zh-TW" sz="1200"/>
          </a:p>
        </p:txBody>
      </p:sp>
      <p:sp>
        <p:nvSpPr>
          <p:cNvPr id="44038" name="Rectangle 2">
            <a:extLst>
              <a:ext uri="{FF2B5EF4-FFF2-40B4-BE49-F238E27FC236}">
                <a16:creationId xmlns:a16="http://schemas.microsoft.com/office/drawing/2014/main" id="{D885DD46-9EED-4F0E-88E8-69D0E227F4C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9" name="Rectangle 3">
            <a:extLst>
              <a:ext uri="{FF2B5EF4-FFF2-40B4-BE49-F238E27FC236}">
                <a16:creationId xmlns:a16="http://schemas.microsoft.com/office/drawing/2014/main" id="{94C3A9D1-41FE-4A70-BDDE-BA1D469FEA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5DE682DA-8AFC-4F2E-99FA-5B1D38B3A68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zh-TW" altLang="en-US" sz="1200"/>
              <a:t>CT212 (02/03)-Network Programming and design</a:t>
            </a:r>
            <a:endParaRPr lang="en-US" altLang="zh-TW" sz="1200"/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734ED91E-4155-4A58-9597-D514BFD7244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zh-TW" altLang="en-US" sz="1200"/>
              <a:t>27 April, 2002</a:t>
            </a:r>
            <a:endParaRPr lang="en-US" altLang="zh-TW" sz="1200"/>
          </a:p>
        </p:txBody>
      </p:sp>
      <p:sp>
        <p:nvSpPr>
          <p:cNvPr id="46084" name="Rectangle 6">
            <a:extLst>
              <a:ext uri="{FF2B5EF4-FFF2-40B4-BE49-F238E27FC236}">
                <a16:creationId xmlns:a16="http://schemas.microsoft.com/office/drawing/2014/main" id="{184EC796-B3D0-42CE-8D4A-05127A2EED9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zh-TW" altLang="en-US" sz="1200"/>
              <a:t>School of Science &amp; Technology</a:t>
            </a:r>
            <a:endParaRPr lang="en-US" altLang="zh-TW" sz="1200"/>
          </a:p>
        </p:txBody>
      </p:sp>
      <p:sp>
        <p:nvSpPr>
          <p:cNvPr id="46085" name="Rectangle 7">
            <a:extLst>
              <a:ext uri="{FF2B5EF4-FFF2-40B4-BE49-F238E27FC236}">
                <a16:creationId xmlns:a16="http://schemas.microsoft.com/office/drawing/2014/main" id="{58FB1B35-E04B-4462-8E27-A2EEAA756D1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FF191A55-BB8F-4ADD-878D-798E96CBF184}" type="slidenum">
              <a:rPr lang="zh-TW" altLang="en-US" sz="1200" smtClean="0"/>
              <a:pPr/>
              <a:t>21</a:t>
            </a:fld>
            <a:endParaRPr lang="en-US" altLang="zh-TW" sz="1200"/>
          </a:p>
        </p:txBody>
      </p:sp>
      <p:sp>
        <p:nvSpPr>
          <p:cNvPr id="46086" name="Rectangle 2">
            <a:extLst>
              <a:ext uri="{FF2B5EF4-FFF2-40B4-BE49-F238E27FC236}">
                <a16:creationId xmlns:a16="http://schemas.microsoft.com/office/drawing/2014/main" id="{1B40CB8C-9579-4F2D-8224-1514B1C68DD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7" name="Rectangle 3">
            <a:extLst>
              <a:ext uri="{FF2B5EF4-FFF2-40B4-BE49-F238E27FC236}">
                <a16:creationId xmlns:a16="http://schemas.microsoft.com/office/drawing/2014/main" id="{E5A8C651-9674-4AAB-B702-DF30A68CEF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CAD2FC3D-FB19-49EB-B872-F84B3C0354E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zh-TW" altLang="en-US" sz="1200"/>
              <a:t>CT212 (02/03)-Network Programming and design</a:t>
            </a:r>
            <a:endParaRPr lang="en-US" altLang="zh-TW" sz="1200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505775E4-5D22-4CC8-8427-0704BBEF188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zh-TW" altLang="en-US" sz="1200"/>
              <a:t>27 April, 2002</a:t>
            </a:r>
            <a:endParaRPr lang="en-US" altLang="zh-TW" sz="1200"/>
          </a:p>
        </p:txBody>
      </p:sp>
      <p:sp>
        <p:nvSpPr>
          <p:cNvPr id="9220" name="Rectangle 6">
            <a:extLst>
              <a:ext uri="{FF2B5EF4-FFF2-40B4-BE49-F238E27FC236}">
                <a16:creationId xmlns:a16="http://schemas.microsoft.com/office/drawing/2014/main" id="{9188B9D5-1311-41A2-9D62-F2845F4BB14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zh-TW" altLang="en-US" sz="1200"/>
              <a:t>School of Science &amp; Technology</a:t>
            </a:r>
            <a:endParaRPr lang="en-US" altLang="zh-TW" sz="1200"/>
          </a:p>
        </p:txBody>
      </p:sp>
      <p:sp>
        <p:nvSpPr>
          <p:cNvPr id="9221" name="Rectangle 7">
            <a:extLst>
              <a:ext uri="{FF2B5EF4-FFF2-40B4-BE49-F238E27FC236}">
                <a16:creationId xmlns:a16="http://schemas.microsoft.com/office/drawing/2014/main" id="{66A6B0F4-BA35-4193-950F-605F56416DA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0FE098D9-25DC-437E-9B93-C29F411CE546}" type="slidenum">
              <a:rPr lang="zh-TW" altLang="en-US" sz="1200" smtClean="0"/>
              <a:pPr/>
              <a:t>2</a:t>
            </a:fld>
            <a:endParaRPr lang="en-US" altLang="zh-TW" sz="1200"/>
          </a:p>
        </p:txBody>
      </p:sp>
      <p:sp>
        <p:nvSpPr>
          <p:cNvPr id="9222" name="Rectangle 2">
            <a:extLst>
              <a:ext uri="{FF2B5EF4-FFF2-40B4-BE49-F238E27FC236}">
                <a16:creationId xmlns:a16="http://schemas.microsoft.com/office/drawing/2014/main" id="{3D308EB2-2A06-4CF3-88A7-EB515E2C86A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3" name="Rectangle 3">
            <a:extLst>
              <a:ext uri="{FF2B5EF4-FFF2-40B4-BE49-F238E27FC236}">
                <a16:creationId xmlns:a16="http://schemas.microsoft.com/office/drawing/2014/main" id="{C90F8E54-9647-4113-80AF-E071BDB894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0CFDCC30-FBBD-427B-8A43-B74CF687F46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zh-TW" altLang="en-US" sz="1200"/>
              <a:t>CT212 (02/03)-Network Programming and design</a:t>
            </a:r>
            <a:endParaRPr lang="en-US" altLang="zh-TW" sz="1200"/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80BDC72B-DF2E-4042-AD95-DD1F5C039FC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zh-TW" altLang="en-US" sz="1200"/>
              <a:t>27 April, 2002</a:t>
            </a:r>
            <a:endParaRPr lang="en-US" altLang="zh-TW" sz="1200"/>
          </a:p>
        </p:txBody>
      </p:sp>
      <p:sp>
        <p:nvSpPr>
          <p:cNvPr id="51204" name="Rectangle 6">
            <a:extLst>
              <a:ext uri="{FF2B5EF4-FFF2-40B4-BE49-F238E27FC236}">
                <a16:creationId xmlns:a16="http://schemas.microsoft.com/office/drawing/2014/main" id="{DC01C595-309D-470F-848D-84BEB306B32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zh-TW" altLang="en-US" sz="1200"/>
              <a:t>School of Science &amp; Technology</a:t>
            </a:r>
            <a:endParaRPr lang="en-US" altLang="zh-TW" sz="1200"/>
          </a:p>
        </p:txBody>
      </p:sp>
      <p:sp>
        <p:nvSpPr>
          <p:cNvPr id="51205" name="Rectangle 7">
            <a:extLst>
              <a:ext uri="{FF2B5EF4-FFF2-40B4-BE49-F238E27FC236}">
                <a16:creationId xmlns:a16="http://schemas.microsoft.com/office/drawing/2014/main" id="{611EB367-918A-474E-907A-84C5CD6A6CD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C3383899-8BCA-4209-85C3-CA3FE106BBAC}" type="slidenum">
              <a:rPr lang="zh-TW" altLang="en-US" sz="1200" smtClean="0"/>
              <a:pPr/>
              <a:t>25</a:t>
            </a:fld>
            <a:endParaRPr lang="en-US" altLang="zh-TW" sz="1200"/>
          </a:p>
        </p:txBody>
      </p:sp>
      <p:sp>
        <p:nvSpPr>
          <p:cNvPr id="51206" name="Rectangle 2">
            <a:extLst>
              <a:ext uri="{FF2B5EF4-FFF2-40B4-BE49-F238E27FC236}">
                <a16:creationId xmlns:a16="http://schemas.microsoft.com/office/drawing/2014/main" id="{14FA261D-8984-4E26-A920-E169878860E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7" name="Rectangle 3">
            <a:extLst>
              <a:ext uri="{FF2B5EF4-FFF2-40B4-BE49-F238E27FC236}">
                <a16:creationId xmlns:a16="http://schemas.microsoft.com/office/drawing/2014/main" id="{29C613E6-902E-4D3B-A84C-08FEC49299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44B9670E-63C7-4B9F-B129-3E0E89F39D9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zh-TW" altLang="en-US" sz="1200"/>
              <a:t>CT212 (02/03)-Network Programming and design</a:t>
            </a:r>
            <a:endParaRPr lang="en-US" altLang="zh-TW" sz="1200"/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E5F2AE19-83D9-4F39-B4CC-5D40EE68F00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zh-TW" altLang="en-US" sz="1200"/>
              <a:t>27 April, 2002</a:t>
            </a:r>
            <a:endParaRPr lang="en-US" altLang="zh-TW" sz="1200"/>
          </a:p>
        </p:txBody>
      </p:sp>
      <p:sp>
        <p:nvSpPr>
          <p:cNvPr id="57348" name="Rectangle 6">
            <a:extLst>
              <a:ext uri="{FF2B5EF4-FFF2-40B4-BE49-F238E27FC236}">
                <a16:creationId xmlns:a16="http://schemas.microsoft.com/office/drawing/2014/main" id="{595DD287-9499-4887-8743-F8A7E3B0B9C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zh-TW" altLang="en-US" sz="1200"/>
              <a:t>School of Science &amp; Technology</a:t>
            </a:r>
            <a:endParaRPr lang="en-US" altLang="zh-TW" sz="1200"/>
          </a:p>
        </p:txBody>
      </p:sp>
      <p:sp>
        <p:nvSpPr>
          <p:cNvPr id="57349" name="Rectangle 7">
            <a:extLst>
              <a:ext uri="{FF2B5EF4-FFF2-40B4-BE49-F238E27FC236}">
                <a16:creationId xmlns:a16="http://schemas.microsoft.com/office/drawing/2014/main" id="{E457A2B7-3FEF-44E3-8DAC-B90A39EA774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A54DC2D8-2513-4F22-80FB-2462B40B8B7A}" type="slidenum">
              <a:rPr lang="zh-TW" altLang="en-US" sz="1200" smtClean="0"/>
              <a:pPr/>
              <a:t>30</a:t>
            </a:fld>
            <a:endParaRPr lang="en-US" altLang="zh-TW" sz="1200"/>
          </a:p>
        </p:txBody>
      </p:sp>
      <p:sp>
        <p:nvSpPr>
          <p:cNvPr id="57350" name="Rectangle 2">
            <a:extLst>
              <a:ext uri="{FF2B5EF4-FFF2-40B4-BE49-F238E27FC236}">
                <a16:creationId xmlns:a16="http://schemas.microsoft.com/office/drawing/2014/main" id="{2618F947-F25A-4853-B145-2EABDB70020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51" name="Rectangle 3">
            <a:extLst>
              <a:ext uri="{FF2B5EF4-FFF2-40B4-BE49-F238E27FC236}">
                <a16:creationId xmlns:a16="http://schemas.microsoft.com/office/drawing/2014/main" id="{B5A7B15A-9426-42E6-B9F7-773ECACCF7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2331E506-3034-4986-B162-3E6D084B566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zh-TW" altLang="en-US" sz="1200"/>
              <a:t>CT212 (02/03)-Network Programming and design</a:t>
            </a:r>
            <a:endParaRPr lang="en-US" altLang="zh-TW" sz="1200"/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8F8E2C7B-150B-4E71-915F-1EA6F0D4A3C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zh-TW" altLang="en-US" sz="1200"/>
              <a:t>27 April, 2002</a:t>
            </a:r>
            <a:endParaRPr lang="en-US" altLang="zh-TW" sz="1200"/>
          </a:p>
        </p:txBody>
      </p:sp>
      <p:sp>
        <p:nvSpPr>
          <p:cNvPr id="60420" name="Rectangle 6">
            <a:extLst>
              <a:ext uri="{FF2B5EF4-FFF2-40B4-BE49-F238E27FC236}">
                <a16:creationId xmlns:a16="http://schemas.microsoft.com/office/drawing/2014/main" id="{A515A8FF-14DF-43AB-BB99-4DF269C09E6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zh-TW" altLang="en-US" sz="1200"/>
              <a:t>School of Science &amp; Technology</a:t>
            </a:r>
            <a:endParaRPr lang="en-US" altLang="zh-TW" sz="1200"/>
          </a:p>
        </p:txBody>
      </p:sp>
      <p:sp>
        <p:nvSpPr>
          <p:cNvPr id="60421" name="Rectangle 7">
            <a:extLst>
              <a:ext uri="{FF2B5EF4-FFF2-40B4-BE49-F238E27FC236}">
                <a16:creationId xmlns:a16="http://schemas.microsoft.com/office/drawing/2014/main" id="{A85798B2-4BD2-4703-9400-85744CD6269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56B45A17-7307-4303-9B66-814A52B748C9}" type="slidenum">
              <a:rPr lang="zh-TW" altLang="en-US" sz="1200" smtClean="0"/>
              <a:pPr/>
              <a:t>32</a:t>
            </a:fld>
            <a:endParaRPr lang="en-US" altLang="zh-TW" sz="1200"/>
          </a:p>
        </p:txBody>
      </p:sp>
      <p:sp>
        <p:nvSpPr>
          <p:cNvPr id="60422" name="Rectangle 2">
            <a:extLst>
              <a:ext uri="{FF2B5EF4-FFF2-40B4-BE49-F238E27FC236}">
                <a16:creationId xmlns:a16="http://schemas.microsoft.com/office/drawing/2014/main" id="{423F5EE5-123D-41A2-82F0-2756D18D103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3" name="Rectangle 3">
            <a:extLst>
              <a:ext uri="{FF2B5EF4-FFF2-40B4-BE49-F238E27FC236}">
                <a16:creationId xmlns:a16="http://schemas.microsoft.com/office/drawing/2014/main" id="{A003FA17-E379-4843-9A73-AF236EA544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36DBE0C5-1751-485D-BE6F-1087A6D9E54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zh-TW" altLang="en-US" sz="1200"/>
              <a:t>CT212 (02/03)-Network Programming and design</a:t>
            </a:r>
            <a:endParaRPr lang="en-US" altLang="zh-TW" sz="1200"/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A06DC69D-84E9-4345-9CD7-037DBA7CAF2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zh-TW" altLang="en-US" sz="1200"/>
              <a:t>27 April, 2002</a:t>
            </a:r>
            <a:endParaRPr lang="en-US" altLang="zh-TW" sz="1200"/>
          </a:p>
        </p:txBody>
      </p:sp>
      <p:sp>
        <p:nvSpPr>
          <p:cNvPr id="11268" name="Rectangle 6">
            <a:extLst>
              <a:ext uri="{FF2B5EF4-FFF2-40B4-BE49-F238E27FC236}">
                <a16:creationId xmlns:a16="http://schemas.microsoft.com/office/drawing/2014/main" id="{CA6D4EB2-77B3-48CD-B83C-DA75D3C7E44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zh-TW" altLang="en-US" sz="1200"/>
              <a:t>School of Science &amp; Technology</a:t>
            </a:r>
            <a:endParaRPr lang="en-US" altLang="zh-TW" sz="1200"/>
          </a:p>
        </p:txBody>
      </p:sp>
      <p:sp>
        <p:nvSpPr>
          <p:cNvPr id="11269" name="Rectangle 7">
            <a:extLst>
              <a:ext uri="{FF2B5EF4-FFF2-40B4-BE49-F238E27FC236}">
                <a16:creationId xmlns:a16="http://schemas.microsoft.com/office/drawing/2014/main" id="{EA4AFF97-38DD-458B-9E52-8C80D24348E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06CBE4EF-5A87-4DF4-9FB5-E90AEC0C3853}" type="slidenum">
              <a:rPr lang="zh-TW" altLang="en-US" sz="1200" smtClean="0"/>
              <a:pPr/>
              <a:t>3</a:t>
            </a:fld>
            <a:endParaRPr lang="en-US" altLang="zh-TW" sz="1200"/>
          </a:p>
        </p:txBody>
      </p:sp>
      <p:sp>
        <p:nvSpPr>
          <p:cNvPr id="11270" name="Rectangle 2">
            <a:extLst>
              <a:ext uri="{FF2B5EF4-FFF2-40B4-BE49-F238E27FC236}">
                <a16:creationId xmlns:a16="http://schemas.microsoft.com/office/drawing/2014/main" id="{ECEA5B5F-33BB-4E11-BD02-C10AF0EBB04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71" name="Rectangle 3">
            <a:extLst>
              <a:ext uri="{FF2B5EF4-FFF2-40B4-BE49-F238E27FC236}">
                <a16:creationId xmlns:a16="http://schemas.microsoft.com/office/drawing/2014/main" id="{A8EE9F3F-CB64-4F11-AD0C-608EEB121A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B5B98763-7BA9-435F-9118-C77FEA77AA3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zh-TW" altLang="en-US" sz="1200"/>
              <a:t>CT212 (02/03)-Network Programming and design</a:t>
            </a:r>
            <a:endParaRPr lang="en-US" altLang="zh-TW" sz="1200"/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E8E793BB-EB43-49FB-947E-33DF527745F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zh-TW" altLang="en-US" sz="1200"/>
              <a:t>27 April, 2002</a:t>
            </a:r>
            <a:endParaRPr lang="en-US" altLang="zh-TW" sz="1200"/>
          </a:p>
        </p:txBody>
      </p:sp>
      <p:sp>
        <p:nvSpPr>
          <p:cNvPr id="13316" name="Rectangle 6">
            <a:extLst>
              <a:ext uri="{FF2B5EF4-FFF2-40B4-BE49-F238E27FC236}">
                <a16:creationId xmlns:a16="http://schemas.microsoft.com/office/drawing/2014/main" id="{606BB0FA-4B4D-446E-AA46-E2D08221219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zh-TW" altLang="en-US" sz="1200"/>
              <a:t>School of Science &amp; Technology</a:t>
            </a:r>
            <a:endParaRPr lang="en-US" altLang="zh-TW" sz="1200"/>
          </a:p>
        </p:txBody>
      </p:sp>
      <p:sp>
        <p:nvSpPr>
          <p:cNvPr id="13317" name="Rectangle 7">
            <a:extLst>
              <a:ext uri="{FF2B5EF4-FFF2-40B4-BE49-F238E27FC236}">
                <a16:creationId xmlns:a16="http://schemas.microsoft.com/office/drawing/2014/main" id="{C806AB79-4B36-40F8-9D9A-B0468BCFB65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07EC1F03-AEF2-491C-ABA0-3E03D19BCE07}" type="slidenum">
              <a:rPr lang="zh-TW" altLang="en-US" sz="1200" smtClean="0"/>
              <a:pPr/>
              <a:t>4</a:t>
            </a:fld>
            <a:endParaRPr lang="en-US" altLang="zh-TW" sz="1200"/>
          </a:p>
        </p:txBody>
      </p:sp>
      <p:sp>
        <p:nvSpPr>
          <p:cNvPr id="13318" name="Rectangle 2">
            <a:extLst>
              <a:ext uri="{FF2B5EF4-FFF2-40B4-BE49-F238E27FC236}">
                <a16:creationId xmlns:a16="http://schemas.microsoft.com/office/drawing/2014/main" id="{36AD411D-8D59-4A9A-A312-012DCFBC1B1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9" name="Rectangle 3">
            <a:extLst>
              <a:ext uri="{FF2B5EF4-FFF2-40B4-BE49-F238E27FC236}">
                <a16:creationId xmlns:a16="http://schemas.microsoft.com/office/drawing/2014/main" id="{006DAAFE-6614-4BC6-B1A4-37B2F66E34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2BF564C3-4EEB-4AAB-AACE-EE22D930906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zh-TW" altLang="en-US" sz="1200"/>
              <a:t>CT212 (02/03)-Network Programming and design</a:t>
            </a:r>
            <a:endParaRPr lang="en-US" altLang="zh-TW" sz="1200"/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E5DF08E3-FF85-4E80-BB91-F644460E8AA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zh-TW" altLang="en-US" sz="1200"/>
              <a:t>27 April, 2002</a:t>
            </a:r>
            <a:endParaRPr lang="en-US" altLang="zh-TW" sz="1200"/>
          </a:p>
        </p:txBody>
      </p:sp>
      <p:sp>
        <p:nvSpPr>
          <p:cNvPr id="15364" name="Rectangle 6">
            <a:extLst>
              <a:ext uri="{FF2B5EF4-FFF2-40B4-BE49-F238E27FC236}">
                <a16:creationId xmlns:a16="http://schemas.microsoft.com/office/drawing/2014/main" id="{E26907C5-5EF3-469E-A871-7DC6F7287EC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zh-TW" altLang="en-US" sz="1200"/>
              <a:t>School of Science &amp; Technology</a:t>
            </a:r>
            <a:endParaRPr lang="en-US" altLang="zh-TW" sz="1200"/>
          </a:p>
        </p:txBody>
      </p:sp>
      <p:sp>
        <p:nvSpPr>
          <p:cNvPr id="15365" name="Rectangle 7">
            <a:extLst>
              <a:ext uri="{FF2B5EF4-FFF2-40B4-BE49-F238E27FC236}">
                <a16:creationId xmlns:a16="http://schemas.microsoft.com/office/drawing/2014/main" id="{EC973651-83D8-4FF1-B401-10037C198DC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D9BC538E-C916-4847-AB41-2DFC6D4277F4}" type="slidenum">
              <a:rPr lang="zh-TW" altLang="en-US" sz="1200" smtClean="0"/>
              <a:pPr/>
              <a:t>5</a:t>
            </a:fld>
            <a:endParaRPr lang="en-US" altLang="zh-TW" sz="1200"/>
          </a:p>
        </p:txBody>
      </p:sp>
      <p:sp>
        <p:nvSpPr>
          <p:cNvPr id="15366" name="Rectangle 2">
            <a:extLst>
              <a:ext uri="{FF2B5EF4-FFF2-40B4-BE49-F238E27FC236}">
                <a16:creationId xmlns:a16="http://schemas.microsoft.com/office/drawing/2014/main" id="{C1C9B8FA-89FC-450E-8091-34F8FAA688D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7" name="Rectangle 3">
            <a:extLst>
              <a:ext uri="{FF2B5EF4-FFF2-40B4-BE49-F238E27FC236}">
                <a16:creationId xmlns:a16="http://schemas.microsoft.com/office/drawing/2014/main" id="{84752F81-C5B6-4E88-9D92-AF484B1D44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7BDEDE66-6459-4520-94F1-463ED43B60D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zh-TW" altLang="en-US" sz="1200"/>
              <a:t>CT212 (02/03)-Network Programming and design</a:t>
            </a:r>
            <a:endParaRPr lang="en-US" altLang="zh-TW" sz="1200"/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62C989FB-0E62-4B31-B4A8-FFD393BE8F8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zh-TW" altLang="en-US" sz="1200"/>
              <a:t>27 April, 2002</a:t>
            </a:r>
            <a:endParaRPr lang="en-US" altLang="zh-TW" sz="1200"/>
          </a:p>
        </p:txBody>
      </p:sp>
      <p:sp>
        <p:nvSpPr>
          <p:cNvPr id="17412" name="Rectangle 6">
            <a:extLst>
              <a:ext uri="{FF2B5EF4-FFF2-40B4-BE49-F238E27FC236}">
                <a16:creationId xmlns:a16="http://schemas.microsoft.com/office/drawing/2014/main" id="{91C0C397-E613-4774-8238-A4BEEE80355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zh-TW" altLang="en-US" sz="1200"/>
              <a:t>School of Science &amp; Technology</a:t>
            </a:r>
            <a:endParaRPr lang="en-US" altLang="zh-TW" sz="1200"/>
          </a:p>
        </p:txBody>
      </p:sp>
      <p:sp>
        <p:nvSpPr>
          <p:cNvPr id="17413" name="Rectangle 7">
            <a:extLst>
              <a:ext uri="{FF2B5EF4-FFF2-40B4-BE49-F238E27FC236}">
                <a16:creationId xmlns:a16="http://schemas.microsoft.com/office/drawing/2014/main" id="{707172E3-A266-43BA-BFC4-DBCA53BB7E1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37348ECA-1ACD-4B8B-8363-79389869E240}" type="slidenum">
              <a:rPr lang="zh-TW" altLang="en-US" sz="1200" smtClean="0"/>
              <a:pPr/>
              <a:t>6</a:t>
            </a:fld>
            <a:endParaRPr lang="en-US" altLang="zh-TW" sz="1200"/>
          </a:p>
        </p:txBody>
      </p:sp>
      <p:sp>
        <p:nvSpPr>
          <p:cNvPr id="17414" name="Rectangle 2">
            <a:extLst>
              <a:ext uri="{FF2B5EF4-FFF2-40B4-BE49-F238E27FC236}">
                <a16:creationId xmlns:a16="http://schemas.microsoft.com/office/drawing/2014/main" id="{07C66FC5-1D4D-4B27-A5F2-BCE66A573DB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5" name="Rectangle 3">
            <a:extLst>
              <a:ext uri="{FF2B5EF4-FFF2-40B4-BE49-F238E27FC236}">
                <a16:creationId xmlns:a16="http://schemas.microsoft.com/office/drawing/2014/main" id="{439239AF-D3BC-4C1B-9779-60202FC8F2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87DA0B0E-96FA-42F1-911B-5A2D78BAE38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zh-TW" altLang="en-US" sz="1200"/>
              <a:t>CT212 (02/03)-Network Programming and design</a:t>
            </a:r>
            <a:endParaRPr lang="en-US" altLang="zh-TW" sz="1200"/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3756020D-AFBB-4637-B674-41BF6D9A2B3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zh-TW" altLang="en-US" sz="1200"/>
              <a:t>27 April, 2002</a:t>
            </a:r>
            <a:endParaRPr lang="en-US" altLang="zh-TW" sz="1200"/>
          </a:p>
        </p:txBody>
      </p:sp>
      <p:sp>
        <p:nvSpPr>
          <p:cNvPr id="19460" name="Rectangle 6">
            <a:extLst>
              <a:ext uri="{FF2B5EF4-FFF2-40B4-BE49-F238E27FC236}">
                <a16:creationId xmlns:a16="http://schemas.microsoft.com/office/drawing/2014/main" id="{EF2C79A2-C9C0-4D10-984B-D3BC955855C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zh-TW" altLang="en-US" sz="1200"/>
              <a:t>School of Science &amp; Technology</a:t>
            </a:r>
            <a:endParaRPr lang="en-US" altLang="zh-TW" sz="1200"/>
          </a:p>
        </p:txBody>
      </p:sp>
      <p:sp>
        <p:nvSpPr>
          <p:cNvPr id="19461" name="Rectangle 7">
            <a:extLst>
              <a:ext uri="{FF2B5EF4-FFF2-40B4-BE49-F238E27FC236}">
                <a16:creationId xmlns:a16="http://schemas.microsoft.com/office/drawing/2014/main" id="{8A326F47-2AE5-480B-9698-68F42C2BD8C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5B1F8ACD-4EC1-4A7F-B86B-4BF8C06B5569}" type="slidenum">
              <a:rPr lang="zh-TW" altLang="en-US" sz="1200" smtClean="0"/>
              <a:pPr/>
              <a:t>7</a:t>
            </a:fld>
            <a:endParaRPr lang="en-US" altLang="zh-TW" sz="1200"/>
          </a:p>
        </p:txBody>
      </p:sp>
      <p:sp>
        <p:nvSpPr>
          <p:cNvPr id="19462" name="Rectangle 2">
            <a:extLst>
              <a:ext uri="{FF2B5EF4-FFF2-40B4-BE49-F238E27FC236}">
                <a16:creationId xmlns:a16="http://schemas.microsoft.com/office/drawing/2014/main" id="{66844DD1-5788-41F4-A583-FA0AB49CEE5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3" name="Rectangle 3">
            <a:extLst>
              <a:ext uri="{FF2B5EF4-FFF2-40B4-BE49-F238E27FC236}">
                <a16:creationId xmlns:a16="http://schemas.microsoft.com/office/drawing/2014/main" id="{E8F22A02-63E0-4DEB-8C46-DBC6C9023A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29D5B657-27FC-4473-8098-4A345D28213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zh-TW" altLang="en-US" sz="1200"/>
              <a:t>CT212 (02/03)-Network Programming and design</a:t>
            </a:r>
            <a:endParaRPr lang="en-US" altLang="zh-TW" sz="1200"/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ED9D321B-9C9A-4826-966F-93F4122FFA2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zh-TW" altLang="en-US" sz="1200"/>
              <a:t>27 April, 2002</a:t>
            </a:r>
            <a:endParaRPr lang="en-US" altLang="zh-TW" sz="1200"/>
          </a:p>
        </p:txBody>
      </p:sp>
      <p:sp>
        <p:nvSpPr>
          <p:cNvPr id="21508" name="Rectangle 6">
            <a:extLst>
              <a:ext uri="{FF2B5EF4-FFF2-40B4-BE49-F238E27FC236}">
                <a16:creationId xmlns:a16="http://schemas.microsoft.com/office/drawing/2014/main" id="{89098E67-F9F1-460D-A15B-8CC67677CA9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zh-TW" altLang="en-US" sz="1200"/>
              <a:t>School of Science &amp; Technology</a:t>
            </a:r>
            <a:endParaRPr lang="en-US" altLang="zh-TW" sz="1200"/>
          </a:p>
        </p:txBody>
      </p:sp>
      <p:sp>
        <p:nvSpPr>
          <p:cNvPr id="21509" name="Rectangle 7">
            <a:extLst>
              <a:ext uri="{FF2B5EF4-FFF2-40B4-BE49-F238E27FC236}">
                <a16:creationId xmlns:a16="http://schemas.microsoft.com/office/drawing/2014/main" id="{1383DBFD-3EE7-4D6E-8508-A694FE10657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7F1771AC-F825-4207-8C59-97EE299B64FC}" type="slidenum">
              <a:rPr lang="zh-TW" altLang="en-US" sz="1200" smtClean="0"/>
              <a:pPr/>
              <a:t>8</a:t>
            </a:fld>
            <a:endParaRPr lang="en-US" altLang="zh-TW" sz="1200"/>
          </a:p>
        </p:txBody>
      </p:sp>
      <p:sp>
        <p:nvSpPr>
          <p:cNvPr id="21510" name="Rectangle 2">
            <a:extLst>
              <a:ext uri="{FF2B5EF4-FFF2-40B4-BE49-F238E27FC236}">
                <a16:creationId xmlns:a16="http://schemas.microsoft.com/office/drawing/2014/main" id="{C772CE28-67C9-49ED-BF49-23724692878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11" name="Rectangle 3">
            <a:extLst>
              <a:ext uri="{FF2B5EF4-FFF2-40B4-BE49-F238E27FC236}">
                <a16:creationId xmlns:a16="http://schemas.microsoft.com/office/drawing/2014/main" id="{7033028D-8DCA-43C5-A1DD-52AA6C2063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17F9F97C-58AC-48BE-8D22-AF525526008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zh-TW" altLang="en-US" sz="1200"/>
              <a:t>CT212 (02/03)-Network Programming and design</a:t>
            </a:r>
            <a:endParaRPr lang="en-US" altLang="zh-TW" sz="1200"/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DB251C09-C495-4858-B81C-402E7313395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zh-TW" altLang="en-US" sz="1200"/>
              <a:t>27 April, 2002</a:t>
            </a:r>
            <a:endParaRPr lang="en-US" altLang="zh-TW" sz="1200"/>
          </a:p>
        </p:txBody>
      </p:sp>
      <p:sp>
        <p:nvSpPr>
          <p:cNvPr id="25604" name="Rectangle 6">
            <a:extLst>
              <a:ext uri="{FF2B5EF4-FFF2-40B4-BE49-F238E27FC236}">
                <a16:creationId xmlns:a16="http://schemas.microsoft.com/office/drawing/2014/main" id="{0740820C-978B-4E10-B06E-BA78F75D21D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zh-TW" altLang="en-US" sz="1200"/>
              <a:t>School of Science &amp; Technology</a:t>
            </a:r>
            <a:endParaRPr lang="en-US" altLang="zh-TW" sz="1200"/>
          </a:p>
        </p:txBody>
      </p:sp>
      <p:sp>
        <p:nvSpPr>
          <p:cNvPr id="25605" name="Rectangle 7">
            <a:extLst>
              <a:ext uri="{FF2B5EF4-FFF2-40B4-BE49-F238E27FC236}">
                <a16:creationId xmlns:a16="http://schemas.microsoft.com/office/drawing/2014/main" id="{4A82F837-0C93-475B-9E33-EE5C929DC3E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CE20993C-2A9D-4C70-BBE9-C04E052BA3E0}" type="slidenum">
              <a:rPr lang="zh-TW" altLang="en-US" sz="1200" smtClean="0"/>
              <a:pPr/>
              <a:t>11</a:t>
            </a:fld>
            <a:endParaRPr lang="en-US" altLang="zh-TW" sz="1200"/>
          </a:p>
        </p:txBody>
      </p:sp>
      <p:sp>
        <p:nvSpPr>
          <p:cNvPr id="25606" name="Rectangle 2">
            <a:extLst>
              <a:ext uri="{FF2B5EF4-FFF2-40B4-BE49-F238E27FC236}">
                <a16:creationId xmlns:a16="http://schemas.microsoft.com/office/drawing/2014/main" id="{26677692-8E28-4776-AAAF-5BB9639520C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7" name="Rectangle 3">
            <a:extLst>
              <a:ext uri="{FF2B5EF4-FFF2-40B4-BE49-F238E27FC236}">
                <a16:creationId xmlns:a16="http://schemas.microsoft.com/office/drawing/2014/main" id="{7E664362-041E-4D43-8C4D-E55C04C272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9521E5B1-4003-45AD-9492-4636A1E8A26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0" y="0"/>
            <a:ext cx="825500" cy="6858000"/>
          </a:xfrm>
          <a:prstGeom prst="rect">
            <a:avLst/>
          </a:prstGeom>
          <a:solidFill>
            <a:schemeClr val="tx2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ctr">
              <a:defRPr/>
            </a:pPr>
            <a:endParaRPr lang="en-US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066800" y="609600"/>
            <a:ext cx="7391400" cy="1143000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/>
            </a:lvl1pPr>
          </a:lstStyle>
          <a:p>
            <a:pPr lvl="0"/>
            <a:r>
              <a:rPr lang="en-US" altLang="zh-TW" noProof="0"/>
              <a:t>Click to edit Master 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2438400"/>
            <a:ext cx="7391400" cy="32004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pPr lvl="0"/>
            <a:r>
              <a:rPr lang="en-US" altLang="zh-TW" noProof="0"/>
              <a:t>Click to edit Master subtitle style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4AD129F-1DB8-40EF-AC3A-80298B5B473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 b="0">
                <a:solidFill>
                  <a:srgbClr val="CCECFF"/>
                </a:solidFill>
                <a:effectLst/>
              </a:defRPr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099CADC-4A21-4870-8492-89B6C99951F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 algn="ctr">
              <a:defRPr b="0">
                <a:solidFill>
                  <a:srgbClr val="CCECFF"/>
                </a:solidFill>
                <a:effectLst/>
              </a:defRPr>
            </a:lvl1pPr>
          </a:lstStyle>
          <a:p>
            <a:pPr>
              <a:defRPr/>
            </a:pPr>
            <a:r>
              <a:rPr lang="en-US" altLang="zh-HK"/>
              <a:t> by Lee, Bo-sing (Joe)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6D96350F-A0F2-4717-8E7E-79B65650838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 algn="r">
              <a:defRPr b="0">
                <a:solidFill>
                  <a:srgbClr val="CCECFF"/>
                </a:solidFill>
                <a:effectLst/>
              </a:defRPr>
            </a:lvl1pPr>
          </a:lstStyle>
          <a:p>
            <a:pPr>
              <a:defRPr/>
            </a:pPr>
            <a:fld id="{537797C6-7050-4C7D-B2EA-38C828EE6D1A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57802808"/>
      </p:ext>
    </p:extLst>
  </p:cSld>
  <p:clrMapOvr>
    <a:overrideClrMapping bg1="dk2" tx1="lt1" bg2="dk1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29E68C8-649A-4C48-9751-501BAFE0159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E940676-FC29-4D4C-92D2-658FDEE483E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HK"/>
              <a:t> by Lee, Bo-sing (Joe)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406792E-1279-4402-B183-D1B825A1697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  <a:p>
            <a:pPr>
              <a:defRPr/>
            </a:pPr>
            <a:r>
              <a:rPr lang="en-US" altLang="zh-TW"/>
              <a:t>P.</a:t>
            </a:r>
            <a:fld id="{912DD7ED-319D-4C89-820A-E5B1A8A6F0E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03697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19850" y="152400"/>
            <a:ext cx="2038350" cy="6248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5962650" cy="6248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DDF16FD-CFE0-4E95-8074-68D828C2264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6EE1025-35DA-41E6-8B52-DD55F8C89D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HK"/>
              <a:t> by Lee, Bo-sing (Joe)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3B2C71F-88E1-4283-BC2E-555D2B8A136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  <a:p>
            <a:pPr>
              <a:defRPr/>
            </a:pPr>
            <a:r>
              <a:rPr lang="en-US" altLang="zh-TW"/>
              <a:t>P.</a:t>
            </a:r>
            <a:fld id="{67E65919-0D5B-4F03-BA41-15ABB931AB9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41573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82000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524000"/>
            <a:ext cx="38100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524000"/>
            <a:ext cx="3810000" cy="45720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2DA5D2-B585-4A46-B127-19FF90048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611524-EB07-461D-95E7-AF11BAC56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>
                <a:effectLst/>
              </a:defRPr>
            </a:lvl1pPr>
          </a:lstStyle>
          <a:p>
            <a:pPr>
              <a:defRPr/>
            </a:pPr>
            <a:r>
              <a:rPr lang="en-US" altLang="zh-HK"/>
              <a:t> by Lee, Bo-sing (Joe)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FEB983-0CDA-4555-92FD-56F6B18F6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  <a:p>
            <a:pPr>
              <a:defRPr/>
            </a:pPr>
            <a:r>
              <a:rPr lang="en-US" altLang="zh-TW"/>
              <a:t>P.</a:t>
            </a:r>
            <a:fld id="{AA46181A-B05F-4677-AA6F-C22F0DA177A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46143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B7EAAC4-C3FB-4AB2-8050-56F384FD39A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AB3B89E-183E-4410-8A24-9CE84A5FF26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HK"/>
              <a:t> by Lee, Bo-sing (Joe)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83FDDEF-C968-4F6A-B372-CC31F7BF52B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  <a:p>
            <a:pPr>
              <a:defRPr/>
            </a:pPr>
            <a:r>
              <a:rPr lang="en-US" altLang="zh-TW"/>
              <a:t>P.</a:t>
            </a:r>
            <a:fld id="{2E4B06DF-DD01-46ED-ADE8-DC0D0A88CA6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9682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272716E-CED0-4AB4-9BA9-C9FBDAF9F11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D782420-2345-4F8E-987B-27D1B4D0FB9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HK"/>
              <a:t> by Lee, Bo-sing (Joe)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EF0E6B1-E335-4CAF-9923-2C150D27BE1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  <a:p>
            <a:pPr>
              <a:defRPr/>
            </a:pPr>
            <a:r>
              <a:rPr lang="en-US" altLang="zh-TW"/>
              <a:t>P.</a:t>
            </a:r>
            <a:fld id="{B09EB787-9F60-42A2-847A-9991B17B26A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68198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1285B9-4C5F-4DED-AA72-DBE71003A07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B50862D-B1DD-4AF1-9A9A-1F3D91453E6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HK"/>
              <a:t> by Lee, Bo-sing (Joe)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F79D0B-44A1-4D69-95A4-25FAC9CEA3E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  <a:p>
            <a:pPr>
              <a:defRPr/>
            </a:pPr>
            <a:r>
              <a:rPr lang="en-US" altLang="zh-TW"/>
              <a:t>P.</a:t>
            </a:r>
            <a:fld id="{784F36BF-B7A5-49F2-BD18-EF12020B32D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74262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27C8505A-CA55-4DC2-9CA8-905119AF44F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F802D1FA-A57A-490A-AF10-04313E5165D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HK"/>
              <a:t> by Lee, Bo-sing (Joe)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EA901228-7C7D-4EC3-BBF1-B1A8F20DD4E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  <a:p>
            <a:pPr>
              <a:defRPr/>
            </a:pPr>
            <a:r>
              <a:rPr lang="en-US" altLang="zh-TW"/>
              <a:t>P.</a:t>
            </a:r>
            <a:fld id="{46D7BAA0-9D81-4E50-AC67-CBCB92E83BC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74935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E8B8D94B-41E9-4CD8-A37D-FE7D0802772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20BF7F9B-2047-4D1B-84BE-BBE154B244A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HK"/>
              <a:t> by Lee, Bo-sing (Joe)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AC839D2-01D8-480F-A5E3-758DA4D923A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  <a:p>
            <a:pPr>
              <a:defRPr/>
            </a:pPr>
            <a:r>
              <a:rPr lang="en-US" altLang="zh-TW"/>
              <a:t>P.</a:t>
            </a:r>
            <a:fld id="{A09EE449-D302-44E5-B2D5-68F34B8528E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02883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299406C4-A1C0-42DC-8F75-9B00564AD57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002DDD6A-2B1A-4340-80A9-CA21C062234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HK"/>
              <a:t> by Lee, Bo-sing (Joe)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F8E700A-DA83-4DFC-ACFD-BB103299AA8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  <a:p>
            <a:pPr>
              <a:defRPr/>
            </a:pPr>
            <a:r>
              <a:rPr lang="en-US" altLang="zh-TW"/>
              <a:t>P.</a:t>
            </a:r>
            <a:fld id="{B8F02E5A-D5AF-484C-8570-148D2B478CA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06081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CF3E06E-6784-4257-BBF6-A56122ABBB3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CCA999-DF24-4277-8747-6D79070C8DB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HK"/>
              <a:t> by Lee, Bo-sing (Joe)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6ACEEA-FB1F-48DB-859E-35B16C78A6B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  <a:p>
            <a:pPr>
              <a:defRPr/>
            </a:pPr>
            <a:r>
              <a:rPr lang="en-US" altLang="zh-TW"/>
              <a:t>P.</a:t>
            </a:r>
            <a:fld id="{4B56B551-EE5D-4CCE-9D1A-B1ACCD78400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35900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BE011B-C659-41A4-8A20-0E88A8351DC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EA7EE2-0A7C-4181-9912-B655DA0C81D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HK"/>
              <a:t> by Lee, Bo-sing (Joe)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B1DF19-0E54-4FAE-AF31-709E57C168D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  <a:p>
            <a:pPr>
              <a:defRPr/>
            </a:pPr>
            <a:r>
              <a:rPr lang="en-US" altLang="zh-TW"/>
              <a:t>P.</a:t>
            </a:r>
            <a:fld id="{32596B26-4097-40BF-8D00-1767C5B3965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42596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folHlink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4C8A637C-6E3C-4674-93D7-0BAE73379F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7772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testClick to edit Master title style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63CB97BC-F406-49B3-A836-CF9C1D8045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77724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BC5E2B7D-CA2D-44DB-9C8C-F6D3EA718F7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248400"/>
            <a:ext cx="1905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50000"/>
              </a:spcBef>
              <a:defRPr sz="1400" b="1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64A55D98-9273-499D-B6F5-48D88F619A4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248400" y="6248400"/>
            <a:ext cx="2895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 b="1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r>
              <a:rPr lang="en-US" altLang="zh-HK"/>
              <a:t> by Lee, Bo-sing (Joe)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1CB7BA26-678E-4FC0-815B-068E7DD202D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657600" y="6248400"/>
            <a:ext cx="1905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 b="1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endParaRPr lang="en-US" altLang="zh-TW"/>
          </a:p>
          <a:p>
            <a:pPr>
              <a:defRPr/>
            </a:pPr>
            <a:r>
              <a:rPr lang="en-US" altLang="zh-TW"/>
              <a:t>P.</a:t>
            </a:r>
            <a:fld id="{8F487D00-AC02-4DA7-8A57-CCC4806F559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70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  <p:sldLayoutId id="2147483771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新細明體" pitchFamily="18" charset="-12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新細明體" pitchFamily="18" charset="-12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新細明體" pitchFamily="18" charset="-12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新細明體" pitchFamily="18" charset="-12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n"/>
        <a:defRPr kumimoji="1" sz="32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Ø"/>
        <a:defRPr kumimoji="1"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ü"/>
        <a:defRPr kumimoji="1" sz="24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kumimoji="1"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v"/>
        <a:defRPr kumimoji="1"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v"/>
        <a:defRPr kumimoji="1"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v"/>
        <a:defRPr kumimoji="1"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v"/>
        <a:defRPr kumimoji="1"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v"/>
        <a:defRPr kumimoji="1"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movie/hub_cannot_control_collision_broadcast.mov" TargetMode="External"/><Relationship Id="rId2" Type="http://schemas.openxmlformats.org/officeDocument/2006/relationships/hyperlink" Target="movie/what_is_hub.mov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ovie/bridge_operation.mov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movie/LAN_switch_control_collision.mov" TargetMode="External"/><Relationship Id="rId2" Type="http://schemas.openxmlformats.org/officeDocument/2006/relationships/hyperlink" Target="movie/what_is_LAN_switch.mov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ovie/cmp_hub_LAN_switch_collision_control.mov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movie/router_can_control_broadcast.mov" TargetMode="External"/><Relationship Id="rId2" Type="http://schemas.openxmlformats.org/officeDocument/2006/relationships/hyperlink" Target="movie/what_is_router.mov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folHlink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88EB06-9CEE-4C7A-9AAB-99F8B218C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defRPr/>
            </a:pPr>
            <a:endParaRPr lang="en-US" altLang="zh-TW" sz="1400"/>
          </a:p>
          <a:p>
            <a:pPr>
              <a:defRPr/>
            </a:pPr>
            <a:r>
              <a:rPr lang="en-US" altLang="zh-TW" sz="1400"/>
              <a:t>P.</a:t>
            </a:r>
            <a:fld id="{55A0DE8A-A4FC-46BB-8AE5-DE983254BD6A}" type="slidenum">
              <a:rPr lang="en-US" altLang="zh-TW" sz="1400" smtClean="0"/>
              <a:pPr>
                <a:defRPr/>
              </a:pPr>
              <a:t>1</a:t>
            </a:fld>
            <a:endParaRPr lang="en-US" altLang="zh-TW" sz="1400"/>
          </a:p>
        </p:txBody>
      </p:sp>
      <p:sp>
        <p:nvSpPr>
          <p:cNvPr id="411650" name="Rectangle 2">
            <a:extLst>
              <a:ext uri="{FF2B5EF4-FFF2-40B4-BE49-F238E27FC236}">
                <a16:creationId xmlns:a16="http://schemas.microsoft.com/office/drawing/2014/main" id="{A757ECC9-A2D0-4374-B0DE-84CF82DB80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305800" cy="1905000"/>
          </a:xfrm>
        </p:spPr>
        <p:txBody>
          <a:bodyPr/>
          <a:lstStyle/>
          <a:p>
            <a:pPr>
              <a:defRPr/>
            </a:pPr>
            <a:r>
              <a:rPr lang="en-US" altLang="zh-TW" dirty="0"/>
              <a:t>ELEC S212 (Sept. 2018)</a:t>
            </a:r>
            <a:br>
              <a:rPr lang="en-US" altLang="zh-TW" dirty="0"/>
            </a:br>
            <a:r>
              <a:rPr lang="en-US" altLang="zh-TW" dirty="0"/>
              <a:t>Network </a:t>
            </a:r>
            <a:br>
              <a:rPr lang="en-US" altLang="zh-TW" dirty="0"/>
            </a:br>
            <a:r>
              <a:rPr lang="en-US" altLang="zh-TW" dirty="0"/>
              <a:t>Programming and Design</a:t>
            </a:r>
          </a:p>
        </p:txBody>
      </p:sp>
      <p:sp>
        <p:nvSpPr>
          <p:cNvPr id="411651" name="Rectangle 3">
            <a:extLst>
              <a:ext uri="{FF2B5EF4-FFF2-40B4-BE49-F238E27FC236}">
                <a16:creationId xmlns:a16="http://schemas.microsoft.com/office/drawing/2014/main" id="{143E416E-24C9-421A-8971-F5915245CA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2209800"/>
            <a:ext cx="8839200" cy="4038600"/>
          </a:xfrm>
        </p:spPr>
        <p:txBody>
          <a:bodyPr/>
          <a:lstStyle/>
          <a:p>
            <a:pPr algn="ctr">
              <a:lnSpc>
                <a:spcPct val="90000"/>
              </a:lnSpc>
              <a:buFont typeface="Monotype Sorts" pitchFamily="2" charset="2"/>
              <a:buNone/>
              <a:defRPr/>
            </a:pPr>
            <a:endParaRPr lang="en-US" altLang="zh-TW" sz="2800" dirty="0"/>
          </a:p>
          <a:p>
            <a:pPr algn="ctr"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altLang="zh-TW" sz="2800" dirty="0"/>
              <a:t>Surgery 2</a:t>
            </a:r>
          </a:p>
          <a:p>
            <a:pPr algn="ctr"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altLang="zh-TW" dirty="0"/>
              <a:t>(Network Infrastructure)</a:t>
            </a:r>
            <a:r>
              <a:rPr lang="en-US" altLang="zh-TW" sz="2800" dirty="0"/>
              <a:t> </a:t>
            </a:r>
          </a:p>
          <a:p>
            <a:pPr algn="ctr">
              <a:lnSpc>
                <a:spcPct val="90000"/>
              </a:lnSpc>
              <a:buFont typeface="Monotype Sorts" pitchFamily="2" charset="2"/>
              <a:buNone/>
              <a:defRPr/>
            </a:pPr>
            <a:endParaRPr lang="en-US" altLang="zh-TW" sz="2800" dirty="0"/>
          </a:p>
          <a:p>
            <a:pPr algn="ctr"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altLang="zh-TW" sz="2800" dirty="0"/>
              <a:t>Course Coordinator : Dr. Steven Choy</a:t>
            </a:r>
          </a:p>
          <a:p>
            <a:pPr algn="ctr"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altLang="zh-TW" sz="2800" dirty="0"/>
              <a:t>Tutor : Mr. Lee, Bo-sing  (Joe)</a:t>
            </a:r>
          </a:p>
          <a:p>
            <a:pPr algn="ctr"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altLang="zh-TW" sz="2800" dirty="0"/>
              <a:t>URL of my teaching website : http://learn.ouhk.edu.hk/~t441051/s212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8108E-8694-4807-AA3C-F253DCD18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138" y="0"/>
            <a:ext cx="7772400" cy="914400"/>
          </a:xfrm>
        </p:spPr>
        <p:txBody>
          <a:bodyPr/>
          <a:lstStyle/>
          <a:p>
            <a:r>
              <a:rPr lang="en-US" altLang="zh-TW"/>
              <a:t>Transmission media (3)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E824B9-38FE-4A89-9E2D-CCDF19785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defRPr/>
            </a:pPr>
            <a:endParaRPr lang="en-US" altLang="zh-TW" sz="1400"/>
          </a:p>
          <a:p>
            <a:pPr>
              <a:defRPr/>
            </a:pPr>
            <a:r>
              <a:rPr lang="en-US" altLang="zh-TW" sz="1400"/>
              <a:t>P.</a:t>
            </a:r>
            <a:fld id="{6DF29E20-1C89-4844-A2A7-276B14BB5F79}" type="slidenum">
              <a:rPr lang="en-US" altLang="zh-TW" sz="1400" smtClean="0"/>
              <a:pPr>
                <a:defRPr/>
              </a:pPr>
              <a:t>10</a:t>
            </a:fld>
            <a:endParaRPr lang="en-US" altLang="zh-TW" sz="1400"/>
          </a:p>
        </p:txBody>
      </p:sp>
      <p:pic>
        <p:nvPicPr>
          <p:cNvPr id="23556" name="Picture 2">
            <a:extLst>
              <a:ext uri="{FF2B5EF4-FFF2-40B4-BE49-F238E27FC236}">
                <a16:creationId xmlns:a16="http://schemas.microsoft.com/office/drawing/2014/main" id="{7D37DCDA-4891-483F-BC82-BCB64E2732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914400"/>
            <a:ext cx="4579938" cy="282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7" name="Picture 5">
            <a:extLst>
              <a:ext uri="{FF2B5EF4-FFF2-40B4-BE49-F238E27FC236}">
                <a16:creationId xmlns:a16="http://schemas.microsoft.com/office/drawing/2014/main" id="{3C26E706-111B-43AC-9906-C64E974495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3741738"/>
            <a:ext cx="6934200" cy="296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AFB383-FEAA-4438-928B-DAED17ED3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defRPr/>
            </a:pPr>
            <a:endParaRPr lang="en-US" altLang="zh-TW" sz="1400"/>
          </a:p>
          <a:p>
            <a:pPr>
              <a:defRPr/>
            </a:pPr>
            <a:r>
              <a:rPr lang="en-US" altLang="zh-TW" sz="1400"/>
              <a:t>P.</a:t>
            </a:r>
            <a:fld id="{5ADA525D-6620-426F-94D0-9F38EEAEE57B}" type="slidenum">
              <a:rPr lang="en-US" altLang="zh-TW" sz="1400" smtClean="0"/>
              <a:pPr>
                <a:defRPr/>
              </a:pPr>
              <a:t>11</a:t>
            </a:fld>
            <a:endParaRPr lang="en-US" altLang="zh-TW" sz="1400"/>
          </a:p>
        </p:txBody>
      </p:sp>
      <p:sp>
        <p:nvSpPr>
          <p:cNvPr id="1169410" name="Rectangle 2">
            <a:extLst>
              <a:ext uri="{FF2B5EF4-FFF2-40B4-BE49-F238E27FC236}">
                <a16:creationId xmlns:a16="http://schemas.microsoft.com/office/drawing/2014/main" id="{758097F4-8A75-4B6C-A65B-A03E8E0F93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838200"/>
            <a:ext cx="8839200" cy="65532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altLang="zh-TW" dirty="0"/>
              <a:t>Wireless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TW" dirty="0"/>
              <a:t>Radio Frequency (802.11b, a, g, n)</a:t>
            </a:r>
          </a:p>
          <a:p>
            <a:pPr marL="1371600" lvl="2" indent="-457200">
              <a:buFont typeface="Wingdings" panose="05000000000000000000" pitchFamily="2" charset="2"/>
              <a:buChar char="Ø"/>
              <a:defRPr/>
            </a:pPr>
            <a:r>
              <a:rPr lang="en-US" altLang="zh-TW" dirty="0"/>
              <a:t>802.11b – up to 11 Mbps, RF is 2.4 GHz</a:t>
            </a:r>
          </a:p>
          <a:p>
            <a:pPr marL="1371600" lvl="2" indent="-457200">
              <a:buFont typeface="Wingdings" panose="05000000000000000000" pitchFamily="2" charset="2"/>
              <a:buChar char="Ø"/>
              <a:defRPr/>
            </a:pPr>
            <a:r>
              <a:rPr lang="en-US" altLang="zh-TW" dirty="0"/>
              <a:t>802.11a – up to 54 Mbps, RF is 4.8 GHz</a:t>
            </a:r>
          </a:p>
          <a:p>
            <a:pPr marL="1371600" lvl="2" indent="-457200">
              <a:buFont typeface="Wingdings" panose="05000000000000000000" pitchFamily="2" charset="2"/>
              <a:buChar char="Ø"/>
              <a:defRPr/>
            </a:pPr>
            <a:r>
              <a:rPr lang="en-US" altLang="zh-TW" dirty="0"/>
              <a:t>802.11g – up to 54 Mbps, RF is 2.4 GHz</a:t>
            </a:r>
          </a:p>
          <a:p>
            <a:pPr marL="1371600" lvl="2" indent="-457200">
              <a:buFont typeface="Wingdings" panose="05000000000000000000" pitchFamily="2" charset="2"/>
              <a:buChar char="Ø"/>
              <a:defRPr/>
            </a:pPr>
            <a:r>
              <a:rPr lang="en-US" altLang="zh-TW" dirty="0"/>
              <a:t>802.11n – up to 500 Mbps or more.</a:t>
            </a:r>
          </a:p>
          <a:p>
            <a:pPr marL="1371600" lvl="2" indent="-457200">
              <a:buFont typeface="Wingdings" panose="05000000000000000000" pitchFamily="2" charset="2"/>
              <a:buChar char="Ø"/>
              <a:defRPr/>
            </a:pPr>
            <a:r>
              <a:rPr lang="en-US" altLang="zh-TW" dirty="0"/>
              <a:t>Longer distance (100 to 150m) &amp; better data rate</a:t>
            </a:r>
          </a:p>
          <a:p>
            <a:pPr marL="1371600" lvl="2" indent="-457200">
              <a:buFont typeface="Wingdings" panose="05000000000000000000" pitchFamily="2" charset="2"/>
              <a:buChar char="Ø"/>
              <a:defRPr/>
            </a:pPr>
            <a:r>
              <a:rPr lang="en-US" altLang="zh-TW" dirty="0"/>
              <a:t>Usually requires access point (AP)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TW" dirty="0"/>
              <a:t>Blue tooth</a:t>
            </a:r>
          </a:p>
          <a:p>
            <a:pPr marL="1371600" lvl="2" indent="-514350">
              <a:lnSpc>
                <a:spcPct val="90000"/>
              </a:lnSpc>
              <a:defRPr/>
            </a:pPr>
            <a:r>
              <a:rPr lang="en-US" altLang="zh-TW" dirty="0"/>
              <a:t>Version 1.x,  2.x, 3.x, 4.x, 5.x</a:t>
            </a:r>
          </a:p>
          <a:p>
            <a:pPr marL="1371600" lvl="2" indent="-514350">
              <a:lnSpc>
                <a:spcPct val="90000"/>
              </a:lnSpc>
              <a:defRPr/>
            </a:pPr>
            <a:r>
              <a:rPr lang="en-US" altLang="zh-TW" dirty="0"/>
              <a:t>Exchange data over short  distance with less data rate</a:t>
            </a:r>
          </a:p>
          <a:p>
            <a:pPr marL="1371600" lvl="2" indent="-514350">
              <a:lnSpc>
                <a:spcPct val="90000"/>
              </a:lnSpc>
              <a:defRPr/>
            </a:pPr>
            <a:r>
              <a:rPr lang="en-US" altLang="zh-TW" dirty="0"/>
              <a:t>Lower power consumption &amp; simpler configuration </a:t>
            </a:r>
          </a:p>
        </p:txBody>
      </p:sp>
      <p:sp>
        <p:nvSpPr>
          <p:cNvPr id="1169411" name="Rectangle 3">
            <a:extLst>
              <a:ext uri="{FF2B5EF4-FFF2-40B4-BE49-F238E27FC236}">
                <a16:creationId xmlns:a16="http://schemas.microsoft.com/office/drawing/2014/main" id="{9685DA5E-8488-43E3-A4CE-C018F325DD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10600" cy="609600"/>
          </a:xfrm>
        </p:spPr>
        <p:txBody>
          <a:bodyPr anchor="b"/>
          <a:lstStyle/>
          <a:p>
            <a:pPr>
              <a:defRPr/>
            </a:pPr>
            <a:br>
              <a:rPr lang="en-US" altLang="zh-TW" sz="3600" dirty="0"/>
            </a:br>
            <a:r>
              <a:rPr lang="en-US" altLang="zh-TW" sz="3600" dirty="0"/>
              <a:t> Transmission media (4)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9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1169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9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0" dur="500"/>
                                        <p:tgtEl>
                                          <p:spTgt spid="1169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1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9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3" dur="500"/>
                                        <p:tgtEl>
                                          <p:spTgt spid="1169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4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9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6" dur="500"/>
                                        <p:tgtEl>
                                          <p:spTgt spid="1169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7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94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9" dur="500"/>
                                        <p:tgtEl>
                                          <p:spTgt spid="11694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0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94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2" dur="500"/>
                                        <p:tgtEl>
                                          <p:spTgt spid="11694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3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94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5" dur="500"/>
                                        <p:tgtEl>
                                          <p:spTgt spid="11694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6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94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8" dur="500"/>
                                        <p:tgtEl>
                                          <p:spTgt spid="11694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9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94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1" dur="500"/>
                                        <p:tgtEl>
                                          <p:spTgt spid="11694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2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94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4" dur="500"/>
                                        <p:tgtEl>
                                          <p:spTgt spid="11694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5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94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7" dur="500"/>
                                        <p:tgtEl>
                                          <p:spTgt spid="11694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8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94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0" dur="500"/>
                                        <p:tgtEl>
                                          <p:spTgt spid="11694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9410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0060C8-D769-4497-8337-EA755E9AF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defRPr/>
            </a:pPr>
            <a:endParaRPr lang="en-US" altLang="zh-TW" sz="1400"/>
          </a:p>
          <a:p>
            <a:pPr>
              <a:defRPr/>
            </a:pPr>
            <a:r>
              <a:rPr lang="en-US" altLang="zh-TW" sz="1400"/>
              <a:t>P.</a:t>
            </a:r>
            <a:fld id="{653F5978-CE90-4900-82FA-F017132BB203}" type="slidenum">
              <a:rPr lang="en-US" altLang="zh-TW" sz="1400" smtClean="0"/>
              <a:pPr>
                <a:defRPr/>
              </a:pPr>
              <a:t>12</a:t>
            </a:fld>
            <a:endParaRPr lang="en-US" altLang="zh-TW" sz="1400"/>
          </a:p>
        </p:txBody>
      </p:sp>
      <p:sp>
        <p:nvSpPr>
          <p:cNvPr id="1169410" name="Rectangle 2">
            <a:extLst>
              <a:ext uri="{FF2B5EF4-FFF2-40B4-BE49-F238E27FC236}">
                <a16:creationId xmlns:a16="http://schemas.microsoft.com/office/drawing/2014/main" id="{BA456A1F-3C1C-45FB-B063-76EA90E280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685800"/>
            <a:ext cx="8686800" cy="6324600"/>
          </a:xfrm>
        </p:spPr>
        <p:txBody>
          <a:bodyPr/>
          <a:lstStyle/>
          <a:p>
            <a:pPr marL="514350" indent="-457200">
              <a:defRPr/>
            </a:pPr>
            <a:r>
              <a:rPr lang="en-US" altLang="zh-TW" dirty="0"/>
              <a:t>5 factors in choosing media</a:t>
            </a:r>
          </a:p>
          <a:p>
            <a:pPr marL="895350" lvl="1" indent="-381000">
              <a:buFont typeface="Monotype Sorts" pitchFamily="2" charset="2"/>
              <a:buAutoNum type="arabicPeriod"/>
              <a:defRPr/>
            </a:pPr>
            <a:r>
              <a:rPr lang="en-US" altLang="zh-TW" dirty="0"/>
              <a:t>Cost</a:t>
            </a:r>
          </a:p>
          <a:p>
            <a:pPr marL="1257300" lvl="2" indent="-342900">
              <a:defRPr/>
            </a:pPr>
            <a:r>
              <a:rPr lang="en-US" altLang="zh-TW" sz="2200" dirty="0"/>
              <a:t>Setup cost (Installation) + continuous cost (maintenance &amp; support)</a:t>
            </a:r>
          </a:p>
          <a:p>
            <a:pPr marL="1257300" lvl="2" indent="-342900">
              <a:defRPr/>
            </a:pPr>
            <a:r>
              <a:rPr lang="en-US" altLang="zh-TW" sz="2200" dirty="0"/>
              <a:t>reusing existing infrastructure, </a:t>
            </a:r>
          </a:p>
          <a:p>
            <a:pPr marL="895350" lvl="1" indent="-381000">
              <a:buFont typeface="Monotype Sorts" pitchFamily="2" charset="2"/>
              <a:buAutoNum type="arabicPeriod"/>
              <a:defRPr/>
            </a:pPr>
            <a:r>
              <a:rPr lang="en-US" altLang="zh-TW" dirty="0"/>
              <a:t>Size &amp; Scalability</a:t>
            </a:r>
          </a:p>
          <a:p>
            <a:pPr marL="1257300" lvl="2" indent="-342900">
              <a:defRPr/>
            </a:pPr>
            <a:r>
              <a:rPr lang="en-US" altLang="zh-TW" sz="2200" dirty="0"/>
              <a:t>Max. node per segment, segment length, max. network length</a:t>
            </a:r>
          </a:p>
          <a:p>
            <a:pPr marL="895350" lvl="1" indent="-381000">
              <a:buFont typeface="Monotype Sorts" pitchFamily="2" charset="2"/>
              <a:buAutoNum type="arabicPeriod"/>
              <a:defRPr/>
            </a:pPr>
            <a:r>
              <a:rPr lang="en-US" altLang="zh-TW" dirty="0"/>
              <a:t>Throughput and bandwidth (Speed)</a:t>
            </a:r>
          </a:p>
          <a:p>
            <a:pPr marL="1257300" lvl="2" indent="-342900">
              <a:defRPr/>
            </a:pPr>
            <a:r>
              <a:rPr lang="en-US" altLang="zh-TW" sz="2200" dirty="0"/>
              <a:t>Speed of vertical (backbone) cable must be greater than that of horizontal (LAN) cable</a:t>
            </a:r>
          </a:p>
          <a:p>
            <a:pPr marL="895350" lvl="1" indent="-381000">
              <a:buFont typeface="Monotype Sorts" pitchFamily="2" charset="2"/>
              <a:buAutoNum type="arabicPeriod"/>
              <a:defRPr/>
            </a:pPr>
            <a:r>
              <a:rPr lang="en-US" altLang="zh-TW" dirty="0"/>
              <a:t>Ease of installation, maintenance &amp; support</a:t>
            </a:r>
          </a:p>
          <a:p>
            <a:pPr marL="895350" lvl="1" indent="-381000">
              <a:buFont typeface="Monotype Sorts" pitchFamily="2" charset="2"/>
              <a:buAutoNum type="arabicPeriod"/>
              <a:defRPr/>
            </a:pPr>
            <a:r>
              <a:rPr lang="en-US" altLang="zh-TW" dirty="0"/>
              <a:t>Noise immunity</a:t>
            </a:r>
          </a:p>
          <a:p>
            <a:pPr marL="1257300" lvl="2" indent="-342900">
              <a:defRPr/>
            </a:pPr>
            <a:r>
              <a:rPr lang="en-US" altLang="zh-TW" sz="2200" dirty="0"/>
              <a:t>Environmental Electro-Magnetic Interference (EMI)</a:t>
            </a:r>
          </a:p>
          <a:p>
            <a:pPr>
              <a:lnSpc>
                <a:spcPct val="90000"/>
              </a:lnSpc>
              <a:defRPr/>
            </a:pPr>
            <a:endParaRPr lang="en-US" altLang="zh-TW" dirty="0"/>
          </a:p>
        </p:txBody>
      </p:sp>
      <p:sp>
        <p:nvSpPr>
          <p:cNvPr id="1169411" name="Rectangle 3">
            <a:extLst>
              <a:ext uri="{FF2B5EF4-FFF2-40B4-BE49-F238E27FC236}">
                <a16:creationId xmlns:a16="http://schemas.microsoft.com/office/drawing/2014/main" id="{4DA3987D-68B6-4C0C-8859-FE3DC177E1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10600" cy="609600"/>
          </a:xfrm>
        </p:spPr>
        <p:txBody>
          <a:bodyPr anchor="b"/>
          <a:lstStyle/>
          <a:p>
            <a:pPr>
              <a:defRPr/>
            </a:pPr>
            <a:br>
              <a:rPr lang="en-US" altLang="zh-TW" sz="3600" dirty="0"/>
            </a:br>
            <a:r>
              <a:rPr lang="en-US" altLang="zh-TW" sz="3600" dirty="0"/>
              <a:t> Transmission media (5)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9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1169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9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0" dur="500"/>
                                        <p:tgtEl>
                                          <p:spTgt spid="1169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1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9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3" dur="500"/>
                                        <p:tgtEl>
                                          <p:spTgt spid="1169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4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9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6" dur="500"/>
                                        <p:tgtEl>
                                          <p:spTgt spid="1169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7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94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9" dur="500"/>
                                        <p:tgtEl>
                                          <p:spTgt spid="11694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0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94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2" dur="500"/>
                                        <p:tgtEl>
                                          <p:spTgt spid="11694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3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94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5" dur="500"/>
                                        <p:tgtEl>
                                          <p:spTgt spid="11694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6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94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8" dur="500"/>
                                        <p:tgtEl>
                                          <p:spTgt spid="11694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9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94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1" dur="500"/>
                                        <p:tgtEl>
                                          <p:spTgt spid="11694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2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94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4" dur="500"/>
                                        <p:tgtEl>
                                          <p:spTgt spid="11694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5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94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7" dur="500"/>
                                        <p:tgtEl>
                                          <p:spTgt spid="11694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9410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4AAF8D-C79D-43D2-A369-4CD4A83EE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defRPr/>
            </a:pPr>
            <a:endParaRPr lang="en-US" altLang="zh-TW" sz="1400"/>
          </a:p>
          <a:p>
            <a:pPr>
              <a:defRPr/>
            </a:pPr>
            <a:r>
              <a:rPr lang="en-US" altLang="zh-TW" sz="1400"/>
              <a:t>P.</a:t>
            </a:r>
            <a:fld id="{9CB2C2CA-5FEC-451A-B5FE-6097371C57F6}" type="slidenum">
              <a:rPr lang="en-US" altLang="zh-TW" sz="1400" smtClean="0"/>
              <a:pPr>
                <a:defRPr/>
              </a:pPr>
              <a:t>13</a:t>
            </a:fld>
            <a:endParaRPr lang="en-US" altLang="zh-TW" sz="1400"/>
          </a:p>
        </p:txBody>
      </p:sp>
      <p:sp>
        <p:nvSpPr>
          <p:cNvPr id="1156098" name="Rectangle 2">
            <a:extLst>
              <a:ext uri="{FF2B5EF4-FFF2-40B4-BE49-F238E27FC236}">
                <a16:creationId xmlns:a16="http://schemas.microsoft.com/office/drawing/2014/main" id="{E54778F8-A57E-4071-A8C4-F20AF9A40B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685800"/>
            <a:ext cx="9144000" cy="6172200"/>
          </a:xfrm>
        </p:spPr>
        <p:txBody>
          <a:bodyPr/>
          <a:lstStyle/>
          <a:p>
            <a:pPr marL="533400" indent="-533400">
              <a:lnSpc>
                <a:spcPct val="80000"/>
              </a:lnSpc>
              <a:buFont typeface="Wingdings" pitchFamily="2" charset="2"/>
              <a:buChar char="n"/>
              <a:defRPr/>
            </a:pPr>
            <a:r>
              <a:rPr lang="en-US" altLang="zh-TW"/>
              <a:t>Physical topology : </a:t>
            </a:r>
          </a:p>
          <a:p>
            <a:pPr marL="990600" lvl="1" indent="-533400">
              <a:lnSpc>
                <a:spcPct val="80000"/>
              </a:lnSpc>
              <a:defRPr/>
            </a:pPr>
            <a:r>
              <a:rPr lang="en-US" altLang="zh-TW" sz="2400"/>
              <a:t>Physical view of devices (host &amp; cable concentrating device) and cable</a:t>
            </a:r>
          </a:p>
          <a:p>
            <a:pPr marL="990600" lvl="1" indent="-533400">
              <a:lnSpc>
                <a:spcPct val="80000"/>
              </a:lnSpc>
              <a:defRPr/>
            </a:pPr>
            <a:r>
              <a:rPr lang="en-US" altLang="zh-TW" sz="2400"/>
              <a:t>The choice of the physical topology should be in alignment to the transmission media, cabling design and network type.</a:t>
            </a:r>
          </a:p>
          <a:p>
            <a:pPr marL="990600" lvl="1" indent="-533400">
              <a:lnSpc>
                <a:spcPct val="80000"/>
              </a:lnSpc>
              <a:defRPr/>
            </a:pPr>
            <a:r>
              <a:rPr lang="en-US" altLang="zh-TW" sz="2400"/>
              <a:t>Different physical topologies vary in their scalability and reliability.</a:t>
            </a:r>
          </a:p>
          <a:p>
            <a:pPr marL="990600" lvl="1" indent="-533400">
              <a:lnSpc>
                <a:spcPct val="80000"/>
              </a:lnSpc>
              <a:defRPr/>
            </a:pPr>
            <a:r>
              <a:rPr lang="en-US" altLang="zh-TW" sz="2400"/>
              <a:t>3 types:</a:t>
            </a:r>
          </a:p>
          <a:p>
            <a:pPr marL="1371600" lvl="2" indent="-457200">
              <a:lnSpc>
                <a:spcPct val="80000"/>
              </a:lnSpc>
              <a:buFont typeface="Wingdings" panose="05000000000000000000" pitchFamily="2" charset="2"/>
              <a:buAutoNum type="arabicPeriod"/>
              <a:defRPr/>
            </a:pPr>
            <a:r>
              <a:rPr lang="en-US" altLang="zh-TW"/>
              <a:t>Bus  (coaxial cable, thinnet, thicknet)</a:t>
            </a:r>
          </a:p>
          <a:p>
            <a:pPr marL="1828800" lvl="3" indent="-457200">
              <a:lnSpc>
                <a:spcPct val="80000"/>
              </a:lnSpc>
              <a:buFont typeface="Wingdings" pitchFamily="2" charset="2"/>
              <a:buChar char="ü"/>
              <a:defRPr/>
            </a:pPr>
            <a:r>
              <a:rPr lang="en-US" altLang="zh-TW"/>
              <a:t>Bad scalability</a:t>
            </a:r>
          </a:p>
          <a:p>
            <a:pPr marL="1828800" lvl="3" indent="-457200">
              <a:lnSpc>
                <a:spcPct val="80000"/>
              </a:lnSpc>
              <a:buFont typeface="Wingdings" pitchFamily="2" charset="2"/>
              <a:buChar char="ü"/>
              <a:defRPr/>
            </a:pPr>
            <a:r>
              <a:rPr lang="en-US" altLang="zh-TW"/>
              <a:t>Single point of failure</a:t>
            </a:r>
          </a:p>
          <a:p>
            <a:pPr marL="1371600" lvl="2" indent="-457200">
              <a:lnSpc>
                <a:spcPct val="80000"/>
              </a:lnSpc>
              <a:buFont typeface="Wingdings" panose="05000000000000000000" pitchFamily="2" charset="2"/>
              <a:buAutoNum type="arabicPeriod"/>
              <a:defRPr/>
            </a:pPr>
            <a:r>
              <a:rPr lang="en-US" altLang="zh-TW"/>
              <a:t>Ring (FDDI)</a:t>
            </a:r>
          </a:p>
          <a:p>
            <a:pPr marL="1828800" lvl="3" indent="-457200">
              <a:lnSpc>
                <a:spcPct val="80000"/>
              </a:lnSpc>
              <a:buFont typeface="Wingdings" pitchFamily="2" charset="2"/>
              <a:buChar char="ü"/>
              <a:defRPr/>
            </a:pPr>
            <a:r>
              <a:rPr lang="en-US" altLang="zh-TW"/>
              <a:t>Bad scalability</a:t>
            </a:r>
          </a:p>
          <a:p>
            <a:pPr marL="1828800" lvl="3" indent="-457200">
              <a:lnSpc>
                <a:spcPct val="80000"/>
              </a:lnSpc>
              <a:buFont typeface="Wingdings" pitchFamily="2" charset="2"/>
              <a:buChar char="ü"/>
              <a:defRPr/>
            </a:pPr>
            <a:r>
              <a:rPr lang="en-US" altLang="zh-TW"/>
              <a:t>Single point of failure</a:t>
            </a:r>
          </a:p>
          <a:p>
            <a:pPr marL="1371600" lvl="2" indent="-457200">
              <a:lnSpc>
                <a:spcPct val="80000"/>
              </a:lnSpc>
              <a:buFont typeface="Wingdings" panose="05000000000000000000" pitchFamily="2" charset="2"/>
              <a:buAutoNum type="arabicPeriod"/>
              <a:defRPr/>
            </a:pPr>
            <a:r>
              <a:rPr lang="en-US" altLang="zh-TW"/>
              <a:t>Star (UTP with hub, switch or router)</a:t>
            </a:r>
          </a:p>
          <a:p>
            <a:pPr marL="1828800" lvl="3" indent="-457200">
              <a:lnSpc>
                <a:spcPct val="80000"/>
              </a:lnSpc>
              <a:buFont typeface="Wingdings" pitchFamily="2" charset="2"/>
              <a:buChar char="ü"/>
              <a:defRPr/>
            </a:pPr>
            <a:r>
              <a:rPr lang="en-US" altLang="zh-TW"/>
              <a:t>Better scalability</a:t>
            </a:r>
          </a:p>
          <a:p>
            <a:pPr marL="1828800" lvl="3" indent="-457200">
              <a:lnSpc>
                <a:spcPct val="80000"/>
              </a:lnSpc>
              <a:buFont typeface="Wingdings" pitchFamily="2" charset="2"/>
              <a:buChar char="ü"/>
              <a:defRPr/>
            </a:pPr>
            <a:r>
              <a:rPr lang="en-US" altLang="zh-TW"/>
              <a:t>Failure of one node/link has no effect on other nodes</a:t>
            </a:r>
          </a:p>
        </p:txBody>
      </p:sp>
      <p:sp>
        <p:nvSpPr>
          <p:cNvPr id="1156099" name="Rectangle 3">
            <a:extLst>
              <a:ext uri="{FF2B5EF4-FFF2-40B4-BE49-F238E27FC236}">
                <a16:creationId xmlns:a16="http://schemas.microsoft.com/office/drawing/2014/main" id="{03AB701F-CDDF-4FA7-BAE6-C2923E6402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10600" cy="609600"/>
          </a:xfrm>
        </p:spPr>
        <p:txBody>
          <a:bodyPr anchor="b"/>
          <a:lstStyle/>
          <a:p>
            <a:pPr>
              <a:defRPr/>
            </a:pPr>
            <a:r>
              <a:rPr lang="en-US" altLang="zh-TW" sz="3600"/>
              <a:t>Physical Topology (1)</a:t>
            </a:r>
          </a:p>
        </p:txBody>
      </p:sp>
    </p:spTree>
  </p:cSld>
  <p:clrMapOvr>
    <a:masterClrMapping/>
  </p:clrMapOvr>
  <p:transition>
    <p:dissolv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5210B9A-9DBC-47AA-A9DC-747411567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defRPr/>
            </a:pPr>
            <a:endParaRPr lang="en-US" altLang="zh-TW" sz="1400"/>
          </a:p>
          <a:p>
            <a:pPr>
              <a:defRPr/>
            </a:pPr>
            <a:r>
              <a:rPr lang="en-US" altLang="zh-TW" sz="1400"/>
              <a:t>P.</a:t>
            </a:r>
            <a:fld id="{E6EF0D6A-CD50-41AA-B950-FEDE9835CFFA}" type="slidenum">
              <a:rPr lang="en-US" altLang="zh-TW" sz="1400" smtClean="0"/>
              <a:pPr>
                <a:defRPr/>
              </a:pPr>
              <a:t>14</a:t>
            </a:fld>
            <a:endParaRPr lang="en-US" altLang="zh-TW" sz="1400"/>
          </a:p>
        </p:txBody>
      </p:sp>
      <p:sp>
        <p:nvSpPr>
          <p:cNvPr id="1207298" name="Rectangle 2">
            <a:extLst>
              <a:ext uri="{FF2B5EF4-FFF2-40B4-BE49-F238E27FC236}">
                <a16:creationId xmlns:a16="http://schemas.microsoft.com/office/drawing/2014/main" id="{D630C25E-1375-4C37-BC84-EB66136D47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610600" cy="609600"/>
          </a:xfrm>
        </p:spPr>
        <p:txBody>
          <a:bodyPr anchor="b"/>
          <a:lstStyle/>
          <a:p>
            <a:pPr>
              <a:defRPr/>
            </a:pPr>
            <a:r>
              <a:rPr lang="en-US" altLang="zh-TW" sz="3600"/>
              <a:t>Physical Topology (2)</a:t>
            </a:r>
          </a:p>
        </p:txBody>
      </p:sp>
      <p:pic>
        <p:nvPicPr>
          <p:cNvPr id="30724" name="Picture 12" descr="star">
            <a:extLst>
              <a:ext uri="{FF2B5EF4-FFF2-40B4-BE49-F238E27FC236}">
                <a16:creationId xmlns:a16="http://schemas.microsoft.com/office/drawing/2014/main" id="{B52B8136-81C2-45DE-8DB1-9560A39FB1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810000"/>
            <a:ext cx="32004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5" name="Picture 15" descr="a">
            <a:extLst>
              <a:ext uri="{FF2B5EF4-FFF2-40B4-BE49-F238E27FC236}">
                <a16:creationId xmlns:a16="http://schemas.microsoft.com/office/drawing/2014/main" id="{D9EFAABC-98AF-4A05-990F-4ADD9DECD4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914400"/>
            <a:ext cx="39624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6" name="Picture 16" descr="a">
            <a:extLst>
              <a:ext uri="{FF2B5EF4-FFF2-40B4-BE49-F238E27FC236}">
                <a16:creationId xmlns:a16="http://schemas.microsoft.com/office/drawing/2014/main" id="{FAE152C9-39BA-4589-91D3-8F390C2C15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914400"/>
            <a:ext cx="39624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7" name="Picture 17" descr="a">
            <a:extLst>
              <a:ext uri="{FF2B5EF4-FFF2-40B4-BE49-F238E27FC236}">
                <a16:creationId xmlns:a16="http://schemas.microsoft.com/office/drawing/2014/main" id="{8604E613-ADD4-4B6E-9152-11272A740B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3733800"/>
            <a:ext cx="5105400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dissolv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FECAC-72C8-4A09-ABD5-19489DA11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defRPr/>
            </a:pPr>
            <a:endParaRPr lang="en-US" altLang="zh-TW" sz="1400"/>
          </a:p>
          <a:p>
            <a:pPr>
              <a:defRPr/>
            </a:pPr>
            <a:r>
              <a:rPr lang="en-US" altLang="zh-TW" sz="1400"/>
              <a:t>P.</a:t>
            </a:r>
            <a:fld id="{76B03997-CC56-4E8B-AC5C-A2256D1DF5BA}" type="slidenum">
              <a:rPr lang="en-US" altLang="zh-TW" sz="1400" smtClean="0"/>
              <a:pPr>
                <a:defRPr/>
              </a:pPr>
              <a:t>15</a:t>
            </a:fld>
            <a:endParaRPr lang="en-US" altLang="zh-TW" sz="1400"/>
          </a:p>
        </p:txBody>
      </p:sp>
      <p:sp>
        <p:nvSpPr>
          <p:cNvPr id="1205250" name="Rectangle 2">
            <a:extLst>
              <a:ext uri="{FF2B5EF4-FFF2-40B4-BE49-F238E27FC236}">
                <a16:creationId xmlns:a16="http://schemas.microsoft.com/office/drawing/2014/main" id="{AA96F839-F963-4819-8BCC-8D3FCA2788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610600" cy="54864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Char char="§"/>
              <a:defRPr/>
            </a:pPr>
            <a:r>
              <a:rPr lang="en-US" altLang="zh-TW" sz="2800" dirty="0"/>
              <a:t>Logical topology : </a:t>
            </a:r>
          </a:p>
          <a:p>
            <a:pPr lvl="1">
              <a:defRPr/>
            </a:pPr>
            <a:r>
              <a:rPr lang="en-US" altLang="zh-TW" sz="2400" dirty="0"/>
              <a:t>refers to how data is transmitted back and forth among the nodes within a network. </a:t>
            </a:r>
          </a:p>
          <a:p>
            <a:pPr lvl="1">
              <a:defRPr/>
            </a:pPr>
            <a:r>
              <a:rPr lang="en-US" altLang="zh-TW" sz="2400" dirty="0"/>
              <a:t>It is concerned with layout view in terms of signal flow</a:t>
            </a:r>
          </a:p>
          <a:p>
            <a:pPr lvl="1">
              <a:defRPr/>
            </a:pPr>
            <a:r>
              <a:rPr lang="en-US" altLang="zh-TW" sz="2400" dirty="0"/>
              <a:t>It is related to the network access technology.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TW" sz="2400" dirty="0"/>
              <a:t>2 types:</a:t>
            </a:r>
          </a:p>
          <a:p>
            <a:pPr lvl="2">
              <a:lnSpc>
                <a:spcPct val="90000"/>
              </a:lnSpc>
              <a:defRPr/>
            </a:pPr>
            <a:r>
              <a:rPr lang="en-US" altLang="zh-TW" dirty="0"/>
              <a:t>Bus (</a:t>
            </a:r>
            <a:r>
              <a:rPr lang="en-US" altLang="zh-TW" dirty="0" err="1"/>
              <a:t>eg</a:t>
            </a:r>
            <a:r>
              <a:rPr lang="en-US" altLang="zh-TW" dirty="0"/>
              <a:t>. in Ethernet)</a:t>
            </a:r>
          </a:p>
          <a:p>
            <a:pPr lvl="2">
              <a:lnSpc>
                <a:spcPct val="90000"/>
              </a:lnSpc>
              <a:defRPr/>
            </a:pPr>
            <a:r>
              <a:rPr lang="en-US" altLang="zh-TW" dirty="0"/>
              <a:t>Ring (</a:t>
            </a:r>
            <a:r>
              <a:rPr lang="en-US" altLang="zh-TW" dirty="0" err="1"/>
              <a:t>eg</a:t>
            </a:r>
            <a:r>
              <a:rPr lang="en-US" altLang="zh-TW" dirty="0"/>
              <a:t>. in Token ring)</a:t>
            </a:r>
          </a:p>
          <a:p>
            <a:pPr>
              <a:lnSpc>
                <a:spcPct val="90000"/>
              </a:lnSpc>
              <a:buFont typeface="Wingdings" pitchFamily="2" charset="2"/>
              <a:buChar char="§"/>
              <a:defRPr/>
            </a:pPr>
            <a:r>
              <a:rPr lang="en-US" altLang="zh-TW" sz="2800" dirty="0"/>
              <a:t>Physical and logical topology of a network can be different. 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TW" sz="2400" dirty="0" err="1"/>
              <a:t>Eg</a:t>
            </a:r>
            <a:r>
              <a:rPr lang="en-US" altLang="zh-TW" sz="2400" dirty="0"/>
              <a:t>. Token ring : Physically star, logically ring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TW" sz="2400" dirty="0" err="1"/>
              <a:t>Eg</a:t>
            </a:r>
            <a:r>
              <a:rPr lang="en-US" altLang="zh-TW" sz="2400" dirty="0"/>
              <a:t>. Ethernet : physically star, logically bus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en-US" altLang="zh-TW" dirty="0"/>
          </a:p>
        </p:txBody>
      </p:sp>
      <p:sp>
        <p:nvSpPr>
          <p:cNvPr id="1205251" name="Rectangle 3">
            <a:extLst>
              <a:ext uri="{FF2B5EF4-FFF2-40B4-BE49-F238E27FC236}">
                <a16:creationId xmlns:a16="http://schemas.microsoft.com/office/drawing/2014/main" id="{8FC338B1-FC41-4AC3-A5B5-2B3892E44D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10600" cy="609600"/>
          </a:xfrm>
        </p:spPr>
        <p:txBody>
          <a:bodyPr anchor="b"/>
          <a:lstStyle/>
          <a:p>
            <a:pPr>
              <a:defRPr/>
            </a:pPr>
            <a:r>
              <a:rPr lang="en-US" altLang="zh-TW" sz="3600" dirty="0"/>
              <a:t>Logical Topology</a:t>
            </a:r>
          </a:p>
        </p:txBody>
      </p:sp>
    </p:spTree>
  </p:cSld>
  <p:clrMapOvr>
    <a:masterClrMapping/>
  </p:clrMapOvr>
  <p:transition>
    <p:dissolv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58998E-34BC-4D5B-9F24-CE35D6A05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defRPr/>
            </a:pPr>
            <a:endParaRPr lang="en-US" altLang="zh-TW" sz="1400"/>
          </a:p>
          <a:p>
            <a:pPr>
              <a:defRPr/>
            </a:pPr>
            <a:r>
              <a:rPr lang="en-US" altLang="zh-TW" sz="1400"/>
              <a:t>P.</a:t>
            </a:r>
            <a:fld id="{D22B538E-22E2-468E-85C4-0A1E8DBB0C67}" type="slidenum">
              <a:rPr lang="en-US" altLang="zh-TW" sz="1400" smtClean="0"/>
              <a:pPr>
                <a:defRPr/>
              </a:pPr>
              <a:t>16</a:t>
            </a:fld>
            <a:endParaRPr lang="en-US" altLang="zh-TW" sz="1400"/>
          </a:p>
        </p:txBody>
      </p:sp>
      <p:sp>
        <p:nvSpPr>
          <p:cNvPr id="1159170" name="Rectangle 2">
            <a:extLst>
              <a:ext uri="{FF2B5EF4-FFF2-40B4-BE49-F238E27FC236}">
                <a16:creationId xmlns:a16="http://schemas.microsoft.com/office/drawing/2014/main" id="{85CA70D0-1B7D-4BC2-BC86-031CEEE30C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 marL="533400" indent="-533400">
              <a:lnSpc>
                <a:spcPct val="80000"/>
              </a:lnSpc>
              <a:defRPr/>
            </a:pPr>
            <a:r>
              <a:rPr lang="en-US" altLang="zh-TW" dirty="0"/>
              <a:t>Many technologies are available for network access layer: </a:t>
            </a:r>
          </a:p>
          <a:p>
            <a:pPr marL="990600" lvl="1" indent="-533400">
              <a:lnSpc>
                <a:spcPct val="80000"/>
              </a:lnSpc>
              <a:buFont typeface="Wingdings" panose="05000000000000000000" pitchFamily="2" charset="2"/>
              <a:buAutoNum type="arabicPeriod"/>
              <a:defRPr/>
            </a:pPr>
            <a:r>
              <a:rPr lang="en-US" altLang="zh-TW" sz="2400" dirty="0"/>
              <a:t>Ethernet </a:t>
            </a:r>
          </a:p>
          <a:p>
            <a:pPr marL="1371600" lvl="2" indent="-457200">
              <a:lnSpc>
                <a:spcPct val="8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TW" dirty="0"/>
              <a:t>Concurrent market dominant for LAN</a:t>
            </a:r>
          </a:p>
          <a:p>
            <a:pPr marL="990600" lvl="1" indent="-533400">
              <a:lnSpc>
                <a:spcPct val="80000"/>
              </a:lnSpc>
              <a:buFont typeface="Wingdings" panose="05000000000000000000" pitchFamily="2" charset="2"/>
              <a:buAutoNum type="arabicPeriod"/>
              <a:defRPr/>
            </a:pPr>
            <a:r>
              <a:rPr lang="en-US" altLang="zh-TW" sz="2400" dirty="0"/>
              <a:t>Wireless</a:t>
            </a:r>
          </a:p>
          <a:p>
            <a:pPr marL="1371600" lvl="2" indent="-457200">
              <a:lnSpc>
                <a:spcPct val="8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TW" dirty="0"/>
              <a:t>Emerging for LAN</a:t>
            </a:r>
          </a:p>
          <a:p>
            <a:pPr marL="990600" lvl="1" indent="-533400">
              <a:lnSpc>
                <a:spcPct val="80000"/>
              </a:lnSpc>
              <a:buFont typeface="Wingdings" panose="05000000000000000000" pitchFamily="2" charset="2"/>
              <a:buAutoNum type="arabicPeriod"/>
              <a:defRPr/>
            </a:pPr>
            <a:r>
              <a:rPr lang="en-US" altLang="zh-TW" sz="2400" dirty="0"/>
              <a:t>Token ring</a:t>
            </a:r>
          </a:p>
          <a:p>
            <a:pPr marL="1371600" lvl="2" indent="-457200">
              <a:lnSpc>
                <a:spcPct val="8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TW" dirty="0"/>
              <a:t>Obsolete</a:t>
            </a:r>
          </a:p>
          <a:p>
            <a:pPr marL="990600" lvl="1" indent="-533400">
              <a:lnSpc>
                <a:spcPct val="80000"/>
              </a:lnSpc>
              <a:buFont typeface="Wingdings" panose="05000000000000000000" pitchFamily="2" charset="2"/>
              <a:buAutoNum type="arabicPeriod"/>
              <a:defRPr/>
            </a:pPr>
            <a:r>
              <a:rPr lang="en-US" altLang="zh-TW" sz="2400" dirty="0"/>
              <a:t>FDDI</a:t>
            </a:r>
          </a:p>
          <a:p>
            <a:pPr marL="1371600" lvl="2" indent="-457200">
              <a:lnSpc>
                <a:spcPct val="8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TW" dirty="0"/>
              <a:t>Obsolete network backbone</a:t>
            </a:r>
          </a:p>
          <a:p>
            <a:pPr marL="990600" lvl="1" indent="-533400">
              <a:lnSpc>
                <a:spcPct val="80000"/>
              </a:lnSpc>
              <a:buFont typeface="Wingdings" panose="05000000000000000000" pitchFamily="2" charset="2"/>
              <a:buAutoNum type="arabicPeriod"/>
              <a:defRPr/>
            </a:pPr>
            <a:r>
              <a:rPr lang="en-US" altLang="zh-TW" sz="2400" dirty="0"/>
              <a:t>ATM </a:t>
            </a:r>
          </a:p>
          <a:p>
            <a:pPr marL="1371600" lvl="2" indent="-457200">
              <a:lnSpc>
                <a:spcPct val="8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TW" dirty="0"/>
              <a:t>For WAN</a:t>
            </a:r>
          </a:p>
          <a:p>
            <a:pPr marL="990600" lvl="1" indent="-533400">
              <a:lnSpc>
                <a:spcPct val="80000"/>
              </a:lnSpc>
              <a:buFont typeface="Wingdings" panose="05000000000000000000" pitchFamily="2" charset="2"/>
              <a:buAutoNum type="arabicPeriod"/>
              <a:defRPr/>
            </a:pPr>
            <a:r>
              <a:rPr lang="en-US" altLang="zh-TW" sz="2400" dirty="0"/>
              <a:t>Frame Relay</a:t>
            </a:r>
          </a:p>
          <a:p>
            <a:pPr marL="1371600" lvl="2" indent="-457200">
              <a:lnSpc>
                <a:spcPct val="8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TW" dirty="0"/>
              <a:t>For WAN</a:t>
            </a:r>
          </a:p>
          <a:p>
            <a:pPr marL="990600" lvl="1" indent="-533400">
              <a:lnSpc>
                <a:spcPct val="80000"/>
              </a:lnSpc>
              <a:buFont typeface="Wingdings" panose="05000000000000000000" pitchFamily="2" charset="2"/>
              <a:buAutoNum type="arabicPeriod"/>
              <a:defRPr/>
            </a:pPr>
            <a:r>
              <a:rPr lang="en-US" altLang="zh-TW" sz="2400" dirty="0"/>
              <a:t>…..</a:t>
            </a:r>
          </a:p>
        </p:txBody>
      </p:sp>
      <p:sp>
        <p:nvSpPr>
          <p:cNvPr id="1159171" name="Rectangle 3">
            <a:extLst>
              <a:ext uri="{FF2B5EF4-FFF2-40B4-BE49-F238E27FC236}">
                <a16:creationId xmlns:a16="http://schemas.microsoft.com/office/drawing/2014/main" id="{1FB1083D-7B7E-4030-B6DD-5C0E55B1F9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610600" cy="609600"/>
          </a:xfrm>
        </p:spPr>
        <p:txBody>
          <a:bodyPr anchor="b"/>
          <a:lstStyle/>
          <a:p>
            <a:pPr>
              <a:defRPr/>
            </a:pPr>
            <a:r>
              <a:rPr lang="en-US" altLang="zh-TW" sz="3600"/>
              <a:t>Network access technology</a:t>
            </a:r>
          </a:p>
        </p:txBody>
      </p:sp>
    </p:spTree>
  </p:cSld>
  <p:clrMapOvr>
    <a:masterClrMapping/>
  </p:clrMapOvr>
  <p:transition>
    <p:dissolv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1ACF16-A2A5-4091-99D6-910E438C5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defRPr/>
            </a:pPr>
            <a:endParaRPr lang="en-US" altLang="zh-TW" sz="1400"/>
          </a:p>
          <a:p>
            <a:pPr>
              <a:defRPr/>
            </a:pPr>
            <a:r>
              <a:rPr lang="en-US" altLang="zh-TW" sz="1400"/>
              <a:t>P.</a:t>
            </a:r>
            <a:fld id="{9D4C650B-56FB-4190-A47E-562085CECADE}" type="slidenum">
              <a:rPr lang="en-US" altLang="zh-TW" sz="1400" smtClean="0"/>
              <a:pPr>
                <a:defRPr/>
              </a:pPr>
              <a:t>17</a:t>
            </a:fld>
            <a:endParaRPr lang="en-US" altLang="zh-TW" sz="1400"/>
          </a:p>
        </p:txBody>
      </p:sp>
      <p:sp>
        <p:nvSpPr>
          <p:cNvPr id="1217538" name="Rectangle 2">
            <a:extLst>
              <a:ext uri="{FF2B5EF4-FFF2-40B4-BE49-F238E27FC236}">
                <a16:creationId xmlns:a16="http://schemas.microsoft.com/office/drawing/2014/main" id="{C71E6EAA-3D69-4ED9-AFB8-506CD340B7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609600"/>
            <a:ext cx="8458200" cy="5791200"/>
          </a:xfrm>
        </p:spPr>
        <p:txBody>
          <a:bodyPr/>
          <a:lstStyle/>
          <a:p>
            <a:pPr marL="533400" indent="-533400">
              <a:defRPr/>
            </a:pPr>
            <a:r>
              <a:rPr lang="en-US" altLang="zh-TW" sz="2800" dirty="0"/>
              <a:t>2 types of Ethernet</a:t>
            </a:r>
          </a:p>
          <a:p>
            <a:pPr marL="990600" lvl="1" indent="-533400">
              <a:buFont typeface="Wingdings" panose="05000000000000000000" pitchFamily="2" charset="2"/>
              <a:buAutoNum type="arabicPeriod"/>
              <a:defRPr/>
            </a:pPr>
            <a:r>
              <a:rPr lang="en-US" altLang="zh-TW" dirty="0"/>
              <a:t>Shared Ethernet</a:t>
            </a:r>
          </a:p>
          <a:p>
            <a:pPr marL="1371600" lvl="2" indent="-457200">
              <a:buFont typeface="Wingdings" panose="05000000000000000000" pitchFamily="2" charset="2"/>
              <a:buChar char="Ø"/>
              <a:defRPr/>
            </a:pPr>
            <a:r>
              <a:rPr lang="en-US" altLang="zh-TW" dirty="0"/>
              <a:t>Older generation</a:t>
            </a:r>
          </a:p>
          <a:p>
            <a:pPr marL="1371600" lvl="2" indent="-457200">
              <a:buFont typeface="Wingdings" panose="05000000000000000000" pitchFamily="2" charset="2"/>
              <a:buChar char="Ø"/>
              <a:defRPr/>
            </a:pPr>
            <a:r>
              <a:rPr lang="en-US" altLang="zh-TW" dirty="0"/>
              <a:t>use hub, half duplex</a:t>
            </a:r>
          </a:p>
          <a:p>
            <a:pPr marL="1371600" lvl="2" indent="-457200">
              <a:buFont typeface="Wingdings" panose="05000000000000000000" pitchFamily="2" charset="2"/>
              <a:buChar char="Ø"/>
              <a:defRPr/>
            </a:pPr>
            <a:r>
              <a:rPr lang="en-US" altLang="zh-TW" dirty="0"/>
              <a:t>cannot overcome collision =&gt; bad performance especially for large network</a:t>
            </a:r>
          </a:p>
          <a:p>
            <a:pPr marL="990600" lvl="1" indent="-533400">
              <a:buFont typeface="Wingdings" panose="05000000000000000000" pitchFamily="2" charset="2"/>
              <a:buAutoNum type="arabicPeriod"/>
              <a:defRPr/>
            </a:pPr>
            <a:r>
              <a:rPr lang="en-US" altLang="zh-TW" dirty="0"/>
              <a:t>Switched Ethernet </a:t>
            </a:r>
          </a:p>
          <a:p>
            <a:pPr marL="1371600" lvl="2" indent="-457200">
              <a:buFont typeface="Wingdings" panose="05000000000000000000" pitchFamily="2" charset="2"/>
              <a:buChar char="Ø"/>
              <a:defRPr/>
            </a:pPr>
            <a:r>
              <a:rPr lang="en-US" altLang="zh-TW" dirty="0"/>
              <a:t>Concurrent generation </a:t>
            </a:r>
          </a:p>
          <a:p>
            <a:pPr marL="1371600" lvl="2" indent="-457200">
              <a:buFont typeface="Wingdings" panose="05000000000000000000" pitchFamily="2" charset="2"/>
              <a:buChar char="Ø"/>
              <a:defRPr/>
            </a:pPr>
            <a:r>
              <a:rPr lang="en-US" altLang="zh-TW" dirty="0"/>
              <a:t>Use LAN switch, full duplex</a:t>
            </a:r>
          </a:p>
          <a:p>
            <a:pPr marL="1371600" lvl="2" indent="-457200">
              <a:buFont typeface="Wingdings" panose="05000000000000000000" pitchFamily="2" charset="2"/>
              <a:buChar char="Ø"/>
              <a:defRPr/>
            </a:pPr>
            <a:r>
              <a:rPr lang="en-US" altLang="zh-TW" dirty="0"/>
              <a:t>overcome collision =&gt; Better performance</a:t>
            </a:r>
          </a:p>
          <a:p>
            <a:pPr marL="533400" indent="-533400">
              <a:buFont typeface="Wingdings" pitchFamily="2" charset="2"/>
              <a:buChar char="n"/>
              <a:defRPr/>
            </a:pPr>
            <a:r>
              <a:rPr lang="en-US" altLang="zh-TW" sz="2800" dirty="0"/>
              <a:t>Ethernet uses CSMA/CD (</a:t>
            </a:r>
            <a:r>
              <a:rPr lang="en-US" altLang="zh-TW" sz="2800" u="sng" dirty="0"/>
              <a:t>C</a:t>
            </a:r>
            <a:r>
              <a:rPr lang="en-US" altLang="zh-TW" sz="2800" dirty="0"/>
              <a:t>arrier </a:t>
            </a:r>
            <a:r>
              <a:rPr lang="en-US" altLang="zh-TW" sz="2800" u="sng" dirty="0"/>
              <a:t>S</a:t>
            </a:r>
            <a:r>
              <a:rPr lang="en-US" altLang="zh-TW" sz="2800" dirty="0"/>
              <a:t>ense </a:t>
            </a:r>
            <a:r>
              <a:rPr lang="en-US" altLang="zh-TW" sz="2800" u="sng" dirty="0"/>
              <a:t>M</a:t>
            </a:r>
            <a:r>
              <a:rPr lang="en-US" altLang="zh-TW" sz="2800" dirty="0"/>
              <a:t>ulti-</a:t>
            </a:r>
            <a:r>
              <a:rPr lang="en-US" altLang="zh-TW" sz="2800" u="sng" dirty="0"/>
              <a:t>A</a:t>
            </a:r>
            <a:r>
              <a:rPr lang="en-US" altLang="zh-TW" sz="2800" dirty="0"/>
              <a:t>ccess/</a:t>
            </a:r>
            <a:r>
              <a:rPr lang="en-US" altLang="zh-TW" sz="2800" u="sng" dirty="0"/>
              <a:t>C</a:t>
            </a:r>
            <a:r>
              <a:rPr lang="en-US" altLang="zh-TW" sz="2800" dirty="0"/>
              <a:t>ollision </a:t>
            </a:r>
            <a:r>
              <a:rPr lang="en-US" altLang="zh-TW" sz="2800" u="sng" dirty="0"/>
              <a:t>D</a:t>
            </a:r>
            <a:r>
              <a:rPr lang="en-US" altLang="zh-TW" sz="2800" dirty="0"/>
              <a:t>etect) for accessing media.</a:t>
            </a:r>
          </a:p>
        </p:txBody>
      </p:sp>
      <p:sp>
        <p:nvSpPr>
          <p:cNvPr id="1217539" name="Rectangle 3">
            <a:extLst>
              <a:ext uri="{FF2B5EF4-FFF2-40B4-BE49-F238E27FC236}">
                <a16:creationId xmlns:a16="http://schemas.microsoft.com/office/drawing/2014/main" id="{65D438D2-3879-4EE8-9595-62AEAABE59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76200"/>
            <a:ext cx="8610600" cy="609600"/>
          </a:xfrm>
        </p:spPr>
        <p:txBody>
          <a:bodyPr anchor="b"/>
          <a:lstStyle/>
          <a:p>
            <a:pPr>
              <a:defRPr/>
            </a:pPr>
            <a:r>
              <a:rPr lang="en-US" altLang="zh-TW" sz="3600" dirty="0"/>
              <a:t>Ethernet</a:t>
            </a:r>
          </a:p>
        </p:txBody>
      </p:sp>
    </p:spTree>
  </p:cSld>
  <p:clrMapOvr>
    <a:masterClrMapping/>
  </p:clrMapOvr>
  <p:transition>
    <p:dissolv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8B1082-36CA-4B53-89FD-DBD276C6B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defRPr/>
            </a:pPr>
            <a:endParaRPr lang="en-US" altLang="zh-TW" sz="1400"/>
          </a:p>
          <a:p>
            <a:pPr>
              <a:defRPr/>
            </a:pPr>
            <a:r>
              <a:rPr lang="en-US" altLang="zh-TW" sz="1400"/>
              <a:t>P.</a:t>
            </a:r>
            <a:fld id="{4908477C-19C1-41C3-915F-CCAE15C84613}" type="slidenum">
              <a:rPr lang="en-US" altLang="zh-TW" sz="1400" smtClean="0"/>
              <a:pPr>
                <a:defRPr/>
              </a:pPr>
              <a:t>18</a:t>
            </a:fld>
            <a:endParaRPr lang="en-US" altLang="zh-TW" sz="1400"/>
          </a:p>
        </p:txBody>
      </p:sp>
      <p:sp>
        <p:nvSpPr>
          <p:cNvPr id="1215490" name="Rectangle 2">
            <a:extLst>
              <a:ext uri="{FF2B5EF4-FFF2-40B4-BE49-F238E27FC236}">
                <a16:creationId xmlns:a16="http://schemas.microsoft.com/office/drawing/2014/main" id="{2573DF9B-4C6E-4595-86CA-DC607A18FE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686800" cy="5334000"/>
          </a:xfrm>
        </p:spPr>
        <p:txBody>
          <a:bodyPr/>
          <a:lstStyle/>
          <a:p>
            <a:pPr marL="495300" indent="-495300">
              <a:lnSpc>
                <a:spcPct val="80000"/>
              </a:lnSpc>
              <a:defRPr/>
            </a:pPr>
            <a:r>
              <a:rPr lang="en-US" altLang="zh-TW" sz="2800" dirty="0"/>
              <a:t>Detail of CSMA/CD</a:t>
            </a:r>
          </a:p>
          <a:p>
            <a:pPr marL="952500" lvl="1" indent="-495300">
              <a:lnSpc>
                <a:spcPct val="80000"/>
              </a:lnSpc>
              <a:defRPr/>
            </a:pPr>
            <a:r>
              <a:rPr lang="en-US" altLang="zh-TW" sz="2400" dirty="0"/>
              <a:t>Each station always listens on its segment for any signal transmission or collision</a:t>
            </a:r>
          </a:p>
          <a:p>
            <a:pPr marL="952500" lvl="1" indent="-495300">
              <a:lnSpc>
                <a:spcPct val="80000"/>
              </a:lnSpc>
              <a:defRPr/>
            </a:pPr>
            <a:r>
              <a:rPr lang="en-US" altLang="zh-TW" sz="2400" dirty="0"/>
              <a:t>Send preamble (a sequence of 1010…bits) before actual data bits</a:t>
            </a:r>
          </a:p>
          <a:p>
            <a:pPr marL="952500" lvl="1" indent="-495300">
              <a:lnSpc>
                <a:spcPct val="80000"/>
              </a:lnSpc>
              <a:defRPr/>
            </a:pPr>
            <a:r>
              <a:rPr lang="en-US" altLang="zh-TW" sz="2400" dirty="0"/>
              <a:t>If 2 or more stations transmit at the same time, collision occurs and is detected. All transmitting stations stop sending immediately. </a:t>
            </a:r>
          </a:p>
          <a:p>
            <a:pPr marL="952500" lvl="1" indent="-495300">
              <a:lnSpc>
                <a:spcPct val="80000"/>
              </a:lnSpc>
              <a:defRPr/>
            </a:pPr>
            <a:r>
              <a:rPr lang="en-US" altLang="zh-TW" sz="2400" dirty="0"/>
              <a:t>After random of time, re-transmit</a:t>
            </a:r>
          </a:p>
          <a:p>
            <a:pPr marL="495300" indent="-495300">
              <a:lnSpc>
                <a:spcPct val="80000"/>
              </a:lnSpc>
              <a:defRPr/>
            </a:pPr>
            <a:r>
              <a:rPr lang="en-US" altLang="zh-TW" sz="2800" dirty="0"/>
              <a:t>So, if any 2 stations transmit data at the same time, the transmitted data will collide and corrupted =&gt; collision.</a:t>
            </a:r>
          </a:p>
          <a:p>
            <a:pPr marL="495300" indent="-495300">
              <a:lnSpc>
                <a:spcPct val="80000"/>
              </a:lnSpc>
              <a:defRPr/>
            </a:pPr>
            <a:r>
              <a:rPr lang="en-US" altLang="zh-TW" sz="2800" dirty="0"/>
              <a:t>Both stations need to re-transmit data after random of delay =&gt; bandwidth is wasted =&gt; network performance is degraded.</a:t>
            </a:r>
          </a:p>
        </p:txBody>
      </p:sp>
      <p:sp>
        <p:nvSpPr>
          <p:cNvPr id="1215491" name="Rectangle 3">
            <a:extLst>
              <a:ext uri="{FF2B5EF4-FFF2-40B4-BE49-F238E27FC236}">
                <a16:creationId xmlns:a16="http://schemas.microsoft.com/office/drawing/2014/main" id="{25565926-3BC1-4F55-A832-7D8493ABC5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610600" cy="609600"/>
          </a:xfrm>
        </p:spPr>
        <p:txBody>
          <a:bodyPr anchor="b"/>
          <a:lstStyle/>
          <a:p>
            <a:pPr>
              <a:defRPr/>
            </a:pPr>
            <a:r>
              <a:rPr lang="en-US" altLang="zh-TW" sz="4000"/>
              <a:t>CSMA/CD</a:t>
            </a:r>
          </a:p>
        </p:txBody>
      </p:sp>
    </p:spTree>
  </p:cSld>
  <p:clrMapOvr>
    <a:masterClrMapping/>
  </p:clrMapOvr>
  <p:transition>
    <p:dissolv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E3CFA0-580A-4C98-9624-E47761CBF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defRPr/>
            </a:pPr>
            <a:endParaRPr lang="en-US" altLang="zh-TW" sz="1400"/>
          </a:p>
          <a:p>
            <a:pPr>
              <a:defRPr/>
            </a:pPr>
            <a:r>
              <a:rPr lang="en-US" altLang="zh-TW" sz="1400"/>
              <a:t>P.</a:t>
            </a:r>
            <a:fld id="{5DFE7C1E-5C0F-434D-9909-5DC262173785}" type="slidenum">
              <a:rPr lang="en-US" altLang="zh-TW" sz="1400" smtClean="0"/>
              <a:pPr>
                <a:defRPr/>
              </a:pPr>
              <a:t>19</a:t>
            </a:fld>
            <a:endParaRPr lang="en-US" altLang="zh-TW" sz="1400"/>
          </a:p>
        </p:txBody>
      </p:sp>
      <p:sp>
        <p:nvSpPr>
          <p:cNvPr id="1242114" name="Rectangle 2">
            <a:extLst>
              <a:ext uri="{FF2B5EF4-FFF2-40B4-BE49-F238E27FC236}">
                <a16:creationId xmlns:a16="http://schemas.microsoft.com/office/drawing/2014/main" id="{6290E381-751A-4A5C-AE4E-C1BFF735F0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610600" cy="609600"/>
          </a:xfrm>
        </p:spPr>
        <p:txBody>
          <a:bodyPr anchor="b"/>
          <a:lstStyle/>
          <a:p>
            <a:pPr>
              <a:defRPr/>
            </a:pPr>
            <a:r>
              <a:rPr lang="en-US" altLang="zh-TW" sz="3600"/>
              <a:t>IEEE standards for Ethernet</a:t>
            </a:r>
          </a:p>
        </p:txBody>
      </p:sp>
      <p:pic>
        <p:nvPicPr>
          <p:cNvPr id="40964" name="Picture 7" descr="a">
            <a:extLst>
              <a:ext uri="{FF2B5EF4-FFF2-40B4-BE49-F238E27FC236}">
                <a16:creationId xmlns:a16="http://schemas.microsoft.com/office/drawing/2014/main" id="{B93F1736-6282-4465-8229-AB80CB0C4D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838200"/>
            <a:ext cx="86868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5" name="Rectangle 1">
            <a:extLst>
              <a:ext uri="{FF2B5EF4-FFF2-40B4-BE49-F238E27FC236}">
                <a16:creationId xmlns:a16="http://schemas.microsoft.com/office/drawing/2014/main" id="{ACCC6BC0-0AEB-4F5D-BD6B-5975A4F95D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981200"/>
            <a:ext cx="4267200" cy="2514600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tx1"/>
              </a:buClr>
              <a:buFont typeface="Monotype Sorts" pitchFamily="2" charset="2"/>
              <a:buChar char="n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v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v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v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v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kumimoji="0" lang="en-US" altLang="en-US" b="0"/>
          </a:p>
        </p:txBody>
      </p:sp>
      <p:sp>
        <p:nvSpPr>
          <p:cNvPr id="40966" name="Rectangle 1">
            <a:extLst>
              <a:ext uri="{FF2B5EF4-FFF2-40B4-BE49-F238E27FC236}">
                <a16:creationId xmlns:a16="http://schemas.microsoft.com/office/drawing/2014/main" id="{FE430704-A9AD-41E9-8DC1-9BBAC0F66C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100" y="5562600"/>
            <a:ext cx="4267200" cy="952500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tx1"/>
              </a:buClr>
              <a:buFont typeface="Monotype Sorts" pitchFamily="2" charset="2"/>
              <a:buChar char="n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v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v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v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v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kumimoji="0" lang="en-US" altLang="en-US" b="0"/>
          </a:p>
        </p:txBody>
      </p:sp>
    </p:spTree>
  </p:cSld>
  <p:clrMapOvr>
    <a:masterClrMapping/>
  </p:clrMapOvr>
  <p:transition>
    <p:dissolv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E44775-4793-4D0E-A5FA-D67218648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defRPr/>
            </a:pPr>
            <a:endParaRPr lang="en-US" altLang="zh-TW" sz="1400"/>
          </a:p>
          <a:p>
            <a:pPr>
              <a:defRPr/>
            </a:pPr>
            <a:r>
              <a:rPr lang="en-US" altLang="zh-TW" sz="1400"/>
              <a:t>P.</a:t>
            </a:r>
            <a:fld id="{AAF29EF3-EF6C-48A3-8B93-512B6D4CF681}" type="slidenum">
              <a:rPr lang="en-US" altLang="zh-TW" sz="1400" smtClean="0"/>
              <a:pPr>
                <a:defRPr/>
              </a:pPr>
              <a:t>2</a:t>
            </a:fld>
            <a:endParaRPr lang="en-US" altLang="zh-TW" sz="1400"/>
          </a:p>
        </p:txBody>
      </p:sp>
      <p:sp>
        <p:nvSpPr>
          <p:cNvPr id="4098" name="Rectangle 2">
            <a:extLst>
              <a:ext uri="{FF2B5EF4-FFF2-40B4-BE49-F238E27FC236}">
                <a16:creationId xmlns:a16="http://schemas.microsoft.com/office/drawing/2014/main" id="{D6573E35-C714-4117-8FAD-F49FD50E08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10600" cy="762000"/>
          </a:xfrm>
        </p:spPr>
        <p:txBody>
          <a:bodyPr/>
          <a:lstStyle/>
          <a:p>
            <a:pPr>
              <a:defRPr/>
            </a:pPr>
            <a:r>
              <a:rPr lang="en-US" altLang="zh-TW" sz="3600" dirty="0"/>
              <a:t>Agenda for Surgery 2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DACC6DBC-90D6-482C-9F13-31F1BB5CA5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534400" cy="54864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altLang="zh-TW" dirty="0"/>
              <a:t>What is network Infrastructure</a:t>
            </a:r>
          </a:p>
          <a:p>
            <a:pPr>
              <a:lnSpc>
                <a:spcPct val="90000"/>
              </a:lnSpc>
              <a:defRPr/>
            </a:pPr>
            <a:r>
              <a:rPr lang="en-US" altLang="zh-TW" dirty="0"/>
              <a:t>Transmission basic</a:t>
            </a:r>
          </a:p>
          <a:p>
            <a:pPr>
              <a:lnSpc>
                <a:spcPct val="90000"/>
              </a:lnSpc>
              <a:defRPr/>
            </a:pPr>
            <a:r>
              <a:rPr lang="en-US" altLang="zh-TW" dirty="0"/>
              <a:t>Transmission medium</a:t>
            </a:r>
          </a:p>
          <a:p>
            <a:pPr>
              <a:lnSpc>
                <a:spcPct val="90000"/>
              </a:lnSpc>
              <a:defRPr/>
            </a:pPr>
            <a:r>
              <a:rPr lang="en-US" altLang="zh-TW" dirty="0"/>
              <a:t>Physical and logical topology</a:t>
            </a:r>
          </a:p>
          <a:p>
            <a:pPr>
              <a:lnSpc>
                <a:spcPct val="90000"/>
              </a:lnSpc>
              <a:defRPr/>
            </a:pPr>
            <a:r>
              <a:rPr lang="en-US" altLang="zh-TW" dirty="0"/>
              <a:t>Network access method (or technology)</a:t>
            </a:r>
          </a:p>
          <a:p>
            <a:pPr>
              <a:lnSpc>
                <a:spcPct val="90000"/>
              </a:lnSpc>
              <a:defRPr/>
            </a:pPr>
            <a:r>
              <a:rPr lang="en-US" altLang="zh-TW" dirty="0"/>
              <a:t>Network equipment (or components)</a:t>
            </a:r>
          </a:p>
          <a:p>
            <a:pPr>
              <a:lnSpc>
                <a:spcPct val="90000"/>
              </a:lnSpc>
              <a:defRPr/>
            </a:pPr>
            <a:r>
              <a:rPr lang="en-US" altLang="zh-TW" dirty="0"/>
              <a:t>2 types of network backbone</a:t>
            </a:r>
          </a:p>
          <a:p>
            <a:pPr>
              <a:lnSpc>
                <a:spcPct val="90000"/>
              </a:lnSpc>
              <a:defRPr/>
            </a:pPr>
            <a:r>
              <a:rPr lang="en-US" altLang="zh-TW" dirty="0"/>
              <a:t>Collision problem </a:t>
            </a:r>
          </a:p>
          <a:p>
            <a:pPr>
              <a:lnSpc>
                <a:spcPct val="90000"/>
              </a:lnSpc>
              <a:defRPr/>
            </a:pPr>
            <a:r>
              <a:rPr lang="en-US" altLang="zh-TW" dirty="0"/>
              <a:t>Broadcast problem</a:t>
            </a:r>
          </a:p>
          <a:p>
            <a:pPr>
              <a:lnSpc>
                <a:spcPct val="90000"/>
              </a:lnSpc>
              <a:defRPr/>
            </a:pPr>
            <a:endParaRPr lang="en-US" altLang="zh-TW" dirty="0"/>
          </a:p>
          <a:p>
            <a:pPr>
              <a:lnSpc>
                <a:spcPct val="90000"/>
              </a:lnSpc>
              <a:defRPr/>
            </a:pPr>
            <a:endParaRPr lang="en-US" altLang="zh-TW" dirty="0"/>
          </a:p>
          <a:p>
            <a:pPr>
              <a:lnSpc>
                <a:spcPct val="90000"/>
              </a:lnSpc>
              <a:defRPr/>
            </a:pPr>
            <a:endParaRPr lang="en-US" altLang="zh-TW" dirty="0"/>
          </a:p>
          <a:p>
            <a:pPr>
              <a:lnSpc>
                <a:spcPct val="90000"/>
              </a:lnSpc>
              <a:defRPr/>
            </a:pPr>
            <a:endParaRPr lang="en-US" altLang="zh-TW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" dur="5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2" dur="500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7" dur="500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2" dur="500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7" dur="500"/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2" dur="500"/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7" dur="500"/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3167086-9C17-44BD-8109-33391920A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defRPr/>
            </a:pPr>
            <a:endParaRPr lang="en-US" altLang="zh-TW" sz="1400"/>
          </a:p>
          <a:p>
            <a:pPr>
              <a:defRPr/>
            </a:pPr>
            <a:r>
              <a:rPr lang="en-US" altLang="zh-TW" sz="1400"/>
              <a:t>P.</a:t>
            </a:r>
            <a:fld id="{9530C169-C44A-4297-8BAB-D828B87C70B5}" type="slidenum">
              <a:rPr lang="en-US" altLang="zh-TW" sz="1400" smtClean="0"/>
              <a:pPr>
                <a:defRPr/>
              </a:pPr>
              <a:t>20</a:t>
            </a:fld>
            <a:endParaRPr lang="en-US" altLang="zh-TW" sz="1400"/>
          </a:p>
        </p:txBody>
      </p:sp>
      <p:sp>
        <p:nvSpPr>
          <p:cNvPr id="1261570" name="Rectangle 2">
            <a:extLst>
              <a:ext uri="{FF2B5EF4-FFF2-40B4-BE49-F238E27FC236}">
                <a16:creationId xmlns:a16="http://schemas.microsoft.com/office/drawing/2014/main" id="{A197FA6A-B713-4202-AE70-BDCB70E415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610600" cy="609600"/>
          </a:xfrm>
        </p:spPr>
        <p:txBody>
          <a:bodyPr anchor="b"/>
          <a:lstStyle/>
          <a:p>
            <a:pPr>
              <a:defRPr/>
            </a:pPr>
            <a:r>
              <a:rPr lang="en-US" altLang="zh-TW" sz="3600"/>
              <a:t>Wireless</a:t>
            </a:r>
          </a:p>
        </p:txBody>
      </p:sp>
      <p:sp>
        <p:nvSpPr>
          <p:cNvPr id="1261573" name="Text Box 5">
            <a:extLst>
              <a:ext uri="{FF2B5EF4-FFF2-40B4-BE49-F238E27FC236}">
                <a16:creationId xmlns:a16="http://schemas.microsoft.com/office/drawing/2014/main" id="{9F142A9B-F7F3-4BA5-9BBB-0E876771AE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85800"/>
            <a:ext cx="8991600" cy="3509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4488" indent="-344488">
              <a:spcBef>
                <a:spcPct val="50000"/>
              </a:spcBef>
              <a:buFont typeface="Wingdings" pitchFamily="2" charset="2"/>
              <a:buChar char="n"/>
              <a:defRPr/>
            </a:pPr>
            <a:r>
              <a:rPr lang="en-US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Use CSMA/CA, which is similar to CSMA/CD except that receiver sends explicit acknowledge to sender =&gt; more overhead but with better reliability</a:t>
            </a:r>
          </a:p>
          <a:p>
            <a:pPr marL="344488" indent="-344488">
              <a:spcBef>
                <a:spcPct val="50000"/>
              </a:spcBef>
              <a:buFont typeface="Wingdings" pitchFamily="2" charset="2"/>
              <a:buChar char="n"/>
              <a:defRPr/>
            </a:pPr>
            <a:r>
              <a:rPr lang="en-US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Each wireless network is named with a SSID (Service Set IDentifier). </a:t>
            </a:r>
          </a:p>
          <a:p>
            <a:pPr marL="344488" indent="-344488">
              <a:spcBef>
                <a:spcPct val="50000"/>
              </a:spcBef>
              <a:buFont typeface="Wingdings" pitchFamily="2" charset="2"/>
              <a:buChar char="n"/>
              <a:defRPr/>
            </a:pPr>
            <a:r>
              <a:rPr lang="en-US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Computer associates to the wireless network by this SSID</a:t>
            </a:r>
          </a:p>
        </p:txBody>
      </p:sp>
    </p:spTree>
  </p:cSld>
  <p:clrMapOvr>
    <a:masterClrMapping/>
  </p:clrMapOvr>
  <p:transition>
    <p:dissolv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D929BE-60E9-4263-B563-5F2EB9FEA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defRPr/>
            </a:pPr>
            <a:endParaRPr lang="en-US" altLang="zh-TW" sz="1400"/>
          </a:p>
          <a:p>
            <a:pPr>
              <a:defRPr/>
            </a:pPr>
            <a:r>
              <a:rPr lang="en-US" altLang="zh-TW" sz="1400"/>
              <a:t>P.</a:t>
            </a:r>
            <a:fld id="{1506D8AD-7AA1-4476-B710-23408D8C77AF}" type="slidenum">
              <a:rPr lang="en-US" altLang="zh-TW" sz="1400" smtClean="0"/>
              <a:pPr>
                <a:defRPr/>
              </a:pPr>
              <a:t>21</a:t>
            </a:fld>
            <a:endParaRPr lang="en-US" altLang="zh-TW" sz="1400"/>
          </a:p>
        </p:txBody>
      </p:sp>
      <p:sp>
        <p:nvSpPr>
          <p:cNvPr id="1161218" name="Rectangle 2">
            <a:extLst>
              <a:ext uri="{FF2B5EF4-FFF2-40B4-BE49-F238E27FC236}">
                <a16:creationId xmlns:a16="http://schemas.microsoft.com/office/drawing/2014/main" id="{866167C8-FDEE-4D20-A965-BFFD229F03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838200"/>
            <a:ext cx="7772400" cy="52578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altLang="zh-TW"/>
              <a:t>Token ring media access mechanism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TW"/>
              <a:t>When no host is sending data, a free token is traveling along the ring. 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TW"/>
              <a:t>Host must capture a free token before sending data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TW"/>
              <a:t>After capturing a free token, host starts transmitting data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TW"/>
              <a:t>Downstream host repeats signal from upstream host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TW"/>
              <a:t>Transmitting host generate free token after data is received by receiver.</a:t>
            </a:r>
          </a:p>
          <a:p>
            <a:pPr lvl="1">
              <a:lnSpc>
                <a:spcPct val="90000"/>
              </a:lnSpc>
              <a:defRPr/>
            </a:pPr>
            <a:endParaRPr lang="en-US" altLang="zh-TW" sz="3200"/>
          </a:p>
        </p:txBody>
      </p:sp>
      <p:sp>
        <p:nvSpPr>
          <p:cNvPr id="1161219" name="Rectangle 3">
            <a:extLst>
              <a:ext uri="{FF2B5EF4-FFF2-40B4-BE49-F238E27FC236}">
                <a16:creationId xmlns:a16="http://schemas.microsoft.com/office/drawing/2014/main" id="{16215646-99D8-4CA1-B163-E32E51E6D0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610600" cy="609600"/>
          </a:xfrm>
        </p:spPr>
        <p:txBody>
          <a:bodyPr anchor="b"/>
          <a:lstStyle/>
          <a:p>
            <a:pPr>
              <a:defRPr/>
            </a:pPr>
            <a:r>
              <a:rPr lang="en-US" altLang="zh-TW" sz="3600" dirty="0"/>
              <a:t>Token ring (Obsolete)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1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61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1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161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2" presetID="3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1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1161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5" presetID="3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1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61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1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161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1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161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12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1612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1218" grpId="0" build="p" autoUpdateAnimBg="0" advAuto="1000"/>
      <p:bldP spid="1161219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68A266-6FD6-487B-A977-D0BEE568A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defRPr/>
            </a:pPr>
            <a:endParaRPr lang="en-US" altLang="zh-TW" sz="1400"/>
          </a:p>
          <a:p>
            <a:pPr>
              <a:defRPr/>
            </a:pPr>
            <a:r>
              <a:rPr lang="en-US" altLang="zh-TW" sz="1400"/>
              <a:t>P.</a:t>
            </a:r>
            <a:fld id="{6F87DDF9-DDC6-4B0F-BFA8-D238C607E200}" type="slidenum">
              <a:rPr lang="en-US" altLang="zh-TW" sz="1400" smtClean="0"/>
              <a:pPr>
                <a:defRPr/>
              </a:pPr>
              <a:t>22</a:t>
            </a:fld>
            <a:endParaRPr lang="en-US" altLang="zh-TW" sz="1400"/>
          </a:p>
        </p:txBody>
      </p:sp>
      <p:sp>
        <p:nvSpPr>
          <p:cNvPr id="1175554" name="Rectangle 2">
            <a:extLst>
              <a:ext uri="{FF2B5EF4-FFF2-40B4-BE49-F238E27FC236}">
                <a16:creationId xmlns:a16="http://schemas.microsoft.com/office/drawing/2014/main" id="{E33CC29F-8278-4A72-882C-792B4AEF81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8686800" cy="514350"/>
          </a:xfrm>
        </p:spPr>
        <p:txBody>
          <a:bodyPr/>
          <a:lstStyle/>
          <a:p>
            <a:pPr>
              <a:defRPr/>
            </a:pPr>
            <a:r>
              <a:rPr lang="en-US" altLang="zh-TW" sz="3600" dirty="0"/>
              <a:t>Network equipment (1)</a:t>
            </a:r>
            <a:endParaRPr lang="en-US" altLang="en-US" sz="3600" dirty="0"/>
          </a:p>
        </p:txBody>
      </p:sp>
      <p:sp>
        <p:nvSpPr>
          <p:cNvPr id="1175555" name="Rectangle 3">
            <a:extLst>
              <a:ext uri="{FF2B5EF4-FFF2-40B4-BE49-F238E27FC236}">
                <a16:creationId xmlns:a16="http://schemas.microsoft.com/office/drawing/2014/main" id="{3C129B0A-90C7-4AF2-8A63-83850401D9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762000"/>
            <a:ext cx="8686800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609600" indent="-609600" algn="l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新細明體" pitchFamily="18" charset="-120"/>
              </a:defRPr>
            </a:lvl1pPr>
            <a:lvl2pPr marL="990600" indent="-533400" algn="l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Ø"/>
              <a:defRPr kumimoji="1"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新細明體" pitchFamily="18" charset="-120"/>
              </a:defRPr>
            </a:lvl2pPr>
            <a:lvl3pPr marL="1371600" indent="-457200" algn="l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ü"/>
              <a:defRPr kumimoji="1"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新細明體" pitchFamily="18" charset="-120"/>
              </a:defRPr>
            </a:lvl3pPr>
            <a:lvl4pPr marL="1752600" indent="-381000" algn="l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新細明體" pitchFamily="18" charset="-120"/>
              </a:defRPr>
            </a:lvl4pPr>
            <a:lvl5pPr marL="2209800" indent="-381000" algn="l">
              <a:spcBef>
                <a:spcPct val="20000"/>
              </a:spcBef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新細明體" pitchFamily="18" charset="-120"/>
              </a:defRPr>
            </a:lvl5pPr>
            <a:lvl6pPr marL="2667000" indent="-381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新細明體" pitchFamily="18" charset="-120"/>
              </a:defRPr>
            </a:lvl6pPr>
            <a:lvl7pPr marL="3124200" indent="-381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新細明體" pitchFamily="18" charset="-120"/>
              </a:defRPr>
            </a:lvl7pPr>
            <a:lvl8pPr marL="3581400" indent="-381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新細明體" pitchFamily="18" charset="-120"/>
              </a:defRPr>
            </a:lvl8pPr>
            <a:lvl9pPr marL="4038600" indent="-381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新細明體" pitchFamily="18" charset="-120"/>
              </a:defRPr>
            </a:lvl9pPr>
          </a:lstStyle>
          <a:p>
            <a:pPr>
              <a:buClr>
                <a:schemeClr val="tx1"/>
              </a:buClr>
              <a:buSzTx/>
              <a:buFont typeface="Wingdings" pitchFamily="2" charset="2"/>
              <a:buChar char="§"/>
              <a:defRPr/>
            </a:pPr>
            <a:r>
              <a:rPr lang="en-US" altLang="zh-TW" sz="2800" b="1"/>
              <a:t>Computers are not connected directly. They are connected to networking devices. Devices include:</a:t>
            </a:r>
          </a:p>
          <a:p>
            <a:pPr lvl="1">
              <a:buClr>
                <a:schemeClr val="tx1"/>
              </a:buClr>
              <a:buFont typeface="Wingdings" pitchFamily="2" charset="2"/>
              <a:buAutoNum type="arabicPeriod"/>
              <a:defRPr/>
            </a:pPr>
            <a:r>
              <a:rPr lang="en-US" altLang="zh-TW" b="1"/>
              <a:t>Repeater &amp; hub </a:t>
            </a:r>
          </a:p>
          <a:p>
            <a:pPr lvl="2">
              <a:buClr>
                <a:schemeClr val="tx1"/>
              </a:buClr>
              <a:buFont typeface="Wingdings" pitchFamily="2" charset="2"/>
              <a:buChar char="Ø"/>
              <a:defRPr/>
            </a:pPr>
            <a:r>
              <a:rPr lang="en-US" altLang="zh-TW" b="1"/>
              <a:t>Operates at  OSI layer 1 or TCP/IP layer 1</a:t>
            </a:r>
          </a:p>
          <a:p>
            <a:pPr lvl="2">
              <a:buClr>
                <a:schemeClr val="tx1"/>
              </a:buClr>
              <a:buFont typeface="Wingdings" pitchFamily="2" charset="2"/>
              <a:buChar char="Ø"/>
              <a:defRPr/>
            </a:pPr>
            <a:r>
              <a:rPr lang="en-US" altLang="zh-TW" b="1">
                <a:hlinkClick r:id="rId2"/>
              </a:rPr>
              <a:t>What is hub</a:t>
            </a:r>
            <a:r>
              <a:rPr lang="en-US" altLang="zh-TW" b="1"/>
              <a:t> (movie). Repeater regenerates electrical signal. Hub is just a multi-port repeater.</a:t>
            </a:r>
          </a:p>
          <a:p>
            <a:pPr lvl="2">
              <a:buClr>
                <a:schemeClr val="tx1"/>
              </a:buClr>
              <a:buFont typeface="Wingdings" pitchFamily="2" charset="2"/>
              <a:buChar char="Ø"/>
              <a:defRPr/>
            </a:pPr>
            <a:r>
              <a:rPr lang="en-US" altLang="zh-TW" b="1">
                <a:hlinkClick r:id="rId3"/>
              </a:rPr>
              <a:t>Hub cannot overcome collision </a:t>
            </a:r>
            <a:r>
              <a:rPr lang="en-US" altLang="zh-TW" b="1"/>
              <a:t>(movie) and broadcast problem.</a:t>
            </a:r>
          </a:p>
          <a:p>
            <a:pPr lvl="1">
              <a:buClr>
                <a:schemeClr val="tx1"/>
              </a:buClr>
              <a:buFont typeface="Wingdings" pitchFamily="2" charset="2"/>
              <a:buAutoNum type="arabicPeriod"/>
              <a:defRPr/>
            </a:pPr>
            <a:r>
              <a:rPr lang="en-US" altLang="zh-TW" b="1"/>
              <a:t>Transparent bridge</a:t>
            </a:r>
          </a:p>
          <a:p>
            <a:pPr lvl="2">
              <a:buClr>
                <a:schemeClr val="tx1"/>
              </a:buClr>
              <a:buFont typeface="Wingdings" pitchFamily="2" charset="2"/>
              <a:buChar char="Ø"/>
              <a:defRPr/>
            </a:pPr>
            <a:r>
              <a:rPr lang="en-US" altLang="zh-TW" b="1"/>
              <a:t>Operates at OSI layer 2 or TCP/IP layer 1</a:t>
            </a:r>
          </a:p>
          <a:p>
            <a:pPr lvl="2">
              <a:buClr>
                <a:schemeClr val="tx1"/>
              </a:buClr>
              <a:buFont typeface="Wingdings" pitchFamily="2" charset="2"/>
              <a:buChar char="Ø"/>
              <a:defRPr/>
            </a:pPr>
            <a:r>
              <a:rPr lang="en-US" altLang="zh-TW" b="1"/>
              <a:t>Forward frame based on destination MAC address.</a:t>
            </a:r>
          </a:p>
          <a:p>
            <a:pPr lvl="2">
              <a:buClr>
                <a:schemeClr val="tx1"/>
              </a:buClr>
              <a:buFont typeface="Wingdings" pitchFamily="2" charset="2"/>
              <a:buChar char="Ø"/>
              <a:defRPr/>
            </a:pPr>
            <a:r>
              <a:rPr lang="en-US" altLang="zh-TW" b="1">
                <a:hlinkClick r:id="rId4"/>
              </a:rPr>
              <a:t>Bridge operation </a:t>
            </a:r>
            <a:r>
              <a:rPr lang="en-US" altLang="zh-TW" b="1"/>
              <a:t>(movie).</a:t>
            </a:r>
          </a:p>
          <a:p>
            <a:pPr>
              <a:buFont typeface="Wingdings" pitchFamily="2" charset="2"/>
              <a:buChar char="§"/>
              <a:defRPr/>
            </a:pPr>
            <a:endParaRPr lang="en-US" altLang="zh-TW" sz="28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5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75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5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75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5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75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5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175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5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175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5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175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5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175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5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175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5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175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5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175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5554" grpId="0" autoUpdateAnimBg="0"/>
      <p:bldP spid="1175555" grpId="0" build="p" bldLvl="2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CDACF5-31B3-4A0B-8A55-3385DC5E9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defRPr/>
            </a:pPr>
            <a:endParaRPr lang="en-US" altLang="zh-TW" sz="1400"/>
          </a:p>
          <a:p>
            <a:pPr>
              <a:defRPr/>
            </a:pPr>
            <a:r>
              <a:rPr lang="en-US" altLang="zh-TW" sz="1400"/>
              <a:t>P.</a:t>
            </a:r>
            <a:fld id="{475C13B8-D896-42F2-9EDD-DA78F6321E1B}" type="slidenum">
              <a:rPr lang="en-US" altLang="zh-TW" sz="1400" smtClean="0"/>
              <a:pPr>
                <a:defRPr/>
              </a:pPr>
              <a:t>23</a:t>
            </a:fld>
            <a:endParaRPr lang="en-US" altLang="zh-TW" sz="1400"/>
          </a:p>
        </p:txBody>
      </p:sp>
      <p:sp>
        <p:nvSpPr>
          <p:cNvPr id="1176578" name="Rectangle 2">
            <a:extLst>
              <a:ext uri="{FF2B5EF4-FFF2-40B4-BE49-F238E27FC236}">
                <a16:creationId xmlns:a16="http://schemas.microsoft.com/office/drawing/2014/main" id="{DCB060F2-04BE-4F27-8ABC-8E1E7FC21D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514350"/>
          </a:xfrm>
        </p:spPr>
        <p:txBody>
          <a:bodyPr/>
          <a:lstStyle/>
          <a:p>
            <a:pPr>
              <a:defRPr/>
            </a:pPr>
            <a:r>
              <a:rPr lang="en-US" altLang="zh-TW" sz="3600" dirty="0"/>
              <a:t>Network equipment (2)</a:t>
            </a:r>
            <a:endParaRPr lang="en-US" altLang="en-US" sz="3600" dirty="0"/>
          </a:p>
        </p:txBody>
      </p:sp>
      <p:sp>
        <p:nvSpPr>
          <p:cNvPr id="1176579" name="Rectangle 3">
            <a:extLst>
              <a:ext uri="{FF2B5EF4-FFF2-40B4-BE49-F238E27FC236}">
                <a16:creationId xmlns:a16="http://schemas.microsoft.com/office/drawing/2014/main" id="{46D27E0F-CEC8-4F3B-98CB-F549614A35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914400"/>
            <a:ext cx="86868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609600" indent="-609600" algn="l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新細明體" pitchFamily="18" charset="-120"/>
              </a:defRPr>
            </a:lvl1pPr>
            <a:lvl2pPr marL="990600" indent="-533400" algn="l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Ø"/>
              <a:defRPr kumimoji="1"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新細明體" pitchFamily="18" charset="-120"/>
              </a:defRPr>
            </a:lvl2pPr>
            <a:lvl3pPr marL="1371600" indent="-457200" algn="l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ü"/>
              <a:defRPr kumimoji="1"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新細明體" pitchFamily="18" charset="-120"/>
              </a:defRPr>
            </a:lvl3pPr>
            <a:lvl4pPr marL="1752600" indent="-381000" algn="l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新細明體" pitchFamily="18" charset="-120"/>
              </a:defRPr>
            </a:lvl4pPr>
            <a:lvl5pPr marL="2209800" indent="-381000" algn="l">
              <a:spcBef>
                <a:spcPct val="20000"/>
              </a:spcBef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新細明體" pitchFamily="18" charset="-120"/>
              </a:defRPr>
            </a:lvl5pPr>
            <a:lvl6pPr marL="2667000" indent="-381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新細明體" pitchFamily="18" charset="-120"/>
              </a:defRPr>
            </a:lvl6pPr>
            <a:lvl7pPr marL="3124200" indent="-381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新細明體" pitchFamily="18" charset="-120"/>
              </a:defRPr>
            </a:lvl7pPr>
            <a:lvl8pPr marL="3581400" indent="-381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新細明體" pitchFamily="18" charset="-120"/>
              </a:defRPr>
            </a:lvl8pPr>
            <a:lvl9pPr marL="4038600" indent="-381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新細明體" pitchFamily="18" charset="-120"/>
              </a:defRPr>
            </a:lvl9pPr>
          </a:lstStyle>
          <a:p>
            <a:pPr lvl="1">
              <a:buClr>
                <a:schemeClr val="tx1"/>
              </a:buClr>
              <a:buFont typeface="Wingdings" pitchFamily="2" charset="2"/>
              <a:buAutoNum type="arabicPeriod" startAt="3"/>
              <a:defRPr/>
            </a:pPr>
            <a:r>
              <a:rPr lang="en-US" altLang="zh-TW" b="1"/>
              <a:t>switch </a:t>
            </a:r>
          </a:p>
          <a:p>
            <a:pPr lvl="2">
              <a:buClr>
                <a:schemeClr val="tx1"/>
              </a:buClr>
              <a:buFont typeface="Wingdings" pitchFamily="2" charset="2"/>
              <a:buChar char="Ø"/>
              <a:defRPr/>
            </a:pPr>
            <a:r>
              <a:rPr lang="en-US" altLang="zh-TW" b="1"/>
              <a:t>Operates at OSI layer 2 or TCP/IP layer 1</a:t>
            </a:r>
          </a:p>
          <a:p>
            <a:pPr lvl="2">
              <a:buClr>
                <a:schemeClr val="tx1"/>
              </a:buClr>
              <a:buFont typeface="Wingdings" pitchFamily="2" charset="2"/>
              <a:buChar char="Ø"/>
              <a:defRPr/>
            </a:pPr>
            <a:r>
              <a:rPr lang="en-US" altLang="zh-TW" b="1">
                <a:hlinkClick r:id="rId2"/>
              </a:rPr>
              <a:t>What is switch </a:t>
            </a:r>
            <a:r>
              <a:rPr lang="en-US" altLang="zh-TW" b="1"/>
              <a:t>(movie). Switch is just a multi-port bridge</a:t>
            </a:r>
          </a:p>
          <a:p>
            <a:pPr lvl="2">
              <a:buClr>
                <a:schemeClr val="tx1"/>
              </a:buClr>
              <a:buFont typeface="Wingdings" pitchFamily="2" charset="2"/>
              <a:buChar char="Ø"/>
              <a:defRPr/>
            </a:pPr>
            <a:r>
              <a:rPr lang="en-US" altLang="zh-TW" b="1">
                <a:hlinkClick r:id="rId3"/>
              </a:rPr>
              <a:t>Switch/bridge can overcome collision problem </a:t>
            </a:r>
            <a:r>
              <a:rPr lang="en-US" altLang="zh-TW" b="1"/>
              <a:t>(movie) but cannot overcome broadcast problem.</a:t>
            </a:r>
          </a:p>
          <a:p>
            <a:pPr lvl="2">
              <a:buClr>
                <a:schemeClr val="tx1"/>
              </a:buClr>
              <a:buFont typeface="Wingdings" pitchFamily="2" charset="2"/>
              <a:buChar char="Ø"/>
              <a:defRPr/>
            </a:pPr>
            <a:r>
              <a:rPr lang="en-US" altLang="zh-TW" b="1">
                <a:hlinkClick r:id="rId4"/>
              </a:rPr>
              <a:t>Compare hub, switch in terms of collision control </a:t>
            </a:r>
            <a:r>
              <a:rPr lang="en-US" altLang="zh-TW" b="1"/>
              <a:t>(movie)</a:t>
            </a:r>
          </a:p>
          <a:p>
            <a:pPr>
              <a:buClr>
                <a:schemeClr val="tx1"/>
              </a:buClr>
              <a:buFont typeface="Wingdings" pitchFamily="2" charset="2"/>
              <a:buNone/>
              <a:defRPr/>
            </a:pPr>
            <a:endParaRPr lang="en-US" altLang="zh-TW" sz="28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6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76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6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76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6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76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6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76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6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76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6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76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6578" grpId="0" autoUpdateAnimBg="0"/>
      <p:bldP spid="1176579" grpId="0" build="p" bldLvl="3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41F11D-1BEE-404B-9DB1-ED3E63E1C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defRPr/>
            </a:pPr>
            <a:endParaRPr lang="en-US" altLang="zh-TW" sz="1400"/>
          </a:p>
          <a:p>
            <a:pPr>
              <a:defRPr/>
            </a:pPr>
            <a:r>
              <a:rPr lang="en-US" altLang="zh-TW" sz="1400"/>
              <a:t>P.</a:t>
            </a:r>
            <a:fld id="{8CA5EBF7-48A2-4251-B1F1-355705E07C20}" type="slidenum">
              <a:rPr lang="en-US" altLang="zh-TW" sz="1400" smtClean="0"/>
              <a:pPr>
                <a:defRPr/>
              </a:pPr>
              <a:t>24</a:t>
            </a:fld>
            <a:endParaRPr lang="en-US" altLang="zh-TW" sz="1400"/>
          </a:p>
        </p:txBody>
      </p:sp>
      <p:sp>
        <p:nvSpPr>
          <p:cNvPr id="1177602" name="Rectangle 2">
            <a:extLst>
              <a:ext uri="{FF2B5EF4-FFF2-40B4-BE49-F238E27FC236}">
                <a16:creationId xmlns:a16="http://schemas.microsoft.com/office/drawing/2014/main" id="{3D0FA342-DC35-4350-9206-B681E9E38E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8686800" cy="514350"/>
          </a:xfrm>
        </p:spPr>
        <p:txBody>
          <a:bodyPr/>
          <a:lstStyle/>
          <a:p>
            <a:pPr>
              <a:defRPr/>
            </a:pPr>
            <a:r>
              <a:rPr lang="en-US" altLang="zh-TW" sz="3600" dirty="0"/>
              <a:t>Network equipment (3)</a:t>
            </a:r>
            <a:endParaRPr lang="en-US" altLang="en-US" sz="3600" dirty="0"/>
          </a:p>
        </p:txBody>
      </p:sp>
      <p:sp>
        <p:nvSpPr>
          <p:cNvPr id="1177603" name="Rectangle 3">
            <a:extLst>
              <a:ext uri="{FF2B5EF4-FFF2-40B4-BE49-F238E27FC236}">
                <a16:creationId xmlns:a16="http://schemas.microsoft.com/office/drawing/2014/main" id="{B3B37744-EA18-420F-8376-AAF0AF899D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914400"/>
            <a:ext cx="86868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609600" indent="-609600" algn="l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新細明體" pitchFamily="18" charset="-120"/>
              </a:defRPr>
            </a:lvl1pPr>
            <a:lvl2pPr marL="990600" indent="-533400" algn="l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Ø"/>
              <a:defRPr kumimoji="1"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新細明體" pitchFamily="18" charset="-120"/>
              </a:defRPr>
            </a:lvl2pPr>
            <a:lvl3pPr marL="1371600" indent="-457200" algn="l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ü"/>
              <a:defRPr kumimoji="1"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新細明體" pitchFamily="18" charset="-120"/>
              </a:defRPr>
            </a:lvl3pPr>
            <a:lvl4pPr marL="1752600" indent="-381000" algn="l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新細明體" pitchFamily="18" charset="-120"/>
              </a:defRPr>
            </a:lvl4pPr>
            <a:lvl5pPr marL="2209800" indent="-381000" algn="l">
              <a:spcBef>
                <a:spcPct val="20000"/>
              </a:spcBef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新細明體" pitchFamily="18" charset="-120"/>
              </a:defRPr>
            </a:lvl5pPr>
            <a:lvl6pPr marL="2667000" indent="-381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新細明體" pitchFamily="18" charset="-120"/>
              </a:defRPr>
            </a:lvl6pPr>
            <a:lvl7pPr marL="3124200" indent="-381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新細明體" pitchFamily="18" charset="-120"/>
              </a:defRPr>
            </a:lvl7pPr>
            <a:lvl8pPr marL="3581400" indent="-381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新細明體" pitchFamily="18" charset="-120"/>
              </a:defRPr>
            </a:lvl8pPr>
            <a:lvl9pPr marL="4038600" indent="-381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新細明體" pitchFamily="18" charset="-120"/>
              </a:defRPr>
            </a:lvl9pPr>
          </a:lstStyle>
          <a:p>
            <a:pPr lvl="1">
              <a:buClr>
                <a:schemeClr val="tx1"/>
              </a:buClr>
              <a:buFont typeface="Wingdings" pitchFamily="2" charset="2"/>
              <a:buAutoNum type="arabicPeriod" startAt="4"/>
              <a:defRPr/>
            </a:pPr>
            <a:r>
              <a:rPr lang="en-US" altLang="zh-TW" b="1"/>
              <a:t>Router</a:t>
            </a:r>
          </a:p>
          <a:p>
            <a:pPr lvl="2">
              <a:buClr>
                <a:schemeClr val="tx1"/>
              </a:buClr>
              <a:buFont typeface="Wingdings" pitchFamily="2" charset="2"/>
              <a:buChar char="Ø"/>
              <a:defRPr/>
            </a:pPr>
            <a:r>
              <a:rPr lang="en-US" altLang="zh-TW" b="1"/>
              <a:t>Operates at OSI layer 3 or TCP/IP layer 2</a:t>
            </a:r>
          </a:p>
          <a:p>
            <a:pPr lvl="2">
              <a:buClr>
                <a:schemeClr val="tx1"/>
              </a:buClr>
              <a:buFont typeface="Wingdings" pitchFamily="2" charset="2"/>
              <a:buChar char="Ø"/>
              <a:defRPr/>
            </a:pPr>
            <a:r>
              <a:rPr lang="en-US" altLang="zh-TW" b="1"/>
              <a:t>Forward IP packet based on destination IP address</a:t>
            </a:r>
          </a:p>
          <a:p>
            <a:pPr lvl="2">
              <a:buClr>
                <a:schemeClr val="tx1"/>
              </a:buClr>
              <a:buFont typeface="Wingdings" pitchFamily="2" charset="2"/>
              <a:buChar char="Ø"/>
              <a:defRPr/>
            </a:pPr>
            <a:r>
              <a:rPr lang="en-US" altLang="zh-TW" b="1">
                <a:hlinkClick r:id="rId2"/>
              </a:rPr>
              <a:t>What is router </a:t>
            </a:r>
            <a:r>
              <a:rPr lang="en-US" altLang="zh-TW" b="1"/>
              <a:t>(movie)</a:t>
            </a:r>
          </a:p>
          <a:p>
            <a:pPr lvl="2">
              <a:buClr>
                <a:schemeClr val="tx1"/>
              </a:buClr>
              <a:buFont typeface="Wingdings" pitchFamily="2" charset="2"/>
              <a:buChar char="Ø"/>
              <a:defRPr/>
            </a:pPr>
            <a:r>
              <a:rPr lang="en-US" altLang="zh-TW" b="1">
                <a:hlinkClick r:id="rId3"/>
              </a:rPr>
              <a:t>Router can overcome broadcast </a:t>
            </a:r>
            <a:r>
              <a:rPr lang="en-US" altLang="zh-TW" b="1"/>
              <a:t>(movie) &amp; collision problem</a:t>
            </a:r>
          </a:p>
          <a:p>
            <a:pPr lvl="1">
              <a:buClr>
                <a:schemeClr val="tx1"/>
              </a:buClr>
              <a:buFont typeface="Wingdings" pitchFamily="2" charset="2"/>
              <a:buAutoNum type="arabicPeriod" startAt="5"/>
              <a:defRPr/>
            </a:pPr>
            <a:r>
              <a:rPr lang="en-US" altLang="zh-TW" sz="2400" b="1"/>
              <a:t>Gateway – can work on all layers.</a:t>
            </a:r>
          </a:p>
          <a:p>
            <a:pPr>
              <a:buClr>
                <a:schemeClr val="tx1"/>
              </a:buClr>
              <a:buFont typeface="Wingdings" pitchFamily="2" charset="2"/>
              <a:buAutoNum type="arabicPeriod" startAt="4"/>
              <a:defRPr/>
            </a:pPr>
            <a:endParaRPr lang="en-US" altLang="zh-TW" sz="2800" b="1"/>
          </a:p>
          <a:p>
            <a:pPr>
              <a:buClr>
                <a:schemeClr val="tx1"/>
              </a:buClr>
              <a:buFont typeface="Wingdings" pitchFamily="2" charset="2"/>
              <a:buAutoNum type="arabicPeriod" startAt="3"/>
              <a:defRPr/>
            </a:pPr>
            <a:endParaRPr lang="en-US" altLang="zh-TW" sz="28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776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77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177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177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177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77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177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177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02" grpId="0" autoUpdateAnimBg="0"/>
      <p:bldP spid="1177603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89BF647-C05C-446B-ACBC-F698D06D3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>
              <a:defRPr/>
            </a:pPr>
            <a:endParaRPr lang="en-US" altLang="zh-TW" sz="1400"/>
          </a:p>
          <a:p>
            <a:pPr>
              <a:defRPr/>
            </a:pPr>
            <a:r>
              <a:rPr lang="en-US" altLang="zh-TW" sz="1400"/>
              <a:t>P.</a:t>
            </a:r>
            <a:fld id="{8583A5F2-04AE-4560-B3C1-1BA599F57140}" type="slidenum">
              <a:rPr lang="en-US" altLang="zh-TW" sz="1400" smtClean="0"/>
              <a:pPr>
                <a:defRPr/>
              </a:pPr>
              <a:t>25</a:t>
            </a:fld>
            <a:endParaRPr lang="en-US" altLang="zh-TW" sz="1400"/>
          </a:p>
        </p:txBody>
      </p:sp>
      <p:sp>
        <p:nvSpPr>
          <p:cNvPr id="1129474" name="Rectangle 2">
            <a:extLst>
              <a:ext uri="{FF2B5EF4-FFF2-40B4-BE49-F238E27FC236}">
                <a16:creationId xmlns:a16="http://schemas.microsoft.com/office/drawing/2014/main" id="{48AC3644-5959-4B04-8301-136F46BA02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152400" y="0"/>
            <a:ext cx="9296400" cy="609600"/>
          </a:xfrm>
        </p:spPr>
        <p:txBody>
          <a:bodyPr/>
          <a:lstStyle/>
          <a:p>
            <a:pPr>
              <a:defRPr/>
            </a:pPr>
            <a:r>
              <a:rPr lang="en-US" altLang="zh-TW" sz="3600" dirty="0"/>
              <a:t>Network backbone</a:t>
            </a:r>
          </a:p>
        </p:txBody>
      </p:sp>
      <p:sp>
        <p:nvSpPr>
          <p:cNvPr id="1129475" name="Rectangle 3">
            <a:extLst>
              <a:ext uri="{FF2B5EF4-FFF2-40B4-BE49-F238E27FC236}">
                <a16:creationId xmlns:a16="http://schemas.microsoft.com/office/drawing/2014/main" id="{0692A144-0712-4B66-935F-C1E124CB0A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762000"/>
            <a:ext cx="8305800" cy="5638800"/>
          </a:xfrm>
        </p:spPr>
        <p:txBody>
          <a:bodyPr/>
          <a:lstStyle/>
          <a:p>
            <a:pPr marL="341313" indent="-341313">
              <a:defRPr/>
            </a:pPr>
            <a:r>
              <a:rPr lang="en-US" altLang="zh-TW" sz="2800" dirty="0"/>
              <a:t>Classification in terms of location of backbone router: </a:t>
            </a:r>
          </a:p>
          <a:p>
            <a:pPr marL="806450" lvl="1" indent="-350838">
              <a:buFont typeface="Monotype Sorts" pitchFamily="2" charset="2"/>
              <a:buAutoNum type="arabicPeriod"/>
              <a:defRPr/>
            </a:pPr>
            <a:r>
              <a:rPr lang="en-US" altLang="zh-TW" sz="2400" dirty="0"/>
              <a:t>distributed backbone -</a:t>
            </a:r>
          </a:p>
          <a:p>
            <a:pPr marL="1255713" lvl="2" indent="-334963">
              <a:defRPr/>
            </a:pPr>
            <a:r>
              <a:rPr lang="en-US" altLang="zh-TW" dirty="0"/>
              <a:t>Backbone routers are distributed over wide area</a:t>
            </a:r>
          </a:p>
          <a:p>
            <a:pPr marL="1255713" lvl="2" indent="-334963">
              <a:defRPr/>
            </a:pPr>
            <a:r>
              <a:rPr lang="en-US" altLang="zh-TW" dirty="0"/>
              <a:t>Higher cost to connect backbone routers using WAN</a:t>
            </a:r>
          </a:p>
          <a:p>
            <a:pPr marL="1255713" lvl="2" indent="-334963">
              <a:defRPr/>
            </a:pPr>
            <a:r>
              <a:rPr lang="en-US" altLang="zh-TW" dirty="0"/>
              <a:t>Hard to manage</a:t>
            </a:r>
          </a:p>
          <a:p>
            <a:pPr marL="806450" lvl="1" indent="-350838">
              <a:buFontTx/>
              <a:buAutoNum type="arabicPeriod"/>
              <a:defRPr/>
            </a:pPr>
            <a:r>
              <a:rPr lang="en-US" altLang="zh-TW" sz="2400" dirty="0"/>
              <a:t>Collapsed backbone -</a:t>
            </a:r>
          </a:p>
          <a:p>
            <a:pPr marL="1263650" lvl="2" indent="-342900">
              <a:defRPr/>
            </a:pPr>
            <a:r>
              <a:rPr lang="en-US" altLang="zh-TW" dirty="0"/>
              <a:t>Backbone components are centralized in a single location</a:t>
            </a:r>
          </a:p>
          <a:p>
            <a:pPr marL="1263650" lvl="2" indent="-342900">
              <a:defRPr/>
            </a:pPr>
            <a:r>
              <a:rPr lang="en-US" altLang="zh-TW" dirty="0"/>
              <a:t>Lower cost, </a:t>
            </a:r>
          </a:p>
          <a:p>
            <a:pPr marL="1263650" lvl="2" indent="-342900">
              <a:defRPr/>
            </a:pPr>
            <a:r>
              <a:rPr lang="en-US" altLang="zh-TW" dirty="0"/>
              <a:t>easy management</a:t>
            </a:r>
          </a:p>
          <a:p>
            <a:pPr marL="1249363" lvl="2" indent="-358775">
              <a:defRPr/>
            </a:pPr>
            <a:r>
              <a:rPr lang="en-US" altLang="zh-TW" dirty="0"/>
              <a:t>Higher adaptability</a:t>
            </a:r>
          </a:p>
          <a:p>
            <a:pPr marL="1249363" lvl="2" indent="-358775">
              <a:defRPr/>
            </a:pPr>
            <a:r>
              <a:rPr lang="en-US" altLang="zh-TW" dirty="0"/>
              <a:t>Higher scalability</a:t>
            </a:r>
          </a:p>
          <a:p>
            <a:pPr marL="1263650" lvl="2" indent="-342900">
              <a:defRPr/>
            </a:pPr>
            <a:endParaRPr lang="en-US" altLang="zh-TW" dirty="0"/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FB060B80-B015-4EAF-8A15-6BFD513D1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>
              <a:defRPr/>
            </a:pPr>
            <a:endParaRPr lang="en-US" altLang="zh-TW" sz="1400"/>
          </a:p>
          <a:p>
            <a:pPr>
              <a:defRPr/>
            </a:pPr>
            <a:r>
              <a:rPr lang="en-US" altLang="zh-TW" sz="1400"/>
              <a:t>P.</a:t>
            </a:r>
            <a:fld id="{69380F4F-126A-414B-9F8A-C9B34C790D06}" type="slidenum">
              <a:rPr lang="en-US" altLang="zh-TW" sz="1400" smtClean="0"/>
              <a:pPr>
                <a:defRPr/>
              </a:pPr>
              <a:t>26</a:t>
            </a:fld>
            <a:endParaRPr lang="en-US" altLang="zh-TW" sz="1400"/>
          </a:p>
        </p:txBody>
      </p:sp>
      <p:sp>
        <p:nvSpPr>
          <p:cNvPr id="1082370" name="Rectangle 2">
            <a:extLst>
              <a:ext uri="{FF2B5EF4-FFF2-40B4-BE49-F238E27FC236}">
                <a16:creationId xmlns:a16="http://schemas.microsoft.com/office/drawing/2014/main" id="{B7B4858F-A26D-4504-B3C6-595F40F0C1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86800" cy="514350"/>
          </a:xfrm>
        </p:spPr>
        <p:txBody>
          <a:bodyPr/>
          <a:lstStyle/>
          <a:p>
            <a:pPr>
              <a:defRPr/>
            </a:pPr>
            <a:r>
              <a:rPr lang="en-US" altLang="zh-TW" sz="3600"/>
              <a:t>LAN - Collision problem (1)</a:t>
            </a:r>
            <a:endParaRPr lang="en-US" altLang="zh-HK" sz="3600"/>
          </a:p>
        </p:txBody>
      </p:sp>
      <p:sp>
        <p:nvSpPr>
          <p:cNvPr id="1082371" name="Rectangle 3">
            <a:extLst>
              <a:ext uri="{FF2B5EF4-FFF2-40B4-BE49-F238E27FC236}">
                <a16:creationId xmlns:a16="http://schemas.microsoft.com/office/drawing/2014/main" id="{A0FF33A4-50C6-4C7A-90E6-A15B76308D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686800" cy="914400"/>
          </a:xfrm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altLang="zh-TW" sz="2400"/>
              <a:t>Segmentation by hub/repeater.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zh-TW" sz="2400"/>
              <a:t>All computers in same collision domain =&gt; collision problem</a:t>
            </a:r>
            <a:r>
              <a:rPr lang="en-US" altLang="zh-TW" sz="2400" b="0"/>
              <a:t> </a:t>
            </a:r>
            <a:endParaRPr lang="en-US" altLang="zh-HK" sz="2800" b="0"/>
          </a:p>
        </p:txBody>
      </p:sp>
      <p:pic>
        <p:nvPicPr>
          <p:cNvPr id="1082372" name="Picture 4" descr="1_segment_in_one_LAN">
            <a:extLst>
              <a:ext uri="{FF2B5EF4-FFF2-40B4-BE49-F238E27FC236}">
                <a16:creationId xmlns:a16="http://schemas.microsoft.com/office/drawing/2014/main" id="{99ADA1DB-8557-47A3-B2BF-EC82AC60DD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905000"/>
            <a:ext cx="83820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82373" name="Oval 5">
            <a:extLst>
              <a:ext uri="{FF2B5EF4-FFF2-40B4-BE49-F238E27FC236}">
                <a16:creationId xmlns:a16="http://schemas.microsoft.com/office/drawing/2014/main" id="{9DEA9E8C-560A-4CD7-BB41-32FCA5217E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5791200"/>
            <a:ext cx="990600" cy="381000"/>
          </a:xfrm>
          <a:prstGeom prst="ellipse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Monotype Sorts" pitchFamily="2" charset="2"/>
              <a:buChar char="n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v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v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v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v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kumimoji="0" lang="zh-HK" altLang="en-US" sz="2000"/>
          </a:p>
        </p:txBody>
      </p:sp>
      <p:sp>
        <p:nvSpPr>
          <p:cNvPr id="1082374" name="Oval 6">
            <a:extLst>
              <a:ext uri="{FF2B5EF4-FFF2-40B4-BE49-F238E27FC236}">
                <a16:creationId xmlns:a16="http://schemas.microsoft.com/office/drawing/2014/main" id="{0C5E6C46-A3B7-4C74-BD11-C0116560D7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3962400"/>
            <a:ext cx="990600" cy="381000"/>
          </a:xfrm>
          <a:prstGeom prst="ellipse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Monotype Sorts" pitchFamily="2" charset="2"/>
              <a:buChar char="n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v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v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v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v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kumimoji="0" lang="zh-HK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2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82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2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082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2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82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2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082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21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2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082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2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2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82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2370" grpId="0" autoUpdateAnimBg="0"/>
      <p:bldP spid="1082371" grpId="0" build="p" autoUpdateAnimBg="0" advAuto="1000"/>
      <p:bldP spid="1082373" grpId="0" animBg="1"/>
      <p:bldP spid="108237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1F541535-CE86-4144-8E11-05FD7C6A8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>
              <a:defRPr/>
            </a:pPr>
            <a:endParaRPr lang="en-US" altLang="zh-TW" sz="1400"/>
          </a:p>
          <a:p>
            <a:pPr>
              <a:defRPr/>
            </a:pPr>
            <a:r>
              <a:rPr lang="en-US" altLang="zh-TW" sz="1400"/>
              <a:t>P.</a:t>
            </a:r>
            <a:fld id="{ED6763F6-80EB-4FB8-A300-E3C2CAB2DCA2}" type="slidenum">
              <a:rPr lang="en-US" altLang="zh-TW" sz="1400" smtClean="0"/>
              <a:pPr>
                <a:defRPr/>
              </a:pPr>
              <a:t>27</a:t>
            </a:fld>
            <a:endParaRPr lang="en-US" altLang="zh-TW" sz="1400"/>
          </a:p>
        </p:txBody>
      </p:sp>
      <p:sp>
        <p:nvSpPr>
          <p:cNvPr id="1084418" name="Rectangle 2">
            <a:extLst>
              <a:ext uri="{FF2B5EF4-FFF2-40B4-BE49-F238E27FC236}">
                <a16:creationId xmlns:a16="http://schemas.microsoft.com/office/drawing/2014/main" id="{10364E2C-F8BF-4F03-AE30-0333409925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229600" cy="411163"/>
          </a:xfrm>
        </p:spPr>
        <p:txBody>
          <a:bodyPr/>
          <a:lstStyle/>
          <a:p>
            <a:pPr>
              <a:defRPr/>
            </a:pPr>
            <a:r>
              <a:rPr lang="en-US" altLang="zh-TW" sz="3600"/>
              <a:t>LAN - Collision problem (2)</a:t>
            </a:r>
            <a:endParaRPr lang="en-US" altLang="zh-HK" sz="3600"/>
          </a:p>
        </p:txBody>
      </p:sp>
      <p:sp>
        <p:nvSpPr>
          <p:cNvPr id="1084419" name="Rectangle 3">
            <a:extLst>
              <a:ext uri="{FF2B5EF4-FFF2-40B4-BE49-F238E27FC236}">
                <a16:creationId xmlns:a16="http://schemas.microsoft.com/office/drawing/2014/main" id="{19BCB55A-C778-4677-A335-5B073D4FBA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838200"/>
            <a:ext cx="8991600" cy="12954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Char char="§"/>
              <a:defRPr/>
            </a:pPr>
            <a:r>
              <a:rPr lang="en-US" altLang="zh-TW" sz="2400"/>
              <a:t>Segmentation by switch/bridge (overcome collision problem).</a:t>
            </a:r>
          </a:p>
          <a:p>
            <a:pPr>
              <a:lnSpc>
                <a:spcPct val="90000"/>
              </a:lnSpc>
              <a:buFont typeface="Wingdings" pitchFamily="2" charset="2"/>
              <a:buChar char="§"/>
              <a:defRPr/>
            </a:pPr>
            <a:r>
              <a:rPr lang="en-US" altLang="zh-TW" sz="2400"/>
              <a:t>Each port of switch corresponds to one segment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TW" sz="2400"/>
              <a:t>      =&gt; multiple small collision domains =&gt;  better performance</a:t>
            </a:r>
          </a:p>
        </p:txBody>
      </p:sp>
      <p:pic>
        <p:nvPicPr>
          <p:cNvPr id="1084420" name="Picture 4" descr="2_segments_in_one_LAN">
            <a:extLst>
              <a:ext uri="{FF2B5EF4-FFF2-40B4-BE49-F238E27FC236}">
                <a16:creationId xmlns:a16="http://schemas.microsoft.com/office/drawing/2014/main" id="{E3ACC3B8-8985-4A6A-BA93-ADFD2FE918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057400"/>
            <a:ext cx="84582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84421" name="Oval 5">
            <a:extLst>
              <a:ext uri="{FF2B5EF4-FFF2-40B4-BE49-F238E27FC236}">
                <a16:creationId xmlns:a16="http://schemas.microsoft.com/office/drawing/2014/main" id="{A6336F82-A155-4D87-80E5-5ABA4F42CC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4038600"/>
            <a:ext cx="1447800" cy="381000"/>
          </a:xfrm>
          <a:prstGeom prst="ellipse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Monotype Sorts" pitchFamily="2" charset="2"/>
              <a:buChar char="n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v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v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v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v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kumimoji="0" lang="zh-HK" altLang="en-US" sz="2000"/>
          </a:p>
        </p:txBody>
      </p:sp>
      <p:sp>
        <p:nvSpPr>
          <p:cNvPr id="1084422" name="Oval 6">
            <a:extLst>
              <a:ext uri="{FF2B5EF4-FFF2-40B4-BE49-F238E27FC236}">
                <a16:creationId xmlns:a16="http://schemas.microsoft.com/office/drawing/2014/main" id="{9052A78E-6478-42D7-870F-20C89A9344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5867400"/>
            <a:ext cx="1371600" cy="381000"/>
          </a:xfrm>
          <a:prstGeom prst="ellipse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Monotype Sorts" pitchFamily="2" charset="2"/>
              <a:buChar char="n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v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v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v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v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kumimoji="0" lang="zh-HK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84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08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8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08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3" presetClass="entr" presetSubtype="1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084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25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84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2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084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4418" grpId="0" autoUpdateAnimBg="0"/>
      <p:bldP spid="1084419" grpId="0" build="p" autoUpdateAnimBg="0" advAuto="0"/>
      <p:bldP spid="1084421" grpId="0" animBg="1"/>
      <p:bldP spid="108442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BCE62D0A-56AD-48E8-B053-13043D2BF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>
              <a:defRPr/>
            </a:pPr>
            <a:endParaRPr lang="en-US" altLang="zh-TW" sz="1400"/>
          </a:p>
          <a:p>
            <a:pPr>
              <a:defRPr/>
            </a:pPr>
            <a:r>
              <a:rPr lang="en-US" altLang="zh-TW" sz="1400"/>
              <a:t>P.</a:t>
            </a:r>
            <a:fld id="{0C3011D3-79E6-4113-B841-57C563F32C5D}" type="slidenum">
              <a:rPr lang="en-US" altLang="zh-TW" sz="1400" smtClean="0"/>
              <a:pPr>
                <a:defRPr/>
              </a:pPr>
              <a:t>28</a:t>
            </a:fld>
            <a:endParaRPr lang="en-US" altLang="zh-TW" sz="1400"/>
          </a:p>
        </p:txBody>
      </p:sp>
      <p:sp>
        <p:nvSpPr>
          <p:cNvPr id="1089538" name="Rectangle 2">
            <a:extLst>
              <a:ext uri="{FF2B5EF4-FFF2-40B4-BE49-F238E27FC236}">
                <a16:creationId xmlns:a16="http://schemas.microsoft.com/office/drawing/2014/main" id="{C62B0110-716D-4A04-9F33-0E5A9D3CCB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610600" cy="609600"/>
          </a:xfrm>
        </p:spPr>
        <p:txBody>
          <a:bodyPr/>
          <a:lstStyle/>
          <a:p>
            <a:pPr>
              <a:defRPr/>
            </a:pPr>
            <a:r>
              <a:rPr lang="en-US" altLang="zh-TW" sz="3600"/>
              <a:t>LAN - Broadcast problem (1)</a:t>
            </a:r>
            <a:endParaRPr lang="en-US" altLang="zh-HK" sz="3600"/>
          </a:p>
        </p:txBody>
      </p:sp>
      <p:sp>
        <p:nvSpPr>
          <p:cNvPr id="1089539" name="Rectangle 3">
            <a:extLst>
              <a:ext uri="{FF2B5EF4-FFF2-40B4-BE49-F238E27FC236}">
                <a16:creationId xmlns:a16="http://schemas.microsoft.com/office/drawing/2014/main" id="{4E44A982-94DE-4192-8DBF-5966E83AA5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610600" cy="14478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Char char="§"/>
              <a:defRPr/>
            </a:pPr>
            <a:r>
              <a:rPr lang="en-US" altLang="zh-HK" sz="2400"/>
              <a:t>All hosts are connected by hub/repeater/bridge/switch &amp; belongs to same subnet.</a:t>
            </a:r>
          </a:p>
          <a:p>
            <a:pPr>
              <a:lnSpc>
                <a:spcPct val="90000"/>
              </a:lnSpc>
              <a:buFont typeface="Wingdings" pitchFamily="2" charset="2"/>
              <a:buChar char="§"/>
              <a:defRPr/>
            </a:pPr>
            <a:r>
              <a:rPr lang="en-US" altLang="zh-HK" sz="2400"/>
              <a:t>Broadcast sent by any host can reach all other hosts =&gt; broadcast problem</a:t>
            </a:r>
            <a:endParaRPr lang="en-US" altLang="zh-HK" sz="2800"/>
          </a:p>
        </p:txBody>
      </p:sp>
      <p:pic>
        <p:nvPicPr>
          <p:cNvPr id="1089540" name="Picture 4" descr="2_segments_in_one_LAN">
            <a:extLst>
              <a:ext uri="{FF2B5EF4-FFF2-40B4-BE49-F238E27FC236}">
                <a16:creationId xmlns:a16="http://schemas.microsoft.com/office/drawing/2014/main" id="{3E1AA30F-8643-4FDF-9F13-5430DCC18A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438400"/>
            <a:ext cx="8458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89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089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89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089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9538" grpId="0" autoUpdateAnimBg="0"/>
      <p:bldP spid="1089539" grpId="0" build="p" autoUpdateAnimBg="0" advAuto="100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投影片編號版面配置區 5">
            <a:extLst>
              <a:ext uri="{FF2B5EF4-FFF2-40B4-BE49-F238E27FC236}">
                <a16:creationId xmlns:a16="http://schemas.microsoft.com/office/drawing/2014/main" id="{E9777DC0-6992-4DBE-84C6-DFFF615AC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>
              <a:defRPr/>
            </a:pPr>
            <a:endParaRPr lang="en-US" altLang="zh-TW" sz="1400"/>
          </a:p>
          <a:p>
            <a:pPr>
              <a:defRPr/>
            </a:pPr>
            <a:r>
              <a:rPr lang="en-US" altLang="zh-TW" sz="1400"/>
              <a:t>P.</a:t>
            </a:r>
            <a:fld id="{4645F41A-878F-42D0-9E9C-A6A617E106F0}" type="slidenum">
              <a:rPr lang="en-US" altLang="zh-TW" sz="1400" smtClean="0"/>
              <a:pPr>
                <a:defRPr/>
              </a:pPr>
              <a:t>29</a:t>
            </a:fld>
            <a:endParaRPr lang="en-US" altLang="zh-TW" sz="1400"/>
          </a:p>
        </p:txBody>
      </p:sp>
      <p:sp>
        <p:nvSpPr>
          <p:cNvPr id="1091586" name="Rectangle 2">
            <a:extLst>
              <a:ext uri="{FF2B5EF4-FFF2-40B4-BE49-F238E27FC236}">
                <a16:creationId xmlns:a16="http://schemas.microsoft.com/office/drawing/2014/main" id="{CC8AF99E-BDF4-49BF-8E2A-B8C4DB3271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763000" cy="411163"/>
          </a:xfrm>
        </p:spPr>
        <p:txBody>
          <a:bodyPr/>
          <a:lstStyle/>
          <a:p>
            <a:pPr>
              <a:defRPr/>
            </a:pPr>
            <a:r>
              <a:rPr lang="en-US" altLang="zh-TW" sz="3600"/>
              <a:t>LAN - Broadcast problem (2)</a:t>
            </a:r>
            <a:endParaRPr lang="en-US" altLang="zh-HK" sz="3600"/>
          </a:p>
        </p:txBody>
      </p:sp>
      <p:sp>
        <p:nvSpPr>
          <p:cNvPr id="1091587" name="Rectangle 3">
            <a:extLst>
              <a:ext uri="{FF2B5EF4-FFF2-40B4-BE49-F238E27FC236}">
                <a16:creationId xmlns:a16="http://schemas.microsoft.com/office/drawing/2014/main" id="{FE4BFFC5-D699-41B7-893C-BA8731AC08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838200"/>
            <a:ext cx="8763000" cy="11430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Char char="§"/>
              <a:defRPr/>
            </a:pPr>
            <a:r>
              <a:rPr lang="en-US" altLang="zh-TW" sz="2400"/>
              <a:t>router is used to connect 4 subnets. </a:t>
            </a:r>
          </a:p>
          <a:p>
            <a:pPr>
              <a:lnSpc>
                <a:spcPct val="90000"/>
              </a:lnSpc>
              <a:buFont typeface="Wingdings" pitchFamily="2" charset="2"/>
              <a:buChar char="§"/>
              <a:defRPr/>
            </a:pPr>
            <a:r>
              <a:rPr lang="en-US" altLang="zh-TW" sz="2400"/>
              <a:t>Broadcast is limited to each subnet =&gt; broadcast domain is much less.</a:t>
            </a:r>
          </a:p>
        </p:txBody>
      </p:sp>
      <p:pic>
        <p:nvPicPr>
          <p:cNvPr id="1091588" name="Picture 4" descr="physical_4_subnets_using_one_router">
            <a:extLst>
              <a:ext uri="{FF2B5EF4-FFF2-40B4-BE49-F238E27FC236}">
                <a16:creationId xmlns:a16="http://schemas.microsoft.com/office/drawing/2014/main" id="{65CEDE2B-FB3D-40CC-B330-D830D6338F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133600"/>
            <a:ext cx="8763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1589" name="Oval 5">
            <a:extLst>
              <a:ext uri="{FF2B5EF4-FFF2-40B4-BE49-F238E27FC236}">
                <a16:creationId xmlns:a16="http://schemas.microsoft.com/office/drawing/2014/main" id="{DBBFA7F5-3CDB-45DE-9E28-9539351D9B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209800"/>
            <a:ext cx="3505200" cy="1676400"/>
          </a:xfrm>
          <a:prstGeom prst="ellipse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Monotype Sorts" pitchFamily="2" charset="2"/>
              <a:buChar char="n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v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v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v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v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kumimoji="0" lang="zh-HK" altLang="en-US" sz="2000"/>
          </a:p>
        </p:txBody>
      </p:sp>
      <p:sp>
        <p:nvSpPr>
          <p:cNvPr id="1091590" name="Oval 6">
            <a:extLst>
              <a:ext uri="{FF2B5EF4-FFF2-40B4-BE49-F238E27FC236}">
                <a16:creationId xmlns:a16="http://schemas.microsoft.com/office/drawing/2014/main" id="{294E7193-AC9C-4ABC-9487-63E90E2347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4343400"/>
            <a:ext cx="3352800" cy="1219200"/>
          </a:xfrm>
          <a:prstGeom prst="ellipse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Monotype Sorts" pitchFamily="2" charset="2"/>
              <a:buChar char="n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v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v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v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v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kumimoji="0" lang="zh-HK" altLang="en-US" sz="2000"/>
          </a:p>
        </p:txBody>
      </p:sp>
      <p:sp>
        <p:nvSpPr>
          <p:cNvPr id="1091591" name="Oval 7">
            <a:extLst>
              <a:ext uri="{FF2B5EF4-FFF2-40B4-BE49-F238E27FC236}">
                <a16:creationId xmlns:a16="http://schemas.microsoft.com/office/drawing/2014/main" id="{044AF0EB-3AE2-4398-95E0-A6A209A9E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2362200"/>
            <a:ext cx="3505200" cy="1524000"/>
          </a:xfrm>
          <a:prstGeom prst="ellipse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Monotype Sorts" pitchFamily="2" charset="2"/>
              <a:buChar char="n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v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v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v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v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kumimoji="0" lang="zh-HK" altLang="en-US" sz="2000"/>
          </a:p>
        </p:txBody>
      </p:sp>
      <p:sp>
        <p:nvSpPr>
          <p:cNvPr id="1091592" name="Oval 8">
            <a:extLst>
              <a:ext uri="{FF2B5EF4-FFF2-40B4-BE49-F238E27FC236}">
                <a16:creationId xmlns:a16="http://schemas.microsoft.com/office/drawing/2014/main" id="{69AD14FF-B18F-4438-92A7-4B1150F139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4191000"/>
            <a:ext cx="3505200" cy="1524000"/>
          </a:xfrm>
          <a:prstGeom prst="ellipse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Monotype Sorts" pitchFamily="2" charset="2"/>
              <a:buChar char="n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v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v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v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v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kumimoji="0" lang="zh-HK" altLang="en-US" sz="2000"/>
          </a:p>
        </p:txBody>
      </p:sp>
      <p:sp>
        <p:nvSpPr>
          <p:cNvPr id="1091593" name="Oval 9">
            <a:extLst>
              <a:ext uri="{FF2B5EF4-FFF2-40B4-BE49-F238E27FC236}">
                <a16:creationId xmlns:a16="http://schemas.microsoft.com/office/drawing/2014/main" id="{47BD2D52-87EA-4305-AC6B-EF17EDA56B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5562600"/>
            <a:ext cx="914400" cy="381000"/>
          </a:xfrm>
          <a:prstGeom prst="ellipse">
            <a:avLst/>
          </a:prstGeom>
          <a:noFill/>
          <a:ln w="38100">
            <a:solidFill>
              <a:srgbClr val="FF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Monotype Sorts" pitchFamily="2" charset="2"/>
              <a:buChar char="n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v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v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v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v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kumimoji="0" lang="zh-HK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91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091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91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091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2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091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2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91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2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091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3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091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3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091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1586" grpId="0" autoUpdateAnimBg="0"/>
      <p:bldP spid="1091587" grpId="0" build="p" autoUpdateAnimBg="0" advAuto="1000"/>
      <p:bldP spid="1091589" grpId="0" animBg="1"/>
      <p:bldP spid="1091590" grpId="0" animBg="1"/>
      <p:bldP spid="1091591" grpId="0" animBg="1"/>
      <p:bldP spid="1091592" grpId="0" animBg="1"/>
      <p:bldP spid="109159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32047E-771D-4ECC-8467-6FC9E7369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defRPr/>
            </a:pPr>
            <a:endParaRPr lang="en-US" altLang="zh-TW" sz="1400"/>
          </a:p>
          <a:p>
            <a:pPr>
              <a:defRPr/>
            </a:pPr>
            <a:r>
              <a:rPr lang="en-US" altLang="zh-TW" sz="1400"/>
              <a:t>P.</a:t>
            </a:r>
            <a:fld id="{89CFDF49-5C46-4C06-916F-7D224CBA711C}" type="slidenum">
              <a:rPr lang="en-US" altLang="zh-TW" sz="1400" smtClean="0"/>
              <a:pPr>
                <a:defRPr/>
              </a:pPr>
              <a:t>3</a:t>
            </a:fld>
            <a:endParaRPr lang="en-US" altLang="zh-TW" sz="1400"/>
          </a:p>
        </p:txBody>
      </p:sp>
      <p:sp>
        <p:nvSpPr>
          <p:cNvPr id="83970" name="Rectangle 2">
            <a:extLst>
              <a:ext uri="{FF2B5EF4-FFF2-40B4-BE49-F238E27FC236}">
                <a16:creationId xmlns:a16="http://schemas.microsoft.com/office/drawing/2014/main" id="{DF7A9B44-8CB8-44AC-808E-E997CDF443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838200"/>
            <a:ext cx="9144000" cy="5791200"/>
          </a:xfrm>
        </p:spPr>
        <p:txBody>
          <a:bodyPr/>
          <a:lstStyle/>
          <a:p>
            <a:r>
              <a:rPr lang="en-US" altLang="zh-TW" sz="2800"/>
              <a:t>Describes the core elements of a network infrastructure; </a:t>
            </a:r>
          </a:p>
          <a:p>
            <a:r>
              <a:rPr lang="en-US" altLang="zh-TW" sz="2800"/>
              <a:t>Explains basic network signal transmission concepts; </a:t>
            </a:r>
          </a:p>
          <a:p>
            <a:r>
              <a:rPr lang="en-US" altLang="zh-TW" sz="2800"/>
              <a:t>Discusses the most appropriate transmission media in respect to different circumstances;</a:t>
            </a:r>
          </a:p>
          <a:p>
            <a:r>
              <a:rPr lang="en-US" altLang="zh-TW" sz="2800"/>
              <a:t>Describes different network topologies;</a:t>
            </a:r>
          </a:p>
          <a:p>
            <a:r>
              <a:rPr lang="en-US" altLang="zh-TW" sz="2800"/>
              <a:t>Describes different types of access networks, and identifies their differences;  </a:t>
            </a:r>
          </a:p>
          <a:p>
            <a:r>
              <a:rPr lang="en-US" altLang="zh-TW" sz="2800"/>
              <a:t>Explains the functionality of networking equipment including hubs, switches and routers;</a:t>
            </a:r>
          </a:p>
          <a:p>
            <a:r>
              <a:rPr lang="en-US" altLang="zh-TW" sz="2800"/>
              <a:t>Outlines basic network design principles and tools. </a:t>
            </a:r>
          </a:p>
        </p:txBody>
      </p:sp>
      <p:sp>
        <p:nvSpPr>
          <p:cNvPr id="83973" name="Rectangle 5">
            <a:extLst>
              <a:ext uri="{FF2B5EF4-FFF2-40B4-BE49-F238E27FC236}">
                <a16:creationId xmlns:a16="http://schemas.microsoft.com/office/drawing/2014/main" id="{6DB70C3B-089E-4799-A6D4-E91C08634A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10600" cy="533400"/>
          </a:xfrm>
        </p:spPr>
        <p:txBody>
          <a:bodyPr anchor="b"/>
          <a:lstStyle/>
          <a:p>
            <a:pPr>
              <a:defRPr/>
            </a:pPr>
            <a:r>
              <a:rPr lang="en-US" altLang="zh-TW" sz="3600" dirty="0"/>
              <a:t>Objective of Unit 2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839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839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" dur="500"/>
                                        <p:tgtEl>
                                          <p:spTgt spid="839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2" dur="500"/>
                                        <p:tgtEl>
                                          <p:spTgt spid="839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7" dur="500"/>
                                        <p:tgtEl>
                                          <p:spTgt spid="839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2" dur="500"/>
                                        <p:tgtEl>
                                          <p:spTgt spid="839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7" dur="500"/>
                                        <p:tgtEl>
                                          <p:spTgt spid="839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0" grpId="0" build="p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566E3CF-33EF-4857-957A-76B564A80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>
              <a:defRPr/>
            </a:pPr>
            <a:endParaRPr lang="en-US" altLang="zh-TW" sz="1400"/>
          </a:p>
          <a:p>
            <a:pPr>
              <a:defRPr/>
            </a:pPr>
            <a:r>
              <a:rPr lang="en-US" altLang="zh-TW" sz="1400"/>
              <a:t>P.</a:t>
            </a:r>
            <a:fld id="{602ECB94-A34F-4553-A52F-B5FDF6429316}" type="slidenum">
              <a:rPr lang="en-US" altLang="zh-TW" sz="1400" smtClean="0"/>
              <a:pPr>
                <a:defRPr/>
              </a:pPr>
              <a:t>30</a:t>
            </a:fld>
            <a:endParaRPr lang="en-US" altLang="zh-TW" sz="1400"/>
          </a:p>
        </p:txBody>
      </p:sp>
      <p:sp>
        <p:nvSpPr>
          <p:cNvPr id="1099778" name="Rectangle 2">
            <a:extLst>
              <a:ext uri="{FF2B5EF4-FFF2-40B4-BE49-F238E27FC236}">
                <a16:creationId xmlns:a16="http://schemas.microsoft.com/office/drawing/2014/main" id="{56C26D7F-237F-40D2-94D5-5033E60F84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10600" cy="609600"/>
          </a:xfrm>
        </p:spPr>
        <p:txBody>
          <a:bodyPr/>
          <a:lstStyle/>
          <a:p>
            <a:pPr>
              <a:defRPr/>
            </a:pPr>
            <a:r>
              <a:rPr lang="en-US" altLang="zh-TW" sz="3600"/>
              <a:t>VLAN</a:t>
            </a:r>
          </a:p>
        </p:txBody>
      </p:sp>
      <p:sp>
        <p:nvSpPr>
          <p:cNvPr id="1099779" name="Rectangle 3">
            <a:extLst>
              <a:ext uri="{FF2B5EF4-FFF2-40B4-BE49-F238E27FC236}">
                <a16:creationId xmlns:a16="http://schemas.microsoft.com/office/drawing/2014/main" id="{F7E13570-E53C-4F9E-828D-67B0B2F908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609600"/>
            <a:ext cx="9144000" cy="5943600"/>
          </a:xfrm>
        </p:spPr>
        <p:txBody>
          <a:bodyPr/>
          <a:lstStyle/>
          <a:p>
            <a:pPr marL="341313" indent="-341313">
              <a:defRPr/>
            </a:pPr>
            <a:r>
              <a:rPr lang="en-US" altLang="zh-TW" sz="2800" dirty="0"/>
              <a:t>VLAN definition:</a:t>
            </a:r>
          </a:p>
          <a:p>
            <a:pPr marL="806450" lvl="1" indent="-341313">
              <a:defRPr/>
            </a:pPr>
            <a:r>
              <a:rPr lang="en-US" altLang="zh-TW" sz="2400" dirty="0"/>
              <a:t>A logical grouping of network nodes</a:t>
            </a:r>
          </a:p>
          <a:p>
            <a:pPr marL="406400" indent="-341313">
              <a:defRPr/>
            </a:pPr>
            <a:r>
              <a:rPr lang="en-US" altLang="zh-TW" sz="2800" dirty="0"/>
              <a:t>Nodes can locate at different locations by connecting to different LAN devices.</a:t>
            </a:r>
          </a:p>
          <a:p>
            <a:pPr marL="406400" indent="-341313">
              <a:defRPr/>
            </a:pPr>
            <a:r>
              <a:rPr lang="en-US" altLang="zh-TW" sz="2800" dirty="0"/>
              <a:t>All nodes of same VLAN forms a broadcast domain and belongs to same subnet</a:t>
            </a:r>
          </a:p>
          <a:p>
            <a:pPr marL="341313" indent="-341313">
              <a:defRPr/>
            </a:pPr>
            <a:r>
              <a:rPr lang="en-US" altLang="zh-TW" sz="2800" dirty="0"/>
              <a:t>Currently, only switch supports VLAN. </a:t>
            </a:r>
          </a:p>
          <a:p>
            <a:pPr marL="341313" indent="-341313">
              <a:defRPr/>
            </a:pPr>
            <a:r>
              <a:rPr lang="en-US" altLang="zh-TW" sz="2800" dirty="0"/>
              <a:t>Benefits of VLAN:</a:t>
            </a:r>
          </a:p>
          <a:p>
            <a:pPr marL="806450" lvl="1" indent="-341313">
              <a:defRPr/>
            </a:pPr>
            <a:r>
              <a:rPr lang="en-US" altLang="zh-TW" sz="2400" dirty="0"/>
              <a:t>Network management: easy to migrate host to another VLAN without physical relocation</a:t>
            </a:r>
          </a:p>
          <a:p>
            <a:pPr marL="806450" lvl="1" indent="-341313">
              <a:defRPr/>
            </a:pPr>
            <a:r>
              <a:rPr lang="en-US" altLang="zh-TW" sz="2400" dirty="0"/>
              <a:t>Security : communication between VLANs can be controlled.</a:t>
            </a:r>
          </a:p>
          <a:p>
            <a:pPr marL="806450" lvl="1" indent="-341313">
              <a:defRPr/>
            </a:pPr>
            <a:r>
              <a:rPr lang="en-US" altLang="zh-TW" sz="2400" dirty="0"/>
              <a:t>Limit collision &amp; broadcast traffic within one VLAN</a:t>
            </a: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A3B440E8-66E6-42DD-83C8-A901BB1FB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defRPr/>
            </a:pPr>
            <a:endParaRPr lang="en-US" altLang="zh-TW" sz="1400"/>
          </a:p>
          <a:p>
            <a:pPr>
              <a:defRPr/>
            </a:pPr>
            <a:r>
              <a:rPr lang="en-US" altLang="zh-TW" sz="1400"/>
              <a:t>P.</a:t>
            </a:r>
            <a:fld id="{9C23CE8F-5DD4-412A-9B1C-E495F758951A}" type="slidenum">
              <a:rPr lang="en-US" altLang="zh-TW" sz="1400" smtClean="0"/>
              <a:pPr>
                <a:defRPr/>
              </a:pPr>
              <a:t>31</a:t>
            </a:fld>
            <a:endParaRPr lang="en-US" altLang="zh-TW" sz="1400"/>
          </a:p>
        </p:txBody>
      </p:sp>
      <p:sp>
        <p:nvSpPr>
          <p:cNvPr id="1223682" name="Rectangle 2">
            <a:extLst>
              <a:ext uri="{FF2B5EF4-FFF2-40B4-BE49-F238E27FC236}">
                <a16:creationId xmlns:a16="http://schemas.microsoft.com/office/drawing/2014/main" id="{CDC94812-EEBC-4004-BB6C-456A4D8EBD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8839200" cy="419100"/>
          </a:xfrm>
        </p:spPr>
        <p:txBody>
          <a:bodyPr/>
          <a:lstStyle/>
          <a:p>
            <a:pPr>
              <a:defRPr/>
            </a:pPr>
            <a:r>
              <a:rPr lang="en-US" altLang="zh-TW" sz="3600"/>
              <a:t>Factors that Impact Network Performance</a:t>
            </a:r>
          </a:p>
        </p:txBody>
      </p:sp>
      <p:sp>
        <p:nvSpPr>
          <p:cNvPr id="1223683" name="Rectangle 3">
            <a:extLst>
              <a:ext uri="{FF2B5EF4-FFF2-40B4-BE49-F238E27FC236}">
                <a16:creationId xmlns:a16="http://schemas.microsoft.com/office/drawing/2014/main" id="{F1C97708-799B-43FF-945B-007BA7F5F2EB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55600" y="990600"/>
            <a:ext cx="8559800" cy="5257800"/>
          </a:xfrm>
        </p:spPr>
        <p:txBody>
          <a:bodyPr/>
          <a:lstStyle/>
          <a:p>
            <a:pPr>
              <a:defRPr/>
            </a:pPr>
            <a:r>
              <a:rPr lang="en-US" altLang="en-US"/>
              <a:t>Size of collision domain</a:t>
            </a:r>
            <a:r>
              <a:rPr lang="en-US" altLang="en-US" sz="2400"/>
              <a:t> </a:t>
            </a:r>
          </a:p>
          <a:p>
            <a:pPr lvl="1">
              <a:defRPr/>
            </a:pPr>
            <a:r>
              <a:rPr lang="en-US" altLang="en-US" sz="2400"/>
              <a:t>Larger collision domain =&gt; lower performance </a:t>
            </a:r>
          </a:p>
          <a:p>
            <a:pPr>
              <a:defRPr/>
            </a:pPr>
            <a:r>
              <a:rPr lang="en-US" altLang="en-US"/>
              <a:t>Size of broadcast domain </a:t>
            </a:r>
          </a:p>
          <a:p>
            <a:pPr lvl="1">
              <a:defRPr/>
            </a:pPr>
            <a:r>
              <a:rPr lang="en-US" altLang="en-US" sz="2400"/>
              <a:t>Networking protocols are broadcast based </a:t>
            </a:r>
          </a:p>
          <a:p>
            <a:pPr lvl="1">
              <a:defRPr/>
            </a:pPr>
            <a:r>
              <a:rPr lang="en-US" altLang="en-US" sz="2400"/>
              <a:t>Larger broadcast domain =&gt; lower performance</a:t>
            </a:r>
          </a:p>
          <a:p>
            <a:pPr>
              <a:defRPr/>
            </a:pPr>
            <a:r>
              <a:rPr lang="en-US" altLang="en-US"/>
              <a:t>Bandwidth of your network</a:t>
            </a:r>
          </a:p>
          <a:p>
            <a:pPr lvl="1">
              <a:defRPr/>
            </a:pPr>
            <a:r>
              <a:rPr lang="en-US" altLang="en-US" sz="2400"/>
              <a:t>Lower bandwidth =&gt; lower performance</a:t>
            </a:r>
          </a:p>
          <a:p>
            <a:pPr>
              <a:defRPr/>
            </a:pPr>
            <a:r>
              <a:rPr lang="en-US" altLang="en-US"/>
              <a:t>Number of PCs of your network.</a:t>
            </a:r>
          </a:p>
          <a:p>
            <a:pPr lvl="1">
              <a:defRPr/>
            </a:pPr>
            <a:r>
              <a:rPr lang="en-US" altLang="en-US" sz="2400"/>
              <a:t>More PC =&gt; performance may downgrade if not properly designed</a:t>
            </a:r>
          </a:p>
          <a:p>
            <a:pPr>
              <a:defRPr/>
            </a:pPr>
            <a:r>
              <a:rPr lang="en-US" altLang="en-US"/>
              <a:t>Application are data-intensive or not.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D3E5DD-786E-419A-AEBC-C91CCEC72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defRPr/>
            </a:pPr>
            <a:endParaRPr lang="en-US" altLang="zh-TW" sz="1400"/>
          </a:p>
          <a:p>
            <a:pPr>
              <a:defRPr/>
            </a:pPr>
            <a:r>
              <a:rPr lang="en-US" altLang="zh-TW" sz="1400"/>
              <a:t>P.</a:t>
            </a:r>
            <a:fld id="{6B994029-963E-4805-8610-AB8865DB42D5}" type="slidenum">
              <a:rPr lang="en-US" altLang="zh-TW" sz="1400" smtClean="0"/>
              <a:pPr>
                <a:defRPr/>
              </a:pPr>
              <a:t>32</a:t>
            </a:fld>
            <a:endParaRPr lang="en-US" altLang="zh-TW" sz="1400"/>
          </a:p>
        </p:txBody>
      </p:sp>
      <p:sp>
        <p:nvSpPr>
          <p:cNvPr id="101378" name="Rectangle 2">
            <a:extLst>
              <a:ext uri="{FF2B5EF4-FFF2-40B4-BE49-F238E27FC236}">
                <a16:creationId xmlns:a16="http://schemas.microsoft.com/office/drawing/2014/main" id="{28E39C0A-8209-4168-9DC7-B165033765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884363"/>
            <a:ext cx="7772400" cy="4516437"/>
          </a:xfrm>
        </p:spPr>
        <p:txBody>
          <a:bodyPr/>
          <a:lstStyle/>
          <a:p>
            <a:pPr algn="ctr">
              <a:buFont typeface="Monotype Sorts" pitchFamily="2" charset="2"/>
              <a:buNone/>
              <a:defRPr/>
            </a:pPr>
            <a:r>
              <a:rPr lang="en-US" altLang="zh-TW" sz="6000"/>
              <a:t>Open </a:t>
            </a:r>
          </a:p>
          <a:p>
            <a:pPr algn="ctr">
              <a:buFont typeface="Monotype Sorts" pitchFamily="2" charset="2"/>
              <a:buNone/>
              <a:defRPr/>
            </a:pPr>
            <a:r>
              <a:rPr lang="en-US" altLang="zh-TW" sz="6000"/>
              <a:t>Discussions</a:t>
            </a:r>
          </a:p>
        </p:txBody>
      </p:sp>
      <p:sp>
        <p:nvSpPr>
          <p:cNvPr id="101381" name="Rectangle 5">
            <a:extLst>
              <a:ext uri="{FF2B5EF4-FFF2-40B4-BE49-F238E27FC236}">
                <a16:creationId xmlns:a16="http://schemas.microsoft.com/office/drawing/2014/main" id="{C9B35AAE-9F7E-471F-BFF8-C94100B8A4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457200"/>
            <a:ext cx="8610600" cy="1143000"/>
          </a:xfrm>
        </p:spPr>
        <p:txBody>
          <a:bodyPr anchor="b"/>
          <a:lstStyle/>
          <a:p>
            <a:pPr algn="l">
              <a:defRPr/>
            </a:pPr>
            <a:br>
              <a:rPr lang="zh-TW" altLang="zh-TW" sz="2800"/>
            </a:br>
            <a:endParaRPr lang="zh-TW" altLang="zh-TW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1013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1013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78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F856CD-6E08-45D6-B35F-383E081C5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defRPr/>
            </a:pPr>
            <a:endParaRPr lang="en-US" altLang="zh-TW" sz="1400"/>
          </a:p>
          <a:p>
            <a:pPr>
              <a:defRPr/>
            </a:pPr>
            <a:r>
              <a:rPr lang="en-US" altLang="zh-TW" sz="1400"/>
              <a:t>P.</a:t>
            </a:r>
            <a:fld id="{CA8A40B5-6424-4D2A-8C19-2A34F0B4F503}" type="slidenum">
              <a:rPr lang="en-US" altLang="zh-TW" sz="1400" smtClean="0"/>
              <a:pPr>
                <a:defRPr/>
              </a:pPr>
              <a:t>4</a:t>
            </a:fld>
            <a:endParaRPr lang="en-US" altLang="zh-TW" sz="1400"/>
          </a:p>
        </p:txBody>
      </p:sp>
      <p:sp>
        <p:nvSpPr>
          <p:cNvPr id="457730" name="Rectangle 2">
            <a:extLst>
              <a:ext uri="{FF2B5EF4-FFF2-40B4-BE49-F238E27FC236}">
                <a16:creationId xmlns:a16="http://schemas.microsoft.com/office/drawing/2014/main" id="{C00EE2F7-F20B-494F-87F8-EE413C2B56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685800"/>
            <a:ext cx="8686800" cy="6019800"/>
          </a:xfrm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Char char="v"/>
              <a:defRPr/>
            </a:pPr>
            <a:r>
              <a:rPr lang="en-US" altLang="zh-TW" dirty="0"/>
              <a:t>Network infrastructure is composed of</a:t>
            </a:r>
          </a:p>
          <a:p>
            <a:pPr marL="1009650" lvl="1" indent="-609600">
              <a:lnSpc>
                <a:spcPct val="80000"/>
              </a:lnSpc>
              <a:buFont typeface="+mj-lt"/>
              <a:buAutoNum type="arabicPeriod"/>
              <a:defRPr/>
            </a:pPr>
            <a:r>
              <a:rPr lang="en-US" altLang="zh-TW" dirty="0"/>
              <a:t>Transmission medium</a:t>
            </a:r>
          </a:p>
          <a:p>
            <a:pPr marL="1409700" lvl="2" indent="-609600">
              <a:lnSpc>
                <a:spcPct val="80000"/>
              </a:lnSpc>
              <a:defRPr/>
            </a:pPr>
            <a:r>
              <a:rPr lang="en-US" altLang="zh-TW" sz="2800" dirty="0"/>
              <a:t>Wired or wireless</a:t>
            </a:r>
          </a:p>
          <a:p>
            <a:pPr marL="1009650" lvl="1" indent="-609600">
              <a:lnSpc>
                <a:spcPct val="80000"/>
              </a:lnSpc>
              <a:buFont typeface="+mj-lt"/>
              <a:buAutoNum type="arabicPeriod"/>
              <a:defRPr/>
            </a:pPr>
            <a:r>
              <a:rPr lang="en-US" altLang="zh-TW" dirty="0"/>
              <a:t>Physical and logical topology</a:t>
            </a:r>
          </a:p>
          <a:p>
            <a:pPr marL="1409700" lvl="2" indent="-609600">
              <a:lnSpc>
                <a:spcPct val="80000"/>
              </a:lnSpc>
              <a:defRPr/>
            </a:pPr>
            <a:r>
              <a:rPr lang="en-US" altLang="zh-TW" sz="2800" dirty="0"/>
              <a:t>Bus, ring, star, hybrid</a:t>
            </a:r>
          </a:p>
          <a:p>
            <a:pPr marL="1009650" lvl="1" indent="-609600">
              <a:lnSpc>
                <a:spcPct val="80000"/>
              </a:lnSpc>
              <a:buFont typeface="+mj-lt"/>
              <a:buAutoNum type="arabicPeriod"/>
              <a:defRPr/>
            </a:pPr>
            <a:r>
              <a:rPr lang="en-US" altLang="zh-TW" dirty="0"/>
              <a:t>Network access method (or technology)</a:t>
            </a:r>
          </a:p>
          <a:p>
            <a:pPr marL="1409700" lvl="2" indent="-609600">
              <a:lnSpc>
                <a:spcPct val="80000"/>
              </a:lnSpc>
              <a:defRPr/>
            </a:pPr>
            <a:r>
              <a:rPr lang="en-US" altLang="zh-TW" sz="2800" dirty="0" err="1"/>
              <a:t>Etherenet</a:t>
            </a:r>
            <a:r>
              <a:rPr lang="en-US" altLang="zh-TW" sz="2800" dirty="0"/>
              <a:t> (CSMA/CD), wireless (CSMA/CA), Token ring (obsolete), FDDI, ATM, etc.</a:t>
            </a:r>
          </a:p>
          <a:p>
            <a:pPr marL="1009650" lvl="1" indent="-609600">
              <a:lnSpc>
                <a:spcPct val="80000"/>
              </a:lnSpc>
              <a:buFont typeface="+mj-lt"/>
              <a:buAutoNum type="arabicPeriod"/>
              <a:defRPr/>
            </a:pPr>
            <a:r>
              <a:rPr lang="en-US" altLang="zh-TW" dirty="0"/>
              <a:t>Network equipment </a:t>
            </a:r>
          </a:p>
          <a:p>
            <a:pPr marL="1390650" lvl="2" indent="-533400">
              <a:lnSpc>
                <a:spcPct val="80000"/>
              </a:lnSpc>
              <a:defRPr/>
            </a:pPr>
            <a:r>
              <a:rPr lang="en-US" altLang="zh-TW" dirty="0"/>
              <a:t>Hub (obsolete), repeater, LAN switch,  bridge and router</a:t>
            </a:r>
          </a:p>
          <a:p>
            <a:pPr marL="1009650" lvl="1" indent="-609600">
              <a:lnSpc>
                <a:spcPct val="80000"/>
              </a:lnSpc>
              <a:buFont typeface="+mj-lt"/>
              <a:buAutoNum type="arabicPeriod"/>
              <a:defRPr/>
            </a:pPr>
            <a:r>
              <a:rPr lang="en-US" altLang="zh-TW" dirty="0"/>
              <a:t>Servers </a:t>
            </a:r>
          </a:p>
          <a:p>
            <a:pPr marL="1409700" lvl="2" indent="-609600">
              <a:lnSpc>
                <a:spcPct val="80000"/>
              </a:lnSpc>
              <a:defRPr/>
            </a:pPr>
            <a:r>
              <a:rPr lang="en-US" altLang="zh-TW" dirty="0"/>
              <a:t>WWW, email, DNS, </a:t>
            </a:r>
            <a:r>
              <a:rPr lang="en-US" altLang="zh-TW" dirty="0" err="1"/>
              <a:t>etc</a:t>
            </a:r>
            <a:endParaRPr lang="en-US" altLang="zh-TW" dirty="0"/>
          </a:p>
          <a:p>
            <a:pPr marL="1009650" lvl="1" indent="-609600">
              <a:lnSpc>
                <a:spcPct val="80000"/>
              </a:lnSpc>
              <a:buFont typeface="+mj-lt"/>
              <a:buAutoNum type="arabicPeriod"/>
              <a:defRPr/>
            </a:pPr>
            <a:r>
              <a:rPr lang="en-US" altLang="zh-TW" dirty="0"/>
              <a:t>Protocol suit (TCP/IP) and NOS</a:t>
            </a:r>
          </a:p>
        </p:txBody>
      </p:sp>
      <p:sp>
        <p:nvSpPr>
          <p:cNvPr id="457731" name="Rectangle 3">
            <a:extLst>
              <a:ext uri="{FF2B5EF4-FFF2-40B4-BE49-F238E27FC236}">
                <a16:creationId xmlns:a16="http://schemas.microsoft.com/office/drawing/2014/main" id="{CB9813B0-2E41-4C01-9FDC-EF7214F36D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610600" cy="609600"/>
          </a:xfrm>
        </p:spPr>
        <p:txBody>
          <a:bodyPr anchor="b"/>
          <a:lstStyle/>
          <a:p>
            <a:pPr>
              <a:defRPr/>
            </a:pPr>
            <a:r>
              <a:rPr lang="en-US" altLang="zh-TW" sz="3600" dirty="0"/>
              <a:t>What is Network Infrastructure (1)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4577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0" dur="500"/>
                                        <p:tgtEl>
                                          <p:spTgt spid="4577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1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3" dur="500"/>
                                        <p:tgtEl>
                                          <p:spTgt spid="4577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4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6" dur="500"/>
                                        <p:tgtEl>
                                          <p:spTgt spid="4577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7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9" dur="500"/>
                                        <p:tgtEl>
                                          <p:spTgt spid="4577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0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2" dur="500"/>
                                        <p:tgtEl>
                                          <p:spTgt spid="4577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3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5" dur="500"/>
                                        <p:tgtEl>
                                          <p:spTgt spid="4577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6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8" dur="500"/>
                                        <p:tgtEl>
                                          <p:spTgt spid="4577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9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1" dur="500"/>
                                        <p:tgtEl>
                                          <p:spTgt spid="4577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2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4" dur="500"/>
                                        <p:tgtEl>
                                          <p:spTgt spid="4577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5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7" dur="500"/>
                                        <p:tgtEl>
                                          <p:spTgt spid="4577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8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0" dur="500"/>
                                        <p:tgtEl>
                                          <p:spTgt spid="45773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7730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61D422-60E9-4C02-A808-1E5F8B5E2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defRPr/>
            </a:pPr>
            <a:endParaRPr lang="en-US" altLang="zh-TW" sz="1400"/>
          </a:p>
          <a:p>
            <a:pPr>
              <a:defRPr/>
            </a:pPr>
            <a:r>
              <a:rPr lang="en-US" altLang="zh-TW" sz="1400"/>
              <a:t>P.</a:t>
            </a:r>
            <a:fld id="{53BE6EC2-4505-4532-AB0C-9875A6390F8F}" type="slidenum">
              <a:rPr lang="en-US" altLang="zh-TW" sz="1400" smtClean="0"/>
              <a:pPr>
                <a:defRPr/>
              </a:pPr>
              <a:t>5</a:t>
            </a:fld>
            <a:endParaRPr lang="en-US" altLang="zh-TW" sz="1400"/>
          </a:p>
        </p:txBody>
      </p:sp>
      <p:sp>
        <p:nvSpPr>
          <p:cNvPr id="457730" name="Rectangle 2">
            <a:extLst>
              <a:ext uri="{FF2B5EF4-FFF2-40B4-BE49-F238E27FC236}">
                <a16:creationId xmlns:a16="http://schemas.microsoft.com/office/drawing/2014/main" id="{941F1C06-D1B5-4923-83CF-95C0532BC9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5562600"/>
          </a:xfrm>
        </p:spPr>
        <p:txBody>
          <a:bodyPr/>
          <a:lstStyle/>
          <a:p>
            <a:pPr marL="457200" lvl="1" indent="-457200">
              <a:lnSpc>
                <a:spcPct val="80000"/>
              </a:lnSpc>
              <a:buFont typeface="Wingdings" panose="05000000000000000000" pitchFamily="2" charset="2"/>
              <a:buChar char="v"/>
              <a:defRPr/>
            </a:pPr>
            <a:r>
              <a:rPr lang="en-US" altLang="zh-TW" dirty="0"/>
              <a:t>Design of network infrastructure:</a:t>
            </a:r>
          </a:p>
          <a:p>
            <a:pPr marL="857250" lvl="2" indent="-457200">
              <a:lnSpc>
                <a:spcPct val="80000"/>
              </a:lnSpc>
              <a:buFont typeface="+mj-lt"/>
              <a:buAutoNum type="arabicPeriod"/>
              <a:defRPr/>
            </a:pPr>
            <a:r>
              <a:rPr lang="en-US" altLang="zh-TW" sz="2800" dirty="0"/>
              <a:t>How to connect network equipment and servers</a:t>
            </a:r>
          </a:p>
          <a:p>
            <a:pPr marL="857250" lvl="2" indent="-457200">
              <a:lnSpc>
                <a:spcPct val="80000"/>
              </a:lnSpc>
              <a:buFont typeface="+mj-lt"/>
              <a:buAutoNum type="arabicPeriod"/>
              <a:defRPr/>
            </a:pPr>
            <a:r>
              <a:rPr lang="en-US" altLang="zh-TW" sz="2800" dirty="0"/>
              <a:t>Where should be placed for those network equipment and servers</a:t>
            </a:r>
          </a:p>
          <a:p>
            <a:pPr marL="857250" lvl="2" indent="-457200">
              <a:lnSpc>
                <a:spcPct val="80000"/>
              </a:lnSpc>
              <a:buFont typeface="+mj-lt"/>
              <a:buAutoNum type="arabicPeriod"/>
              <a:defRPr/>
            </a:pPr>
            <a:r>
              <a:rPr lang="en-US" altLang="zh-TW" sz="2800" dirty="0"/>
              <a:t>Configuration of those network equipment and servers</a:t>
            </a:r>
          </a:p>
          <a:p>
            <a:pPr marL="857250" lvl="2" indent="-457200">
              <a:lnSpc>
                <a:spcPct val="80000"/>
              </a:lnSpc>
              <a:buFont typeface="+mj-lt"/>
              <a:buAutoNum type="arabicPeriod"/>
              <a:defRPr/>
            </a:pPr>
            <a:r>
              <a:rPr lang="en-US" altLang="zh-TW" sz="2800" dirty="0"/>
              <a:t>Configuration of  NOS </a:t>
            </a:r>
          </a:p>
        </p:txBody>
      </p:sp>
      <p:sp>
        <p:nvSpPr>
          <p:cNvPr id="457731" name="Rectangle 3">
            <a:extLst>
              <a:ext uri="{FF2B5EF4-FFF2-40B4-BE49-F238E27FC236}">
                <a16:creationId xmlns:a16="http://schemas.microsoft.com/office/drawing/2014/main" id="{2F34E562-94A0-4F85-A7CE-C685E0A74E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610600" cy="609600"/>
          </a:xfrm>
        </p:spPr>
        <p:txBody>
          <a:bodyPr anchor="b"/>
          <a:lstStyle/>
          <a:p>
            <a:pPr>
              <a:defRPr/>
            </a:pPr>
            <a:r>
              <a:rPr lang="en-US" altLang="zh-TW" sz="3600" dirty="0"/>
              <a:t>What is Network Infrastructure (2)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4577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0" dur="500"/>
                                        <p:tgtEl>
                                          <p:spTgt spid="4577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1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3" dur="500"/>
                                        <p:tgtEl>
                                          <p:spTgt spid="4577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4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6" dur="500"/>
                                        <p:tgtEl>
                                          <p:spTgt spid="4577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7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9" dur="500"/>
                                        <p:tgtEl>
                                          <p:spTgt spid="4577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7730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37D4FD-6E21-42A1-8671-86DDC2B83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defRPr/>
            </a:pPr>
            <a:endParaRPr lang="en-US" altLang="zh-TW" sz="1400"/>
          </a:p>
          <a:p>
            <a:pPr>
              <a:defRPr/>
            </a:pPr>
            <a:r>
              <a:rPr lang="en-US" altLang="zh-TW" sz="1400"/>
              <a:t>P.</a:t>
            </a:r>
            <a:fld id="{6DED10F2-24F0-4FC4-99D0-C708DEA1F51E}" type="slidenum">
              <a:rPr lang="en-US" altLang="zh-TW" sz="1400" smtClean="0"/>
              <a:pPr>
                <a:defRPr/>
              </a:pPr>
              <a:t>6</a:t>
            </a:fld>
            <a:endParaRPr lang="en-US" altLang="zh-TW" sz="1400"/>
          </a:p>
        </p:txBody>
      </p:sp>
      <p:sp>
        <p:nvSpPr>
          <p:cNvPr id="457730" name="Rectangle 2">
            <a:extLst>
              <a:ext uri="{FF2B5EF4-FFF2-40B4-BE49-F238E27FC236}">
                <a16:creationId xmlns:a16="http://schemas.microsoft.com/office/drawing/2014/main" id="{9FD16243-14A9-4E87-9799-D18BD539E3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686800" cy="5867400"/>
          </a:xfrm>
        </p:spPr>
        <p:txBody>
          <a:bodyPr/>
          <a:lstStyle/>
          <a:p>
            <a:pPr marL="358775" indent="-358775">
              <a:lnSpc>
                <a:spcPct val="80000"/>
              </a:lnSpc>
              <a:buFont typeface="Wingdings" pitchFamily="2" charset="2"/>
              <a:buChar char="n"/>
              <a:defRPr/>
            </a:pPr>
            <a:r>
              <a:rPr lang="en-US" altLang="zh-TW" sz="2800" dirty="0"/>
              <a:t>Transmission is the processing required to pass signal (i.e. data) from one end to the other via transmission medium</a:t>
            </a:r>
          </a:p>
          <a:p>
            <a:pPr marL="358775" indent="-358775">
              <a:lnSpc>
                <a:spcPct val="80000"/>
              </a:lnSpc>
              <a:buFont typeface="Wingdings" pitchFamily="2" charset="2"/>
              <a:buChar char="n"/>
              <a:defRPr/>
            </a:pPr>
            <a:r>
              <a:rPr lang="en-US" altLang="zh-TW" sz="2800" dirty="0"/>
              <a:t>2 types of signal</a:t>
            </a:r>
          </a:p>
          <a:p>
            <a:pPr marL="809625" lvl="1" indent="-358775">
              <a:lnSpc>
                <a:spcPct val="80000"/>
              </a:lnSpc>
              <a:buFont typeface="+mj-lt"/>
              <a:buAutoNum type="arabicPeriod"/>
              <a:defRPr/>
            </a:pPr>
            <a:r>
              <a:rPr lang="en-US" altLang="zh-TW" sz="2400" dirty="0"/>
              <a:t>Analog</a:t>
            </a:r>
          </a:p>
          <a:p>
            <a:pPr marL="1209675" lvl="2" indent="-358775">
              <a:lnSpc>
                <a:spcPct val="80000"/>
              </a:lnSpc>
              <a:defRPr/>
            </a:pPr>
            <a:r>
              <a:rPr lang="en-US" altLang="zh-TW" dirty="0"/>
              <a:t>Signal value is continuous</a:t>
            </a:r>
          </a:p>
          <a:p>
            <a:pPr marL="1209675" lvl="2" indent="-358775">
              <a:lnSpc>
                <a:spcPct val="80000"/>
              </a:lnSpc>
              <a:defRPr/>
            </a:pPr>
            <a:r>
              <a:rPr lang="en-US" altLang="zh-TW" dirty="0"/>
              <a:t>With amplitude, frequency, wavelength and phase</a:t>
            </a:r>
          </a:p>
          <a:p>
            <a:pPr marL="1209675" lvl="2" indent="-358775">
              <a:lnSpc>
                <a:spcPct val="80000"/>
              </a:lnSpc>
              <a:defRPr/>
            </a:pPr>
            <a:r>
              <a:rPr lang="en-US" altLang="zh-TW" dirty="0"/>
              <a:t>Signal strength decrease with transmission length =&gt; loss of signal content</a:t>
            </a:r>
          </a:p>
          <a:p>
            <a:pPr marL="1209675" lvl="2" indent="-358775">
              <a:lnSpc>
                <a:spcPct val="80000"/>
              </a:lnSpc>
              <a:defRPr/>
            </a:pPr>
            <a:r>
              <a:rPr lang="en-US" altLang="zh-TW" dirty="0" err="1"/>
              <a:t>Eg</a:t>
            </a:r>
            <a:r>
              <a:rPr lang="en-US" altLang="zh-TW" dirty="0"/>
              <a:t>. Dialup networking or multiplexing</a:t>
            </a:r>
          </a:p>
          <a:p>
            <a:pPr marL="809625" lvl="1" indent="-358775">
              <a:lnSpc>
                <a:spcPct val="80000"/>
              </a:lnSpc>
              <a:buFont typeface="+mj-lt"/>
              <a:buAutoNum type="arabicPeriod"/>
              <a:defRPr/>
            </a:pPr>
            <a:r>
              <a:rPr lang="en-US" altLang="zh-TW" sz="2400" dirty="0"/>
              <a:t>Digital</a:t>
            </a:r>
          </a:p>
          <a:p>
            <a:pPr marL="1209675" lvl="2" indent="-358775">
              <a:lnSpc>
                <a:spcPct val="80000"/>
              </a:lnSpc>
              <a:defRPr/>
            </a:pPr>
            <a:r>
              <a:rPr lang="en-US" altLang="zh-TW" dirty="0"/>
              <a:t>A series of pulses, with value of “0” and “1” only</a:t>
            </a:r>
          </a:p>
          <a:p>
            <a:pPr marL="1209675" lvl="2" indent="-358775">
              <a:lnSpc>
                <a:spcPct val="80000"/>
              </a:lnSpc>
              <a:defRPr/>
            </a:pPr>
            <a:r>
              <a:rPr lang="en-US" altLang="zh-TW" dirty="0"/>
              <a:t>Encoding series of “0” and “1” to represent signal content</a:t>
            </a:r>
          </a:p>
          <a:p>
            <a:pPr marL="1209675" lvl="2" indent="-358775">
              <a:lnSpc>
                <a:spcPct val="80000"/>
              </a:lnSpc>
              <a:defRPr/>
            </a:pPr>
            <a:endParaRPr lang="en-US" altLang="zh-TW" sz="2000" dirty="0"/>
          </a:p>
        </p:txBody>
      </p:sp>
      <p:sp>
        <p:nvSpPr>
          <p:cNvPr id="457731" name="Rectangle 3">
            <a:extLst>
              <a:ext uri="{FF2B5EF4-FFF2-40B4-BE49-F238E27FC236}">
                <a16:creationId xmlns:a16="http://schemas.microsoft.com/office/drawing/2014/main" id="{DF9BA941-97EE-45E4-A178-4A0D2C413B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10600" cy="609600"/>
          </a:xfrm>
        </p:spPr>
        <p:txBody>
          <a:bodyPr anchor="b"/>
          <a:lstStyle/>
          <a:p>
            <a:pPr>
              <a:defRPr/>
            </a:pPr>
            <a:r>
              <a:rPr lang="en-US" altLang="zh-TW" sz="3600" dirty="0"/>
              <a:t>Types of transmission signal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4577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4577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3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5" dur="500"/>
                                        <p:tgtEl>
                                          <p:spTgt spid="4577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6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8" dur="500"/>
                                        <p:tgtEl>
                                          <p:spTgt spid="4577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9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1" dur="500"/>
                                        <p:tgtEl>
                                          <p:spTgt spid="4577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2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4" dur="500"/>
                                        <p:tgtEl>
                                          <p:spTgt spid="4577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5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7" dur="500"/>
                                        <p:tgtEl>
                                          <p:spTgt spid="4577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8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0" dur="500"/>
                                        <p:tgtEl>
                                          <p:spTgt spid="4577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1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3" dur="500"/>
                                        <p:tgtEl>
                                          <p:spTgt spid="4577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4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6" dur="500"/>
                                        <p:tgtEl>
                                          <p:spTgt spid="4577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7730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05AE8-8BC1-4A28-A43F-106F481E9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defRPr/>
            </a:pPr>
            <a:endParaRPr lang="en-US" altLang="zh-TW" sz="1400"/>
          </a:p>
          <a:p>
            <a:pPr>
              <a:defRPr/>
            </a:pPr>
            <a:r>
              <a:rPr lang="en-US" altLang="zh-TW" sz="1400"/>
              <a:t>P.</a:t>
            </a:r>
            <a:fld id="{5B829FF3-A202-4C51-BBF1-4FF8DEB3DEE0}" type="slidenum">
              <a:rPr lang="en-US" altLang="zh-TW" sz="1400" smtClean="0"/>
              <a:pPr>
                <a:defRPr/>
              </a:pPr>
              <a:t>7</a:t>
            </a:fld>
            <a:endParaRPr lang="en-US" altLang="zh-TW" sz="1400"/>
          </a:p>
        </p:txBody>
      </p:sp>
      <p:sp>
        <p:nvSpPr>
          <p:cNvPr id="457730" name="Rectangle 2">
            <a:extLst>
              <a:ext uri="{FF2B5EF4-FFF2-40B4-BE49-F238E27FC236}">
                <a16:creationId xmlns:a16="http://schemas.microsoft.com/office/drawing/2014/main" id="{B520C4C1-CCBB-4ACA-9277-6737F79DEF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686800" cy="5867400"/>
          </a:xfrm>
        </p:spPr>
        <p:txBody>
          <a:bodyPr/>
          <a:lstStyle/>
          <a:p>
            <a:pPr marL="358775" indent="-358775">
              <a:lnSpc>
                <a:spcPct val="80000"/>
              </a:lnSpc>
              <a:buFont typeface="Wingdings" pitchFamily="2" charset="2"/>
              <a:buChar char="n"/>
              <a:defRPr/>
            </a:pPr>
            <a:r>
              <a:rPr lang="en-US" altLang="zh-TW" sz="2800" dirty="0"/>
              <a:t>Simplex </a:t>
            </a:r>
          </a:p>
          <a:p>
            <a:pPr lvl="1" indent="-342900">
              <a:lnSpc>
                <a:spcPct val="80000"/>
              </a:lnSpc>
              <a:defRPr/>
            </a:pPr>
            <a:r>
              <a:rPr lang="en-US" altLang="zh-TW" sz="2400" dirty="0"/>
              <a:t>Signal can travel in one direction only</a:t>
            </a:r>
          </a:p>
          <a:p>
            <a:pPr marL="358775" indent="-358775">
              <a:lnSpc>
                <a:spcPct val="80000"/>
              </a:lnSpc>
              <a:buFont typeface="Wingdings" pitchFamily="2" charset="2"/>
              <a:buChar char="n"/>
              <a:defRPr/>
            </a:pPr>
            <a:r>
              <a:rPr lang="en-US" altLang="zh-TW" sz="2800" dirty="0"/>
              <a:t>Half-duplex</a:t>
            </a:r>
          </a:p>
          <a:p>
            <a:pPr marL="758825" lvl="2" indent="-358775">
              <a:lnSpc>
                <a:spcPct val="8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TW" dirty="0"/>
              <a:t>Signal can travel in both direction over medium but in only one direction at a time</a:t>
            </a:r>
          </a:p>
          <a:p>
            <a:pPr marL="358775" indent="-358775">
              <a:lnSpc>
                <a:spcPct val="80000"/>
              </a:lnSpc>
              <a:buFont typeface="Wingdings" pitchFamily="2" charset="2"/>
              <a:buChar char="n"/>
              <a:defRPr/>
            </a:pPr>
            <a:r>
              <a:rPr lang="en-US" altLang="zh-TW" sz="2800" dirty="0"/>
              <a:t>Full-duplex</a:t>
            </a:r>
          </a:p>
          <a:p>
            <a:pPr marL="815975" lvl="3" indent="-358775">
              <a:lnSpc>
                <a:spcPct val="8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TW" sz="2400" dirty="0"/>
              <a:t>Signal can travel in both direction over medium but in both directions at the same  time</a:t>
            </a:r>
          </a:p>
          <a:p>
            <a:pPr marL="358775" indent="-358775">
              <a:lnSpc>
                <a:spcPct val="80000"/>
              </a:lnSpc>
              <a:buFont typeface="Wingdings" pitchFamily="2" charset="2"/>
              <a:buChar char="n"/>
              <a:defRPr/>
            </a:pPr>
            <a:r>
              <a:rPr lang="en-US" altLang="zh-TW" sz="2800" dirty="0"/>
              <a:t>Multiplex</a:t>
            </a:r>
          </a:p>
          <a:p>
            <a:pPr marL="758825" lvl="1" indent="-358775">
              <a:lnSpc>
                <a:spcPct val="80000"/>
              </a:lnSpc>
              <a:defRPr/>
            </a:pPr>
            <a:r>
              <a:rPr lang="en-US" altLang="zh-TW" sz="2400" dirty="0"/>
              <a:t>Multiple signal are allowed to travel at the same time over medium, with each signal assigned to a sub-channel</a:t>
            </a:r>
            <a:r>
              <a:rPr lang="en-US" altLang="zh-TW" dirty="0"/>
              <a:t>.</a:t>
            </a:r>
          </a:p>
          <a:p>
            <a:pPr marL="1209675" lvl="2" indent="-358775">
              <a:lnSpc>
                <a:spcPct val="80000"/>
              </a:lnSpc>
              <a:defRPr/>
            </a:pPr>
            <a:endParaRPr lang="en-US" altLang="zh-TW" sz="2000" dirty="0"/>
          </a:p>
        </p:txBody>
      </p:sp>
      <p:sp>
        <p:nvSpPr>
          <p:cNvPr id="457731" name="Rectangle 3">
            <a:extLst>
              <a:ext uri="{FF2B5EF4-FFF2-40B4-BE49-F238E27FC236}">
                <a16:creationId xmlns:a16="http://schemas.microsoft.com/office/drawing/2014/main" id="{0B171B7D-5C78-4DC7-A406-3CB441C48C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10600" cy="609600"/>
          </a:xfrm>
        </p:spPr>
        <p:txBody>
          <a:bodyPr anchor="b"/>
          <a:lstStyle/>
          <a:p>
            <a:pPr>
              <a:defRPr/>
            </a:pPr>
            <a:r>
              <a:rPr lang="en-US" altLang="zh-TW" sz="3600" dirty="0"/>
              <a:t>transmission direction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4577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0" dur="500"/>
                                        <p:tgtEl>
                                          <p:spTgt spid="4577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5" dur="500"/>
                                        <p:tgtEl>
                                          <p:spTgt spid="4577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6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8" dur="500"/>
                                        <p:tgtEl>
                                          <p:spTgt spid="4577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3" dur="500"/>
                                        <p:tgtEl>
                                          <p:spTgt spid="4577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4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6" dur="500"/>
                                        <p:tgtEl>
                                          <p:spTgt spid="4577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1" dur="500"/>
                                        <p:tgtEl>
                                          <p:spTgt spid="4577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2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4" dur="500"/>
                                        <p:tgtEl>
                                          <p:spTgt spid="4577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7730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65523A-9228-4522-8B55-E257B158A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defRPr/>
            </a:pPr>
            <a:endParaRPr lang="en-US" altLang="zh-TW" sz="1400"/>
          </a:p>
          <a:p>
            <a:pPr>
              <a:defRPr/>
            </a:pPr>
            <a:r>
              <a:rPr lang="en-US" altLang="zh-TW" sz="1400"/>
              <a:t>P.</a:t>
            </a:r>
            <a:fld id="{105B87AB-083E-42D2-8994-CA45A1798E92}" type="slidenum">
              <a:rPr lang="en-US" altLang="zh-TW" sz="1400" smtClean="0"/>
              <a:pPr>
                <a:defRPr/>
              </a:pPr>
              <a:t>8</a:t>
            </a:fld>
            <a:endParaRPr lang="en-US" altLang="zh-TW" sz="1400"/>
          </a:p>
        </p:txBody>
      </p:sp>
      <p:sp>
        <p:nvSpPr>
          <p:cNvPr id="1169410" name="Rectangle 2">
            <a:extLst>
              <a:ext uri="{FF2B5EF4-FFF2-40B4-BE49-F238E27FC236}">
                <a16:creationId xmlns:a16="http://schemas.microsoft.com/office/drawing/2014/main" id="{2CB622D5-C85A-454C-AB0E-FA7D0245B8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609600"/>
            <a:ext cx="8534400" cy="58674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altLang="zh-TW" dirty="0"/>
              <a:t>Wired</a:t>
            </a:r>
          </a:p>
          <a:p>
            <a:pPr marL="971550" lvl="1" indent="-457200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US" altLang="zh-TW" dirty="0"/>
              <a:t>Coaxial cable </a:t>
            </a:r>
          </a:p>
          <a:p>
            <a:pPr lvl="2">
              <a:lnSpc>
                <a:spcPct val="90000"/>
              </a:lnSpc>
              <a:defRPr/>
            </a:pPr>
            <a:r>
              <a:rPr lang="en-US" altLang="zh-TW" sz="2000" dirty="0"/>
              <a:t>BNC connector  </a:t>
            </a:r>
          </a:p>
          <a:p>
            <a:pPr lvl="2">
              <a:lnSpc>
                <a:spcPct val="90000"/>
              </a:lnSpc>
              <a:defRPr/>
            </a:pPr>
            <a:r>
              <a:rPr lang="en-US" altLang="zh-TW" sz="2000" dirty="0"/>
              <a:t>Used in obsolete </a:t>
            </a:r>
            <a:r>
              <a:rPr lang="en-US" altLang="zh-TW" sz="2000" dirty="0" err="1"/>
              <a:t>Thinnet</a:t>
            </a:r>
            <a:r>
              <a:rPr lang="en-US" altLang="zh-TW" sz="2000" dirty="0"/>
              <a:t> (10base2) &amp; </a:t>
            </a:r>
            <a:r>
              <a:rPr lang="en-US" altLang="zh-TW" sz="2000" dirty="0" err="1"/>
              <a:t>thicknet</a:t>
            </a:r>
            <a:r>
              <a:rPr lang="en-US" altLang="zh-TW" sz="2000" dirty="0"/>
              <a:t> (10base5)</a:t>
            </a:r>
          </a:p>
          <a:p>
            <a:pPr lvl="2">
              <a:lnSpc>
                <a:spcPct val="90000"/>
              </a:lnSpc>
              <a:defRPr/>
            </a:pPr>
            <a:r>
              <a:rPr lang="en-US" altLang="zh-TW" sz="2000" dirty="0"/>
              <a:t>HK cable TV still use RG-6 coaxial cable </a:t>
            </a:r>
          </a:p>
          <a:p>
            <a:pPr marL="971550" lvl="1" indent="-457200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US" altLang="zh-TW" dirty="0"/>
              <a:t>Twisted pair cable (most-commonly used)</a:t>
            </a:r>
          </a:p>
          <a:p>
            <a:pPr lvl="2">
              <a:lnSpc>
                <a:spcPct val="90000"/>
              </a:lnSpc>
              <a:defRPr/>
            </a:pPr>
            <a:r>
              <a:rPr lang="en-US" altLang="zh-TW" sz="2000" dirty="0"/>
              <a:t>Relatively inexpensive, easy to install, flexible</a:t>
            </a:r>
          </a:p>
          <a:p>
            <a:pPr lvl="2">
              <a:lnSpc>
                <a:spcPct val="90000"/>
              </a:lnSpc>
              <a:defRPr/>
            </a:pPr>
            <a:r>
              <a:rPr lang="en-US" altLang="zh-TW" sz="2000" dirty="0"/>
              <a:t>2 types:</a:t>
            </a:r>
          </a:p>
          <a:p>
            <a:pPr marL="1603375" lvl="3" indent="-358775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US" altLang="zh-TW" dirty="0"/>
              <a:t>STP - With a shielding to prevent electro-magnetic interference</a:t>
            </a:r>
          </a:p>
          <a:p>
            <a:pPr marL="1603375" lvl="3" indent="-358775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US" altLang="zh-TW" dirty="0"/>
              <a:t>UTP - cat. 1 to 7, RJ-45 connector, </a:t>
            </a:r>
          </a:p>
          <a:p>
            <a:pPr marL="984250" lvl="2" indent="-452438">
              <a:lnSpc>
                <a:spcPct val="90000"/>
              </a:lnSpc>
              <a:buFont typeface="+mj-lt"/>
              <a:buAutoNum type="arabicPeriod" startAt="3"/>
              <a:defRPr/>
            </a:pPr>
            <a:r>
              <a:rPr lang="en-US" altLang="zh-TW" sz="2800" dirty="0"/>
              <a:t>Fiber optic (growing but expensive)</a:t>
            </a:r>
          </a:p>
          <a:p>
            <a:pPr lvl="2">
              <a:lnSpc>
                <a:spcPct val="90000"/>
              </a:lnSpc>
              <a:buFontTx/>
              <a:buChar char="-"/>
              <a:defRPr/>
            </a:pPr>
            <a:r>
              <a:rPr lang="en-US" altLang="zh-TW" sz="2000" dirty="0"/>
              <a:t>Resistant to electro-magnetic interference</a:t>
            </a:r>
          </a:p>
          <a:p>
            <a:pPr lvl="2">
              <a:lnSpc>
                <a:spcPct val="90000"/>
              </a:lnSpc>
              <a:buFontTx/>
              <a:buChar char="-"/>
              <a:defRPr/>
            </a:pPr>
            <a:r>
              <a:rPr lang="en-US" altLang="zh-TW" sz="2000" dirty="0"/>
              <a:t>Longer transmission distance (2 to 5km), larger bandwidth (100baseFX, 1G, 10G or above)</a:t>
            </a:r>
          </a:p>
          <a:p>
            <a:pPr lvl="2">
              <a:lnSpc>
                <a:spcPct val="90000"/>
              </a:lnSpc>
              <a:buFontTx/>
              <a:buChar char="-"/>
              <a:defRPr/>
            </a:pPr>
            <a:r>
              <a:rPr lang="en-US" altLang="zh-TW" sz="2000" dirty="0"/>
              <a:t>Better security</a:t>
            </a:r>
          </a:p>
        </p:txBody>
      </p:sp>
      <p:sp>
        <p:nvSpPr>
          <p:cNvPr id="1169411" name="Rectangle 3">
            <a:extLst>
              <a:ext uri="{FF2B5EF4-FFF2-40B4-BE49-F238E27FC236}">
                <a16:creationId xmlns:a16="http://schemas.microsoft.com/office/drawing/2014/main" id="{1E088F5B-BE19-46F7-AE99-8366BCA9E2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10600" cy="609600"/>
          </a:xfrm>
        </p:spPr>
        <p:txBody>
          <a:bodyPr anchor="b"/>
          <a:lstStyle/>
          <a:p>
            <a:pPr>
              <a:defRPr/>
            </a:pPr>
            <a:br>
              <a:rPr lang="en-US" altLang="zh-TW" sz="3600" dirty="0"/>
            </a:br>
            <a:r>
              <a:rPr lang="en-US" altLang="zh-TW" sz="3600" dirty="0"/>
              <a:t> Transmission media (1)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9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1169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9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0" dur="500"/>
                                        <p:tgtEl>
                                          <p:spTgt spid="1169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1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9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3" dur="500"/>
                                        <p:tgtEl>
                                          <p:spTgt spid="1169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4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9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6" dur="500"/>
                                        <p:tgtEl>
                                          <p:spTgt spid="1169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7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94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9" dur="500"/>
                                        <p:tgtEl>
                                          <p:spTgt spid="11694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0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94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2" dur="500"/>
                                        <p:tgtEl>
                                          <p:spTgt spid="11694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3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94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5" dur="500"/>
                                        <p:tgtEl>
                                          <p:spTgt spid="11694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6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94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8" dur="500"/>
                                        <p:tgtEl>
                                          <p:spTgt spid="11694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9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94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1" dur="500"/>
                                        <p:tgtEl>
                                          <p:spTgt spid="11694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2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94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4" dur="500"/>
                                        <p:tgtEl>
                                          <p:spTgt spid="11694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5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94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7" dur="500"/>
                                        <p:tgtEl>
                                          <p:spTgt spid="11694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8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94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0" dur="500"/>
                                        <p:tgtEl>
                                          <p:spTgt spid="11694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41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94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3" dur="500"/>
                                        <p:tgtEl>
                                          <p:spTgt spid="11694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44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94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6" dur="500"/>
                                        <p:tgtEl>
                                          <p:spTgt spid="11694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9410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0460C-93AD-46BF-89AC-404525AAA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" y="71438"/>
            <a:ext cx="7772400" cy="914400"/>
          </a:xfrm>
        </p:spPr>
        <p:txBody>
          <a:bodyPr/>
          <a:lstStyle/>
          <a:p>
            <a:r>
              <a:rPr lang="en-US" altLang="zh-TW"/>
              <a:t>Transmission media (2)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DFFD92-60F1-4290-97AC-5BEF78DA7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defRPr/>
            </a:pPr>
            <a:endParaRPr lang="en-US" altLang="zh-TW" sz="1400"/>
          </a:p>
          <a:p>
            <a:pPr>
              <a:defRPr/>
            </a:pPr>
            <a:r>
              <a:rPr lang="en-US" altLang="zh-TW" sz="1400"/>
              <a:t>P.</a:t>
            </a:r>
            <a:fld id="{FB29CD0B-B788-4018-BE22-773F83A0E55F}" type="slidenum">
              <a:rPr lang="en-US" altLang="zh-TW" sz="1400" smtClean="0"/>
              <a:pPr>
                <a:defRPr/>
              </a:pPr>
              <a:t>9</a:t>
            </a:fld>
            <a:endParaRPr lang="en-US" altLang="zh-TW" sz="1400"/>
          </a:p>
        </p:txBody>
      </p:sp>
      <p:pic>
        <p:nvPicPr>
          <p:cNvPr id="22532" name="Picture 4">
            <a:extLst>
              <a:ext uri="{FF2B5EF4-FFF2-40B4-BE49-F238E27FC236}">
                <a16:creationId xmlns:a16="http://schemas.microsoft.com/office/drawing/2014/main" id="{442524CD-5507-4AD6-97FA-1D96025D53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990600"/>
            <a:ext cx="83058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3" name="文字方塊 2">
            <a:extLst>
              <a:ext uri="{FF2B5EF4-FFF2-40B4-BE49-F238E27FC236}">
                <a16:creationId xmlns:a16="http://schemas.microsoft.com/office/drawing/2014/main" id="{001B60C9-74A3-4D75-BD54-3A5A564178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267200"/>
            <a:ext cx="1143000" cy="4000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Monotype Sorts" pitchFamily="2" charset="2"/>
              <a:buChar char="n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v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v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v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v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HK" sz="2000">
                <a:solidFill>
                  <a:srgbClr val="FF0000"/>
                </a:solidFill>
              </a:rPr>
              <a:t>Cat 6/6a</a:t>
            </a:r>
            <a:endParaRPr kumimoji="0" lang="zh-HK" altLang="en-US" sz="20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hirlpool">
  <a:themeElements>
    <a:clrScheme name="">
      <a:dk1>
        <a:srgbClr val="000066"/>
      </a:dk1>
      <a:lt1>
        <a:srgbClr val="CCECFF"/>
      </a:lt1>
      <a:dk2>
        <a:srgbClr val="3333CC"/>
      </a:dk2>
      <a:lt2>
        <a:srgbClr val="CCFFFF"/>
      </a:lt2>
      <a:accent1>
        <a:srgbClr val="CC99FF"/>
      </a:accent1>
      <a:accent2>
        <a:srgbClr val="9999FF"/>
      </a:accent2>
      <a:accent3>
        <a:srgbClr val="ADADE2"/>
      </a:accent3>
      <a:accent4>
        <a:srgbClr val="AEC9DA"/>
      </a:accent4>
      <a:accent5>
        <a:srgbClr val="E2CAFF"/>
      </a:accent5>
      <a:accent6>
        <a:srgbClr val="8A8AE7"/>
      </a:accent6>
      <a:hlink>
        <a:srgbClr val="99CCFF"/>
      </a:hlink>
      <a:folHlink>
        <a:srgbClr val="0066FF"/>
      </a:folHlink>
    </a:clrScheme>
    <a:fontScheme name="Whirlpool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Whirlpool 1">
        <a:dk1>
          <a:srgbClr val="000066"/>
        </a:dk1>
        <a:lt1>
          <a:srgbClr val="CCECFF"/>
        </a:lt1>
        <a:dk2>
          <a:srgbClr val="0000CC"/>
        </a:dk2>
        <a:lt2>
          <a:srgbClr val="CCFFFF"/>
        </a:lt2>
        <a:accent1>
          <a:srgbClr val="CC99FF"/>
        </a:accent1>
        <a:accent2>
          <a:srgbClr val="9999FF"/>
        </a:accent2>
        <a:accent3>
          <a:srgbClr val="AAAAE2"/>
        </a:accent3>
        <a:accent4>
          <a:srgbClr val="AEC9DA"/>
        </a:accent4>
        <a:accent5>
          <a:srgbClr val="E2CAFF"/>
        </a:accent5>
        <a:accent6>
          <a:srgbClr val="8A8AE7"/>
        </a:accent6>
        <a:hlink>
          <a:srgbClr val="99CCFF"/>
        </a:hlink>
        <a:folHlink>
          <a:srgbClr val="006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irlpool 2">
        <a:dk1>
          <a:srgbClr val="000066"/>
        </a:dk1>
        <a:lt1>
          <a:srgbClr val="CCECFF"/>
        </a:lt1>
        <a:dk2>
          <a:srgbClr val="6699FF"/>
        </a:dk2>
        <a:lt2>
          <a:srgbClr val="CCFFFF"/>
        </a:lt2>
        <a:accent1>
          <a:srgbClr val="CC99FF"/>
        </a:accent1>
        <a:accent2>
          <a:srgbClr val="9999FF"/>
        </a:accent2>
        <a:accent3>
          <a:srgbClr val="B8CAFF"/>
        </a:accent3>
        <a:accent4>
          <a:srgbClr val="AEC9DA"/>
        </a:accent4>
        <a:accent5>
          <a:srgbClr val="E2CAFF"/>
        </a:accent5>
        <a:accent6>
          <a:srgbClr val="8A8AE7"/>
        </a:accent6>
        <a:hlink>
          <a:srgbClr val="99CCFF"/>
        </a:hlink>
        <a:folHlink>
          <a:srgbClr val="006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irlpool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Whirlpool 1">
    <a:dk1>
      <a:srgbClr val="000066"/>
    </a:dk1>
    <a:lt1>
      <a:srgbClr val="CCECFF"/>
    </a:lt1>
    <a:dk2>
      <a:srgbClr val="0000CC"/>
    </a:dk2>
    <a:lt2>
      <a:srgbClr val="CCFFFF"/>
    </a:lt2>
    <a:accent1>
      <a:srgbClr val="CC99FF"/>
    </a:accent1>
    <a:accent2>
      <a:srgbClr val="9999FF"/>
    </a:accent2>
    <a:accent3>
      <a:srgbClr val="AAAAE2"/>
    </a:accent3>
    <a:accent4>
      <a:srgbClr val="AEC9DA"/>
    </a:accent4>
    <a:accent5>
      <a:srgbClr val="E2CAFF"/>
    </a:accent5>
    <a:accent6>
      <a:srgbClr val="8A8AE7"/>
    </a:accent6>
    <a:hlink>
      <a:srgbClr val="99CCFF"/>
    </a:hlink>
    <a:folHlink>
      <a:srgbClr val="0066F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3547</TotalTime>
  <Words>2197</Words>
  <Application>Microsoft Office PowerPoint</Application>
  <PresentationFormat>如螢幕大小 (4:3)</PresentationFormat>
  <Paragraphs>407</Paragraphs>
  <Slides>32</Slides>
  <Notes>22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32</vt:i4>
      </vt:variant>
    </vt:vector>
  </HeadingPairs>
  <TitlesOfParts>
    <vt:vector size="33" baseType="lpstr">
      <vt:lpstr>Whirlpool</vt:lpstr>
      <vt:lpstr>ELEC S212 (Sept. 2018) Network  Programming and Design</vt:lpstr>
      <vt:lpstr>Agenda for Surgery 2</vt:lpstr>
      <vt:lpstr>Objective of Unit 2</vt:lpstr>
      <vt:lpstr>What is Network Infrastructure (1)</vt:lpstr>
      <vt:lpstr>What is Network Infrastructure (2)</vt:lpstr>
      <vt:lpstr>Types of transmission signal</vt:lpstr>
      <vt:lpstr>transmission direction</vt:lpstr>
      <vt:lpstr>  Transmission media (1)</vt:lpstr>
      <vt:lpstr>Transmission media (2)</vt:lpstr>
      <vt:lpstr>Transmission media (3)</vt:lpstr>
      <vt:lpstr>  Transmission media (4)</vt:lpstr>
      <vt:lpstr>  Transmission media (5)</vt:lpstr>
      <vt:lpstr>Physical Topology (1)</vt:lpstr>
      <vt:lpstr>Physical Topology (2)</vt:lpstr>
      <vt:lpstr>Logical Topology</vt:lpstr>
      <vt:lpstr>Network access technology</vt:lpstr>
      <vt:lpstr>Ethernet</vt:lpstr>
      <vt:lpstr>CSMA/CD</vt:lpstr>
      <vt:lpstr>IEEE standards for Ethernet</vt:lpstr>
      <vt:lpstr>Wireless</vt:lpstr>
      <vt:lpstr>Token ring (Obsolete)</vt:lpstr>
      <vt:lpstr>Network equipment (1)</vt:lpstr>
      <vt:lpstr>Network equipment (2)</vt:lpstr>
      <vt:lpstr>Network equipment (3)</vt:lpstr>
      <vt:lpstr>Network backbone</vt:lpstr>
      <vt:lpstr>LAN - Collision problem (1)</vt:lpstr>
      <vt:lpstr>LAN - Collision problem (2)</vt:lpstr>
      <vt:lpstr>LAN - Broadcast problem (1)</vt:lpstr>
      <vt:lpstr>LAN - Broadcast problem (2)</vt:lpstr>
      <vt:lpstr>VLAN</vt:lpstr>
      <vt:lpstr>Factors that Impact Network Performance</vt:lpstr>
      <vt:lpstr> </vt:lpstr>
    </vt:vector>
  </TitlesOfParts>
  <Manager>Dr. Philip Tsang</Manager>
  <Company>OUHK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CT212 (Apr 2007)  Network  Programming and Design</dc:title>
  <dc:creator>Joe Lee</dc:creator>
  <cp:lastModifiedBy>jo lee</cp:lastModifiedBy>
  <cp:revision>460</cp:revision>
  <cp:lastPrinted>2000-03-05T17:33:02Z</cp:lastPrinted>
  <dcterms:created xsi:type="dcterms:W3CDTF">2000-02-27T18:28:37Z</dcterms:created>
  <dcterms:modified xsi:type="dcterms:W3CDTF">2018-10-29T03:29:54Z</dcterms:modified>
</cp:coreProperties>
</file>